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57"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FE9D42-2E83-440B-A928-2847AC99C5F5}" v="2" dt="2026-06-01T10:03:50.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p:cViewPr varScale="1">
        <p:scale>
          <a:sx n="66" d="100"/>
          <a:sy n="66" d="100"/>
        </p:scale>
        <p:origin x="8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onard Simoni" userId="0862b61811048f49" providerId="LiveId" clId="{3561C4DA-1F04-42A5-BA8D-D7A85F019952}"/>
    <pc:docChg chg="custSel addSld modSld">
      <pc:chgData name="Leonard Simoni" userId="0862b61811048f49" providerId="LiveId" clId="{3561C4DA-1F04-42A5-BA8D-D7A85F019952}" dt="2026-06-09T12:49:37.747" v="155" actId="20577"/>
      <pc:docMkLst>
        <pc:docMk/>
      </pc:docMkLst>
      <pc:sldChg chg="modSp mod">
        <pc:chgData name="Leonard Simoni" userId="0862b61811048f49" providerId="LiveId" clId="{3561C4DA-1F04-42A5-BA8D-D7A85F019952}" dt="2026-06-09T12:49:37.747" v="155" actId="20577"/>
        <pc:sldMkLst>
          <pc:docMk/>
          <pc:sldMk cId="3811443358" sldId="256"/>
        </pc:sldMkLst>
        <pc:spChg chg="mod">
          <ac:chgData name="Leonard Simoni" userId="0862b61811048f49" providerId="LiveId" clId="{3561C4DA-1F04-42A5-BA8D-D7A85F019952}" dt="2026-06-01T10:03:15.064" v="105" actId="113"/>
          <ac:spMkLst>
            <pc:docMk/>
            <pc:sldMk cId="3811443358" sldId="256"/>
            <ac:spMk id="2" creationId="{90EC0F55-CF9E-6F6E-F16B-4832743FF25A}"/>
          </ac:spMkLst>
        </pc:spChg>
        <pc:spChg chg="mod">
          <ac:chgData name="Leonard Simoni" userId="0862b61811048f49" providerId="LiveId" clId="{3561C4DA-1F04-42A5-BA8D-D7A85F019952}" dt="2026-06-09T12:49:37.747" v="155" actId="20577"/>
          <ac:spMkLst>
            <pc:docMk/>
            <pc:sldMk cId="3811443358" sldId="256"/>
            <ac:spMk id="3" creationId="{7A3D69D0-C983-5487-A8F9-FD8C4C135A9A}"/>
          </ac:spMkLst>
        </pc:spChg>
      </pc:sldChg>
      <pc:sldChg chg="delSp modSp mod">
        <pc:chgData name="Leonard Simoni" userId="0862b61811048f49" providerId="LiveId" clId="{3561C4DA-1F04-42A5-BA8D-D7A85F019952}" dt="2026-06-01T10:02:27.977" v="95"/>
        <pc:sldMkLst>
          <pc:docMk/>
          <pc:sldMk cId="3371849516" sldId="257"/>
        </pc:sldMkLst>
        <pc:spChg chg="mod">
          <ac:chgData name="Leonard Simoni" userId="0862b61811048f49" providerId="LiveId" clId="{3561C4DA-1F04-42A5-BA8D-D7A85F019952}" dt="2026-06-01T10:02:27.977" v="95"/>
          <ac:spMkLst>
            <pc:docMk/>
            <pc:sldMk cId="3371849516" sldId="257"/>
            <ac:spMk id="2" creationId="{7CE3C703-D51F-3788-4220-473983BA4173}"/>
          </ac:spMkLst>
        </pc:spChg>
        <pc:picChg chg="mod">
          <ac:chgData name="Leonard Simoni" userId="0862b61811048f49" providerId="LiveId" clId="{3561C4DA-1F04-42A5-BA8D-D7A85F019952}" dt="2026-06-01T10:00:34.133" v="10" actId="14100"/>
          <ac:picMkLst>
            <pc:docMk/>
            <pc:sldMk cId="3371849516" sldId="257"/>
            <ac:picMk id="5" creationId="{0DB4A99D-F06E-FB3E-350F-C8F1B8C5299C}"/>
          </ac:picMkLst>
        </pc:picChg>
      </pc:sldChg>
      <pc:sldChg chg="modSp mod">
        <pc:chgData name="Leonard Simoni" userId="0862b61811048f49" providerId="LiveId" clId="{3561C4DA-1F04-42A5-BA8D-D7A85F019952}" dt="2026-06-01T10:04:01.206" v="136" actId="20577"/>
        <pc:sldMkLst>
          <pc:docMk/>
          <pc:sldMk cId="1962613146" sldId="258"/>
        </pc:sldMkLst>
        <pc:spChg chg="mod">
          <ac:chgData name="Leonard Simoni" userId="0862b61811048f49" providerId="LiveId" clId="{3561C4DA-1F04-42A5-BA8D-D7A85F019952}" dt="2026-06-01T10:04:01.206" v="136" actId="20577"/>
          <ac:spMkLst>
            <pc:docMk/>
            <pc:sldMk cId="1962613146" sldId="258"/>
            <ac:spMk id="2" creationId="{4F6A6220-67CE-E5E0-86DB-EB3B94D903FB}"/>
          </ac:spMkLst>
        </pc:spChg>
      </pc:sldChg>
      <pc:sldChg chg="modSp mod">
        <pc:chgData name="Leonard Simoni" userId="0862b61811048f49" providerId="LiveId" clId="{3561C4DA-1F04-42A5-BA8D-D7A85F019952}" dt="2026-06-01T10:02:33.020" v="96" actId="20577"/>
        <pc:sldMkLst>
          <pc:docMk/>
          <pc:sldMk cId="1361974480" sldId="260"/>
        </pc:sldMkLst>
        <pc:spChg chg="mod">
          <ac:chgData name="Leonard Simoni" userId="0862b61811048f49" providerId="LiveId" clId="{3561C4DA-1F04-42A5-BA8D-D7A85F019952}" dt="2026-06-01T10:02:33.020" v="96" actId="20577"/>
          <ac:spMkLst>
            <pc:docMk/>
            <pc:sldMk cId="1361974480" sldId="260"/>
            <ac:spMk id="2" creationId="{093550D3-564B-DE3A-7D50-50CCC75EA0D4}"/>
          </ac:spMkLst>
        </pc:spChg>
      </pc:sldChg>
      <pc:sldChg chg="delSp modSp new mod">
        <pc:chgData name="Leonard Simoni" userId="0862b61811048f49" providerId="LiveId" clId="{3561C4DA-1F04-42A5-BA8D-D7A85F019952}" dt="2026-06-01T10:04:34.812" v="152" actId="1076"/>
        <pc:sldMkLst>
          <pc:docMk/>
          <pc:sldMk cId="877043488" sldId="262"/>
        </pc:sldMkLst>
        <pc:spChg chg="mod">
          <ac:chgData name="Leonard Simoni" userId="0862b61811048f49" providerId="LiveId" clId="{3561C4DA-1F04-42A5-BA8D-D7A85F019952}" dt="2026-06-01T10:04:34.812" v="152" actId="1076"/>
          <ac:spMkLst>
            <pc:docMk/>
            <pc:sldMk cId="877043488" sldId="262"/>
            <ac:spMk id="2" creationId="{30F69FAD-BFBA-9D98-361E-A212F6ECB9AA}"/>
          </ac:spMkLst>
        </pc:spChg>
      </pc:sldChg>
    </pc:docChg>
  </pc:docChgLst>
  <pc:docChgLst>
    <pc:chgData name="Leonard Simoni" userId="0862b61811048f49" providerId="LiveId" clId="{098249F5-6224-43BD-8D02-F2C1086FFB6C}"/>
    <pc:docChg chg="custSel addSld modSld">
      <pc:chgData name="Leonard Simoni" userId="0862b61811048f49" providerId="LiveId" clId="{098249F5-6224-43BD-8D02-F2C1086FFB6C}" dt="2026-05-29T10:27:46.121" v="45"/>
      <pc:docMkLst>
        <pc:docMk/>
      </pc:docMkLst>
      <pc:sldChg chg="modSp mod">
        <pc:chgData name="Leonard Simoni" userId="0862b61811048f49" providerId="LiveId" clId="{098249F5-6224-43BD-8D02-F2C1086FFB6C}" dt="2026-05-29T10:25:11.672" v="3" actId="27636"/>
        <pc:sldMkLst>
          <pc:docMk/>
          <pc:sldMk cId="3811443358" sldId="256"/>
        </pc:sldMkLst>
        <pc:spChg chg="mod">
          <ac:chgData name="Leonard Simoni" userId="0862b61811048f49" providerId="LiveId" clId="{098249F5-6224-43BD-8D02-F2C1086FFB6C}" dt="2026-05-29T10:25:11.672" v="3" actId="27636"/>
          <ac:spMkLst>
            <pc:docMk/>
            <pc:sldMk cId="3811443358" sldId="256"/>
            <ac:spMk id="2" creationId="{90EC0F55-CF9E-6F6E-F16B-4832743FF25A}"/>
          </ac:spMkLst>
        </pc:spChg>
      </pc:sldChg>
      <pc:sldChg chg="modSp mod">
        <pc:chgData name="Leonard Simoni" userId="0862b61811048f49" providerId="LiveId" clId="{098249F5-6224-43BD-8D02-F2C1086FFB6C}" dt="2026-05-29T10:23:03.862" v="1" actId="1076"/>
        <pc:sldMkLst>
          <pc:docMk/>
          <pc:sldMk cId="3371849516" sldId="257"/>
        </pc:sldMkLst>
        <pc:picChg chg="mod">
          <ac:chgData name="Leonard Simoni" userId="0862b61811048f49" providerId="LiveId" clId="{098249F5-6224-43BD-8D02-F2C1086FFB6C}" dt="2026-05-29T10:23:03.862" v="1" actId="1076"/>
          <ac:picMkLst>
            <pc:docMk/>
            <pc:sldMk cId="3371849516" sldId="257"/>
            <ac:picMk id="5" creationId="{0DB4A99D-F06E-FB3E-350F-C8F1B8C5299C}"/>
          </ac:picMkLst>
        </pc:picChg>
      </pc:sldChg>
      <pc:sldChg chg="modSp new mod">
        <pc:chgData name="Leonard Simoni" userId="0862b61811048f49" providerId="LiveId" clId="{098249F5-6224-43BD-8D02-F2C1086FFB6C}" dt="2026-05-29T10:26:09.664" v="29"/>
        <pc:sldMkLst>
          <pc:docMk/>
          <pc:sldMk cId="1962613146" sldId="258"/>
        </pc:sldMkLst>
        <pc:spChg chg="mod">
          <ac:chgData name="Leonard Simoni" userId="0862b61811048f49" providerId="LiveId" clId="{098249F5-6224-43BD-8D02-F2C1086FFB6C}" dt="2026-05-29T10:26:05.733" v="27" actId="20577"/>
          <ac:spMkLst>
            <pc:docMk/>
            <pc:sldMk cId="1962613146" sldId="258"/>
            <ac:spMk id="2" creationId="{4F6A6220-67CE-E5E0-86DB-EB3B94D903FB}"/>
          </ac:spMkLst>
        </pc:spChg>
        <pc:spChg chg="mod">
          <ac:chgData name="Leonard Simoni" userId="0862b61811048f49" providerId="LiveId" clId="{098249F5-6224-43BD-8D02-F2C1086FFB6C}" dt="2026-05-29T10:26:09.664" v="29"/>
          <ac:spMkLst>
            <pc:docMk/>
            <pc:sldMk cId="1962613146" sldId="258"/>
            <ac:spMk id="3" creationId="{8F2F0802-481B-AACB-0475-05FA426D56CC}"/>
          </ac:spMkLst>
        </pc:spChg>
      </pc:sldChg>
      <pc:sldChg chg="modSp new mod">
        <pc:chgData name="Leonard Simoni" userId="0862b61811048f49" providerId="LiveId" clId="{098249F5-6224-43BD-8D02-F2C1086FFB6C}" dt="2026-05-29T10:26:45.294" v="39"/>
        <pc:sldMkLst>
          <pc:docMk/>
          <pc:sldMk cId="3857761134" sldId="259"/>
        </pc:sldMkLst>
        <pc:spChg chg="mod">
          <ac:chgData name="Leonard Simoni" userId="0862b61811048f49" providerId="LiveId" clId="{098249F5-6224-43BD-8D02-F2C1086FFB6C}" dt="2026-05-29T10:26:32.885" v="38"/>
          <ac:spMkLst>
            <pc:docMk/>
            <pc:sldMk cId="3857761134" sldId="259"/>
            <ac:spMk id="2" creationId="{B6BE8036-CCF5-3AC1-CCE7-A652883D1DEC}"/>
          </ac:spMkLst>
        </pc:spChg>
        <pc:spChg chg="mod">
          <ac:chgData name="Leonard Simoni" userId="0862b61811048f49" providerId="LiveId" clId="{098249F5-6224-43BD-8D02-F2C1086FFB6C}" dt="2026-05-29T10:26:45.294" v="39"/>
          <ac:spMkLst>
            <pc:docMk/>
            <pc:sldMk cId="3857761134" sldId="259"/>
            <ac:spMk id="3" creationId="{1EAA8AC5-182E-9983-4BFC-A39FE468C104}"/>
          </ac:spMkLst>
        </pc:spChg>
      </pc:sldChg>
      <pc:sldChg chg="modSp new mod">
        <pc:chgData name="Leonard Simoni" userId="0862b61811048f49" providerId="LiveId" clId="{098249F5-6224-43BD-8D02-F2C1086FFB6C}" dt="2026-05-29T10:27:22.119" v="42"/>
        <pc:sldMkLst>
          <pc:docMk/>
          <pc:sldMk cId="1361974480" sldId="260"/>
        </pc:sldMkLst>
        <pc:spChg chg="mod">
          <ac:chgData name="Leonard Simoni" userId="0862b61811048f49" providerId="LiveId" clId="{098249F5-6224-43BD-8D02-F2C1086FFB6C}" dt="2026-05-29T10:27:02.118" v="41"/>
          <ac:spMkLst>
            <pc:docMk/>
            <pc:sldMk cId="1361974480" sldId="260"/>
            <ac:spMk id="2" creationId="{093550D3-564B-DE3A-7D50-50CCC75EA0D4}"/>
          </ac:spMkLst>
        </pc:spChg>
        <pc:spChg chg="mod">
          <ac:chgData name="Leonard Simoni" userId="0862b61811048f49" providerId="LiveId" clId="{098249F5-6224-43BD-8D02-F2C1086FFB6C}" dt="2026-05-29T10:27:22.119" v="42"/>
          <ac:spMkLst>
            <pc:docMk/>
            <pc:sldMk cId="1361974480" sldId="260"/>
            <ac:spMk id="3" creationId="{22B9C9BC-43AD-0BBC-3697-6A460F34EFBA}"/>
          </ac:spMkLst>
        </pc:spChg>
      </pc:sldChg>
      <pc:sldChg chg="modSp new mod">
        <pc:chgData name="Leonard Simoni" userId="0862b61811048f49" providerId="LiveId" clId="{098249F5-6224-43BD-8D02-F2C1086FFB6C}" dt="2026-05-29T10:27:46.121" v="45"/>
        <pc:sldMkLst>
          <pc:docMk/>
          <pc:sldMk cId="3627142903" sldId="261"/>
        </pc:sldMkLst>
        <pc:spChg chg="mod">
          <ac:chgData name="Leonard Simoni" userId="0862b61811048f49" providerId="LiveId" clId="{098249F5-6224-43BD-8D02-F2C1086FFB6C}" dt="2026-05-29T10:27:36.829" v="44"/>
          <ac:spMkLst>
            <pc:docMk/>
            <pc:sldMk cId="3627142903" sldId="261"/>
            <ac:spMk id="2" creationId="{42D3C675-A65A-A22D-5A67-6005883FFC9F}"/>
          </ac:spMkLst>
        </pc:spChg>
        <pc:spChg chg="mod">
          <ac:chgData name="Leonard Simoni" userId="0862b61811048f49" providerId="LiveId" clId="{098249F5-6224-43BD-8D02-F2C1086FFB6C}" dt="2026-05-29T10:27:46.121" v="45"/>
          <ac:spMkLst>
            <pc:docMk/>
            <pc:sldMk cId="3627142903" sldId="261"/>
            <ac:spMk id="3" creationId="{4A47E7E4-7836-74BF-6F2B-D64EB27B755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101420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DFC252-A39D-4B0C-B835-9FF3B31BE562}"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2539329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1439425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2965480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2670719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83598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899035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748231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711241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99852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FC252-A39D-4B0C-B835-9FF3B31BE562}"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736459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DFC252-A39D-4B0C-B835-9FF3B31BE562}"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606940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DFC252-A39D-4B0C-B835-9FF3B31BE562}"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2600178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0DFC252-A39D-4B0C-B835-9FF3B31BE562}"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527121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DFC252-A39D-4B0C-B835-9FF3B31BE562}"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468541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DFC252-A39D-4B0C-B835-9FF3B31BE562}"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313688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DFC252-A39D-4B0C-B835-9FF3B31BE562}"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21855B-B927-4BB2-92F7-3B3A327E74D5}" type="slidenum">
              <a:rPr lang="en-US" smtClean="0"/>
              <a:t>‹#›</a:t>
            </a:fld>
            <a:endParaRPr lang="en-US"/>
          </a:p>
        </p:txBody>
      </p:sp>
    </p:spTree>
    <p:extLst>
      <p:ext uri="{BB962C8B-B14F-4D97-AF65-F5344CB8AC3E}">
        <p14:creationId xmlns:p14="http://schemas.microsoft.com/office/powerpoint/2010/main" val="263335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0DFC252-A39D-4B0C-B835-9FF3B31BE562}" type="datetimeFigureOut">
              <a:rPr lang="en-US" smtClean="0"/>
              <a:t>7/8/2026</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21855B-B927-4BB2-92F7-3B3A327E74D5}" type="slidenum">
              <a:rPr lang="en-US" smtClean="0"/>
              <a:t>‹#›</a:t>
            </a:fld>
            <a:endParaRPr lang="en-US"/>
          </a:p>
        </p:txBody>
      </p:sp>
    </p:spTree>
    <p:extLst>
      <p:ext uri="{BB962C8B-B14F-4D97-AF65-F5344CB8AC3E}">
        <p14:creationId xmlns:p14="http://schemas.microsoft.com/office/powerpoint/2010/main" val="2641465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C0F55-CF9E-6F6E-F16B-4832743FF25A}"/>
              </a:ext>
            </a:extLst>
          </p:cNvPr>
          <p:cNvSpPr>
            <a:spLocks noGrp="1"/>
          </p:cNvSpPr>
          <p:nvPr>
            <p:ph type="ctrTitle"/>
          </p:nvPr>
        </p:nvSpPr>
        <p:spPr>
          <a:xfrm>
            <a:off x="1524000" y="915099"/>
            <a:ext cx="9144000" cy="2387600"/>
          </a:xfrm>
        </p:spPr>
        <p:txBody>
          <a:bodyPr>
            <a:normAutofit/>
          </a:bodyPr>
          <a:lstStyle/>
          <a:p>
            <a:r>
              <a:rPr lang="en-US" sz="4400" b="1" dirty="0">
                <a:solidFill>
                  <a:srgbClr val="FF0000"/>
                </a:solidFill>
                <a:latin typeface="Poppins" panose="00000500000000000000" pitchFamily="2" charset="0"/>
                <a:cs typeface="Poppins" panose="00000500000000000000" pitchFamily="2" charset="0"/>
              </a:rPr>
              <a:t>Impact of oral hygiene on the presence of oral pathologies in HIV infected patients</a:t>
            </a:r>
          </a:p>
        </p:txBody>
      </p:sp>
      <p:sp>
        <p:nvSpPr>
          <p:cNvPr id="3" name="Subtitle 2">
            <a:extLst>
              <a:ext uri="{FF2B5EF4-FFF2-40B4-BE49-F238E27FC236}">
                <a16:creationId xmlns:a16="http://schemas.microsoft.com/office/drawing/2014/main" id="{7A3D69D0-C983-5487-A8F9-FD8C4C135A9A}"/>
              </a:ext>
            </a:extLst>
          </p:cNvPr>
          <p:cNvSpPr>
            <a:spLocks noGrp="1"/>
          </p:cNvSpPr>
          <p:nvPr>
            <p:ph type="subTitle" idx="1"/>
          </p:nvPr>
        </p:nvSpPr>
        <p:spPr>
          <a:xfrm>
            <a:off x="3962400" y="4079875"/>
            <a:ext cx="7046976" cy="1655762"/>
          </a:xfrm>
        </p:spPr>
        <p:txBody>
          <a:bodyPr/>
          <a:lstStyle/>
          <a:p>
            <a:r>
              <a:rPr lang="en-US" b="1" dirty="0"/>
              <a:t>Eriselda Simoni, Leonard Simoni, Laureta </a:t>
            </a:r>
            <a:r>
              <a:rPr lang="en-US" b="1" dirty="0" err="1"/>
              <a:t>Flaga</a:t>
            </a:r>
            <a:r>
              <a:rPr lang="en-US" b="1" dirty="0"/>
              <a:t>, </a:t>
            </a:r>
          </a:p>
          <a:p>
            <a:r>
              <a:rPr lang="en-US" b="1" dirty="0"/>
              <a:t>Arjan </a:t>
            </a:r>
            <a:r>
              <a:rPr lang="en-US" b="1" dirty="0" err="1"/>
              <a:t>Harxhi</a:t>
            </a:r>
            <a:r>
              <a:rPr lang="en-US" b="1" dirty="0"/>
              <a:t>, Najada Como</a:t>
            </a:r>
          </a:p>
        </p:txBody>
      </p:sp>
    </p:spTree>
    <p:extLst>
      <p:ext uri="{BB962C8B-B14F-4D97-AF65-F5344CB8AC3E}">
        <p14:creationId xmlns:p14="http://schemas.microsoft.com/office/powerpoint/2010/main" val="3811443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A6220-67CE-E5E0-86DB-EB3B94D903FB}"/>
              </a:ext>
            </a:extLst>
          </p:cNvPr>
          <p:cNvSpPr>
            <a:spLocks noGrp="1"/>
          </p:cNvSpPr>
          <p:nvPr>
            <p:ph type="title"/>
          </p:nvPr>
        </p:nvSpPr>
        <p:spPr/>
        <p:txBody>
          <a:bodyPr/>
          <a:lstStyle/>
          <a:p>
            <a:r>
              <a:rPr lang="it-IT" b="1" dirty="0">
                <a:solidFill>
                  <a:srgbClr val="0E1D5D"/>
                </a:solidFill>
                <a:latin typeface="Poppins" panose="00000500000000000000" pitchFamily="2" charset="0"/>
                <a:cs typeface="Poppins" panose="00000500000000000000" pitchFamily="2" charset="0"/>
              </a:rPr>
              <a:t>Background and Aim</a:t>
            </a:r>
            <a:endParaRPr lang="en-US" dirty="0">
              <a:latin typeface="Poppins" panose="00000500000000000000" pitchFamily="2" charset="0"/>
              <a:cs typeface="Poppins" panose="00000500000000000000" pitchFamily="2" charset="0"/>
            </a:endParaRPr>
          </a:p>
        </p:txBody>
      </p:sp>
      <p:sp>
        <p:nvSpPr>
          <p:cNvPr id="3" name="Content Placeholder 2">
            <a:extLst>
              <a:ext uri="{FF2B5EF4-FFF2-40B4-BE49-F238E27FC236}">
                <a16:creationId xmlns:a16="http://schemas.microsoft.com/office/drawing/2014/main" id="{8F2F0802-481B-AACB-0475-05FA426D56CC}"/>
              </a:ext>
            </a:extLst>
          </p:cNvPr>
          <p:cNvSpPr>
            <a:spLocks noGrp="1"/>
          </p:cNvSpPr>
          <p:nvPr>
            <p:ph idx="1"/>
          </p:nvPr>
        </p:nvSpPr>
        <p:spPr/>
        <p:txBody>
          <a:bodyPr>
            <a:normAutofit lnSpcReduction="10000"/>
          </a:bodyPr>
          <a:lstStyle/>
          <a:p>
            <a:r>
              <a:rPr lang="en-US" dirty="0"/>
              <a:t>Oral manifestations remain common in people living with HIV and are influenced by immunological status, systemic comorbidities, and behavioral factors such as oral hygiene. The independent contribution of oral hygiene to the presence of oral diseases, alongside clinical and immunological determinants, remains incompletely defined in real-world settings.</a:t>
            </a:r>
          </a:p>
          <a:p>
            <a:r>
              <a:rPr lang="en-US" dirty="0"/>
              <a:t>To evaluate the independent predictors of oral pathologies in HIV-infected patients, with particular focus on oral hygiene practices, using multivariate logistic regression analysis.</a:t>
            </a:r>
          </a:p>
        </p:txBody>
      </p:sp>
    </p:spTree>
    <p:extLst>
      <p:ext uri="{BB962C8B-B14F-4D97-AF65-F5344CB8AC3E}">
        <p14:creationId xmlns:p14="http://schemas.microsoft.com/office/powerpoint/2010/main" val="1962613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E8036-CCF5-3AC1-CCE7-A652883D1DEC}"/>
              </a:ext>
            </a:extLst>
          </p:cNvPr>
          <p:cNvSpPr>
            <a:spLocks noGrp="1"/>
          </p:cNvSpPr>
          <p:nvPr>
            <p:ph type="title"/>
          </p:nvPr>
        </p:nvSpPr>
        <p:spPr/>
        <p:txBody>
          <a:bodyPr/>
          <a:lstStyle/>
          <a:p>
            <a:r>
              <a:rPr lang="it-IT" b="1" i="0" dirty="0" err="1">
                <a:solidFill>
                  <a:srgbClr val="0E1D5D"/>
                </a:solidFill>
                <a:effectLst/>
                <a:latin typeface="Poppins" panose="020B0502040204020203" pitchFamily="2" charset="0"/>
              </a:rPr>
              <a:t>Materials</a:t>
            </a:r>
            <a:r>
              <a:rPr lang="it-IT" b="1" i="0" dirty="0">
                <a:solidFill>
                  <a:srgbClr val="0E1D5D"/>
                </a:solidFill>
                <a:effectLst/>
                <a:latin typeface="Poppins" panose="020B0502040204020203" pitchFamily="2" charset="0"/>
              </a:rPr>
              <a:t> and </a:t>
            </a:r>
            <a:r>
              <a:rPr lang="it-IT" b="1" i="0" dirty="0" err="1">
                <a:solidFill>
                  <a:srgbClr val="0E1D5D"/>
                </a:solidFill>
                <a:effectLst/>
                <a:latin typeface="Poppins" panose="020B0502040204020203" pitchFamily="2" charset="0"/>
              </a:rPr>
              <a:t>methods</a:t>
            </a:r>
            <a:r>
              <a:rPr lang="it-IT" b="1" i="0" dirty="0">
                <a:solidFill>
                  <a:srgbClr val="0E1D5D"/>
                </a:solidFill>
                <a:effectLst/>
                <a:latin typeface="Poppins" panose="020B0502040204020203" pitchFamily="2" charset="0"/>
              </a:rPr>
              <a:t> </a:t>
            </a:r>
            <a:endParaRPr lang="en-US" dirty="0"/>
          </a:p>
        </p:txBody>
      </p:sp>
      <p:sp>
        <p:nvSpPr>
          <p:cNvPr id="3" name="Content Placeholder 2">
            <a:extLst>
              <a:ext uri="{FF2B5EF4-FFF2-40B4-BE49-F238E27FC236}">
                <a16:creationId xmlns:a16="http://schemas.microsoft.com/office/drawing/2014/main" id="{1EAA8AC5-182E-9983-4BFC-A39FE468C104}"/>
              </a:ext>
            </a:extLst>
          </p:cNvPr>
          <p:cNvSpPr>
            <a:spLocks noGrp="1"/>
          </p:cNvSpPr>
          <p:nvPr>
            <p:ph idx="1"/>
          </p:nvPr>
        </p:nvSpPr>
        <p:spPr/>
        <p:txBody>
          <a:bodyPr>
            <a:normAutofit fontScale="92500"/>
          </a:bodyPr>
          <a:lstStyle/>
          <a:p>
            <a:r>
              <a:rPr lang="en-US" dirty="0"/>
              <a:t>We conducted a retrospective observational study including HIV-positive patients with available clinical, immunological, and oral health data. The primary outcome was the presence of at least one oral pathology (candidiasis, hairy leukoplakia, periodontal diseases, Kaposi sarcoma, non-Hodgkin lymphoma, xerostomia, ulceration NOS, parotitis). Multivariate logistic regression analysis was performed, including demographic variables (age, sex), clinical comorbidities, HIV disease stage (Stage 1–2 versus Stage 3), immunological parameters, and oral hygiene indicators (tooth brushing frequency: &lt;1/day, 1/day, &gt;1/day). Adjusted odds ratios (OR) with 95% confidence intervals (CI) were calculated.</a:t>
            </a:r>
          </a:p>
        </p:txBody>
      </p:sp>
    </p:spTree>
    <p:extLst>
      <p:ext uri="{BB962C8B-B14F-4D97-AF65-F5344CB8AC3E}">
        <p14:creationId xmlns:p14="http://schemas.microsoft.com/office/powerpoint/2010/main" val="3857761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50D3-564B-DE3A-7D50-50CCC75EA0D4}"/>
              </a:ext>
            </a:extLst>
          </p:cNvPr>
          <p:cNvSpPr>
            <a:spLocks noGrp="1"/>
          </p:cNvSpPr>
          <p:nvPr>
            <p:ph type="title"/>
          </p:nvPr>
        </p:nvSpPr>
        <p:spPr/>
        <p:txBody>
          <a:bodyPr/>
          <a:lstStyle/>
          <a:p>
            <a:r>
              <a:rPr lang="it-IT" b="1" i="0" dirty="0">
                <a:solidFill>
                  <a:srgbClr val="0E1D5D"/>
                </a:solidFill>
                <a:effectLst/>
                <a:latin typeface="Poppins" panose="00000500000000000000" pitchFamily="2" charset="0"/>
              </a:rPr>
              <a:t>Results</a:t>
            </a:r>
            <a:endParaRPr lang="en-US" dirty="0"/>
          </a:p>
        </p:txBody>
      </p:sp>
      <p:sp>
        <p:nvSpPr>
          <p:cNvPr id="3" name="Content Placeholder 2">
            <a:extLst>
              <a:ext uri="{FF2B5EF4-FFF2-40B4-BE49-F238E27FC236}">
                <a16:creationId xmlns:a16="http://schemas.microsoft.com/office/drawing/2014/main" id="{22B9C9BC-43AD-0BBC-3697-6A460F34EFBA}"/>
              </a:ext>
            </a:extLst>
          </p:cNvPr>
          <p:cNvSpPr>
            <a:spLocks noGrp="1"/>
          </p:cNvSpPr>
          <p:nvPr>
            <p:ph idx="1"/>
          </p:nvPr>
        </p:nvSpPr>
        <p:spPr/>
        <p:txBody>
          <a:bodyPr/>
          <a:lstStyle/>
          <a:p>
            <a:r>
              <a:rPr lang="en-US" dirty="0"/>
              <a:t>In multivariate analysis, poorer oral hygiene was independently associated with a higher likelihood of oral pathologies. Compared with patients who brushed more than once a day (OR 1.9, p = 0.03), those who brushed once daily or less than once daily (OR 3.1, p &lt; 0.01) had a significantly increased risk of presenting oral disease. Advanced HIV disease (AIDS Stage) showed a positive in univariate analysis (OR 5.3, p=0.003), but a non-independent association after adjustment for oral hygiene and clinical covariates (OR 1.2, p = 0.89). </a:t>
            </a:r>
          </a:p>
        </p:txBody>
      </p:sp>
    </p:spTree>
    <p:extLst>
      <p:ext uri="{BB962C8B-B14F-4D97-AF65-F5344CB8AC3E}">
        <p14:creationId xmlns:p14="http://schemas.microsoft.com/office/powerpoint/2010/main" val="1361974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3C703-D51F-3788-4220-473983BA4173}"/>
              </a:ext>
            </a:extLst>
          </p:cNvPr>
          <p:cNvSpPr>
            <a:spLocks noGrp="1"/>
          </p:cNvSpPr>
          <p:nvPr>
            <p:ph type="title"/>
          </p:nvPr>
        </p:nvSpPr>
        <p:spPr/>
        <p:txBody>
          <a:bodyPr/>
          <a:lstStyle/>
          <a:p>
            <a:r>
              <a:rPr lang="it-IT" b="1" dirty="0">
                <a:solidFill>
                  <a:srgbClr val="0E1D5D"/>
                </a:solidFill>
                <a:latin typeface="Poppins" panose="00000500000000000000" pitchFamily="2" charset="0"/>
              </a:rPr>
              <a:t>Results</a:t>
            </a:r>
            <a:endParaRPr lang="en-US" dirty="0"/>
          </a:p>
        </p:txBody>
      </p:sp>
      <p:pic>
        <p:nvPicPr>
          <p:cNvPr id="5" name="Picture 4">
            <a:extLst>
              <a:ext uri="{FF2B5EF4-FFF2-40B4-BE49-F238E27FC236}">
                <a16:creationId xmlns:a16="http://schemas.microsoft.com/office/drawing/2014/main" id="{0DB4A99D-F06E-FB3E-350F-C8F1B8C5299C}"/>
              </a:ext>
            </a:extLst>
          </p:cNvPr>
          <p:cNvPicPr>
            <a:picLocks noChangeAspect="1"/>
          </p:cNvPicPr>
          <p:nvPr/>
        </p:nvPicPr>
        <p:blipFill>
          <a:blip r:embed="rId2"/>
          <a:stretch>
            <a:fillRect/>
          </a:stretch>
        </p:blipFill>
        <p:spPr>
          <a:xfrm>
            <a:off x="4389120" y="673424"/>
            <a:ext cx="5237738" cy="5438834"/>
          </a:xfrm>
          <a:prstGeom prst="rect">
            <a:avLst/>
          </a:prstGeom>
        </p:spPr>
      </p:pic>
    </p:spTree>
    <p:extLst>
      <p:ext uri="{BB962C8B-B14F-4D97-AF65-F5344CB8AC3E}">
        <p14:creationId xmlns:p14="http://schemas.microsoft.com/office/powerpoint/2010/main" val="3371849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3C675-A65A-A22D-5A67-6005883FFC9F}"/>
              </a:ext>
            </a:extLst>
          </p:cNvPr>
          <p:cNvSpPr>
            <a:spLocks noGrp="1"/>
          </p:cNvSpPr>
          <p:nvPr>
            <p:ph type="title"/>
          </p:nvPr>
        </p:nvSpPr>
        <p:spPr/>
        <p:txBody>
          <a:bodyPr/>
          <a:lstStyle/>
          <a:p>
            <a:r>
              <a:rPr lang="it-IT" b="1" i="0" dirty="0" err="1">
                <a:solidFill>
                  <a:srgbClr val="0E1D5D"/>
                </a:solidFill>
                <a:effectLst/>
                <a:latin typeface="Poppins" panose="00000500000000000000" pitchFamily="2" charset="0"/>
              </a:rPr>
              <a:t>Discussion</a:t>
            </a:r>
            <a:r>
              <a:rPr lang="it-IT" b="1" i="0" dirty="0">
                <a:solidFill>
                  <a:srgbClr val="0E1D5D"/>
                </a:solidFill>
                <a:effectLst/>
                <a:latin typeface="Poppins" panose="00000500000000000000" pitchFamily="2" charset="0"/>
              </a:rPr>
              <a:t> and </a:t>
            </a:r>
            <a:r>
              <a:rPr lang="it-IT" b="1" i="0" dirty="0" err="1">
                <a:solidFill>
                  <a:srgbClr val="0E1D5D"/>
                </a:solidFill>
                <a:effectLst/>
                <a:latin typeface="Poppins" panose="00000500000000000000" pitchFamily="2" charset="0"/>
              </a:rPr>
              <a:t>conclusion</a:t>
            </a:r>
            <a:r>
              <a:rPr lang="it-IT" b="1" i="0" dirty="0">
                <a:solidFill>
                  <a:srgbClr val="0E1D5D"/>
                </a:solidFill>
                <a:effectLst/>
                <a:latin typeface="Poppins" panose="00000500000000000000" pitchFamily="2" charset="0"/>
              </a:rPr>
              <a:t> </a:t>
            </a:r>
            <a:endParaRPr lang="en-US" dirty="0"/>
          </a:p>
        </p:txBody>
      </p:sp>
      <p:sp>
        <p:nvSpPr>
          <p:cNvPr id="3" name="Content Placeholder 2">
            <a:extLst>
              <a:ext uri="{FF2B5EF4-FFF2-40B4-BE49-F238E27FC236}">
                <a16:creationId xmlns:a16="http://schemas.microsoft.com/office/drawing/2014/main" id="{4A47E7E4-7836-74BF-6F2B-D64EB27B7554}"/>
              </a:ext>
            </a:extLst>
          </p:cNvPr>
          <p:cNvSpPr>
            <a:spLocks noGrp="1"/>
          </p:cNvSpPr>
          <p:nvPr>
            <p:ph idx="1"/>
          </p:nvPr>
        </p:nvSpPr>
        <p:spPr/>
        <p:txBody>
          <a:bodyPr/>
          <a:lstStyle/>
          <a:p>
            <a:r>
              <a:rPr lang="en-US" dirty="0"/>
              <a:t>Oral hygiene practices represent a key independent determinant of oral pathologies in HIV-infected patients, outweighing the effect of HIV disease stage when adjusted for in multivariate analysis. </a:t>
            </a:r>
            <a:r>
              <a:rPr lang="en-US"/>
              <a:t>These findings emphasize the importance of integrating structured oral hygiene assessment and education into routine HIV care, alongside immunological monitoring, to reduce oral disease burden.</a:t>
            </a:r>
          </a:p>
        </p:txBody>
      </p:sp>
    </p:spTree>
    <p:extLst>
      <p:ext uri="{BB962C8B-B14F-4D97-AF65-F5344CB8AC3E}">
        <p14:creationId xmlns:p14="http://schemas.microsoft.com/office/powerpoint/2010/main" val="3627142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9FAD-BFBA-9D98-361E-A212F6ECB9AA}"/>
              </a:ext>
            </a:extLst>
          </p:cNvPr>
          <p:cNvSpPr>
            <a:spLocks noGrp="1"/>
          </p:cNvSpPr>
          <p:nvPr>
            <p:ph type="title"/>
          </p:nvPr>
        </p:nvSpPr>
        <p:spPr>
          <a:xfrm>
            <a:off x="838200" y="2103437"/>
            <a:ext cx="10515600" cy="1325563"/>
          </a:xfrm>
        </p:spPr>
        <p:txBody>
          <a:bodyPr/>
          <a:lstStyle/>
          <a:p>
            <a:pPr algn="ctr"/>
            <a:r>
              <a:rPr lang="en-US" b="1" dirty="0">
                <a:solidFill>
                  <a:srgbClr val="FF0000"/>
                </a:solidFill>
                <a:latin typeface="Poppins" panose="00000500000000000000" pitchFamily="2" charset="0"/>
                <a:cs typeface="Poppins" panose="00000500000000000000" pitchFamily="2" charset="0"/>
              </a:rPr>
              <a:t>Thank You</a:t>
            </a:r>
          </a:p>
        </p:txBody>
      </p:sp>
    </p:spTree>
    <p:extLst>
      <p:ext uri="{BB962C8B-B14F-4D97-AF65-F5344CB8AC3E}">
        <p14:creationId xmlns:p14="http://schemas.microsoft.com/office/powerpoint/2010/main" val="877043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26</TotalTime>
  <Words>407</Words>
  <Application>Microsoft Office PowerPoint</Application>
  <PresentationFormat>Widescreen</PresentationFormat>
  <Paragraphs>14</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Corbel</vt:lpstr>
      <vt:lpstr>Poppins</vt:lpstr>
      <vt:lpstr>Parallax</vt:lpstr>
      <vt:lpstr>Impact of oral hygiene on the presence of oral pathologies in HIV infected patients</vt:lpstr>
      <vt:lpstr>Background and Aim</vt:lpstr>
      <vt:lpstr>Materials and methods </vt:lpstr>
      <vt:lpstr>Results</vt:lpstr>
      <vt:lpstr>Results</vt:lpstr>
      <vt:lpstr>Discussion and conclusion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Leonard Simoni</dc:creator>
  <cp:lastModifiedBy>Leonard Simoni</cp:lastModifiedBy>
  <cp:revision>3</cp:revision>
  <dcterms:created xsi:type="dcterms:W3CDTF">2026-04-29T10:07:02Z</dcterms:created>
  <dcterms:modified xsi:type="dcterms:W3CDTF">2026-07-08T10:31:14Z</dcterms:modified>
</cp:coreProperties>
</file>