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charts/style2.xml" ContentType="application/vnd.ms-office.chart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charts/colors6.xml" ContentType="application/vnd.ms-office.chartcolor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olors4.xml" ContentType="application/vnd.ms-office.chartcolorstyl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harts/colors2.xml" ContentType="application/vnd.ms-office.chartcolorstyl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olors1.xml" ContentType="application/vnd.ms-office.chartcolorstyle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7.xml" ContentType="application/vnd.openxmlformats-officedocument.presentationml.notesSlide+xml"/>
  <Override PartName="/ppt/charts/style5.xml" ContentType="application/vnd.ms-office.chartstyle+xml"/>
  <Override PartName="/ppt/charts/style6.xml" ContentType="application/vnd.ms-office.chartstyl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charts/style4.xml" ContentType="application/vnd.ms-office.chartstyle+xml"/>
  <Override PartName="/ppt/charts/style3.xml" ContentType="application/vnd.ms-office.chartstyl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charts/style1.xml" ContentType="application/vnd.ms-office.chart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charts/colors5.xml" ContentType="application/vnd.ms-office.chartcolor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charts/colors3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70" r:id="rId2"/>
    <p:sldId id="272" r:id="rId3"/>
    <p:sldId id="271" r:id="rId4"/>
    <p:sldId id="273" r:id="rId5"/>
    <p:sldId id="266" r:id="rId6"/>
    <p:sldId id="279" r:id="rId7"/>
    <p:sldId id="280" r:id="rId8"/>
    <p:sldId id="281" r:id="rId9"/>
    <p:sldId id="282" r:id="rId10"/>
    <p:sldId id="283" r:id="rId11"/>
    <p:sldId id="288" r:id="rId12"/>
    <p:sldId id="290" r:id="rId13"/>
    <p:sldId id="258" r:id="rId14"/>
    <p:sldId id="284" r:id="rId15"/>
    <p:sldId id="274" r:id="rId16"/>
    <p:sldId id="286" r:id="rId17"/>
    <p:sldId id="287" r:id="rId18"/>
    <p:sldId id="263" r:id="rId19"/>
    <p:sldId id="278" r:id="rId20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9BBD56-EEBF-B851-34CA-BB7CE7079F0B}" v="2" dt="2026-07-28T07:51:51.319"/>
    <p1510:client id="{4AAC1E7B-55DB-5385-08BA-64D8B0E5022D}" v="69" dt="2026-07-28T08:11:42.579"/>
    <p1510:client id="{C8E42802-7764-11D8-1F36-BA9F597ADB6D}" v="58" dt="2026-07-28T09:49:53.29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–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3167" autoAdjust="0"/>
  </p:normalViewPr>
  <p:slideViewPr>
    <p:cSldViewPr>
      <p:cViewPr varScale="1">
        <p:scale>
          <a:sx n="65" d="100"/>
          <a:sy n="65" d="100"/>
        </p:scale>
        <p:origin x="-1506" y="-10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https://scottish-my.sharepoint.com/personal/leila_fredj_tayside_nhs_scot/Documents/ADEE%20Combined%20results%20pre%20vs%20post%20teaching%20on%20microaggressions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oleObject" Target="https://scottish-my.sharepoint.com/personal/leila_fredj_tayside_nhs_scot/Documents/ADEE%20Combined%20results%20pre%20vs%20post%20teaching%20on%20microaggressions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oleObject" Target="https://scottish-my.sharepoint.com/personal/leila_fredj_tayside_nhs_scot/Documents/ADEE%20Combined%20results%20pre%20vs%20post%20teaching%20on%20microaggressions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oleObject" Target="https://scottish-my.sharepoint.com/personal/leila_fredj_tayside_nhs_scot/Documents/ADEE%20Combined%20results%20pre%20vs%20post%20teaching%20on%20microaggressions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oleObject" Target="https://scottish-my.sharepoint.com/personal/leila_fredj_tayside_nhs_scot/Documents/ComparisonworkshopdataMicro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Style" Target="style6.xml"/><Relationship Id="rId2" Type="http://schemas.microsoft.com/office/2011/relationships/chartColorStyle" Target="colors6.xml"/><Relationship Id="rId1" Type="http://schemas.openxmlformats.org/officeDocument/2006/relationships/oleObject" Target="https://scottish-my.sharepoint.com/personal/leila_fredj_tayside_nhs_scot/Documents/ComparisonworkshopdataMicro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Understood what was meant by the term "racial microaggression". </a:t>
            </a:r>
          </a:p>
        </c:rich>
      </c:tx>
      <c:layout/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Pre-workshop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Sheet1!$A$2:$A$5</c:f>
              <c:strCache>
                <c:ptCount val="4"/>
                <c:pt idx="0">
                  <c:v>Understood what was meant the term racial microaggression</c:v>
                </c:pt>
                <c:pt idx="1">
                  <c:v>Felt comfortable discussing race and racism in a professional way</c:v>
                </c:pt>
                <c:pt idx="2">
                  <c:v>Felt could address  a microagressions, if the recipient </c:v>
                </c:pt>
                <c:pt idx="3">
                  <c:v>Felt could address a microaggression as a bystander </c:v>
                </c:pt>
              </c:strCache>
            </c:strRef>
          </c:cat>
          <c:val>
            <c:numRef>
              <c:f>Sheet1!B2</c:f>
              <c:numCache>
                <c:formatCode>0.00%</c:formatCode>
                <c:ptCount val="1"/>
                <c:pt idx="0">
                  <c:v>0.8390000000000003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F79-4460-A56A-14096EAB486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Post-workshop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strRef>
              <c:f>Sheet1!$A$2:$A$5</c:f>
              <c:strCache>
                <c:ptCount val="4"/>
                <c:pt idx="0">
                  <c:v>Understood what was meant the term racial microaggression</c:v>
                </c:pt>
                <c:pt idx="1">
                  <c:v>Felt comfortable discussing race and racism in a professional way</c:v>
                </c:pt>
                <c:pt idx="2">
                  <c:v>Felt could address  a microagressions, if the recipient </c:v>
                </c:pt>
                <c:pt idx="3">
                  <c:v>Felt could address a microaggression as a bystander </c:v>
                </c:pt>
              </c:strCache>
            </c:strRef>
          </c:cat>
          <c:val>
            <c:numRef>
              <c:f>Sheet1!C2</c:f>
              <c:numCache>
                <c:formatCode>0.00%</c:formatCode>
                <c:ptCount val="1"/>
                <c:pt idx="0">
                  <c:v>0.99299999999999999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F79-4460-A56A-14096EAB4865}"/>
            </c:ext>
          </c:extLst>
        </c:ser>
        <c:gapWidth val="219"/>
        <c:overlap val="-27"/>
        <c:axId val="88507904"/>
        <c:axId val="88509440"/>
      </c:barChart>
      <c:catAx>
        <c:axId val="8850790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8509440"/>
        <c:crosses val="autoZero"/>
        <c:auto val="1"/>
        <c:lblAlgn val="ctr"/>
        <c:lblOffset val="100"/>
      </c:catAx>
      <c:valAx>
        <c:axId val="88509440"/>
        <c:scaling>
          <c:orientation val="minMax"/>
          <c:max val="1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0.00%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850790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GB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Felt they could address a microaggression, if the recipient.</a:t>
            </a:r>
          </a:p>
        </c:rich>
      </c:tx>
      <c:layout/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Pre-workshop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Sheet1!A4</c:f>
              <c:strCache>
                <c:ptCount val="1"/>
                <c:pt idx="0">
                  <c:v>Felt could address  a microagressions, if the recipient </c:v>
                </c:pt>
              </c:strCache>
            </c:strRef>
          </c:cat>
          <c:val>
            <c:numRef>
              <c:f>Sheet1!B4</c:f>
              <c:numCache>
                <c:formatCode>0.00%</c:formatCode>
                <c:ptCount val="1"/>
                <c:pt idx="0">
                  <c:v>0.49100000000000021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61D-4278-8055-E3B983FB6D1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Post-workshop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strRef>
              <c:f>Sheet1!A4</c:f>
              <c:strCache>
                <c:ptCount val="1"/>
                <c:pt idx="0">
                  <c:v>Felt could address  a microagressions, if the recipient </c:v>
                </c:pt>
              </c:strCache>
            </c:strRef>
          </c:cat>
          <c:val>
            <c:numRef>
              <c:f>Sheet1!C4</c:f>
              <c:numCache>
                <c:formatCode>0%</c:formatCode>
                <c:ptCount val="1"/>
                <c:pt idx="0">
                  <c:v>0.74000000000000032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61D-4278-8055-E3B983FB6D11}"/>
            </c:ext>
          </c:extLst>
        </c:ser>
        <c:gapWidth val="219"/>
        <c:overlap val="-27"/>
        <c:axId val="89045248"/>
        <c:axId val="89059328"/>
      </c:barChart>
      <c:catAx>
        <c:axId val="89045248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059328"/>
        <c:crosses val="autoZero"/>
        <c:auto val="1"/>
        <c:lblAlgn val="ctr"/>
        <c:lblOffset val="100"/>
      </c:catAx>
      <c:valAx>
        <c:axId val="89059328"/>
        <c:scaling>
          <c:orientation val="minMax"/>
          <c:max val="1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0.00%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04524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GB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Felt they could address a microaggression, as a bystander .</a:t>
            </a:r>
          </a:p>
        </c:rich>
      </c:tx>
      <c:layout/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Pre-workshop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numRef>
              <c:f>Sheet1!J10</c:f>
              <c:numCache>
                <c:formatCode>General</c:formatCode>
                <c:ptCount val="1"/>
              </c:numCache>
            </c:numRef>
          </c:cat>
          <c:val>
            <c:numRef>
              <c:f>Sheet1!B5</c:f>
              <c:numCache>
                <c:formatCode>0.00%</c:formatCode>
                <c:ptCount val="1"/>
                <c:pt idx="0">
                  <c:v>0.34800000000000014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40C-4E5D-88F2-D7BCFB90BA2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Post-workshop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numRef>
              <c:f>Sheet1!J10</c:f>
              <c:numCache>
                <c:formatCode>General</c:formatCode>
                <c:ptCount val="1"/>
              </c:numCache>
            </c:numRef>
          </c:cat>
          <c:val>
            <c:numRef>
              <c:f>Sheet1!C5</c:f>
              <c:numCache>
                <c:formatCode>0.00%</c:formatCode>
                <c:ptCount val="1"/>
                <c:pt idx="0">
                  <c:v>0.78200000000000003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40C-4E5D-88F2-D7BCFB90BA2A}"/>
            </c:ext>
          </c:extLst>
        </c:ser>
        <c:gapWidth val="219"/>
        <c:overlap val="-27"/>
        <c:axId val="89377792"/>
        <c:axId val="89379584"/>
      </c:barChart>
      <c:catAx>
        <c:axId val="89377792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379584"/>
        <c:crosses val="autoZero"/>
        <c:auto val="1"/>
        <c:lblAlgn val="ctr"/>
        <c:lblOffset val="100"/>
      </c:catAx>
      <c:valAx>
        <c:axId val="89379584"/>
        <c:scaling>
          <c:orientation val="minMax"/>
          <c:max val="1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0.00%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37779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GB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Pre-workshop vs post-workshop</a:t>
            </a:r>
          </a:p>
        </c:rich>
      </c:tx>
      <c:layout/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Pre-workshop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Sheet1!$A$2:$A$5</c:f>
              <c:strCache>
                <c:ptCount val="4"/>
                <c:pt idx="0">
                  <c:v>Understood what was meant the term racial microaggression</c:v>
                </c:pt>
                <c:pt idx="1">
                  <c:v>Felt comfortable discussing race and racism in a professional way</c:v>
                </c:pt>
                <c:pt idx="2">
                  <c:v>Felt could address  a microagressions, if the recipient </c:v>
                </c:pt>
                <c:pt idx="3">
                  <c:v>Felt could address a microaggression as a bystander </c:v>
                </c:pt>
              </c:strCache>
            </c:strRef>
          </c:cat>
          <c:val>
            <c:numRef>
              <c:f>Sheet1!$B$2:$B$5</c:f>
              <c:numCache>
                <c:formatCode>0.00%</c:formatCode>
                <c:ptCount val="4"/>
                <c:pt idx="0">
                  <c:v>0.8390000000000003</c:v>
                </c:pt>
                <c:pt idx="1">
                  <c:v>0.56899999999999995</c:v>
                </c:pt>
                <c:pt idx="2">
                  <c:v>0.49100000000000021</c:v>
                </c:pt>
                <c:pt idx="3">
                  <c:v>0.34800000000000014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5E6-4334-9ECA-11C8E647813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Post-workshop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strRef>
              <c:f>Sheet1!$A$2:$A$5</c:f>
              <c:strCache>
                <c:ptCount val="4"/>
                <c:pt idx="0">
                  <c:v>Understood what was meant the term racial microaggression</c:v>
                </c:pt>
                <c:pt idx="1">
                  <c:v>Felt comfortable discussing race and racism in a professional way</c:v>
                </c:pt>
                <c:pt idx="2">
                  <c:v>Felt could address  a microagressions, if the recipient </c:v>
                </c:pt>
                <c:pt idx="3">
                  <c:v>Felt could address a microaggression as a bystander </c:v>
                </c:pt>
              </c:strCache>
            </c:strRef>
          </c:cat>
          <c:val>
            <c:numRef>
              <c:f>Sheet1!$C$2:$C$5</c:f>
              <c:numCache>
                <c:formatCode>0.00%</c:formatCode>
                <c:ptCount val="4"/>
                <c:pt idx="0">
                  <c:v>0.99299999999999999</c:v>
                </c:pt>
                <c:pt idx="1">
                  <c:v>0.8430000000000003</c:v>
                </c:pt>
                <c:pt idx="2" formatCode="0%">
                  <c:v>0.74000000000000032</c:v>
                </c:pt>
                <c:pt idx="3">
                  <c:v>0.78200000000000003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5E6-4334-9ECA-11C8E6478134}"/>
            </c:ext>
          </c:extLst>
        </c:ser>
        <c:gapWidth val="219"/>
        <c:overlap val="-27"/>
        <c:axId val="89440256"/>
        <c:axId val="89441792"/>
      </c:barChart>
      <c:catAx>
        <c:axId val="8944025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441792"/>
        <c:crosses val="autoZero"/>
        <c:auto val="1"/>
        <c:lblAlgn val="ctr"/>
        <c:lblOffset val="100"/>
      </c:catAx>
      <c:valAx>
        <c:axId val="89441792"/>
        <c:scaling>
          <c:orientation val="minMax"/>
          <c:max val="1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0.00%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44025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GB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Newly qualified Dentists vs Dental Hospital Staff</a:t>
            </a:r>
          </a:p>
        </c:rich>
      </c:tx>
      <c:layout/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tx>
            <c:strRef>
              <c:f>Sheet1!$B$29</c:f>
              <c:strCache>
                <c:ptCount val="1"/>
                <c:pt idx="0">
                  <c:v>Pre-workshop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Sheet1!$A$30:$A$41</c:f>
              <c:strCache>
                <c:ptCount val="12"/>
                <c:pt idx="0">
                  <c:v>Understand what is meant by term "racial miccroaggressions". </c:v>
                </c:pt>
                <c:pt idx="1">
                  <c:v>I feel comfortable discussing race and racism in a professional way.</c:v>
                </c:pt>
                <c:pt idx="2">
                  <c:v>I feel confident responding if I witness a racial microaggression.</c:v>
                </c:pt>
                <c:pt idx="3">
                  <c:v>I feel confident responding if I'm directly involved in a racial microaggression.</c:v>
                </c:pt>
                <c:pt idx="4">
                  <c:v>The use of a comic enhanced my understanding of racial microaggressions.</c:v>
                </c:pt>
                <c:pt idx="6">
                  <c:v>Dental Hospital staff</c:v>
                </c:pt>
                <c:pt idx="7">
                  <c:v>Understand what is meant by term "racial miccroaggressions".</c:v>
                </c:pt>
                <c:pt idx="8">
                  <c:v>I feel comfortable discussing race and racism in a professional way.</c:v>
                </c:pt>
                <c:pt idx="9">
                  <c:v>I feel confident responding if I witness a racial microaggression.</c:v>
                </c:pt>
                <c:pt idx="10">
                  <c:v>I feel confident responding if I'm directly involved in a racial microaggression.</c:v>
                </c:pt>
                <c:pt idx="11">
                  <c:v>The use of a comic enhanced my understanding of racial microaggressions.</c:v>
                </c:pt>
              </c:strCache>
            </c:strRef>
          </c:cat>
          <c:val>
            <c:numRef>
              <c:f>Sheet1!$B$30:$B$41</c:f>
              <c:numCache>
                <c:formatCode>0%</c:formatCode>
                <c:ptCount val="12"/>
                <c:pt idx="0">
                  <c:v>0.82000000000000028</c:v>
                </c:pt>
                <c:pt idx="1">
                  <c:v>0.55000000000000004</c:v>
                </c:pt>
                <c:pt idx="2">
                  <c:v>0.18000000000000008</c:v>
                </c:pt>
                <c:pt idx="3">
                  <c:v>0.36000000000000015</c:v>
                </c:pt>
                <c:pt idx="7">
                  <c:v>0.86000000000000032</c:v>
                </c:pt>
                <c:pt idx="8">
                  <c:v>0.52</c:v>
                </c:pt>
                <c:pt idx="9">
                  <c:v>0.48000000000000015</c:v>
                </c:pt>
                <c:pt idx="10">
                  <c:v>0.56000000000000005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4D3-476D-AF31-AE52F35F44E3}"/>
            </c:ext>
          </c:extLst>
        </c:ser>
        <c:ser>
          <c:idx val="1"/>
          <c:order val="1"/>
          <c:tx>
            <c:strRef>
              <c:f>Sheet1!$C$29</c:f>
              <c:strCache>
                <c:ptCount val="1"/>
                <c:pt idx="0">
                  <c:v>Post workshop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Sheet1!$A$30:$A$41</c:f>
              <c:strCache>
                <c:ptCount val="12"/>
                <c:pt idx="0">
                  <c:v>Understand what is meant by term "racial miccroaggressions". </c:v>
                </c:pt>
                <c:pt idx="1">
                  <c:v>I feel comfortable discussing race and racism in a professional way.</c:v>
                </c:pt>
                <c:pt idx="2">
                  <c:v>I feel confident responding if I witness a racial microaggression.</c:v>
                </c:pt>
                <c:pt idx="3">
                  <c:v>I feel confident responding if I'm directly involved in a racial microaggression.</c:v>
                </c:pt>
                <c:pt idx="4">
                  <c:v>The use of a comic enhanced my understanding of racial microaggressions.</c:v>
                </c:pt>
                <c:pt idx="6">
                  <c:v>Dental Hospital staff</c:v>
                </c:pt>
                <c:pt idx="7">
                  <c:v>Understand what is meant by term "racial miccroaggressions".</c:v>
                </c:pt>
                <c:pt idx="8">
                  <c:v>I feel comfortable discussing race and racism in a professional way.</c:v>
                </c:pt>
                <c:pt idx="9">
                  <c:v>I feel confident responding if I witness a racial microaggression.</c:v>
                </c:pt>
                <c:pt idx="10">
                  <c:v>I feel confident responding if I'm directly involved in a racial microaggression.</c:v>
                </c:pt>
                <c:pt idx="11">
                  <c:v>The use of a comic enhanced my understanding of racial microaggressions.</c:v>
                </c:pt>
              </c:strCache>
            </c:strRef>
          </c:cat>
          <c:val>
            <c:numRef>
              <c:f>Sheet1!$C$30:$C$41</c:f>
              <c:numCache>
                <c:formatCode>0%</c:formatCode>
                <c:ptCount val="12"/>
                <c:pt idx="0">
                  <c:v>1</c:v>
                </c:pt>
                <c:pt idx="1">
                  <c:v>0.78</c:v>
                </c:pt>
                <c:pt idx="2">
                  <c:v>0.67000000000000048</c:v>
                </c:pt>
                <c:pt idx="3">
                  <c:v>0.67000000000000048</c:v>
                </c:pt>
                <c:pt idx="4">
                  <c:v>1</c:v>
                </c:pt>
                <c:pt idx="7">
                  <c:v>0.99</c:v>
                </c:pt>
                <c:pt idx="8">
                  <c:v>0.81</c:v>
                </c:pt>
                <c:pt idx="9">
                  <c:v>0.68</c:v>
                </c:pt>
                <c:pt idx="10">
                  <c:v>0.75000000000000033</c:v>
                </c:pt>
                <c:pt idx="11">
                  <c:v>0.79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4D3-476D-AF31-AE52F35F44E3}"/>
            </c:ext>
          </c:extLst>
        </c:ser>
        <c:gapWidth val="219"/>
        <c:overlap val="-27"/>
        <c:axId val="89506560"/>
        <c:axId val="89508096"/>
      </c:barChart>
      <c:catAx>
        <c:axId val="89506560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508096"/>
        <c:crosses val="autoZero"/>
        <c:auto val="1"/>
        <c:lblAlgn val="ctr"/>
        <c:lblOffset val="100"/>
      </c:catAx>
      <c:valAx>
        <c:axId val="89508096"/>
        <c:scaling>
          <c:orientation val="minMax"/>
          <c:max val="1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5065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GB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Undergraduate Dental students vs Dental staff</a:t>
            </a:r>
          </a:p>
        </c:rich>
      </c:tx>
      <c:layout/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tx>
            <c:v>Pre-workshop</c:v>
          </c:tx>
          <c:spPr>
            <a:solidFill>
              <a:schemeClr val="accent1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Sheet1!$A$8:$A$20</c:f>
              <c:strCache>
                <c:ptCount val="13"/>
                <c:pt idx="1">
                  <c:v>Understand what is meant by term "racial miccroaggressions". </c:v>
                </c:pt>
                <c:pt idx="2">
                  <c:v>I feel comfortable discussing race and racism in a professional way.</c:v>
                </c:pt>
                <c:pt idx="3">
                  <c:v>I feel confident responding if I witness a racial microaggression.</c:v>
                </c:pt>
                <c:pt idx="4">
                  <c:v>I feel confident responding if I'm directly involved in a racial microaggression.</c:v>
                </c:pt>
                <c:pt idx="5">
                  <c:v>The use of a comic enhanced my understanding of racial microaggressions.</c:v>
                </c:pt>
                <c:pt idx="7">
                  <c:v>Dental Hospital staff</c:v>
                </c:pt>
                <c:pt idx="8">
                  <c:v>Understand what is meant by term "racial miccroaggressions".</c:v>
                </c:pt>
                <c:pt idx="9">
                  <c:v>I feel comfortable discussing race and racism in a professional way.</c:v>
                </c:pt>
                <c:pt idx="10">
                  <c:v>I feel confident responding if I witness a racial microaggression.</c:v>
                </c:pt>
                <c:pt idx="11">
                  <c:v>I feel confident responding if I'm directly involved in a racial microaggression.</c:v>
                </c:pt>
                <c:pt idx="12">
                  <c:v>The use of a comic enhanced my understanding of racial microaggressions.</c:v>
                </c:pt>
              </c:strCache>
            </c:strRef>
          </c:cat>
          <c:val>
            <c:numRef>
              <c:f>Sheet1!$B$8:$B$20</c:f>
              <c:numCache>
                <c:formatCode>0%</c:formatCode>
                <c:ptCount val="13"/>
                <c:pt idx="1">
                  <c:v>0.8400000000000003</c:v>
                </c:pt>
                <c:pt idx="2">
                  <c:v>0.72000000000000031</c:v>
                </c:pt>
                <c:pt idx="3">
                  <c:v>0.24000000000000007</c:v>
                </c:pt>
                <c:pt idx="4">
                  <c:v>0.48000000000000015</c:v>
                </c:pt>
                <c:pt idx="8">
                  <c:v>0.86000000000000032</c:v>
                </c:pt>
                <c:pt idx="9">
                  <c:v>0.52</c:v>
                </c:pt>
                <c:pt idx="10">
                  <c:v>0.48000000000000015</c:v>
                </c:pt>
                <c:pt idx="11">
                  <c:v>0.56000000000000005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3F2-4A37-8862-52FC859D2F30}"/>
            </c:ext>
          </c:extLst>
        </c:ser>
        <c:ser>
          <c:idx val="1"/>
          <c:order val="1"/>
          <c:tx>
            <c:v>Post workshop</c:v>
          </c:tx>
          <c:spPr>
            <a:solidFill>
              <a:schemeClr val="accent2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Sheet1!$A$8:$A$20</c:f>
              <c:strCache>
                <c:ptCount val="13"/>
                <c:pt idx="1">
                  <c:v>Understand what is meant by term "racial miccroaggressions". </c:v>
                </c:pt>
                <c:pt idx="2">
                  <c:v>I feel comfortable discussing race and racism in a professional way.</c:v>
                </c:pt>
                <c:pt idx="3">
                  <c:v>I feel confident responding if I witness a racial microaggression.</c:v>
                </c:pt>
                <c:pt idx="4">
                  <c:v>I feel confident responding if I'm directly involved in a racial microaggression.</c:v>
                </c:pt>
                <c:pt idx="5">
                  <c:v>The use of a comic enhanced my understanding of racial microaggressions.</c:v>
                </c:pt>
                <c:pt idx="7">
                  <c:v>Dental Hospital staff</c:v>
                </c:pt>
                <c:pt idx="8">
                  <c:v>Understand what is meant by term "racial miccroaggressions".</c:v>
                </c:pt>
                <c:pt idx="9">
                  <c:v>I feel comfortable discussing race and racism in a professional way.</c:v>
                </c:pt>
                <c:pt idx="10">
                  <c:v>I feel confident responding if I witness a racial microaggression.</c:v>
                </c:pt>
                <c:pt idx="11">
                  <c:v>I feel confident responding if I'm directly involved in a racial microaggression.</c:v>
                </c:pt>
                <c:pt idx="12">
                  <c:v>The use of a comic enhanced my understanding of racial microaggressions.</c:v>
                </c:pt>
              </c:strCache>
            </c:strRef>
          </c:cat>
          <c:val>
            <c:numRef>
              <c:f>Sheet1!$C$8:$C$20</c:f>
              <c:numCache>
                <c:formatCode>0%</c:formatCode>
                <c:ptCount val="13"/>
                <c:pt idx="0" formatCode="General">
                  <c:v>0</c:v>
                </c:pt>
                <c:pt idx="1">
                  <c:v>1</c:v>
                </c:pt>
                <c:pt idx="2">
                  <c:v>0.89</c:v>
                </c:pt>
                <c:pt idx="3">
                  <c:v>0.74000000000000032</c:v>
                </c:pt>
                <c:pt idx="4">
                  <c:v>0.82000000000000028</c:v>
                </c:pt>
                <c:pt idx="5">
                  <c:v>0.9600000000000003</c:v>
                </c:pt>
                <c:pt idx="8">
                  <c:v>0.99</c:v>
                </c:pt>
                <c:pt idx="9">
                  <c:v>0.81</c:v>
                </c:pt>
                <c:pt idx="10">
                  <c:v>0.68</c:v>
                </c:pt>
                <c:pt idx="11">
                  <c:v>0.75000000000000033</c:v>
                </c:pt>
                <c:pt idx="12">
                  <c:v>0.79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3F2-4A37-8862-52FC859D2F30}"/>
            </c:ext>
          </c:extLst>
        </c:ser>
        <c:gapWidth val="219"/>
        <c:overlap val="-27"/>
        <c:axId val="89674112"/>
        <c:axId val="89675648"/>
      </c:barChart>
      <c:catAx>
        <c:axId val="89674112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675648"/>
        <c:crosses val="autoZero"/>
        <c:auto val="1"/>
        <c:lblAlgn val="ctr"/>
        <c:lblOffset val="100"/>
      </c:catAx>
      <c:valAx>
        <c:axId val="89675648"/>
        <c:scaling>
          <c:orientation val="minMax"/>
          <c:max val="1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6741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acrossLinear" id="2">
  <a:schemeClr val="accent1"/>
  <a:schemeClr val="accent2"/>
  <a:schemeClr val="accent3"/>
  <a:schemeClr val="accent4"/>
  <a:schemeClr val="accent5"/>
  <a:schemeClr val="accent6"/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A5F39A-8A93-4DD1-BD47-6D80BCCDCC60}" type="datetimeFigureOut">
              <a:rPr/>
              <a:pPr/>
              <a:t>7/29/2026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FA832D-23FF-4C67-ACD6-A42117391FD1}" type="slidenum">
              <a:rPr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208626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Racism: (Oxford English Dictionary): one racial group is deemed superior resulting in inferior treatment of other group</a:t>
            </a:r>
          </a:p>
          <a:p>
            <a:pPr marL="171450" indent="-1714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en-GB" dirty="0"/>
              <a:t>Prejudice, discrimination or antagonism</a:t>
            </a:r>
            <a:endParaRPr lang="en-US" dirty="0"/>
          </a:p>
          <a:p>
            <a:pPr marL="171450" indent="-1714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en-GB" dirty="0"/>
              <a:t>By an individual, community or institution </a:t>
            </a:r>
            <a:endParaRPr lang="en-US" dirty="0"/>
          </a:p>
          <a:p>
            <a:pPr marL="171450" indent="-1714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en-GB" dirty="0"/>
              <a:t>Against a person or people on the basis of their membership to a particular racial or ethnic group</a:t>
            </a:r>
            <a:endParaRPr lang="en-US" dirty="0"/>
          </a:p>
          <a:p>
            <a:pPr marL="171450" indent="-1714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en-GB" dirty="0"/>
              <a:t>Typically one that is a minority or marginalised</a:t>
            </a:r>
            <a:endParaRPr lang="en-US" dirty="0"/>
          </a:p>
          <a:p>
            <a:pPr marL="171450" indent="-1714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en-GB" i="1" dirty="0"/>
              <a:t>Oxford English Dictionary</a:t>
            </a:r>
            <a:endParaRPr lang="en-US" dirty="0"/>
          </a:p>
          <a:p>
            <a:pPr marL="171450" indent="-171450">
              <a:lnSpc>
                <a:spcPct val="170000"/>
              </a:lnSpc>
              <a:spcBef>
                <a:spcPts val="1000"/>
              </a:spcBef>
              <a:buFont typeface="Arial"/>
              <a:buChar char="•"/>
            </a:pPr>
            <a:r>
              <a:rPr lang="en-GB" i="1" dirty="0" err="1">
                <a:ea typeface="Calibri"/>
                <a:cs typeface="Calibri"/>
              </a:rPr>
              <a:t>Microaggressions</a:t>
            </a:r>
            <a:r>
              <a:rPr lang="en-GB" i="1" dirty="0">
                <a:ea typeface="Calibri"/>
                <a:cs typeface="Calibri"/>
              </a:rPr>
              <a:t>: </a:t>
            </a:r>
            <a:r>
              <a:rPr lang="en-GB" dirty="0"/>
              <a:t>statement, action or incident regarded as an instance of </a:t>
            </a:r>
            <a:r>
              <a:rPr lang="en-GB" b="1" dirty="0"/>
              <a:t>indirect, subtle </a:t>
            </a:r>
            <a:r>
              <a:rPr lang="en-GB" dirty="0"/>
              <a:t>or </a:t>
            </a:r>
            <a:r>
              <a:rPr lang="en-GB" b="1" dirty="0"/>
              <a:t>unintentional discrimination or prejudice </a:t>
            </a:r>
            <a:r>
              <a:rPr lang="en-GB" dirty="0"/>
              <a:t>against members of   </a:t>
            </a:r>
            <a:r>
              <a:rPr lang="en-GB" b="1" dirty="0"/>
              <a:t>group </a:t>
            </a:r>
            <a:r>
              <a:rPr lang="en-GB" dirty="0"/>
              <a:t>such as a racial minority” Oxford English Dictionary</a:t>
            </a:r>
            <a:endParaRPr lang="en-US" dirty="0"/>
          </a:p>
          <a:p>
            <a:pPr marL="171450" indent="-171450">
              <a:lnSpc>
                <a:spcPct val="170000"/>
              </a:lnSpc>
              <a:spcBef>
                <a:spcPts val="1000"/>
              </a:spcBef>
              <a:buFont typeface="Arial"/>
              <a:buChar char="•"/>
            </a:pPr>
            <a:r>
              <a:rPr lang="en-GB" b="1" dirty="0"/>
              <a:t>Subtle acts of exclusion</a:t>
            </a:r>
            <a:endParaRPr lang="en-GB" dirty="0"/>
          </a:p>
          <a:p>
            <a:pPr marL="171450" indent="-171450">
              <a:buFont typeface="Arial"/>
              <a:buChar char="•"/>
            </a:pPr>
            <a:r>
              <a:rPr lang="en-US" dirty="0"/>
              <a:t>Statistic reported by BDA co-chair of EDI committee,  following 2021 survey distribution </a:t>
            </a:r>
            <a:r>
              <a:rPr lang="en-US" dirty="0">
                <a:solidFill>
                  <a:srgbClr val="040102"/>
                </a:solidFill>
                <a:highlight>
                  <a:srgbClr val="FFFFFF"/>
                </a:highlight>
              </a:rPr>
              <a:t>(www.gdc-uk.org, </a:t>
            </a:r>
            <a:r>
              <a:rPr lang="en-US" dirty="0" err="1">
                <a:solidFill>
                  <a:srgbClr val="040102"/>
                </a:solidFill>
                <a:highlight>
                  <a:srgbClr val="FFFFFF"/>
                </a:highlight>
              </a:rPr>
              <a:t>n.d</a:t>
            </a:r>
            <a:r>
              <a:rPr lang="en-US" dirty="0">
                <a:solidFill>
                  <a:srgbClr val="040102"/>
                </a:solidFill>
                <a:highlight>
                  <a:srgbClr val="FFFFFF"/>
                </a:highlight>
              </a:rPr>
              <a:t>.)</a:t>
            </a:r>
            <a:endParaRPr lang="en-US" dirty="0">
              <a:solidFill>
                <a:srgbClr val="444444"/>
              </a:solidFill>
            </a:endParaRPr>
          </a:p>
          <a:p>
            <a:pPr marL="171450" indent="-171450">
              <a:buFont typeface="Arial"/>
              <a:buChar char="•"/>
            </a:pPr>
            <a:r>
              <a:rPr lang="en-US" dirty="0"/>
              <a:t>Dental students likely to under-report racist incidents </a:t>
            </a:r>
            <a:r>
              <a:rPr lang="en-US" dirty="0">
                <a:solidFill>
                  <a:srgbClr val="040102"/>
                </a:solidFill>
              </a:rPr>
              <a:t>(</a:t>
            </a:r>
            <a:r>
              <a:rPr lang="en-US" dirty="0" err="1">
                <a:solidFill>
                  <a:srgbClr val="040102"/>
                </a:solidFill>
              </a:rPr>
              <a:t>Ahmadifard</a:t>
            </a:r>
            <a:r>
              <a:rPr lang="en-US" dirty="0">
                <a:solidFill>
                  <a:srgbClr val="040102"/>
                </a:solidFill>
              </a:rPr>
              <a:t> et al., 2022)</a:t>
            </a:r>
          </a:p>
          <a:p>
            <a:pPr marL="171450" indent="-171450">
              <a:buFont typeface="Arial"/>
              <a:buChar char="•"/>
            </a:pPr>
            <a:r>
              <a:rPr lang="en-GB" dirty="0">
                <a:solidFill>
                  <a:srgbClr val="000000"/>
                </a:solidFill>
              </a:rPr>
              <a:t>GDC Curriculum-"Proactively address discriminatory language, behaviour and </a:t>
            </a:r>
            <a:r>
              <a:rPr lang="en-GB" dirty="0" err="1">
                <a:solidFill>
                  <a:srgbClr val="000000"/>
                </a:solidFill>
              </a:rPr>
              <a:t>microaggressions</a:t>
            </a:r>
            <a:r>
              <a:rPr lang="en-GB" dirty="0">
                <a:solidFill>
                  <a:srgbClr val="000000"/>
                </a:solidFill>
              </a:rPr>
              <a:t> from colleagues, patients and other professionals"(GDC-Professionalism, Sub Domain Ethics and Integrity P(B)13)(gdc-uk.org, 2018)</a:t>
            </a:r>
            <a:endParaRPr lang="en-GB" dirty="0">
              <a:solidFill>
                <a:srgbClr val="000000"/>
              </a:solidFill>
              <a:ea typeface="Calibri"/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en-GB" dirty="0">
                <a:solidFill>
                  <a:srgbClr val="000000"/>
                </a:solidFill>
                <a:ea typeface="Calibri"/>
                <a:cs typeface="Calibri"/>
              </a:rPr>
              <a:t>Racial Battle fatigue </a:t>
            </a:r>
            <a:r>
              <a:rPr lang="en-GB" dirty="0">
                <a:solidFill>
                  <a:srgbClr val="000000"/>
                </a:solidFill>
              </a:rPr>
              <a:t>: diminishes  mental, emotional and physical energy </a:t>
            </a:r>
            <a:r>
              <a:rPr lang="en-GB" dirty="0">
                <a:solidFill>
                  <a:srgbClr val="040102"/>
                </a:solidFill>
                <a:highlight>
                  <a:srgbClr val="FFFFFF"/>
                </a:highlight>
              </a:rPr>
              <a:t>(Ester et al., 2025)</a:t>
            </a:r>
            <a:endParaRPr lang="en-GB" dirty="0">
              <a:solidFill>
                <a:srgbClr val="000000"/>
              </a:solidFill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FA832D-23FF-4C67-ACD6-A42117391FD1}" type="slidenum">
              <a:rPr lang="en-GB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813994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  <a:ea typeface="Calibri"/>
              <a:cs typeface="Calibri"/>
            </a:endParaRPr>
          </a:p>
          <a:p>
            <a:endParaRPr lang="en-GB" dirty="0">
              <a:solidFill>
                <a:srgbClr val="000000"/>
              </a:solidFill>
              <a:highlight>
                <a:srgbClr val="FFFFFF"/>
              </a:highlight>
              <a:ea typeface="Calibri"/>
              <a:cs typeface="Calibri"/>
            </a:endParaRPr>
          </a:p>
          <a:p>
            <a:pPr marL="171450" indent="-171450">
              <a:lnSpc>
                <a:spcPct val="170000"/>
              </a:lnSpc>
              <a:spcBef>
                <a:spcPts val="1000"/>
              </a:spcBef>
              <a:buFont typeface="Arial,Sans-Serif"/>
              <a:buChar char="•"/>
            </a:pPr>
            <a:r>
              <a:rPr lang="en-GB" b="1" dirty="0">
                <a:solidFill>
                  <a:srgbClr val="000000"/>
                </a:solidFill>
                <a:highlight>
                  <a:srgbClr val="FFFFFF"/>
                </a:highlight>
              </a:rPr>
              <a:t>Psychological: </a:t>
            </a:r>
            <a:r>
              <a:rPr lang="en-GB" dirty="0" err="1" smtClean="0">
                <a:solidFill>
                  <a:srgbClr val="000000"/>
                </a:solidFill>
                <a:highlight>
                  <a:srgbClr val="FFFFFF"/>
                </a:highlight>
              </a:rPr>
              <a:t>Estacio</a:t>
            </a:r>
            <a:r>
              <a:rPr lang="en-GB" dirty="0" smtClean="0">
                <a:solidFill>
                  <a:srgbClr val="000000"/>
                </a:solidFill>
                <a:highlight>
                  <a:srgbClr val="FFFFFF"/>
                </a:highlight>
              </a:rPr>
              <a:t> + </a:t>
            </a:r>
            <a:r>
              <a:rPr lang="en-GB" dirty="0" err="1" smtClean="0">
                <a:solidFill>
                  <a:srgbClr val="000000"/>
                </a:solidFill>
                <a:highlight>
                  <a:srgbClr val="FFFFFF"/>
                </a:highlight>
              </a:rPr>
              <a:t>Sadia</a:t>
            </a:r>
            <a:r>
              <a:rPr lang="en-GB" dirty="0" smtClean="0">
                <a:solidFill>
                  <a:srgbClr val="000000"/>
                </a:solidFill>
                <a:highlight>
                  <a:srgbClr val="FFFFFF"/>
                </a:highlight>
              </a:rPr>
              <a:t> </a:t>
            </a:r>
            <a:r>
              <a:rPr lang="en-GB" dirty="0">
                <a:solidFill>
                  <a:srgbClr val="000000"/>
                </a:solidFill>
                <a:highlight>
                  <a:srgbClr val="FFFFFF"/>
                </a:highlight>
              </a:rPr>
              <a:t>Khan report on migrant nurses UK experience isolation + distress</a:t>
            </a:r>
            <a:endParaRPr lang="en-GB" dirty="0">
              <a:solidFill>
                <a:srgbClr val="444444"/>
              </a:solidFill>
              <a:highlight>
                <a:srgbClr val="FFFFFF"/>
              </a:highlight>
            </a:endParaRPr>
          </a:p>
          <a:p>
            <a:pPr marL="171450" indent="-171450">
              <a:lnSpc>
                <a:spcPct val="170000"/>
              </a:lnSpc>
              <a:spcBef>
                <a:spcPts val="1000"/>
              </a:spcBef>
              <a:buFont typeface="Arial,Sans-Serif"/>
              <a:buChar char="•"/>
            </a:pPr>
            <a:r>
              <a:rPr lang="en-GB" b="1" dirty="0">
                <a:solidFill>
                  <a:srgbClr val="000000"/>
                </a:solidFill>
                <a:highlight>
                  <a:srgbClr val="FFFFFF"/>
                </a:highlight>
              </a:rPr>
              <a:t>Racial battle fatigue: </a:t>
            </a:r>
            <a:r>
              <a:rPr lang="en-GB" dirty="0">
                <a:solidFill>
                  <a:srgbClr val="000000"/>
                </a:solidFill>
                <a:highlight>
                  <a:srgbClr val="FFFFFF"/>
                </a:highlight>
              </a:rPr>
              <a:t>emotional + mental strain</a:t>
            </a:r>
            <a:endParaRPr lang="en-US" dirty="0">
              <a:solidFill>
                <a:srgbClr val="444444"/>
              </a:solidFill>
              <a:highlight>
                <a:srgbClr val="FFFFFF"/>
              </a:highlight>
            </a:endParaRPr>
          </a:p>
          <a:p>
            <a:pPr marL="171450" indent="-171450">
              <a:lnSpc>
                <a:spcPct val="170000"/>
              </a:lnSpc>
              <a:spcBef>
                <a:spcPts val="1000"/>
              </a:spcBef>
              <a:buFont typeface="Arial,Sans-Serif"/>
              <a:buChar char="•"/>
            </a:pPr>
            <a:r>
              <a:rPr lang="en-GB" b="1" dirty="0">
                <a:solidFill>
                  <a:srgbClr val="000000"/>
                </a:solidFill>
                <a:highlight>
                  <a:srgbClr val="FFFFFF"/>
                </a:highlight>
              </a:rPr>
              <a:t>Colleague relationships: </a:t>
            </a:r>
            <a:r>
              <a:rPr lang="en-GB" dirty="0">
                <a:solidFill>
                  <a:srgbClr val="000000"/>
                </a:solidFill>
                <a:highlight>
                  <a:srgbClr val="FFFFFF"/>
                </a:highlight>
              </a:rPr>
              <a:t>erodes trust + communication=fractious work environment affects pt care</a:t>
            </a:r>
            <a:endParaRPr lang="en-US" dirty="0">
              <a:solidFill>
                <a:srgbClr val="444444"/>
              </a:solidFill>
              <a:highlight>
                <a:srgbClr val="FFFFFF"/>
              </a:highlight>
            </a:endParaRPr>
          </a:p>
          <a:p>
            <a:pPr marL="171450" indent="-171450">
              <a:lnSpc>
                <a:spcPct val="170000"/>
              </a:lnSpc>
              <a:spcBef>
                <a:spcPts val="1000"/>
              </a:spcBef>
              <a:buFont typeface="Arial,Sans-Serif"/>
              <a:buChar char="•"/>
            </a:pPr>
            <a:r>
              <a:rPr lang="en-GB" b="1" dirty="0">
                <a:solidFill>
                  <a:srgbClr val="000000"/>
                </a:solidFill>
                <a:highlight>
                  <a:srgbClr val="FFFFFF"/>
                </a:highlight>
              </a:rPr>
              <a:t>Staff retention</a:t>
            </a:r>
            <a:r>
              <a:rPr lang="en-GB" dirty="0">
                <a:solidFill>
                  <a:srgbClr val="000000"/>
                </a:solidFill>
                <a:highlight>
                  <a:srgbClr val="FFFFFF"/>
                </a:highlight>
              </a:rPr>
              <a:t>: burnout, decreased job satisfaction + commitment </a:t>
            </a:r>
            <a:r>
              <a:rPr lang="en-GB" dirty="0">
                <a:solidFill>
                  <a:srgbClr val="040102"/>
                </a:solidFill>
                <a:highlight>
                  <a:srgbClr val="FFFFFF"/>
                </a:highlight>
              </a:rPr>
              <a:t>(Firi and </a:t>
            </a:r>
            <a:r>
              <a:rPr lang="en-GB" dirty="0" err="1">
                <a:solidFill>
                  <a:srgbClr val="040102"/>
                </a:solidFill>
                <a:highlight>
                  <a:srgbClr val="FFFFFF"/>
                </a:highlight>
              </a:rPr>
              <a:t>Baryeh</a:t>
            </a:r>
            <a:r>
              <a:rPr lang="en-GB" dirty="0">
                <a:solidFill>
                  <a:srgbClr val="040102"/>
                </a:solidFill>
                <a:highlight>
                  <a:srgbClr val="FFFFFF"/>
                </a:highlight>
              </a:rPr>
              <a:t>, 2024)</a:t>
            </a:r>
            <a:endParaRPr lang="en-US" dirty="0" err="1">
              <a:solidFill>
                <a:srgbClr val="444444"/>
              </a:solidFill>
              <a:highlight>
                <a:srgbClr val="FFFFFF"/>
              </a:highlight>
            </a:endParaRPr>
          </a:p>
          <a:p>
            <a:pPr marL="171450" indent="-171450">
              <a:lnSpc>
                <a:spcPct val="170000"/>
              </a:lnSpc>
              <a:spcBef>
                <a:spcPts val="1000"/>
              </a:spcBef>
              <a:buFont typeface="Arial,Sans-Serif"/>
              <a:buChar char="•"/>
            </a:pPr>
            <a:r>
              <a:rPr lang="en-GB" dirty="0">
                <a:solidFill>
                  <a:srgbClr val="040102"/>
                </a:solidFill>
                <a:highlight>
                  <a:srgbClr val="FFFFFF"/>
                </a:highlight>
                <a:ea typeface="Calibri"/>
                <a:cs typeface="Calibri"/>
              </a:rPr>
              <a:t>Aim: develop a comic which 1)Informs 2)Equips 3) Empowers</a:t>
            </a:r>
          </a:p>
          <a:p>
            <a:pPr marL="171450" indent="-171450">
              <a:lnSpc>
                <a:spcPct val="170000"/>
              </a:lnSpc>
              <a:spcBef>
                <a:spcPts val="1000"/>
              </a:spcBef>
              <a:buFont typeface="Arial,Sans-Serif"/>
              <a:buChar char="•"/>
            </a:pPr>
            <a:endParaRPr lang="en-GB" dirty="0">
              <a:solidFill>
                <a:srgbClr val="444444"/>
              </a:solidFill>
              <a:highlight>
                <a:srgbClr val="FFFFFF"/>
              </a:highlight>
              <a:ea typeface="Calibri"/>
              <a:cs typeface="Calibri"/>
            </a:endParaRPr>
          </a:p>
          <a:p>
            <a:endParaRPr lang="en-GB" dirty="0">
              <a:solidFill>
                <a:srgbClr val="444444"/>
              </a:solidFill>
              <a:highlight>
                <a:srgbClr val="FFFFFF"/>
              </a:highlight>
              <a:ea typeface="Calibri"/>
              <a:cs typeface="Calibri"/>
            </a:endParaRPr>
          </a:p>
          <a:p>
            <a:endParaRPr lang="en-GB" dirty="0">
              <a:solidFill>
                <a:srgbClr val="000000"/>
              </a:solidFill>
              <a:highlight>
                <a:srgbClr val="FFFFFF"/>
              </a:highlight>
              <a:ea typeface="Calibri"/>
              <a:cs typeface="Calibri"/>
            </a:endParaRPr>
          </a:p>
          <a:p>
            <a:endParaRPr lang="en-US" dirty="0">
              <a:solidFill>
                <a:srgbClr val="040102"/>
              </a:solidFill>
              <a:highlight>
                <a:srgbClr val="FFFFFF"/>
              </a:highlight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FA832D-23FF-4C67-ACD6-A42117391FD1}" type="slidenum">
              <a:rPr lang="en-GB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0629473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Impact comic book</a:t>
            </a:r>
            <a:endParaRPr lang="en-US" dirty="0">
              <a:solidFill>
                <a:srgbClr val="444444"/>
              </a:solidFill>
            </a:endParaRPr>
          </a:p>
          <a:p>
            <a:r>
              <a:rPr lang="en-US" dirty="0"/>
              <a:t>Visual examples aided empathy + understanding(</a:t>
            </a:r>
            <a:r>
              <a:rPr lang="en-US" dirty="0">
                <a:solidFill>
                  <a:srgbClr val="818181"/>
                </a:solidFill>
              </a:rPr>
              <a:t> </a:t>
            </a:r>
            <a:r>
              <a:rPr lang="en-US" dirty="0">
                <a:solidFill>
                  <a:srgbClr val="040102"/>
                </a:solidFill>
              </a:rPr>
              <a:t>(</a:t>
            </a:r>
            <a:r>
              <a:rPr lang="en-US" dirty="0" err="1">
                <a:solidFill>
                  <a:srgbClr val="040102"/>
                </a:solidFill>
              </a:rPr>
              <a:t>Sinervo</a:t>
            </a:r>
            <a:r>
              <a:rPr lang="en-US" dirty="0">
                <a:solidFill>
                  <a:srgbClr val="040102"/>
                </a:solidFill>
              </a:rPr>
              <a:t> and Freedman, 2021)</a:t>
            </a:r>
            <a:endParaRPr lang="en-US" dirty="0">
              <a:solidFill>
                <a:srgbClr val="444444"/>
              </a:solidFill>
            </a:endParaRPr>
          </a:p>
          <a:p>
            <a:r>
              <a:rPr lang="en-US" dirty="0"/>
              <a:t>Communication of subtle, insidious nature </a:t>
            </a:r>
            <a:r>
              <a:rPr lang="en-US" dirty="0" err="1"/>
              <a:t>microaggressions</a:t>
            </a:r>
            <a:endParaRPr lang="en-US" dirty="0">
              <a:solidFill>
                <a:srgbClr val="444444"/>
              </a:solidFill>
            </a:endParaRPr>
          </a:p>
          <a:p>
            <a:r>
              <a:rPr lang="en-US" dirty="0"/>
              <a:t>Highlighted "grey area" disparity between intention(occasionally benign) and effect(often cumulative +profound)</a:t>
            </a:r>
          </a:p>
          <a:p>
            <a:r>
              <a:rPr lang="en-US" dirty="0">
                <a:ea typeface="Calibri"/>
                <a:cs typeface="Calibri"/>
              </a:rPr>
              <a:t>Online questionnaire-</a:t>
            </a:r>
            <a:r>
              <a:rPr lang="en-GB" dirty="0"/>
              <a:t>sent staff and students collecting examples racism experienced on clinic.</a:t>
            </a:r>
            <a:endParaRPr lang="en-US" dirty="0"/>
          </a:p>
          <a:p>
            <a:r>
              <a:rPr lang="en-GB" dirty="0"/>
              <a:t>Comic book-(Collaboration between  Comic Studies Creative Research Hub and Dundee Dental School )</a:t>
            </a:r>
            <a:endParaRPr lang="en-GB" dirty="0">
              <a:ea typeface="Calibri"/>
              <a:cs typeface="Calibri"/>
            </a:endParaRPr>
          </a:p>
          <a:p>
            <a:endParaRPr lang="en-GB" dirty="0"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FA832D-23FF-4C67-ACD6-A42117391FD1}" type="slidenum">
              <a:rPr lang="en-GB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754662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Surveys-</a:t>
            </a:r>
            <a:r>
              <a:rPr lang="en-GB" dirty="0"/>
              <a:t> to assess initial understanding and impact of teaching on this. Post workshop surveys to collect quantitative and qualitative data on success/failure of approach</a:t>
            </a:r>
            <a:endParaRPr lang="en-US" dirty="0"/>
          </a:p>
          <a:p>
            <a:r>
              <a:rPr lang="en-GB" dirty="0">
                <a:ea typeface="Calibri"/>
                <a:cs typeface="Calibri"/>
              </a:rPr>
              <a:t>Group discussions-</a:t>
            </a:r>
            <a:r>
              <a:rPr lang="en-GB" dirty="0"/>
              <a:t> facilitated by comic book scenarios, engagement with audience.</a:t>
            </a:r>
            <a:endParaRPr lang="en-GB" dirty="0">
              <a:ea typeface="Calibri"/>
              <a:cs typeface="Calibri"/>
            </a:endParaRPr>
          </a:p>
          <a:p>
            <a:r>
              <a:rPr lang="en-GB" dirty="0">
                <a:ea typeface="Calibri"/>
                <a:cs typeface="Calibri"/>
              </a:rPr>
              <a:t>Practising assertive, professionally appropriate </a:t>
            </a:r>
            <a:r>
              <a:rPr lang="en-GB" dirty="0" smtClean="0">
                <a:ea typeface="Calibri"/>
                <a:cs typeface="Calibri"/>
              </a:rPr>
              <a:t>responses.</a:t>
            </a:r>
            <a:endParaRPr lang="en-GB" dirty="0">
              <a:ea typeface="Calibri"/>
              <a:cs typeface="Calibri"/>
            </a:endParaRPr>
          </a:p>
          <a:p>
            <a:endParaRPr lang="en-GB" dirty="0"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FA832D-23FF-4C67-ACD6-A42117391FD1}" type="slidenum">
              <a:rPr lang="en-GB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0124899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Response: Discussed cost-benefit </a:t>
            </a:r>
            <a:r>
              <a:rPr lang="en-US" dirty="0" smtClean="0">
                <a:ea typeface="Calibri"/>
                <a:cs typeface="Calibri"/>
              </a:rPr>
              <a:t>ratio, </a:t>
            </a:r>
            <a:r>
              <a:rPr lang="en-US" dirty="0">
                <a:ea typeface="Calibri"/>
                <a:cs typeface="Calibri"/>
              </a:rPr>
              <a:t>in terms of </a:t>
            </a:r>
            <a:r>
              <a:rPr lang="en-US" dirty="0" smtClean="0">
                <a:ea typeface="Calibri"/>
                <a:cs typeface="Calibri"/>
              </a:rPr>
              <a:t>making decision </a:t>
            </a:r>
            <a:r>
              <a:rPr lang="en-US" dirty="0">
                <a:ea typeface="Calibri"/>
                <a:cs typeface="Calibri"/>
              </a:rPr>
              <a:t>on </a:t>
            </a:r>
            <a:r>
              <a:rPr lang="en-US" dirty="0" smtClean="0">
                <a:ea typeface="Calibri"/>
                <a:cs typeface="Calibri"/>
              </a:rPr>
              <a:t>whether to</a:t>
            </a:r>
            <a:r>
              <a:rPr lang="en-US" baseline="0" dirty="0" smtClean="0">
                <a:ea typeface="Calibri"/>
                <a:cs typeface="Calibri"/>
              </a:rPr>
              <a:t> </a:t>
            </a:r>
            <a:r>
              <a:rPr lang="en-US" dirty="0" smtClean="0">
                <a:ea typeface="Calibri"/>
                <a:cs typeface="Calibri"/>
              </a:rPr>
              <a:t>respond. Discussed impact of choosing not</a:t>
            </a:r>
            <a:r>
              <a:rPr lang="en-US" baseline="0" dirty="0" smtClean="0">
                <a:ea typeface="Calibri"/>
                <a:cs typeface="Calibri"/>
              </a:rPr>
              <a:t> to respond </a:t>
            </a:r>
            <a:r>
              <a:rPr lang="en-US" baseline="0" dirty="0" err="1" smtClean="0">
                <a:ea typeface="Calibri"/>
                <a:cs typeface="Calibri"/>
              </a:rPr>
              <a:t>vs</a:t>
            </a:r>
            <a:r>
              <a:rPr lang="en-US" baseline="0" dirty="0" smtClean="0">
                <a:ea typeface="Calibri"/>
                <a:cs typeface="Calibri"/>
              </a:rPr>
              <a:t> responding.</a:t>
            </a:r>
            <a:r>
              <a:rPr lang="en-US" dirty="0" smtClean="0">
                <a:ea typeface="Calibri"/>
                <a:cs typeface="Calibri"/>
              </a:rPr>
              <a:t> </a:t>
            </a:r>
            <a:r>
              <a:rPr lang="en-US" dirty="0">
                <a:ea typeface="Calibri"/>
                <a:cs typeface="Calibri"/>
              </a:rPr>
              <a:t>Taught framework on development of assertive, professionally appropriate response.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FA832D-23FF-4C67-ACD6-A42117391FD1}" type="slidenum">
              <a:rPr lang="en-GB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9915452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>
                <a:ea typeface="Calibri"/>
                <a:cs typeface="Calibri"/>
              </a:rPr>
              <a:t>Thought bubbles</a:t>
            </a:r>
            <a:r>
              <a:rPr lang="en-US" dirty="0">
                <a:ea typeface="Calibri"/>
                <a:cs typeface="Calibri"/>
              </a:rPr>
              <a:t> superimposed over scene helps participants consider emotional and psychological impact of relatively "harmless, throwaway comment/action".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ea typeface="Calibri"/>
                <a:cs typeface="Calibri"/>
              </a:rPr>
              <a:t>Comic</a:t>
            </a:r>
            <a:r>
              <a:rPr lang="en-US" baseline="0" dirty="0" smtClean="0">
                <a:ea typeface="Calibri"/>
                <a:cs typeface="Calibri"/>
              </a:rPr>
              <a:t> strip gives b</a:t>
            </a:r>
            <a:r>
              <a:rPr lang="en-US" dirty="0" smtClean="0">
                <a:ea typeface="Calibri"/>
                <a:cs typeface="Calibri"/>
              </a:rPr>
              <a:t>ackground: </a:t>
            </a:r>
            <a:r>
              <a:rPr lang="en-US" dirty="0" err="1" smtClean="0">
                <a:ea typeface="Calibri"/>
                <a:cs typeface="Calibri"/>
              </a:rPr>
              <a:t>Emphasises</a:t>
            </a:r>
            <a:r>
              <a:rPr lang="en-US" dirty="0" smtClean="0">
                <a:ea typeface="Calibri"/>
                <a:cs typeface="Calibri"/>
              </a:rPr>
              <a:t> </a:t>
            </a:r>
            <a:r>
              <a:rPr lang="en-US" dirty="0">
                <a:ea typeface="Calibri"/>
                <a:cs typeface="Calibri"/>
              </a:rPr>
              <a:t>cumulative effect rather then focusing on single incident. Repeated attacks</a:t>
            </a:r>
            <a:r>
              <a:rPr lang="en-US" dirty="0" smtClean="0">
                <a:ea typeface="Calibri"/>
                <a:cs typeface="Calibri"/>
              </a:rPr>
              <a:t>. Context often not available to witnesses of incident. This demonstrates history of repeated experiences.</a:t>
            </a:r>
          </a:p>
          <a:p>
            <a:endParaRPr lang="en-US" dirty="0">
              <a:ea typeface="Calibri"/>
              <a:cs typeface="Calibri"/>
            </a:endParaRPr>
          </a:p>
          <a:p>
            <a:r>
              <a:rPr lang="en-US" dirty="0">
                <a:ea typeface="Calibri"/>
                <a:cs typeface="Calibri"/>
              </a:rPr>
              <a:t>Speech bubble  effective at </a:t>
            </a:r>
            <a:r>
              <a:rPr lang="en-US" dirty="0" smtClean="0">
                <a:ea typeface="Calibri"/>
                <a:cs typeface="Calibri"/>
              </a:rPr>
              <a:t>building entire picture, verbal dialogue enhances pictures</a:t>
            </a:r>
            <a:r>
              <a:rPr lang="en-US" baseline="0" dirty="0" smtClean="0">
                <a:ea typeface="Calibri"/>
                <a:cs typeface="Calibri"/>
              </a:rPr>
              <a:t> displaying body language and expressions and builds more comprehensive account of experiences for </a:t>
            </a:r>
            <a:r>
              <a:rPr lang="en-US" dirty="0" smtClean="0">
                <a:ea typeface="Calibri"/>
                <a:cs typeface="Calibri"/>
              </a:rPr>
              <a:t> </a:t>
            </a:r>
            <a:r>
              <a:rPr lang="en-US" dirty="0">
                <a:ea typeface="Calibri"/>
                <a:cs typeface="Calibri"/>
              </a:rPr>
              <a:t>recipients of </a:t>
            </a:r>
            <a:r>
              <a:rPr lang="en-US" dirty="0" err="1">
                <a:ea typeface="Calibri"/>
                <a:cs typeface="Calibri"/>
              </a:rPr>
              <a:t>microaggressions</a:t>
            </a:r>
            <a:r>
              <a:rPr lang="en-US" dirty="0">
                <a:ea typeface="Calibri"/>
                <a:cs typeface="Calibri"/>
              </a:rPr>
              <a:t>.</a:t>
            </a:r>
          </a:p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FA832D-23FF-4C67-ACD6-A42117391FD1}" type="slidenum">
              <a:rPr lang="en-GB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6710289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Student feedback on comic book use within workshop</a:t>
            </a:r>
          </a:p>
          <a:p>
            <a:r>
              <a:rPr lang="en-US" dirty="0">
                <a:ea typeface="Calibri"/>
                <a:cs typeface="Calibri"/>
              </a:rPr>
              <a:t>Appeals to visual learners</a:t>
            </a:r>
          </a:p>
          <a:p>
            <a:r>
              <a:rPr lang="en-US" dirty="0">
                <a:ea typeface="Calibri"/>
                <a:cs typeface="Calibri"/>
              </a:rPr>
              <a:t>Different method of communicating information which could otherwise appear pedagogic and dry</a:t>
            </a:r>
          </a:p>
          <a:p>
            <a:r>
              <a:rPr lang="en-US" dirty="0">
                <a:ea typeface="Calibri"/>
                <a:cs typeface="Calibri"/>
              </a:rPr>
              <a:t>Insight into experience of individual different from yourself (encourages sympathy for others)</a:t>
            </a:r>
          </a:p>
          <a:p>
            <a:r>
              <a:rPr lang="en-US" dirty="0">
                <a:ea typeface="Calibri"/>
                <a:cs typeface="Calibri"/>
              </a:rPr>
              <a:t>Validated personal experience</a:t>
            </a:r>
          </a:p>
          <a:p>
            <a:r>
              <a:rPr lang="en-US" dirty="0" err="1">
                <a:ea typeface="Calibri"/>
                <a:cs typeface="Calibri"/>
              </a:rPr>
              <a:t>Publicised</a:t>
            </a:r>
            <a:r>
              <a:rPr lang="en-US" dirty="0">
                <a:ea typeface="Calibri"/>
                <a:cs typeface="Calibri"/>
              </a:rPr>
              <a:t> what can be a hurtful, </a:t>
            </a:r>
            <a:r>
              <a:rPr lang="en-US" dirty="0" err="1">
                <a:ea typeface="Calibri"/>
                <a:cs typeface="Calibri"/>
              </a:rPr>
              <a:t>internalised</a:t>
            </a:r>
            <a:r>
              <a:rPr lang="en-US" dirty="0">
                <a:ea typeface="Calibri"/>
                <a:cs typeface="Calibri"/>
              </a:rPr>
              <a:t>, isolated experience</a:t>
            </a:r>
          </a:p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FA832D-23FF-4C67-ACD6-A42117391FD1}" type="slidenum">
              <a:rPr lang="en-GB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202779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Graphic </a:t>
            </a:r>
            <a:r>
              <a:rPr lang="en-US" dirty="0" err="1">
                <a:ea typeface="Calibri"/>
                <a:cs typeface="Calibri"/>
              </a:rPr>
              <a:t>pathograhies</a:t>
            </a:r>
            <a:r>
              <a:rPr lang="en-US" dirty="0">
                <a:ea typeface="Calibri"/>
                <a:cs typeface="Calibri"/>
              </a:rPr>
              <a:t>-used medical settings(comic strip type representation of disease) giving Drs insight into patients personal experience of disease/illness.(Green and Myers, 2010)</a:t>
            </a:r>
          </a:p>
          <a:p>
            <a:r>
              <a:rPr lang="en-US" dirty="0">
                <a:ea typeface="Calibri"/>
                <a:cs typeface="Calibri"/>
              </a:rPr>
              <a:t>Communicate what cannot be communicated with text alone</a:t>
            </a:r>
            <a:r>
              <a:rPr lang="en-US" dirty="0" smtClean="0">
                <a:ea typeface="Calibri"/>
                <a:cs typeface="Calibri"/>
              </a:rPr>
              <a:t>. </a:t>
            </a:r>
            <a:r>
              <a:rPr lang="en-US" dirty="0">
                <a:ea typeface="Calibri"/>
                <a:cs typeface="Calibri"/>
              </a:rPr>
              <a:t>Implied meaning </a:t>
            </a:r>
            <a:r>
              <a:rPr lang="en-US" dirty="0" smtClean="0">
                <a:ea typeface="Calibri"/>
                <a:cs typeface="Calibri"/>
              </a:rPr>
              <a:t>portrayed more clearly. </a:t>
            </a:r>
            <a:r>
              <a:rPr lang="en-US" dirty="0" err="1">
                <a:ea typeface="Calibri"/>
                <a:cs typeface="Calibri"/>
              </a:rPr>
              <a:t>Centralises</a:t>
            </a:r>
            <a:r>
              <a:rPr lang="en-US" dirty="0">
                <a:ea typeface="Calibri"/>
                <a:cs typeface="Calibri"/>
              </a:rPr>
              <a:t> emotion and inner thoughts. Allows insight into background and context.</a:t>
            </a:r>
          </a:p>
          <a:p>
            <a:r>
              <a:rPr lang="en-US" dirty="0">
                <a:ea typeface="Calibri"/>
                <a:cs typeface="Calibri"/>
              </a:rPr>
              <a:t>Evidence that diagnostic skills can be improved in medical  training, through viewing and describing fine art </a:t>
            </a:r>
            <a:r>
              <a:rPr lang="en-US" dirty="0">
                <a:solidFill>
                  <a:srgbClr val="040102"/>
                </a:solidFill>
                <a:highlight>
                  <a:srgbClr val="FFFFFF"/>
                </a:highlight>
              </a:rPr>
              <a:t>(</a:t>
            </a:r>
            <a:r>
              <a:rPr lang="en-US" dirty="0" err="1">
                <a:solidFill>
                  <a:srgbClr val="040102"/>
                </a:solidFill>
                <a:highlight>
                  <a:srgbClr val="FFFFFF"/>
                </a:highlight>
              </a:rPr>
              <a:t>Dolev</a:t>
            </a:r>
            <a:r>
              <a:rPr lang="en-US" dirty="0">
                <a:solidFill>
                  <a:srgbClr val="040102"/>
                </a:solidFill>
                <a:highlight>
                  <a:srgbClr val="FFFFFF"/>
                </a:highlight>
              </a:rPr>
              <a:t>, </a:t>
            </a:r>
            <a:r>
              <a:rPr lang="en-US" dirty="0" err="1">
                <a:solidFill>
                  <a:srgbClr val="040102"/>
                </a:solidFill>
                <a:highlight>
                  <a:srgbClr val="FFFFFF"/>
                </a:highlight>
              </a:rPr>
              <a:t>Friedlaender</a:t>
            </a:r>
            <a:r>
              <a:rPr lang="en-US" dirty="0">
                <a:solidFill>
                  <a:srgbClr val="040102"/>
                </a:solidFill>
                <a:highlight>
                  <a:srgbClr val="FFFFFF"/>
                </a:highlight>
              </a:rPr>
              <a:t> and </a:t>
            </a:r>
            <a:r>
              <a:rPr lang="en-US" dirty="0" err="1">
                <a:solidFill>
                  <a:srgbClr val="040102"/>
                </a:solidFill>
                <a:highlight>
                  <a:srgbClr val="FFFFFF"/>
                </a:highlight>
              </a:rPr>
              <a:t>Braverman</a:t>
            </a:r>
            <a:r>
              <a:rPr lang="en-US" dirty="0">
                <a:solidFill>
                  <a:srgbClr val="040102"/>
                </a:solidFill>
                <a:highlight>
                  <a:srgbClr val="FFFFFF"/>
                </a:highlight>
              </a:rPr>
              <a:t>, 2001)</a:t>
            </a:r>
          </a:p>
          <a:p>
            <a:r>
              <a:rPr lang="en-US" dirty="0">
                <a:solidFill>
                  <a:srgbClr val="040102"/>
                </a:solidFill>
                <a:highlight>
                  <a:srgbClr val="FFFFFF"/>
                </a:highlight>
                <a:ea typeface="Calibri"/>
                <a:cs typeface="Calibri"/>
              </a:rPr>
              <a:t>Dual coding theory: when information is presented in two forms contiguously, </a:t>
            </a:r>
            <a:r>
              <a:rPr lang="en-US" dirty="0" smtClean="0">
                <a:solidFill>
                  <a:srgbClr val="040102"/>
                </a:solidFill>
                <a:highlight>
                  <a:srgbClr val="FFFFFF"/>
                </a:highlight>
                <a:ea typeface="Calibri"/>
                <a:cs typeface="Calibri"/>
              </a:rPr>
              <a:t>visual+ verbal </a:t>
            </a:r>
            <a:r>
              <a:rPr lang="en-US" dirty="0">
                <a:solidFill>
                  <a:srgbClr val="040102"/>
                </a:solidFill>
                <a:highlight>
                  <a:srgbClr val="FFFFFF"/>
                </a:highlight>
                <a:ea typeface="Calibri"/>
                <a:cs typeface="Calibri"/>
              </a:rPr>
              <a:t>for example, learner builds internal verbal and internal visual meaning from represented verbal and visual information and creates referential links between the two allowing better problem solving and long term </a:t>
            </a:r>
            <a:r>
              <a:rPr lang="en-US" dirty="0" err="1" smtClean="0">
                <a:solidFill>
                  <a:srgbClr val="040102"/>
                </a:solidFill>
                <a:highlight>
                  <a:srgbClr val="FFFFFF"/>
                </a:highlight>
                <a:ea typeface="Calibri"/>
                <a:cs typeface="Calibri"/>
              </a:rPr>
              <a:t>retainment</a:t>
            </a:r>
            <a:r>
              <a:rPr lang="en-US" dirty="0" smtClean="0">
                <a:solidFill>
                  <a:srgbClr val="040102"/>
                </a:solidFill>
                <a:highlight>
                  <a:srgbClr val="FFFFFF"/>
                </a:highlight>
                <a:ea typeface="Calibri"/>
                <a:cs typeface="Calibri"/>
              </a:rPr>
              <a:t>  /memory.</a:t>
            </a:r>
            <a:r>
              <a:rPr lang="en-US" dirty="0" smtClean="0">
                <a:solidFill>
                  <a:srgbClr val="040102"/>
                </a:solidFill>
                <a:highlight>
                  <a:srgbClr val="FFFFFF"/>
                </a:highlight>
              </a:rPr>
              <a:t>(</a:t>
            </a:r>
            <a:r>
              <a:rPr lang="en-US" dirty="0">
                <a:solidFill>
                  <a:srgbClr val="040102"/>
                </a:solidFill>
                <a:highlight>
                  <a:srgbClr val="FFFFFF"/>
                </a:highlight>
              </a:rPr>
              <a:t>Mayer and Sims, 1994)</a:t>
            </a:r>
            <a:endParaRPr lang="en-US" dirty="0">
              <a:solidFill>
                <a:srgbClr val="040102"/>
              </a:solidFill>
              <a:highlight>
                <a:srgbClr val="FFFFFF"/>
              </a:highlight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FA832D-23FF-4C67-ACD6-A42117391FD1}" type="slidenum">
              <a:rPr lang="en-GB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5332790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Improves </a:t>
            </a:r>
            <a:r>
              <a:rPr lang="en-GB"/>
              <a:t>resilience and sense inclusion, making learning environment more conducive towards educational goals</a:t>
            </a:r>
            <a:endParaRPr lang="en-US"/>
          </a:p>
          <a:p>
            <a:r>
              <a:rPr lang="en-GB">
                <a:ea typeface="Calibri"/>
                <a:cs typeface="Calibri"/>
              </a:rPr>
              <a:t>Visual approach-provides context</a:t>
            </a:r>
          </a:p>
          <a:p>
            <a:r>
              <a:rPr lang="en-GB"/>
              <a:t>Recognition microaggressions and enable confident, supported, aware, self-advocating clinicians</a:t>
            </a:r>
            <a:endParaRPr lang="en-US"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FA832D-23FF-4C67-ACD6-A42117391FD1}" type="slidenum">
              <a:rPr lang="en-GB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2461282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pPr/>
              <a:t>02/08/2026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pPr/>
              <a:t>02/08/2026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pPr/>
              <a:t>02/08/2026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pPr/>
              <a:t>02/08/2026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pPr/>
              <a:t>02/08/2026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pPr/>
              <a:t>02/08/2026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pPr/>
              <a:t>02/08/2026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pPr/>
              <a:t>02/08/2026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pPr/>
              <a:t>02/08/2026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pPr/>
              <a:t>02/08/2026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pPr/>
              <a:t>02/08/2026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pPr/>
              <a:t>02/08/2026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4A18FA4B-0460-0A0E-B051-283551ED0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Down Arrow 7">
            <a:extLst>
              <a:ext uri="{FF2B5EF4-FFF2-40B4-BE49-F238E27FC236}">
                <a16:creationId xmlns:a16="http://schemas.microsoft.com/office/drawing/2014/main" xmlns="" id="{D4771268-CB57-404A-9271-370EB28F609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B9CDECF1-74C2-FCD7-EB07-5FDE1589A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415" y="1967266"/>
            <a:ext cx="2897414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3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Utilisation</a:t>
            </a:r>
            <a:r>
              <a:rPr lang="en-US" sz="2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of a comic book </a:t>
            </a:r>
            <a:r>
              <a:rPr lang="en-US" sz="2300" dirty="0">
                <a:solidFill>
                  <a:srgbClr val="FFFFFF"/>
                </a:solidFill>
              </a:rPr>
              <a:t>approach, to</a:t>
            </a:r>
            <a:r>
              <a:rPr lang="en-US" sz="2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teach on racial </a:t>
            </a:r>
            <a:r>
              <a:rPr lang="en-US" sz="23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microaggressions</a:t>
            </a:r>
            <a:r>
              <a:rPr lang="en-US" sz="2300" dirty="0">
                <a:solidFill>
                  <a:srgbClr val="FFFFFF"/>
                </a:solidFill>
              </a:rPr>
              <a:t>.</a:t>
            </a:r>
            <a:endParaRPr lang="en-US" sz="2300" kern="1200" dirty="0">
              <a:solidFill>
                <a:srgbClr val="FFFFFF"/>
              </a:solidFill>
              <a:latin typeface="+mj-lt"/>
            </a:endParaRPr>
          </a:p>
        </p:txBody>
      </p:sp>
      <p:pic>
        <p:nvPicPr>
          <p:cNvPr id="5" name="Two adults wearing outfits with bold, solid colours—green, blue, pink and yellow" descr="Two adults wearing outfits with bold, solid colours—green, blue, pink and yellow">
            <a:extLst>
              <a:ext uri="{FF2B5EF4-FFF2-40B4-BE49-F238E27FC236}">
                <a16:creationId xmlns:a16="http://schemas.microsoft.com/office/drawing/2014/main" xmlns="" id="{E9A8546C-A3BF-44D1-EDBA-CF9AED85E7D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l="3511" r="3511" b="-1"/>
          <a:stretch>
            <a:fillRect/>
          </a:stretch>
        </p:blipFill>
        <p:spPr>
          <a:xfrm>
            <a:off x="3968970" y="0"/>
            <a:ext cx="822303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4CEE369-7652-D228-20B7-6B5EB10254B1}"/>
              </a:ext>
            </a:extLst>
          </p:cNvPr>
          <p:cNvSpPr txBox="1"/>
          <p:nvPr/>
        </p:nvSpPr>
        <p:spPr>
          <a:xfrm>
            <a:off x="228600" y="5715000"/>
            <a:ext cx="3657601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GB" dirty="0" smtClean="0"/>
          </a:p>
          <a:p>
            <a:r>
              <a:rPr lang="en-GB" b="1" dirty="0" smtClean="0"/>
              <a:t>-Kitty </a:t>
            </a:r>
            <a:r>
              <a:rPr lang="en-GB" b="1" dirty="0" err="1" smtClean="0"/>
              <a:t>Guo</a:t>
            </a:r>
            <a:r>
              <a:rPr lang="en-GB" b="1" dirty="0" smtClean="0"/>
              <a:t> </a:t>
            </a:r>
            <a:r>
              <a:rPr lang="en-GB" dirty="0" smtClean="0"/>
              <a:t>(</a:t>
            </a:r>
            <a:r>
              <a:rPr lang="en-GB" dirty="0"/>
              <a:t>Restorative Registrar and Clinical Lecturer) 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28600" y="5181600"/>
            <a:ext cx="3733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/>
              <a:t>-Leila </a:t>
            </a:r>
            <a:r>
              <a:rPr lang="en-GB" b="1" dirty="0" smtClean="0"/>
              <a:t>Ben </a:t>
            </a:r>
            <a:r>
              <a:rPr lang="en-GB" b="1" dirty="0" smtClean="0"/>
              <a:t>Fredj </a:t>
            </a:r>
            <a:r>
              <a:rPr lang="en-GB" dirty="0" smtClean="0"/>
              <a:t>(Dental </a:t>
            </a:r>
            <a:r>
              <a:rPr lang="en-GB" dirty="0" smtClean="0"/>
              <a:t>Core Trainee</a:t>
            </a:r>
            <a:r>
              <a:rPr lang="en-GB" dirty="0" smtClean="0"/>
              <a:t>)</a:t>
            </a:r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5049999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39833F1-405F-4742-633B-A931E77DB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1057" y="-193675"/>
            <a:ext cx="10515600" cy="1325563"/>
          </a:xfrm>
        </p:spPr>
        <p:txBody>
          <a:bodyPr/>
          <a:lstStyle/>
          <a:p>
            <a:r>
              <a:rPr lang="en-GB"/>
              <a:t>Questionnaire 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33A802B-937E-7008-588E-5AB096EB3E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01686" y="867682"/>
            <a:ext cx="10689771" cy="477950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sz="3200" b="1"/>
              <a:t>Recognition and understanding of racial microaggressions</a:t>
            </a:r>
          </a:p>
          <a:p>
            <a:endParaRPr lang="en-GB"/>
          </a:p>
          <a:p>
            <a:endParaRPr lang="en-GB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xmlns="" id="{B6913CC0-FB4A-4B6B-A080-7E9DC973A55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045875814"/>
              </p:ext>
            </p:extLst>
          </p:nvPr>
        </p:nvGraphicFramePr>
        <p:xfrm>
          <a:off x="-31069" y="1888672"/>
          <a:ext cx="12082688" cy="49702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3198743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72B3C4C-B167-1578-DF6E-8FFCCB839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6658" y="2268"/>
            <a:ext cx="10515600" cy="1325563"/>
          </a:xfrm>
        </p:spPr>
        <p:txBody>
          <a:bodyPr/>
          <a:lstStyle/>
          <a:p>
            <a:r>
              <a:rPr lang="en-GB" sz="3200" b="1">
                <a:latin typeface="Aptos"/>
              </a:rPr>
              <a:t>Recipient's confidence responding</a:t>
            </a:r>
            <a:endParaRPr lang="en-US" sz="3200" b="1" err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AE91093-B1C7-7997-D125-A70DE1F7B5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0885" y="1433740"/>
            <a:ext cx="12162970" cy="5418137"/>
          </a:xfrm>
        </p:spPr>
        <p:txBody>
          <a:bodyPr/>
          <a:lstStyle/>
          <a:p>
            <a:endParaRPr lang="en-GB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xmlns="" id="{3A907D5A-A3DD-4F0E-91A4-5AA688F341E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378129540"/>
              </p:ext>
            </p:extLst>
          </p:nvPr>
        </p:nvGraphicFramePr>
        <p:xfrm>
          <a:off x="-22677" y="1460500"/>
          <a:ext cx="12203790" cy="53984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2024340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F2BCA32F-DCB3-F319-2C9E-3642D1382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B825B7B-4FDD-63C3-26FB-13DC59A49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8371" y="-164647"/>
            <a:ext cx="10515600" cy="1325563"/>
          </a:xfrm>
        </p:spPr>
        <p:txBody>
          <a:bodyPr/>
          <a:lstStyle/>
          <a:p>
            <a:r>
              <a:rPr lang="en-GB" sz="3200" b="1">
                <a:latin typeface="Aptos"/>
              </a:rPr>
              <a:t>Bystander confidence responding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40F88DF-70EB-A8F1-0234-AF791AFE43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86" y="1361169"/>
            <a:ext cx="12097656" cy="5490708"/>
          </a:xfrm>
        </p:spPr>
        <p:txBody>
          <a:bodyPr/>
          <a:lstStyle/>
          <a:p>
            <a:endParaRPr lang="en-GB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xmlns="" id="{341A80F8-0FDA-1EE3-EDBD-B5B23FCA686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425248978"/>
              </p:ext>
            </p:extLst>
          </p:nvPr>
        </p:nvGraphicFramePr>
        <p:xfrm>
          <a:off x="-22678" y="901700"/>
          <a:ext cx="12225561" cy="5935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4764646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81E6AEC7-F833-8F0E-2CA5-2A0C7242BA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Slide Background">
            <a:extLst>
              <a:ext uri="{FF2B5EF4-FFF2-40B4-BE49-F238E27FC236}">
                <a16:creationId xmlns:a16="http://schemas.microsoft.com/office/drawing/2014/main" xmlns="" id="{924D84CD-5280-4B52-B96E-8EDAA2B20C5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4" name="Rectangle 73">
            <a:extLst>
              <a:ext uri="{FF2B5EF4-FFF2-40B4-BE49-F238E27FC236}">
                <a16:creationId xmlns:a16="http://schemas.microsoft.com/office/drawing/2014/main" xmlns="" id="{6BC8DD5A-2177-6753-E2F9-C07A00190B7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2" y="0"/>
            <a:ext cx="12192001" cy="1696413"/>
          </a:xfrm>
          <a:prstGeom prst="rect">
            <a:avLst/>
          </a:prstGeom>
          <a:ln>
            <a:noFill/>
          </a:ln>
          <a:effectLst>
            <a:outerShdw blurRad="304800" dist="114300" dir="5460000" sx="92000" sy="92000" algn="t" rotWithShape="0">
              <a:srgbClr val="000000">
                <a:alpha val="1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C62EFE11-C6C8-9AF4-053C-64D498F99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2901" y="274104"/>
            <a:ext cx="9906199" cy="1157242"/>
          </a:xfrm>
        </p:spPr>
        <p:txBody>
          <a:bodyPr>
            <a:normAutofit/>
          </a:bodyPr>
          <a:lstStyle/>
          <a:p>
            <a:pPr algn="ctr"/>
            <a:r>
              <a:rPr lang="en-GB" sz="4000" b="1"/>
              <a:t>Overall Results</a:t>
            </a:r>
            <a:endParaRPr lang="en-US" sz="4000" b="1"/>
          </a:p>
        </p:txBody>
      </p:sp>
      <p:graphicFrame>
        <p:nvGraphicFramePr>
          <p:cNvPr id="39" name="Content Placeholder 3">
            <a:extLst>
              <a:ext uri="{FF2B5EF4-FFF2-40B4-BE49-F238E27FC236}">
                <a16:creationId xmlns:a16="http://schemas.microsoft.com/office/drawing/2014/main" xmlns="" id="{2281D0BB-B712-742B-4B45-C0E1A140981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813376393"/>
              </p:ext>
            </p:extLst>
          </p:nvPr>
        </p:nvGraphicFramePr>
        <p:xfrm>
          <a:off x="31631" y="1251242"/>
          <a:ext cx="12121481" cy="56103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6554227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EF72FF9-6595-1390-5F08-5613B9647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Comparison between participant </a:t>
            </a:r>
            <a:r>
              <a:rPr lang="en-GB" dirty="0" smtClean="0"/>
              <a:t>groups.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4AF4B9C-4A62-47DE-1F8E-FF563161CE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en-US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xmlns="" id="{934D004D-0923-85F6-AF2B-2539250F2F92}"/>
              </a:ext>
              <a:ext uri="{147F2762-F138-4A5C-976F-8EAC2B608ADB}">
                <a16:predDERef xmlns:a16="http://schemas.microsoft.com/office/drawing/2014/main" xmlns="" pred="{414023FC-C5A3-DE61-641C-59150808495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105074972"/>
              </p:ext>
            </p:extLst>
          </p:nvPr>
        </p:nvGraphicFramePr>
        <p:xfrm>
          <a:off x="6812189" y="1808389"/>
          <a:ext cx="4542972" cy="43978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xmlns="" id="{414023FC-C5A3-DE61-641C-59150808495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913946657"/>
              </p:ext>
            </p:extLst>
          </p:nvPr>
        </p:nvGraphicFramePr>
        <p:xfrm>
          <a:off x="839561" y="2011589"/>
          <a:ext cx="5972628" cy="42163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33969820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4AC6B390-BC59-4F1D-A0EE-D71A92F0A0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B6C60D79-16F1-4C4B-B7E3-7634E7069CD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519137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 descr="A black and white chat bubble&#10;&#10;AI-generated content may be incorrect.">
            <a:extLst>
              <a:ext uri="{FF2B5EF4-FFF2-40B4-BE49-F238E27FC236}">
                <a16:creationId xmlns:a16="http://schemas.microsoft.com/office/drawing/2014/main" xmlns="" id="{3260D9C6-1C41-0726-0A1D-DBEBFACE1A6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41053" y="1017995"/>
            <a:ext cx="4777381" cy="4649301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13" name="Arc 12">
            <a:extLst>
              <a:ext uri="{FF2B5EF4-FFF2-40B4-BE49-F238E27FC236}">
                <a16:creationId xmlns:a16="http://schemas.microsoft.com/office/drawing/2014/main" xmlns="" id="{426B127E-6498-4C77-9C9D-4553A5113B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602050" y="650160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6C489240-2D5F-83A7-8C61-02B89BC24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479493"/>
            <a:ext cx="5257800" cy="1325563"/>
          </a:xfrm>
        </p:spPr>
        <p:txBody>
          <a:bodyPr>
            <a:normAutofit/>
          </a:bodyPr>
          <a:lstStyle/>
          <a:p>
            <a:r>
              <a:rPr lang="en-GB"/>
              <a:t>Participant Feedback 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FF64935-EDEA-B7FA-F299-B9D1D15764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984443"/>
            <a:ext cx="5257800" cy="4192520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endParaRPr lang="en-GB" sz="2200">
              <a:highlight>
                <a:srgbClr val="FFFFFF"/>
              </a:highlight>
              <a:latin typeface="Tempus Sans ITC"/>
              <a:ea typeface="Calibri"/>
              <a:cs typeface="Calibri"/>
            </a:endParaRPr>
          </a:p>
          <a:p>
            <a:r>
              <a:rPr lang="en-GB" sz="2200">
                <a:highlight>
                  <a:srgbClr val="FFFFFF"/>
                </a:highlight>
                <a:latin typeface="Tempus Sans ITC"/>
                <a:ea typeface="Calibri"/>
                <a:cs typeface="Calibri"/>
              </a:rPr>
              <a:t>“Visual examples make it much easier to imagine and relate to the situation”</a:t>
            </a:r>
            <a:endParaRPr lang="en-GB" sz="2200">
              <a:highlight>
                <a:srgbClr val="C6C6C6"/>
              </a:highlight>
              <a:latin typeface="Tempus Sans ITC"/>
              <a:ea typeface="Calibri"/>
              <a:cs typeface="Calibri"/>
            </a:endParaRPr>
          </a:p>
          <a:p>
            <a:r>
              <a:rPr lang="en-GB" sz="2200">
                <a:highlight>
                  <a:srgbClr val="FFFFFF"/>
                </a:highlight>
                <a:latin typeface="Tempus Sans ITC"/>
                <a:ea typeface="Calibri"/>
                <a:cs typeface="Calibri"/>
              </a:rPr>
              <a:t>"Allowed me to understand how people experiencing them can perceive comments"</a:t>
            </a:r>
          </a:p>
          <a:p>
            <a:r>
              <a:rPr lang="en-GB" sz="2200">
                <a:highlight>
                  <a:srgbClr val="FFFFFF"/>
                </a:highlight>
                <a:latin typeface="Tempus Sans ITC"/>
                <a:ea typeface="Calibri"/>
                <a:cs typeface="Calibri"/>
              </a:rPr>
              <a:t>“It is easy to display key findings and recurrent themes that resonate better”</a:t>
            </a:r>
          </a:p>
          <a:p>
            <a:r>
              <a:rPr lang="en-GB" sz="2200">
                <a:highlight>
                  <a:srgbClr val="FFFFFF"/>
                </a:highlight>
                <a:latin typeface="Tempus Sans ITC"/>
                <a:ea typeface="Calibri"/>
                <a:cs typeface="Calibri"/>
              </a:rPr>
              <a:t>“It's great to see some validation and a comic’s always a great way to illustrate ideas”</a:t>
            </a:r>
          </a:p>
          <a:p>
            <a:r>
              <a:rPr lang="en-GB" sz="2200">
                <a:highlight>
                  <a:srgbClr val="FFFFFF"/>
                </a:highlight>
                <a:latin typeface="Tempus Sans ITC"/>
                <a:ea typeface="Calibri"/>
                <a:cs typeface="Calibri"/>
              </a:rPr>
              <a:t>“It reframed the issue in a more descriptive way compared to lecture slides”</a:t>
            </a:r>
            <a:endParaRPr lang="en-GB"/>
          </a:p>
          <a:p>
            <a:endParaRPr lang="en-GB" sz="2200"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endParaRPr lang="en-GB" sz="2200">
              <a:latin typeface="Aptos" panose="020B0004020202020204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61430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04812C46-200A-4DEB-A05E-3ED6C68C23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EC710E5-7FBD-3543-B13C-034D4CBBE32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 t="2512"/>
          <a:stretch>
            <a:fillRect/>
          </a:stretch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D1EA859B-E555-4109-94F3-6700E046E0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64BF96A-343A-3606-31D6-96062C8626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>
            <a:normAutofit/>
          </a:bodyPr>
          <a:lstStyle/>
          <a:p>
            <a:r>
              <a:rPr lang="en-GB" sz="4000"/>
              <a:t>Comic book as educational vessel​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5DA0A64-6860-D617-9E86-E358134C0A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2056830"/>
            <a:ext cx="4656760" cy="4853104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en-GB" sz="1700">
              <a:ea typeface="+mn-lt"/>
              <a:cs typeface="+mn-lt"/>
            </a:endParaRPr>
          </a:p>
          <a:p>
            <a:r>
              <a:rPr lang="en-GB" sz="1700">
                <a:ea typeface="+mn-lt"/>
                <a:cs typeface="+mn-lt"/>
              </a:rPr>
              <a:t>Dual coding theory</a:t>
            </a:r>
          </a:p>
          <a:p>
            <a:r>
              <a:rPr lang="en-GB" sz="1700">
                <a:ea typeface="+mn-lt"/>
                <a:cs typeface="+mn-lt"/>
              </a:rPr>
              <a:t>Graphic pathographies</a:t>
            </a:r>
          </a:p>
          <a:p>
            <a:endParaRPr lang="en-GB" sz="1700">
              <a:ea typeface="+mn-lt"/>
              <a:cs typeface="+mn-lt"/>
            </a:endParaRPr>
          </a:p>
          <a:p>
            <a:endParaRPr lang="en-GB" sz="1700">
              <a:ea typeface="+mn-lt"/>
              <a:cs typeface="+mn-lt"/>
            </a:endParaRPr>
          </a:p>
          <a:p>
            <a:endParaRPr lang="en-GB" sz="1700">
              <a:ea typeface="+mn-lt"/>
              <a:cs typeface="+mn-lt"/>
            </a:endParaRPr>
          </a:p>
          <a:p>
            <a:r>
              <a:rPr lang="en-GB" sz="1700">
                <a:ea typeface="+mn-lt"/>
                <a:cs typeface="+mn-lt"/>
              </a:rPr>
              <a:t>Patricia Gauch author of children’s books, “Art, when it’s really good, doesn’t imitate or mirror the text. Rather, it adds a new dimension that goes way beyond the words” </a:t>
            </a:r>
            <a:endParaRPr lang="en-GB" sz="1700"/>
          </a:p>
        </p:txBody>
      </p:sp>
    </p:spTree>
    <p:extLst>
      <p:ext uri="{BB962C8B-B14F-4D97-AF65-F5344CB8AC3E}">
        <p14:creationId xmlns:p14="http://schemas.microsoft.com/office/powerpoint/2010/main" xmlns="" val="726827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4C24C2E-9357-0E39-0465-9E10022F4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9" y="2268"/>
            <a:ext cx="10515600" cy="1325563"/>
          </a:xfrm>
        </p:spPr>
        <p:txBody>
          <a:bodyPr/>
          <a:lstStyle/>
          <a:p>
            <a:r>
              <a:rPr lang="en-GB"/>
              <a:t>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3212005-BC3F-7A17-8EFF-8612F657F6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526142" y="4082"/>
            <a:ext cx="10515600" cy="4351338"/>
          </a:xfrm>
          <a:prstGeom prst="notchedRightArrow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GB" b="1" u="sng" dirty="0"/>
              <a:t>Merits of approach</a:t>
            </a:r>
          </a:p>
          <a:p>
            <a:r>
              <a:rPr lang="en-GB" sz="2400" dirty="0" smtClean="0"/>
              <a:t>Complexity and subtle nature of </a:t>
            </a:r>
            <a:r>
              <a:rPr lang="en-GB" sz="2400" dirty="0" err="1" smtClean="0"/>
              <a:t>microaggressions</a:t>
            </a:r>
            <a:r>
              <a:rPr lang="en-GB" sz="2400" dirty="0" smtClean="0"/>
              <a:t>.</a:t>
            </a:r>
          </a:p>
          <a:p>
            <a:r>
              <a:rPr lang="en-GB" sz="2400" dirty="0" smtClean="0"/>
              <a:t>Stimulates conversation.</a:t>
            </a:r>
          </a:p>
          <a:p>
            <a:r>
              <a:rPr lang="en-GB" sz="2400" dirty="0" smtClean="0"/>
              <a:t>Visual approach -&gt; evoke empathy.</a:t>
            </a:r>
          </a:p>
          <a:p>
            <a:r>
              <a:rPr lang="en-GB" sz="2400" dirty="0" smtClean="0"/>
              <a:t>Comic </a:t>
            </a:r>
            <a:r>
              <a:rPr lang="en-GB" sz="2400" dirty="0"/>
              <a:t>based teaching  -&gt;  awareness and confidence tacking racial </a:t>
            </a:r>
            <a:r>
              <a:rPr lang="en-GB" sz="2400" dirty="0" err="1"/>
              <a:t>microaggressions</a:t>
            </a:r>
            <a:endParaRPr lang="en-GB" sz="2400" dirty="0"/>
          </a:p>
          <a:p>
            <a:r>
              <a:rPr lang="en-GB" sz="2400" dirty="0"/>
              <a:t>Successful approach -&gt; varied cohort</a:t>
            </a:r>
          </a:p>
          <a:p>
            <a:r>
              <a:rPr lang="en-GB" sz="2400" dirty="0"/>
              <a:t>Transferable  -&gt;healthcare fields </a:t>
            </a:r>
          </a:p>
          <a:p>
            <a:r>
              <a:rPr lang="en-GB" sz="2400" dirty="0"/>
              <a:t>Learner wellbeing</a:t>
            </a:r>
          </a:p>
          <a:p>
            <a:pPr>
              <a:buNone/>
            </a:pP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752A7DE-5F9A-DDD5-70FD-35F48184383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98657" y="3541485"/>
            <a:ext cx="4793343" cy="3316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656451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C1B7C43-FD63-A192-75A4-F0FBDA330A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850DB12-A759-F72D-5751-5FE9C4AD55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8"/>
            <a:ext cx="10515600" cy="1325563"/>
          </a:xfrm>
        </p:spPr>
        <p:txBody>
          <a:bodyPr/>
          <a:lstStyle/>
          <a:p>
            <a:r>
              <a:rPr lang="en-GB"/>
              <a:t>References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44B524F-093B-574F-89C6-1D2FB503C1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1259568"/>
            <a:ext cx="11705771" cy="556328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sz="1100">
                <a:highlight>
                  <a:srgbClr val="FEF1C4"/>
                </a:highlight>
                <a:latin typeface="Calibri"/>
                <a:ea typeface="Calibri"/>
                <a:cs typeface="Calibri"/>
              </a:rPr>
              <a:t>Agency for Healthcare Research and Quality (2023). </a:t>
            </a:r>
            <a:r>
              <a:rPr lang="en-GB" sz="1100" i="1">
                <a:highlight>
                  <a:srgbClr val="FEF1C4"/>
                </a:highlight>
                <a:latin typeface="Calibri"/>
                <a:ea typeface="Calibri"/>
                <a:cs typeface="Calibri"/>
              </a:rPr>
              <a:t>Tool: DESC | Agency for Healthcare Research and Quality</a:t>
            </a:r>
            <a:r>
              <a:rPr lang="en-GB" sz="1100">
                <a:highlight>
                  <a:srgbClr val="FEF1C4"/>
                </a:highlight>
                <a:latin typeface="Calibri"/>
                <a:ea typeface="Calibri"/>
                <a:cs typeface="Calibri"/>
              </a:rPr>
              <a:t>. [online] www.ahrq.gov. Available at: https://www.ahrq.gov/teamstepps-program/curriculum/mutual/tools/desc.html [Accessed 6 July 2026].</a:t>
            </a:r>
          </a:p>
          <a:p>
            <a:r>
              <a:rPr lang="en-GB" sz="1100" err="1">
                <a:highlight>
                  <a:srgbClr val="FEF1C4"/>
                </a:highlight>
                <a:latin typeface="Calibri"/>
                <a:ea typeface="Calibri"/>
                <a:cs typeface="Calibri"/>
              </a:rPr>
              <a:t>Ahmadifard</a:t>
            </a:r>
            <a:r>
              <a:rPr lang="en-GB" sz="1100">
                <a:highlight>
                  <a:srgbClr val="FEF1C4"/>
                </a:highlight>
                <a:latin typeface="Calibri"/>
                <a:ea typeface="Calibri"/>
                <a:cs typeface="Calibri"/>
              </a:rPr>
              <a:t>, A., </a:t>
            </a:r>
            <a:r>
              <a:rPr lang="en-GB" sz="1100" err="1">
                <a:highlight>
                  <a:srgbClr val="FEF1C4"/>
                </a:highlight>
                <a:latin typeface="Calibri"/>
                <a:ea typeface="Calibri"/>
                <a:cs typeface="Calibri"/>
              </a:rPr>
              <a:t>Forouhi</a:t>
            </a:r>
            <a:r>
              <a:rPr lang="en-GB" sz="1100">
                <a:highlight>
                  <a:srgbClr val="FEF1C4"/>
                </a:highlight>
                <a:latin typeface="Calibri"/>
                <a:ea typeface="Calibri"/>
                <a:cs typeface="Calibri"/>
              </a:rPr>
              <a:t>, S., Waterhouse, P. and Muirhead, V. (2022). A student‐led qualitative study to explore dental undergraduates” understanding, experiences, and responses to racism in a dental school. </a:t>
            </a:r>
            <a:r>
              <a:rPr lang="en-GB" sz="1100" i="1">
                <a:highlight>
                  <a:srgbClr val="FEF1C4"/>
                </a:highlight>
                <a:latin typeface="Calibri"/>
                <a:ea typeface="Calibri"/>
                <a:cs typeface="Calibri"/>
              </a:rPr>
              <a:t>Journal of Public Health Dentistry</a:t>
            </a:r>
            <a:r>
              <a:rPr lang="en-GB" sz="1100">
                <a:highlight>
                  <a:srgbClr val="FEF1C4"/>
                </a:highlight>
                <a:latin typeface="Calibri"/>
                <a:ea typeface="Calibri"/>
                <a:cs typeface="Calibri"/>
              </a:rPr>
              <a:t>, 82(S1), pp.36–45. doi:10.1111/jphd.12514.</a:t>
            </a:r>
          </a:p>
          <a:p>
            <a:r>
              <a:rPr lang="en-GB" sz="1100">
                <a:highlight>
                  <a:srgbClr val="FEF1C4"/>
                </a:highlight>
                <a:latin typeface="Calibri"/>
                <a:ea typeface="Calibri"/>
                <a:cs typeface="Calibri"/>
              </a:rPr>
              <a:t>Carney, R.N. and Levin, J.R. (2002). Pictorial Illustrations Still Improve Students” Learning from Text. </a:t>
            </a:r>
            <a:r>
              <a:rPr lang="en-GB" sz="1100" i="1">
                <a:highlight>
                  <a:srgbClr val="FEF1C4"/>
                </a:highlight>
                <a:latin typeface="Calibri"/>
                <a:ea typeface="Calibri"/>
                <a:cs typeface="Calibri"/>
              </a:rPr>
              <a:t>Educational Psychology Review</a:t>
            </a:r>
            <a:r>
              <a:rPr lang="en-GB" sz="1100">
                <a:highlight>
                  <a:srgbClr val="FEF1C4"/>
                </a:highlight>
                <a:latin typeface="Calibri"/>
                <a:ea typeface="Calibri"/>
                <a:cs typeface="Calibri"/>
              </a:rPr>
              <a:t>, 14(1), pp.5–26. doi:10.1023/a:1013176309260.</a:t>
            </a:r>
          </a:p>
          <a:p>
            <a:r>
              <a:rPr lang="en-GB" sz="1100">
                <a:highlight>
                  <a:srgbClr val="FEF1C4"/>
                </a:highlight>
                <a:latin typeface="Calibri"/>
                <a:ea typeface="Calibri"/>
                <a:cs typeface="Calibri"/>
              </a:rPr>
              <a:t>Cid-García, A. and Ramírez-García, A. (2026). Comics as a Tool for Advancing Inclusivity in the Physical Education Classroom. </a:t>
            </a:r>
            <a:r>
              <a:rPr lang="en-GB" sz="1100" i="1">
                <a:highlight>
                  <a:srgbClr val="FEF1C4"/>
                </a:highlight>
                <a:latin typeface="Calibri"/>
                <a:ea typeface="Calibri"/>
                <a:cs typeface="Calibri"/>
              </a:rPr>
              <a:t>Education Sciences</a:t>
            </a:r>
            <a:r>
              <a:rPr lang="en-GB" sz="1100">
                <a:highlight>
                  <a:srgbClr val="FEF1C4"/>
                </a:highlight>
                <a:latin typeface="Calibri"/>
                <a:ea typeface="Calibri"/>
                <a:cs typeface="Calibri"/>
              </a:rPr>
              <a:t>, [online] 16(3), p.470. doi:10.3390/educsci16030470.</a:t>
            </a:r>
          </a:p>
          <a:p>
            <a:r>
              <a:rPr lang="en-GB" sz="1100">
                <a:highlight>
                  <a:srgbClr val="FEF1C4"/>
                </a:highlight>
                <a:latin typeface="Calibri"/>
                <a:ea typeface="Calibri"/>
                <a:cs typeface="Calibri"/>
              </a:rPr>
              <a:t>Crouch, E. (2021). </a:t>
            </a:r>
            <a:r>
              <a:rPr lang="en-GB" sz="1100" i="1">
                <a:highlight>
                  <a:srgbClr val="FEF1C4"/>
                </a:highlight>
                <a:latin typeface="Calibri"/>
                <a:ea typeface="Calibri"/>
                <a:cs typeface="Calibri"/>
              </a:rPr>
              <a:t>Racism in dentistry: Denial is not an option</a:t>
            </a:r>
            <a:r>
              <a:rPr lang="en-GB" sz="1100">
                <a:highlight>
                  <a:srgbClr val="FEF1C4"/>
                </a:highlight>
                <a:latin typeface="Calibri"/>
                <a:ea typeface="Calibri"/>
                <a:cs typeface="Calibri"/>
              </a:rPr>
              <a:t>. [online] British Dental </a:t>
            </a:r>
            <a:r>
              <a:rPr lang="en-GB" sz="1100" err="1">
                <a:highlight>
                  <a:srgbClr val="FEF1C4"/>
                </a:highlight>
                <a:latin typeface="Calibri"/>
                <a:ea typeface="Calibri"/>
                <a:cs typeface="Calibri"/>
              </a:rPr>
              <a:t>Assocation</a:t>
            </a:r>
            <a:r>
              <a:rPr lang="en-GB" sz="1100">
                <a:highlight>
                  <a:srgbClr val="FEF1C4"/>
                </a:highlight>
                <a:latin typeface="Calibri"/>
                <a:ea typeface="Calibri"/>
                <a:cs typeface="Calibri"/>
              </a:rPr>
              <a:t>. Available at: https://www.bda.org/news-and-opinion/blog/racism-in-dentistry-denial-is-not-an-option/ [Accessed 6 July 2026].</a:t>
            </a:r>
          </a:p>
          <a:p>
            <a:r>
              <a:rPr lang="en-GB" sz="1100">
                <a:highlight>
                  <a:srgbClr val="FEF1C4"/>
                </a:highlight>
                <a:latin typeface="Calibri"/>
                <a:ea typeface="Calibri"/>
                <a:cs typeface="Calibri"/>
              </a:rPr>
              <a:t>Dolev, J.C., Friedlaender, L.K. and Braverman, I.M. (2001). Use of Fine Art to Enhance Visual Diagnostic Skills. </a:t>
            </a:r>
            <a:r>
              <a:rPr lang="en-GB" sz="1100" i="1">
                <a:highlight>
                  <a:srgbClr val="FEF1C4"/>
                </a:highlight>
                <a:latin typeface="Calibri"/>
                <a:ea typeface="Calibri"/>
                <a:cs typeface="Calibri"/>
              </a:rPr>
              <a:t>JAMA</a:t>
            </a:r>
            <a:r>
              <a:rPr lang="en-GB" sz="1100">
                <a:highlight>
                  <a:srgbClr val="FEF1C4"/>
                </a:highlight>
                <a:latin typeface="Calibri"/>
                <a:ea typeface="Calibri"/>
                <a:cs typeface="Calibri"/>
              </a:rPr>
              <a:t>, [online] 286(9), pp.1020–1021. doi:10.1001/jama.286.9.1019.</a:t>
            </a:r>
          </a:p>
          <a:p>
            <a:r>
              <a:rPr lang="en-GB" sz="1100">
                <a:highlight>
                  <a:srgbClr val="FEF1C4"/>
                </a:highlight>
                <a:latin typeface="Calibri"/>
                <a:ea typeface="Calibri"/>
                <a:cs typeface="Calibri"/>
              </a:rPr>
              <a:t>Estacio, E.V. and Saidy-Khan, S. (2014). Experiences of Racial Microaggression Among Migrant Nurses in the United Kingdom. </a:t>
            </a:r>
            <a:r>
              <a:rPr lang="en-GB" sz="1100" i="1">
                <a:highlight>
                  <a:srgbClr val="FEF1C4"/>
                </a:highlight>
                <a:latin typeface="Calibri"/>
                <a:ea typeface="Calibri"/>
                <a:cs typeface="Calibri"/>
              </a:rPr>
              <a:t>Global Qualitative Nursing Research</a:t>
            </a:r>
            <a:r>
              <a:rPr lang="en-GB" sz="1100">
                <a:highlight>
                  <a:srgbClr val="FEF1C4"/>
                </a:highlight>
                <a:latin typeface="Calibri"/>
                <a:ea typeface="Calibri"/>
                <a:cs typeface="Calibri"/>
              </a:rPr>
              <a:t>, 1, p.233339361453261. doi:10.1177/2333393614532618.</a:t>
            </a:r>
          </a:p>
          <a:p>
            <a:r>
              <a:rPr lang="en-GB" sz="1100">
                <a:highlight>
                  <a:srgbClr val="FEF1C4"/>
                </a:highlight>
                <a:latin typeface="Calibri"/>
                <a:ea typeface="Calibri"/>
                <a:cs typeface="Calibri"/>
              </a:rPr>
              <a:t>Ester, T.V., Smith, C.S., Cain, L. and Ramaswamy, V. (2025). The impact of role and race on overall climate in dental schools. </a:t>
            </a:r>
            <a:r>
              <a:rPr lang="en-GB" sz="1100" i="1">
                <a:highlight>
                  <a:srgbClr val="FEF1C4"/>
                </a:highlight>
                <a:latin typeface="Calibri"/>
                <a:ea typeface="Calibri"/>
                <a:cs typeface="Calibri"/>
              </a:rPr>
              <a:t>Journal of Dental Education</a:t>
            </a:r>
            <a:r>
              <a:rPr lang="en-GB" sz="1100">
                <a:highlight>
                  <a:srgbClr val="FEF1C4"/>
                </a:highlight>
                <a:latin typeface="Calibri"/>
                <a:ea typeface="Calibri"/>
                <a:cs typeface="Calibri"/>
              </a:rPr>
              <a:t>, [online] 89(5), pp.722–730. doi:10.1002/jdd.13730.</a:t>
            </a:r>
          </a:p>
          <a:p>
            <a:r>
              <a:rPr lang="en-GB" sz="1100">
                <a:highlight>
                  <a:srgbClr val="FEF1C4"/>
                </a:highlight>
                <a:latin typeface="Calibri"/>
                <a:ea typeface="Calibri"/>
                <a:cs typeface="Calibri"/>
              </a:rPr>
              <a:t>Gdc-uk.org. (2018). </a:t>
            </a:r>
            <a:r>
              <a:rPr lang="en-GB" sz="1100" i="1">
                <a:highlight>
                  <a:srgbClr val="FEF1C4"/>
                </a:highlight>
                <a:latin typeface="Calibri"/>
                <a:ea typeface="Calibri"/>
                <a:cs typeface="Calibri"/>
              </a:rPr>
              <a:t>Standards of education</a:t>
            </a:r>
            <a:r>
              <a:rPr lang="en-GB" sz="1100">
                <a:highlight>
                  <a:srgbClr val="FEF1C4"/>
                </a:highlight>
                <a:latin typeface="Calibri"/>
                <a:ea typeface="Calibri"/>
                <a:cs typeface="Calibri"/>
              </a:rPr>
              <a:t>. [online] Available at: https://www.gdc-uk.org/education-cpd/dental-education/quality-assurance/review-of-education/review-of-education-2022-23/standards-of-education_2223 [Accessed 6 July 2026].</a:t>
            </a:r>
          </a:p>
          <a:p>
            <a:r>
              <a:rPr lang="en-GB" sz="1100">
                <a:highlight>
                  <a:srgbClr val="FEF1C4"/>
                </a:highlight>
                <a:latin typeface="Calibri"/>
                <a:ea typeface="Calibri"/>
                <a:cs typeface="Calibri"/>
              </a:rPr>
              <a:t>Green, M.J. and Myers, K.R. (2010). Graphic medicine: use of comics in medical education and patient care. </a:t>
            </a:r>
            <a:r>
              <a:rPr lang="en-GB" sz="1100" i="1">
                <a:highlight>
                  <a:srgbClr val="FEF1C4"/>
                </a:highlight>
                <a:latin typeface="Calibri"/>
                <a:ea typeface="Calibri"/>
                <a:cs typeface="Calibri"/>
              </a:rPr>
              <a:t>BMJ</a:t>
            </a:r>
            <a:r>
              <a:rPr lang="en-GB" sz="1100">
                <a:highlight>
                  <a:srgbClr val="FEF1C4"/>
                </a:highlight>
                <a:latin typeface="Calibri"/>
                <a:ea typeface="Calibri"/>
                <a:cs typeface="Calibri"/>
              </a:rPr>
              <a:t>, 340(mar03 2), pp.c863-c863. doi:10.1136/bmj.c863.</a:t>
            </a:r>
          </a:p>
          <a:p>
            <a:r>
              <a:rPr lang="en-GB" sz="1100">
                <a:highlight>
                  <a:srgbClr val="FEF1C4"/>
                </a:highlight>
                <a:latin typeface="Calibri"/>
                <a:ea typeface="Calibri"/>
                <a:cs typeface="Calibri"/>
              </a:rPr>
              <a:t>Guo, K., Murray, C., Bartle, M., Nabizadeh, G., Islam, M. and Ding, C. (2025). Tackling racial microaggressions in dental training: a novel approach using comics. </a:t>
            </a:r>
            <a:r>
              <a:rPr lang="en-GB" sz="1100" i="1">
                <a:highlight>
                  <a:srgbClr val="FEF1C4"/>
                </a:highlight>
                <a:latin typeface="Calibri"/>
                <a:ea typeface="Calibri"/>
                <a:cs typeface="Calibri"/>
              </a:rPr>
              <a:t>British dental journal</a:t>
            </a:r>
            <a:r>
              <a:rPr lang="en-GB" sz="1100">
                <a:highlight>
                  <a:srgbClr val="FEF1C4"/>
                </a:highlight>
                <a:latin typeface="Calibri"/>
                <a:ea typeface="Calibri"/>
                <a:cs typeface="Calibri"/>
              </a:rPr>
              <a:t>, [online] 238(12), pp.943–948. doi:10.1038/s41415-025-8387-y.</a:t>
            </a:r>
            <a:endParaRPr lang="en-GB" sz="1100">
              <a:latin typeface="Calibri"/>
              <a:ea typeface="Calibri"/>
              <a:cs typeface="Calibri"/>
            </a:endParaRPr>
          </a:p>
          <a:p>
            <a:r>
              <a:rPr lang="en-GB" sz="1100">
                <a:highlight>
                  <a:srgbClr val="FEF1C4"/>
                </a:highlight>
                <a:latin typeface="Calibri"/>
                <a:ea typeface="Calibri"/>
                <a:cs typeface="Calibri"/>
              </a:rPr>
              <a:t>Mayer, R.E. and Sims, V.K. (1994). For whom is a picture worth a thousand words? Extensions of a dual-coding theory of multimedia learning. </a:t>
            </a:r>
            <a:r>
              <a:rPr lang="en-GB" sz="1100" i="1">
                <a:highlight>
                  <a:srgbClr val="FEF1C4"/>
                </a:highlight>
                <a:latin typeface="Calibri"/>
                <a:ea typeface="Calibri"/>
                <a:cs typeface="Calibri"/>
              </a:rPr>
              <a:t>Journal of Educational Psychology</a:t>
            </a:r>
            <a:r>
              <a:rPr lang="en-GB" sz="1100">
                <a:highlight>
                  <a:srgbClr val="FEF1C4"/>
                </a:highlight>
                <a:latin typeface="Calibri"/>
                <a:ea typeface="Calibri"/>
                <a:cs typeface="Calibri"/>
              </a:rPr>
              <a:t>, 86(3), pp.389–401. doi:10.1037//0022-0663.86.3.389.</a:t>
            </a:r>
          </a:p>
          <a:p>
            <a:r>
              <a:rPr lang="en-GB" sz="1100">
                <a:highlight>
                  <a:srgbClr val="FEF1C4"/>
                </a:highlight>
                <a:latin typeface="Calibri"/>
                <a:ea typeface="Calibri"/>
                <a:cs typeface="Calibri"/>
              </a:rPr>
              <a:t>microaggression, n. meanings, etymology and more | Oxford English Dictionary. (2023). </a:t>
            </a:r>
            <a:r>
              <a:rPr lang="en-GB" sz="1100" i="1">
                <a:highlight>
                  <a:srgbClr val="FEF1C4"/>
                </a:highlight>
                <a:latin typeface="Calibri"/>
                <a:ea typeface="Calibri"/>
                <a:cs typeface="Calibri"/>
              </a:rPr>
              <a:t>Oed.com</a:t>
            </a:r>
            <a:r>
              <a:rPr lang="en-GB" sz="1100">
                <a:highlight>
                  <a:srgbClr val="FEF1C4"/>
                </a:highlight>
                <a:latin typeface="Calibri"/>
                <a:ea typeface="Calibri"/>
                <a:cs typeface="Calibri"/>
              </a:rPr>
              <a:t>. [online] doi:10.1093\/OED\/8073937729.</a:t>
            </a:r>
          </a:p>
          <a:p>
            <a:r>
              <a:rPr lang="en-GB" sz="1100">
                <a:highlight>
                  <a:srgbClr val="FEF1C4"/>
                </a:highlight>
                <a:latin typeface="Calibri"/>
                <a:ea typeface="Calibri"/>
                <a:cs typeface="Calibri"/>
              </a:rPr>
              <a:t>Nih.gov. (2026). </a:t>
            </a:r>
            <a:r>
              <a:rPr lang="en-GB" sz="1100" i="1">
                <a:highlight>
                  <a:srgbClr val="FEF1C4"/>
                </a:highlight>
                <a:latin typeface="Calibri"/>
                <a:ea typeface="Calibri"/>
                <a:cs typeface="Calibri"/>
              </a:rPr>
              <a:t>Checking your browser - reCAPTCHA</a:t>
            </a:r>
            <a:r>
              <a:rPr lang="en-GB" sz="1100">
                <a:highlight>
                  <a:srgbClr val="FEF1C4"/>
                </a:highlight>
                <a:latin typeface="Calibri"/>
                <a:ea typeface="Calibri"/>
                <a:cs typeface="Calibri"/>
              </a:rPr>
              <a:t>. [online] Available at: https://pmc.ncbi.nlm.nih.gov/articles/pmc7380147/ [Accessed 6 July 2026].</a:t>
            </a:r>
          </a:p>
        </p:txBody>
      </p:sp>
    </p:spTree>
    <p:extLst>
      <p:ext uri="{BB962C8B-B14F-4D97-AF65-F5344CB8AC3E}">
        <p14:creationId xmlns:p14="http://schemas.microsoft.com/office/powerpoint/2010/main" xmlns="" val="21028780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D1DE919-A364-5CB6-D0B0-A0FFEB857F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821E22D-284B-839F-1882-F243E2174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sz="1100">
                <a:latin typeface="Calibri"/>
                <a:ea typeface="Calibri"/>
                <a:cs typeface="Calibri"/>
              </a:rPr>
              <a:t>Promise Firi and Kwaku </a:t>
            </a:r>
            <a:r>
              <a:rPr lang="en-GB" sz="1100" err="1">
                <a:latin typeface="Calibri"/>
                <a:ea typeface="Calibri"/>
                <a:cs typeface="Calibri"/>
              </a:rPr>
              <a:t>Baryeh</a:t>
            </a:r>
            <a:r>
              <a:rPr lang="en-GB" sz="1100">
                <a:latin typeface="Calibri"/>
                <a:ea typeface="Calibri"/>
                <a:cs typeface="Calibri"/>
              </a:rPr>
              <a:t> (2024). Racial microaggressions within the UK Healthcare System: a narrative review. JRSM Open, 15(8). doi:10.1177/20542704241232861.</a:t>
            </a:r>
            <a:endParaRPr lang="en-US" sz="1100">
              <a:latin typeface="Calibri"/>
              <a:ea typeface="Calibri"/>
              <a:cs typeface="Calibri"/>
            </a:endParaRPr>
          </a:p>
          <a:p>
            <a:r>
              <a:rPr lang="en-GB" sz="1100" err="1">
                <a:latin typeface="Calibri"/>
                <a:ea typeface="Calibri"/>
                <a:cs typeface="Calibri"/>
              </a:rPr>
              <a:t>Sinervo</a:t>
            </a:r>
            <a:r>
              <a:rPr lang="en-GB" sz="1100">
                <a:latin typeface="Calibri"/>
                <a:ea typeface="Calibri"/>
                <a:cs typeface="Calibri"/>
              </a:rPr>
              <a:t>, K.A. and Freedman, A. (2021). Feeling your pain: empathy in comics. Journal of Graphic Novels and Comics, pp.1–17. doi:10.1080/21504857.2021.1951786.</a:t>
            </a:r>
            <a:endParaRPr lang="en-US" sz="1100">
              <a:latin typeface="Calibri"/>
              <a:ea typeface="Calibri"/>
              <a:cs typeface="Calibri"/>
            </a:endParaRPr>
          </a:p>
          <a:p>
            <a:r>
              <a:rPr lang="en-GB" sz="1100">
                <a:latin typeface="Calibri"/>
                <a:ea typeface="Calibri"/>
                <a:cs typeface="Calibri"/>
              </a:rPr>
              <a:t>Standards for Education. (2025). [online] Available at: https://www.gdc-uk.org/docs/default-source/about-us/gdc-standards-for-education-september-2025.pdf?sfvrsn=ecc2702b_1 [Accessed 6 July 2026].</a:t>
            </a:r>
            <a:endParaRPr lang="en-US" sz="1100">
              <a:latin typeface="Calibri"/>
              <a:ea typeface="Calibri"/>
              <a:cs typeface="Calibri"/>
            </a:endParaRPr>
          </a:p>
          <a:p>
            <a:r>
              <a:rPr lang="en-GB" sz="1100">
                <a:latin typeface="Calibri"/>
                <a:ea typeface="Calibri"/>
                <a:cs typeface="Calibri"/>
              </a:rPr>
              <a:t>University of Dundee. (2023). University of Dundee. [online] Available at: https://www.dundee.ac.uk/news/using-comics-highlight-microaggressions-clinical-teaching-areas [Accessed 6 July 2026].</a:t>
            </a:r>
            <a:endParaRPr lang="en-US" sz="1100">
              <a:latin typeface="Calibri"/>
              <a:ea typeface="Calibri"/>
              <a:cs typeface="Calibri"/>
            </a:endParaRPr>
          </a:p>
          <a:p>
            <a:r>
              <a:rPr lang="en-GB" sz="1100">
                <a:latin typeface="Calibri"/>
                <a:ea typeface="Calibri"/>
                <a:cs typeface="Calibri"/>
              </a:rPr>
              <a:t>www.gdc-uk.org. (n.d.). Racism in dentistry: the scale and nature of the problem. [online] Available at: https://www.gdc-uk.org/news-blogs/blog/detail/blogs/2022/01/06/racism-in-dentistry-the-scale-and-nature-of-the-problem [Accessed 14 July 2026].</a:t>
            </a:r>
          </a:p>
          <a:p>
            <a:r>
              <a:rPr lang="en-GB" sz="1100">
                <a:latin typeface="Calibri"/>
                <a:ea typeface="Calibri"/>
                <a:cs typeface="Calibri"/>
              </a:rPr>
              <a:t>Sutherland, T., Choi, D. and Yu, C. (2021). “Brought to life through imagery” – animated graphic novels to promote empathic, patient-centred care in postgraduate medical learners. BMC Medical Education, 21(1). doi:10.1186/s12909-021-02491-4.</a:t>
            </a:r>
          </a:p>
          <a:p>
            <a:r>
              <a:rPr lang="en-GB" sz="1100">
                <a:latin typeface="Calibri"/>
                <a:ea typeface="Calibri"/>
                <a:cs typeface="Calibri"/>
              </a:rPr>
              <a:t>Wang, R., Houlden, R.L. and Yu, C.H. (2018). Graphic Stories as Cultivators of Empathy in Medical Clerkship Education. Medical Science Educator, 28(4), pp.609–617. doi:10.1007/s40670-018-0590-x.</a:t>
            </a:r>
          </a:p>
        </p:txBody>
      </p:sp>
    </p:spTree>
    <p:extLst>
      <p:ext uri="{BB962C8B-B14F-4D97-AF65-F5344CB8AC3E}">
        <p14:creationId xmlns:p14="http://schemas.microsoft.com/office/powerpoint/2010/main" xmlns="" val="897220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2B97F24A-32CE-4C1C-A50D-3016B394DCF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5FE8999E-0F33-CD2B-F241-5704910B87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anchor="b">
            <a:normAutofit/>
          </a:bodyPr>
          <a:lstStyle/>
          <a:p>
            <a:r>
              <a:rPr lang="en-GB" sz="5400"/>
              <a:t>Racism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xmlns="" id="{CD8B4F24-440B-49E9-B85D-733523DC064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8854475-7905-6B09-B0EC-AB428A1312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279" y="2357264"/>
            <a:ext cx="3429000" cy="4119735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endParaRPr lang="en-GB" sz="2200" dirty="0"/>
          </a:p>
          <a:p>
            <a:r>
              <a:rPr lang="en-GB" sz="3100" dirty="0"/>
              <a:t>Modern itineration racism-</a:t>
            </a:r>
            <a:r>
              <a:rPr lang="en-GB" sz="3100" dirty="0" err="1"/>
              <a:t>Microaggressions</a:t>
            </a:r>
            <a:r>
              <a:rPr lang="en-GB" sz="3100" dirty="0"/>
              <a:t>: subtle act of exclusion</a:t>
            </a:r>
          </a:p>
          <a:p>
            <a:r>
              <a:rPr lang="en-GB" sz="3100" dirty="0"/>
              <a:t>6 out 10 ethnic minority Dentists in the UK have  experienced racism</a:t>
            </a:r>
          </a:p>
          <a:p>
            <a:r>
              <a:rPr lang="en-GB" sz="3100" dirty="0"/>
              <a:t>GDC Curriculum   </a:t>
            </a:r>
          </a:p>
          <a:p>
            <a:r>
              <a:rPr lang="en-GB" sz="3100" dirty="0"/>
              <a:t>Racial Battle fatigue     </a:t>
            </a:r>
            <a:r>
              <a:rPr lang="en-GB" sz="2000" dirty="0"/>
              <a:t>                                                                            </a:t>
            </a:r>
            <a:endParaRPr lang="en-GB" dirty="0"/>
          </a:p>
          <a:p>
            <a:endParaRPr lang="en-GB" sz="2200" dirty="0"/>
          </a:p>
        </p:txBody>
      </p:sp>
      <p:pic>
        <p:nvPicPr>
          <p:cNvPr id="4" name="Picture 3" descr="A person holding a sign&#10;&#10;AI-generated content may be incorrect.">
            <a:extLst>
              <a:ext uri="{FF2B5EF4-FFF2-40B4-BE49-F238E27FC236}">
                <a16:creationId xmlns:a16="http://schemas.microsoft.com/office/drawing/2014/main" xmlns="" id="{4BE320BD-2EE8-0A84-7E3D-16522AC09A7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54296" y="1495958"/>
            <a:ext cx="6903720" cy="386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37800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xmlns="" id="{2E17E911-875F-4DE5-8699-99D9F1805A5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CD9FE4EF-C4D8-49A0-B2FF-81D8DB7D8A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xmlns="" id="{4300840D-0A0B-4512-BACA-B439D5B9C5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xmlns="" id="{D2B78728-A580-49A7-84F9-6EF6F583AD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: Shape 25">
            <a:extLst>
              <a:ext uri="{FF2B5EF4-FFF2-40B4-BE49-F238E27FC236}">
                <a16:creationId xmlns:a16="http://schemas.microsoft.com/office/drawing/2014/main" xmlns="" id="{38FAA1A1-D861-433F-88FA-1E9D6FD31D1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xmlns="" id="{8D71EDA1-87BF-4D5D-AB79-F346FD19278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71CA5DE-8AB6-F1AA-905E-BA065B2ED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GB" sz="4000">
                <a:solidFill>
                  <a:srgbClr val="FFFFFF"/>
                </a:solidFill>
              </a:rPr>
              <a:t>Background 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255B840-ED64-1F4A-DD15-6473769E75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1956" y="605938"/>
            <a:ext cx="4251759" cy="5589589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en-GB" sz="2000"/>
          </a:p>
          <a:p>
            <a:endParaRPr lang="en-GB" sz="2000"/>
          </a:p>
          <a:p>
            <a:r>
              <a:rPr lang="en-GB" sz="2000" b="1" u="sng">
                <a:latin typeface="Gill Sans MT"/>
              </a:rPr>
              <a:t>Impact racism:</a:t>
            </a:r>
          </a:p>
          <a:p>
            <a:r>
              <a:rPr lang="en-GB" sz="2000"/>
              <a:t>Psychological</a:t>
            </a:r>
          </a:p>
          <a:p>
            <a:r>
              <a:rPr lang="en-GB" sz="2000"/>
              <a:t>Work performance</a:t>
            </a:r>
          </a:p>
          <a:p>
            <a:pPr marL="0" indent="0">
              <a:buNone/>
            </a:pPr>
            <a:r>
              <a:rPr lang="en-GB" sz="2000"/>
              <a:t>(Racial battle fatigue)</a:t>
            </a:r>
            <a:endParaRPr lang="en-GB"/>
          </a:p>
          <a:p>
            <a:r>
              <a:rPr lang="en-GB" sz="2000"/>
              <a:t>Colleague relationships</a:t>
            </a:r>
          </a:p>
          <a:p>
            <a:r>
              <a:rPr lang="en-GB" sz="2000"/>
              <a:t> Staff retention </a:t>
            </a:r>
            <a:endParaRPr lang="en-US" sz="2000"/>
          </a:p>
          <a:p>
            <a:endParaRPr lang="en-GB" sz="2000"/>
          </a:p>
          <a:p>
            <a:r>
              <a:rPr lang="en-GB" sz="2000" b="1" u="sng">
                <a:latin typeface="Gill Sans MT"/>
              </a:rPr>
              <a:t>Aim project:</a:t>
            </a:r>
            <a:r>
              <a:rPr lang="en-GB" sz="2000" b="1" dirty="0"/>
              <a:t> </a:t>
            </a:r>
            <a:r>
              <a:rPr lang="en-GB" sz="2000"/>
              <a:t>-development educational comic that addresses racial microaggressions.</a:t>
            </a:r>
          </a:p>
          <a:p>
            <a:pPr marL="0" indent="0">
              <a:buNone/>
            </a:pPr>
            <a:endParaRPr lang="en-GB" sz="2000"/>
          </a:p>
          <a:p>
            <a:endParaRPr lang="en-GB" sz="2000"/>
          </a:p>
          <a:p>
            <a:endParaRPr lang="en-GB" sz="20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1FE1A1A-AF75-2C52-477E-52513971BA0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 l="34656" r="35431" b="-1"/>
          <a:stretch>
            <a:fillRect/>
          </a:stretch>
        </p:blipFill>
        <p:spPr>
          <a:xfrm>
            <a:off x="8109502" y="10"/>
            <a:ext cx="4082498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145666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xmlns="" id="{99F1FFA9-D672-408C-9220-ADEEC6ABDD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88FBD2B8-3A13-D3E5-66D8-86A940B35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516" y="-549275"/>
            <a:ext cx="4672437" cy="1938076"/>
          </a:xfrm>
        </p:spPr>
        <p:txBody>
          <a:bodyPr>
            <a:normAutofit/>
          </a:bodyPr>
          <a:lstStyle/>
          <a:p>
            <a:r>
              <a:rPr lang="en-GB"/>
              <a:t>Methods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0E72BAC-B16D-C40C-925B-A33E21BB1A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287" y="806189"/>
            <a:ext cx="5129638" cy="369437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/>
            <a:r>
              <a:rPr lang="en-GB" sz="2000"/>
              <a:t>Qualitative data demonstrating promotion empathy through graphic novels (Sutherland, Choi and Yu, 2021)(Wang, Houlden and Yu,2019)</a:t>
            </a:r>
          </a:p>
          <a:p>
            <a:pPr marL="342900" indent="-342900"/>
            <a:r>
              <a:rPr lang="en-GB" sz="2000"/>
              <a:t>Questionnaire Dental students +staff</a:t>
            </a:r>
          </a:p>
          <a:p>
            <a:pPr marL="342900" indent="-342900"/>
            <a:r>
              <a:rPr lang="en-GB" sz="2000"/>
              <a:t>Anonymisation and Amalgamation of experiences</a:t>
            </a:r>
            <a:endParaRPr lang="en-US" sz="2000"/>
          </a:p>
          <a:p>
            <a:r>
              <a:rPr lang="en-GB" sz="2000"/>
              <a:t>Publication comic</a:t>
            </a:r>
          </a:p>
        </p:txBody>
      </p:sp>
      <p:pic>
        <p:nvPicPr>
          <p:cNvPr id="5" name="Picture 4" descr="A group of buildings and a logo&#10;&#10;AI-generated content may be incorrect.">
            <a:extLst>
              <a:ext uri="{FF2B5EF4-FFF2-40B4-BE49-F238E27FC236}">
                <a16:creationId xmlns:a16="http://schemas.microsoft.com/office/drawing/2014/main" xmlns="" id="{9E5697B0-B412-0FD7-0840-05D4162B8CF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 t="1483" r="-1" b="2868"/>
          <a:stretch>
            <a:fillRect/>
          </a:stretch>
        </p:blipFill>
        <p:spPr>
          <a:xfrm>
            <a:off x="4904316" y="-4"/>
            <a:ext cx="7287684" cy="3694372"/>
          </a:xfrm>
          <a:custGeom>
            <a:avLst/>
            <a:gdLst/>
            <a:ahLst/>
            <a:cxnLst/>
            <a:rect l="l" t="t" r="r" b="b"/>
            <a:pathLst>
              <a:path w="7287684" h="3694372">
                <a:moveTo>
                  <a:pt x="1047969" y="0"/>
                </a:moveTo>
                <a:lnTo>
                  <a:pt x="7287684" y="0"/>
                </a:lnTo>
                <a:lnTo>
                  <a:pt x="7287684" y="814388"/>
                </a:lnTo>
                <a:lnTo>
                  <a:pt x="7287684" y="3694372"/>
                </a:lnTo>
                <a:lnTo>
                  <a:pt x="471411" y="3694372"/>
                </a:lnTo>
                <a:lnTo>
                  <a:pt x="470992" y="3686621"/>
                </a:lnTo>
                <a:cubicBezTo>
                  <a:pt x="458999" y="3642419"/>
                  <a:pt x="427907" y="3602236"/>
                  <a:pt x="376383" y="3554015"/>
                </a:cubicBezTo>
                <a:cubicBezTo>
                  <a:pt x="315976" y="3500438"/>
                  <a:pt x="255568" y="3454003"/>
                  <a:pt x="170288" y="3407569"/>
                </a:cubicBezTo>
                <a:cubicBezTo>
                  <a:pt x="365723" y="3382565"/>
                  <a:pt x="163181" y="3296841"/>
                  <a:pt x="230695" y="3243263"/>
                </a:cubicBezTo>
                <a:cubicBezTo>
                  <a:pt x="369276" y="3221831"/>
                  <a:pt x="479431" y="3393282"/>
                  <a:pt x="667759" y="3343275"/>
                </a:cubicBezTo>
                <a:cubicBezTo>
                  <a:pt x="440344" y="3196828"/>
                  <a:pt x="184501" y="3150393"/>
                  <a:pt x="17493" y="2953940"/>
                </a:cubicBezTo>
                <a:cubicBezTo>
                  <a:pt x="56580" y="2911078"/>
                  <a:pt x="95667" y="2953940"/>
                  <a:pt x="127647" y="2936081"/>
                </a:cubicBezTo>
                <a:cubicBezTo>
                  <a:pt x="127647" y="2925365"/>
                  <a:pt x="500751" y="2993232"/>
                  <a:pt x="522071" y="2714625"/>
                </a:cubicBezTo>
                <a:cubicBezTo>
                  <a:pt x="529178" y="2714625"/>
                  <a:pt x="536285" y="2714625"/>
                  <a:pt x="543391" y="2703909"/>
                </a:cubicBezTo>
                <a:cubicBezTo>
                  <a:pt x="582478" y="2664619"/>
                  <a:pt x="546945" y="2571750"/>
                  <a:pt x="610905" y="2564606"/>
                </a:cubicBezTo>
                <a:cubicBezTo>
                  <a:pt x="681973" y="2557462"/>
                  <a:pt x="749487" y="2525315"/>
                  <a:pt x="824107" y="2543175"/>
                </a:cubicBezTo>
                <a:cubicBezTo>
                  <a:pt x="880961" y="2557462"/>
                  <a:pt x="941368" y="2575322"/>
                  <a:pt x="1001776" y="2575322"/>
                </a:cubicBezTo>
                <a:cubicBezTo>
                  <a:pt x="1065736" y="2575322"/>
                  <a:pt x="1154570" y="2696766"/>
                  <a:pt x="1193658" y="2536031"/>
                </a:cubicBezTo>
                <a:cubicBezTo>
                  <a:pt x="1193658" y="2528888"/>
                  <a:pt x="1303812" y="2546747"/>
                  <a:pt x="1364219" y="2553891"/>
                </a:cubicBezTo>
                <a:cubicBezTo>
                  <a:pt x="1413966" y="2561035"/>
                  <a:pt x="1474374" y="2593181"/>
                  <a:pt x="1509907" y="2528888"/>
                </a:cubicBezTo>
                <a:cubicBezTo>
                  <a:pt x="1527674" y="2489596"/>
                  <a:pt x="1442393" y="2418159"/>
                  <a:pt x="1367772" y="2411015"/>
                </a:cubicBezTo>
                <a:cubicBezTo>
                  <a:pt x="1300259" y="2403872"/>
                  <a:pt x="1232745" y="2396728"/>
                  <a:pt x="1168784" y="2411015"/>
                </a:cubicBezTo>
                <a:cubicBezTo>
                  <a:pt x="1090610" y="2428875"/>
                  <a:pt x="1047969" y="2400300"/>
                  <a:pt x="1026649" y="2336007"/>
                </a:cubicBezTo>
                <a:cubicBezTo>
                  <a:pt x="1001776" y="2268141"/>
                  <a:pt x="955582" y="2232422"/>
                  <a:pt x="891621" y="2200275"/>
                </a:cubicBezTo>
                <a:cubicBezTo>
                  <a:pt x="735273" y="2121694"/>
                  <a:pt x="586032" y="2028825"/>
                  <a:pt x="415470" y="1982390"/>
                </a:cubicBezTo>
                <a:cubicBezTo>
                  <a:pt x="383490" y="1975246"/>
                  <a:pt x="344403" y="1960959"/>
                  <a:pt x="330189" y="1900238"/>
                </a:cubicBezTo>
                <a:cubicBezTo>
                  <a:pt x="792127" y="1993106"/>
                  <a:pt x="1211424" y="2232422"/>
                  <a:pt x="1687576" y="2218135"/>
                </a:cubicBezTo>
                <a:cubicBezTo>
                  <a:pt x="1559654" y="2143125"/>
                  <a:pt x="1406860" y="2139554"/>
                  <a:pt x="1268278" y="2085975"/>
                </a:cubicBezTo>
                <a:cubicBezTo>
                  <a:pt x="1367772" y="2046685"/>
                  <a:pt x="1460160" y="2089547"/>
                  <a:pt x="1552548" y="2110978"/>
                </a:cubicBezTo>
                <a:cubicBezTo>
                  <a:pt x="1630722" y="2128837"/>
                  <a:pt x="1701789" y="2132410"/>
                  <a:pt x="1708896" y="2021681"/>
                </a:cubicBezTo>
                <a:cubicBezTo>
                  <a:pt x="1708896" y="2010965"/>
                  <a:pt x="1708896" y="2003821"/>
                  <a:pt x="1708896" y="1993106"/>
                </a:cubicBezTo>
                <a:cubicBezTo>
                  <a:pt x="1680469" y="1946672"/>
                  <a:pt x="1641382" y="1925240"/>
                  <a:pt x="1591635" y="1910953"/>
                </a:cubicBezTo>
                <a:cubicBezTo>
                  <a:pt x="1563208" y="1903809"/>
                  <a:pt x="1524121" y="1889522"/>
                  <a:pt x="1524121" y="1857375"/>
                </a:cubicBezTo>
                <a:cubicBezTo>
                  <a:pt x="1527674" y="1735931"/>
                  <a:pt x="1431733" y="1700212"/>
                  <a:pt x="1339346" y="1664493"/>
                </a:cubicBezTo>
                <a:cubicBezTo>
                  <a:pt x="1389093" y="1603772"/>
                  <a:pt x="1431733" y="1646635"/>
                  <a:pt x="1470820" y="1643062"/>
                </a:cubicBezTo>
                <a:cubicBezTo>
                  <a:pt x="1495694" y="1639491"/>
                  <a:pt x="1520567" y="1635919"/>
                  <a:pt x="1520567" y="1603772"/>
                </a:cubicBezTo>
                <a:cubicBezTo>
                  <a:pt x="1520567" y="1578769"/>
                  <a:pt x="1509907" y="1546622"/>
                  <a:pt x="1485034" y="1546622"/>
                </a:cubicBezTo>
                <a:cubicBezTo>
                  <a:pt x="1328686" y="1543050"/>
                  <a:pt x="1239851" y="1371600"/>
                  <a:pt x="1076396" y="1371600"/>
                </a:cubicBezTo>
                <a:cubicBezTo>
                  <a:pt x="976902" y="1371600"/>
                  <a:pt x="1126144" y="1275159"/>
                  <a:pt x="1044416" y="1235869"/>
                </a:cubicBezTo>
                <a:cubicBezTo>
                  <a:pt x="1026649" y="1225153"/>
                  <a:pt x="1094163" y="1210866"/>
                  <a:pt x="1122590" y="1214437"/>
                </a:cubicBezTo>
                <a:cubicBezTo>
                  <a:pt x="1151017" y="1218009"/>
                  <a:pt x="1175891" y="1243013"/>
                  <a:pt x="1211424" y="1225153"/>
                </a:cubicBezTo>
                <a:cubicBezTo>
                  <a:pt x="1229191" y="1160860"/>
                  <a:pt x="1182997" y="1135856"/>
                  <a:pt x="1140357" y="1117997"/>
                </a:cubicBezTo>
                <a:cubicBezTo>
                  <a:pt x="1047969" y="1075135"/>
                  <a:pt x="955582" y="1025129"/>
                  <a:pt x="852534" y="1010841"/>
                </a:cubicBezTo>
                <a:cubicBezTo>
                  <a:pt x="817001" y="1007269"/>
                  <a:pt x="795680" y="989409"/>
                  <a:pt x="799234" y="953690"/>
                </a:cubicBezTo>
                <a:cubicBezTo>
                  <a:pt x="806340" y="907256"/>
                  <a:pt x="841874" y="921544"/>
                  <a:pt x="870301" y="925115"/>
                </a:cubicBezTo>
                <a:cubicBezTo>
                  <a:pt x="888068" y="928688"/>
                  <a:pt x="905835" y="939403"/>
                  <a:pt x="923602" y="914400"/>
                </a:cubicBezTo>
                <a:cubicBezTo>
                  <a:pt x="611794" y="724198"/>
                  <a:pt x="409919" y="684684"/>
                  <a:pt x="132090" y="589415"/>
                </a:cubicBezTo>
                <a:lnTo>
                  <a:pt x="31922" y="552917"/>
                </a:lnTo>
                <a:lnTo>
                  <a:pt x="26859" y="541335"/>
                </a:lnTo>
                <a:cubicBezTo>
                  <a:pt x="20137" y="534929"/>
                  <a:pt x="8953" y="532232"/>
                  <a:pt x="0" y="527681"/>
                </a:cubicBezTo>
                <a:cubicBezTo>
                  <a:pt x="5969" y="516305"/>
                  <a:pt x="7617" y="502963"/>
                  <a:pt x="17905" y="493550"/>
                </a:cubicBezTo>
                <a:cubicBezTo>
                  <a:pt x="23947" y="488022"/>
                  <a:pt x="35344" y="487159"/>
                  <a:pt x="44763" y="486724"/>
                </a:cubicBezTo>
                <a:lnTo>
                  <a:pt x="165722" y="483650"/>
                </a:lnTo>
                <a:lnTo>
                  <a:pt x="193385" y="498723"/>
                </a:lnTo>
                <a:cubicBezTo>
                  <a:pt x="210263" y="511671"/>
                  <a:pt x="227142" y="525066"/>
                  <a:pt x="315976" y="535781"/>
                </a:cubicBezTo>
                <a:cubicBezTo>
                  <a:pt x="401257" y="546497"/>
                  <a:pt x="479431" y="582216"/>
                  <a:pt x="575372" y="525066"/>
                </a:cubicBezTo>
                <a:cubicBezTo>
                  <a:pt x="639332" y="485775"/>
                  <a:pt x="742380" y="528637"/>
                  <a:pt x="820554" y="560785"/>
                </a:cubicBezTo>
                <a:cubicBezTo>
                  <a:pt x="884515" y="589360"/>
                  <a:pt x="948475" y="596503"/>
                  <a:pt x="1033756" y="560785"/>
                </a:cubicBezTo>
                <a:cubicBezTo>
                  <a:pt x="955582" y="539354"/>
                  <a:pt x="895175" y="521494"/>
                  <a:pt x="834767" y="507206"/>
                </a:cubicBezTo>
                <a:cubicBezTo>
                  <a:pt x="785020" y="496491"/>
                  <a:pt x="756593" y="471488"/>
                  <a:pt x="760147" y="417909"/>
                </a:cubicBezTo>
                <a:cubicBezTo>
                  <a:pt x="760147" y="389334"/>
                  <a:pt x="749487" y="350044"/>
                  <a:pt x="785020" y="335757"/>
                </a:cubicBezTo>
                <a:cubicBezTo>
                  <a:pt x="813447" y="321469"/>
                  <a:pt x="852534" y="335757"/>
                  <a:pt x="866748" y="360759"/>
                </a:cubicBezTo>
                <a:cubicBezTo>
                  <a:pt x="884515" y="407194"/>
                  <a:pt x="902281" y="450056"/>
                  <a:pt x="962689" y="453629"/>
                </a:cubicBezTo>
                <a:cubicBezTo>
                  <a:pt x="1044416" y="460771"/>
                  <a:pt x="998222" y="432197"/>
                  <a:pt x="984009" y="396478"/>
                </a:cubicBezTo>
                <a:cubicBezTo>
                  <a:pt x="969795" y="357188"/>
                  <a:pt x="1012436" y="346472"/>
                  <a:pt x="1040863" y="353615"/>
                </a:cubicBezTo>
                <a:cubicBezTo>
                  <a:pt x="1147464" y="385763"/>
                  <a:pt x="1257618" y="328613"/>
                  <a:pt x="1367772" y="375047"/>
                </a:cubicBezTo>
                <a:cubicBezTo>
                  <a:pt x="1339346" y="260747"/>
                  <a:pt x="1278938" y="210741"/>
                  <a:pt x="1151017" y="192881"/>
                </a:cubicBezTo>
                <a:cubicBezTo>
                  <a:pt x="1104823" y="189310"/>
                  <a:pt x="1055076" y="196453"/>
                  <a:pt x="1012436" y="164306"/>
                </a:cubicBezTo>
                <a:cubicBezTo>
                  <a:pt x="987562" y="146447"/>
                  <a:pt x="962689" y="125016"/>
                  <a:pt x="980456" y="89297"/>
                </a:cubicBezTo>
                <a:cubicBezTo>
                  <a:pt x="991116" y="64294"/>
                  <a:pt x="1019542" y="64294"/>
                  <a:pt x="1044416" y="71437"/>
                </a:cubicBezTo>
                <a:cubicBezTo>
                  <a:pt x="1147464" y="110728"/>
                  <a:pt x="1257618" y="121444"/>
                  <a:pt x="1364219" y="135731"/>
                </a:cubicBezTo>
                <a:cubicBezTo>
                  <a:pt x="1381986" y="139303"/>
                  <a:pt x="1399753" y="146447"/>
                  <a:pt x="1417520" y="110728"/>
                </a:cubicBezTo>
                <a:cubicBezTo>
                  <a:pt x="1293152" y="78581"/>
                  <a:pt x="1172337" y="35719"/>
                  <a:pt x="1047969" y="0"/>
                </a:cubicBezTo>
                <a:close/>
              </a:path>
            </a:pathLst>
          </a:custGeom>
        </p:spPr>
      </p:pic>
      <p:pic>
        <p:nvPicPr>
          <p:cNvPr id="4" name="Picture 3" descr="A group of comic books&#10;&#10;AI-generated content may be incorrect.">
            <a:extLst>
              <a:ext uri="{FF2B5EF4-FFF2-40B4-BE49-F238E27FC236}">
                <a16:creationId xmlns:a16="http://schemas.microsoft.com/office/drawing/2014/main" xmlns="" id="{536E6F83-A4AE-5B1D-C6A7-45EB29FB7F27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 t="13215" b="23643"/>
          <a:stretch>
            <a:fillRect/>
          </a:stretch>
        </p:blipFill>
        <p:spPr>
          <a:xfrm>
            <a:off x="4726728" y="3802961"/>
            <a:ext cx="7472381" cy="3055043"/>
          </a:xfrm>
          <a:custGeom>
            <a:avLst/>
            <a:gdLst/>
            <a:ahLst/>
            <a:cxnLst/>
            <a:rect l="l" t="t" r="r" b="b"/>
            <a:pathLst>
              <a:path w="7472381" h="3055043">
                <a:moveTo>
                  <a:pt x="638975" y="0"/>
                </a:moveTo>
                <a:lnTo>
                  <a:pt x="7472381" y="0"/>
                </a:lnTo>
                <a:lnTo>
                  <a:pt x="7472381" y="2579984"/>
                </a:lnTo>
                <a:lnTo>
                  <a:pt x="7472381" y="3055043"/>
                </a:lnTo>
                <a:lnTo>
                  <a:pt x="6992676" y="3055043"/>
                </a:lnTo>
                <a:lnTo>
                  <a:pt x="1946893" y="3055043"/>
                </a:lnTo>
                <a:cubicBezTo>
                  <a:pt x="1801205" y="2983605"/>
                  <a:pt x="1662624" y="2897880"/>
                  <a:pt x="1506276" y="2855018"/>
                </a:cubicBezTo>
                <a:cubicBezTo>
                  <a:pt x="1399675" y="2826443"/>
                  <a:pt x="1296627" y="2776437"/>
                  <a:pt x="1314394" y="2626417"/>
                </a:cubicBezTo>
                <a:cubicBezTo>
                  <a:pt x="1317947" y="2583555"/>
                  <a:pt x="1289520" y="2551409"/>
                  <a:pt x="1246880" y="2562124"/>
                </a:cubicBezTo>
                <a:cubicBezTo>
                  <a:pt x="1165153" y="2583555"/>
                  <a:pt x="1126065" y="2522833"/>
                  <a:pt x="1079872" y="2476399"/>
                </a:cubicBezTo>
                <a:cubicBezTo>
                  <a:pt x="998144" y="2394247"/>
                  <a:pt x="919970" y="2308520"/>
                  <a:pt x="788495" y="2294233"/>
                </a:cubicBezTo>
                <a:cubicBezTo>
                  <a:pt x="813369" y="2229939"/>
                  <a:pt x="856009" y="2237083"/>
                  <a:pt x="895097" y="2251371"/>
                </a:cubicBezTo>
                <a:cubicBezTo>
                  <a:pt x="998144" y="2287090"/>
                  <a:pt x="1101192" y="2326380"/>
                  <a:pt x="1204239" y="2362099"/>
                </a:cubicBezTo>
                <a:cubicBezTo>
                  <a:pt x="1271754" y="2383530"/>
                  <a:pt x="1339267" y="2415677"/>
                  <a:pt x="1428102" y="2390674"/>
                </a:cubicBezTo>
                <a:cubicBezTo>
                  <a:pt x="1349928" y="2262087"/>
                  <a:pt x="1218453" y="2237083"/>
                  <a:pt x="1111852" y="2197793"/>
                </a:cubicBezTo>
                <a:cubicBezTo>
                  <a:pt x="980377" y="2147787"/>
                  <a:pt x="902203" y="2054918"/>
                  <a:pt x="806262" y="1947762"/>
                </a:cubicBezTo>
                <a:cubicBezTo>
                  <a:pt x="902203" y="1919187"/>
                  <a:pt x="962610" y="1997768"/>
                  <a:pt x="1040785" y="1994196"/>
                </a:cubicBezTo>
                <a:cubicBezTo>
                  <a:pt x="1044338" y="1983480"/>
                  <a:pt x="1051445" y="1962049"/>
                  <a:pt x="1051445" y="1962049"/>
                </a:cubicBezTo>
                <a:cubicBezTo>
                  <a:pt x="923523" y="1904899"/>
                  <a:pt x="866670" y="1797743"/>
                  <a:pt x="845349" y="1665583"/>
                </a:cubicBezTo>
                <a:cubicBezTo>
                  <a:pt x="838243" y="1597718"/>
                  <a:pt x="792049" y="1576287"/>
                  <a:pt x="745855" y="1544140"/>
                </a:cubicBezTo>
                <a:cubicBezTo>
                  <a:pt x="589507" y="1433411"/>
                  <a:pt x="422499" y="1333399"/>
                  <a:pt x="291024" y="1183381"/>
                </a:cubicBezTo>
                <a:cubicBezTo>
                  <a:pt x="443819" y="1201239"/>
                  <a:pt x="564633" y="1301252"/>
                  <a:pt x="724535" y="1344115"/>
                </a:cubicBezTo>
                <a:cubicBezTo>
                  <a:pt x="596614" y="1179808"/>
                  <a:pt x="429605" y="1094083"/>
                  <a:pt x="276811" y="994071"/>
                </a:cubicBezTo>
                <a:cubicBezTo>
                  <a:pt x="205743" y="947637"/>
                  <a:pt x="141783" y="890486"/>
                  <a:pt x="60055" y="865484"/>
                </a:cubicBezTo>
                <a:cubicBezTo>
                  <a:pt x="31628" y="858340"/>
                  <a:pt x="-18119" y="840481"/>
                  <a:pt x="6755" y="790474"/>
                </a:cubicBezTo>
                <a:cubicBezTo>
                  <a:pt x="28075" y="747612"/>
                  <a:pt x="67162" y="761900"/>
                  <a:pt x="102696" y="772614"/>
                </a:cubicBezTo>
                <a:cubicBezTo>
                  <a:pt x="187976" y="801190"/>
                  <a:pt x="280364" y="801190"/>
                  <a:pt x="397625" y="801190"/>
                </a:cubicBezTo>
                <a:cubicBezTo>
                  <a:pt x="298131" y="665458"/>
                  <a:pt x="116909" y="708321"/>
                  <a:pt x="31628" y="565446"/>
                </a:cubicBezTo>
                <a:cubicBezTo>
                  <a:pt x="138229" y="540444"/>
                  <a:pt x="219957" y="590450"/>
                  <a:pt x="305237" y="601165"/>
                </a:cubicBezTo>
                <a:cubicBezTo>
                  <a:pt x="383412" y="611881"/>
                  <a:pt x="401178" y="586877"/>
                  <a:pt x="383412" y="508296"/>
                </a:cubicBezTo>
                <a:cubicBezTo>
                  <a:pt x="354985" y="386853"/>
                  <a:pt x="397625" y="326130"/>
                  <a:pt x="511333" y="358278"/>
                </a:cubicBezTo>
                <a:cubicBezTo>
                  <a:pt x="617934" y="390424"/>
                  <a:pt x="628594" y="343990"/>
                  <a:pt x="600167" y="276124"/>
                </a:cubicBezTo>
                <a:cubicBezTo>
                  <a:pt x="557527" y="176112"/>
                  <a:pt x="603720" y="97531"/>
                  <a:pt x="635701" y="11805"/>
                </a:cubicBezTo>
                <a:close/>
              </a:path>
            </a:pathLst>
          </a:custGeom>
        </p:spPr>
      </p:pic>
      <p:pic>
        <p:nvPicPr>
          <p:cNvPr id="6" name="Picture 5" descr="A qr code with dots&#10;&#10;AI-generated content may be incorrect.">
            <a:extLst>
              <a:ext uri="{FF2B5EF4-FFF2-40B4-BE49-F238E27FC236}">
                <a16:creationId xmlns:a16="http://schemas.microsoft.com/office/drawing/2014/main" xmlns="" id="{3A55DBBF-046D-BE89-E604-3D337842BFC5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6674" y="3742417"/>
            <a:ext cx="2479223" cy="247196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B74DFE2-F49C-649F-D28C-54D76E76A4D6}"/>
              </a:ext>
            </a:extLst>
          </p:cNvPr>
          <p:cNvSpPr txBox="1"/>
          <p:nvPr/>
        </p:nvSpPr>
        <p:spPr>
          <a:xfrm>
            <a:off x="329164" y="6118587"/>
            <a:ext cx="1955624" cy="36788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/>
              <a:t>QR code- comic</a:t>
            </a:r>
          </a:p>
        </p:txBody>
      </p:sp>
      <p:pic>
        <p:nvPicPr>
          <p:cNvPr id="8" name="Picture 7" descr="QR code -article&#10;&#10;">
            <a:extLst>
              <a:ext uri="{FF2B5EF4-FFF2-40B4-BE49-F238E27FC236}">
                <a16:creationId xmlns:a16="http://schemas.microsoft.com/office/drawing/2014/main" xmlns="" id="{CCF72880-E404-042C-C54F-9C333F24DA46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682875" y="3695246"/>
            <a:ext cx="2609850" cy="255905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0DD76BC-9F39-FE27-9CD4-857C92319D47}"/>
              </a:ext>
            </a:extLst>
          </p:cNvPr>
          <p:cNvSpPr txBox="1"/>
          <p:nvPr/>
        </p:nvSpPr>
        <p:spPr>
          <a:xfrm>
            <a:off x="3049351" y="6123558"/>
            <a:ext cx="2439689" cy="36788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/>
              <a:t>QR code- article</a:t>
            </a:r>
          </a:p>
        </p:txBody>
      </p:sp>
    </p:spTree>
    <p:extLst>
      <p:ext uri="{BB962C8B-B14F-4D97-AF65-F5344CB8AC3E}">
        <p14:creationId xmlns:p14="http://schemas.microsoft.com/office/powerpoint/2010/main" xmlns="" val="12486494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F24EFA42-D332-D392-1A70-57E2B1C44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7FF47CB7-972F-479F-A36D-9E72D26EC8D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xmlns="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0D153B68-5844-490D-8E67-F616D6D721C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-1"/>
            <a:ext cx="11766176" cy="2061837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84330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A2DB94F6-421C-5083-4DAF-AD1A4D3E5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4" y="609597"/>
            <a:ext cx="9392421" cy="1330841"/>
          </a:xfrm>
        </p:spPr>
        <p:txBody>
          <a:bodyPr>
            <a:normAutofit/>
          </a:bodyPr>
          <a:lstStyle/>
          <a:p>
            <a:r>
              <a:rPr lang="en-GB"/>
              <a:t>Materials and Methods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FF8D348-A416-6AC6-D5CF-07F50BA2AA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7034" y="2198362"/>
            <a:ext cx="4958966" cy="391777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sz="2000" dirty="0"/>
              <a:t> </a:t>
            </a:r>
            <a:r>
              <a:rPr lang="en-GB" dirty="0"/>
              <a:t>Interactive workshop</a:t>
            </a:r>
            <a:endParaRPr lang="en-US" dirty="0"/>
          </a:p>
          <a:p>
            <a:r>
              <a:rPr lang="en-GB" dirty="0"/>
              <a:t>Pre and post workshop surveys</a:t>
            </a:r>
          </a:p>
          <a:p>
            <a:r>
              <a:rPr lang="en-GB" dirty="0"/>
              <a:t>Participants:-</a:t>
            </a:r>
          </a:p>
          <a:p>
            <a:pPr marL="0" indent="0">
              <a:buNone/>
            </a:pPr>
            <a:r>
              <a:rPr lang="en-GB" dirty="0"/>
              <a:t>Students, recently qualified Dentists and Dental staff</a:t>
            </a: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9A0D773F-7A7D-4DBB-9DEA-86BB8B8F4BC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>
            <a:off x="5381624" y="6209414"/>
            <a:ext cx="6810375" cy="648586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0098790-9951-F2CB-BCB4-6CF443DDA33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23643" y="1583191"/>
            <a:ext cx="4662715" cy="453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6453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0D7B6173-1D58-48E2-83CF-37350F315F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BE149CDF-5DAC-4860-A285-9492CF2090A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B0DAC8FB-A162-44E3-A606-C855A03A5B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952" cy="68623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21BDEC81-16A7-4451-B893-C15000083B7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26A515A1-4D80-430E-BE0A-71A290516A8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38542" y="729175"/>
            <a:ext cx="11099352" cy="5399650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8A1975B-FB9B-2E03-56C7-0E94F7C9A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852" y="484096"/>
            <a:ext cx="4456869" cy="1235993"/>
          </a:xfrm>
        </p:spPr>
        <p:txBody>
          <a:bodyPr anchor="b">
            <a:normAutofit fontScale="90000"/>
          </a:bodyPr>
          <a:lstStyle/>
          <a:p>
            <a:r>
              <a:rPr lang="en-GB" sz="4800"/>
              <a:t>Delivery teaching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A734755-CAB1-5F86-FF01-8EED390A7F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3338" y="1942335"/>
            <a:ext cx="4826983" cy="3981625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GB" sz="2000" dirty="0"/>
              <a:t>Interactive 90 minute workshop.</a:t>
            </a:r>
          </a:p>
          <a:p>
            <a:endParaRPr lang="en-GB" sz="2000" dirty="0"/>
          </a:p>
          <a:p>
            <a:r>
              <a:rPr lang="en-GB" sz="2000" dirty="0"/>
              <a:t>Didactic teaching + group discussions (facilitated comic).</a:t>
            </a:r>
          </a:p>
          <a:p>
            <a:pPr marL="0" indent="0">
              <a:buNone/>
            </a:pPr>
            <a:endParaRPr lang="en-GB" sz="2000" dirty="0"/>
          </a:p>
          <a:p>
            <a:r>
              <a:rPr lang="en-GB" sz="2000" dirty="0"/>
              <a:t>Delivered  -&gt;undergraduate students, Dental Hospital staff, newly qualified Dentists and Dentists in postgraduate training.</a:t>
            </a:r>
          </a:p>
          <a:p>
            <a:r>
              <a:rPr lang="en-GB" sz="2000" dirty="0"/>
              <a:t>Outcome-response.</a:t>
            </a:r>
          </a:p>
          <a:p>
            <a:pPr marL="0" indent="0">
              <a:buNone/>
            </a:pPr>
            <a:endParaRPr lang="en-GB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7216F80-9B8F-401E-D5FB-98EC0E88E52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 r="1" b="814"/>
          <a:stretch>
            <a:fillRect/>
          </a:stretch>
        </p:blipFill>
        <p:spPr>
          <a:xfrm>
            <a:off x="5096476" y="762000"/>
            <a:ext cx="6532396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402544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Down Arrow 7">
            <a:extLst>
              <a:ext uri="{FF2B5EF4-FFF2-40B4-BE49-F238E27FC236}">
                <a16:creationId xmlns:a16="http://schemas.microsoft.com/office/drawing/2014/main" xmlns="" id="{D4771268-CB57-404A-9271-370EB28F609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8222D35F-C745-1F40-D90D-12AC61B40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Evaluation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xmlns="" id="{9307C52F-FA31-EA62-504F-864D267739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0966" y="0"/>
            <a:ext cx="7080271" cy="6902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616153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3F083F7-1297-567B-3E4B-9BB58E7AB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Results-why comic worked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76400"/>
            <a:ext cx="6101876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0" y="1676400"/>
            <a:ext cx="6096000" cy="4385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6261609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2550BE34-C2B8-49B8-8519-67A8CAD51AE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xmlns="" id="{A7457DD9-5A45-400A-AB4B-4B4EDECA25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54416" y="365125"/>
            <a:ext cx="11167447" cy="2089317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B0062757-56DF-2E28-4B08-81787C3FF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746" y="586822"/>
            <a:ext cx="3560252" cy="1645920"/>
          </a:xfrm>
        </p:spPr>
        <p:txBody>
          <a:bodyPr>
            <a:normAutofit/>
          </a:bodyPr>
          <a:lstStyle/>
          <a:p>
            <a:r>
              <a:rPr lang="en-GB" sz="3200"/>
              <a:t>Reach of the programme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441CF7D6-A660-431A-B0BB-140A0D5556B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90408" y="1057739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0570A85B-3810-4F95-97B0-CBF4CCDB381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4243541" y="1400638"/>
            <a:ext cx="1463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8C24A2E-6D33-40BE-4466-A58A08CAFF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1164" y="586822"/>
            <a:ext cx="6002636" cy="164592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1100"/>
              <a:t>4 workshops</a:t>
            </a:r>
          </a:p>
          <a:p>
            <a:r>
              <a:rPr lang="en-GB" sz="1100"/>
              <a:t>27 undergraduate students</a:t>
            </a:r>
          </a:p>
          <a:p>
            <a:r>
              <a:rPr lang="en-GB" sz="1100"/>
              <a:t>11 VTs Aberdeen </a:t>
            </a:r>
          </a:p>
          <a:p>
            <a:r>
              <a:rPr lang="en-GB" sz="1100"/>
              <a:t>15 DCTs</a:t>
            </a:r>
          </a:p>
          <a:p>
            <a:r>
              <a:rPr lang="en-GB" sz="1100"/>
              <a:t>77 staff</a:t>
            </a:r>
          </a:p>
          <a:p>
            <a:r>
              <a:rPr lang="en-GB" sz="1100"/>
              <a:t>Total participants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xmlns="" id="{56E645D2-75BF-6F74-6950-D5FE6D0509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734032052"/>
              </p:ext>
            </p:extLst>
          </p:nvPr>
        </p:nvGraphicFramePr>
        <p:xfrm>
          <a:off x="-174171" y="2706914"/>
          <a:ext cx="12622457" cy="3248641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978924">
                  <a:extLst>
                    <a:ext uri="{9D8B030D-6E8A-4147-A177-3AD203B41FA5}">
                      <a16:colId xmlns:a16="http://schemas.microsoft.com/office/drawing/2014/main" xmlns="" val="4126185477"/>
                    </a:ext>
                  </a:extLst>
                </a:gridCol>
                <a:gridCol w="2593072">
                  <a:extLst>
                    <a:ext uri="{9D8B030D-6E8A-4147-A177-3AD203B41FA5}">
                      <a16:colId xmlns:a16="http://schemas.microsoft.com/office/drawing/2014/main" xmlns="" val="3850940216"/>
                    </a:ext>
                  </a:extLst>
                </a:gridCol>
                <a:gridCol w="1961864">
                  <a:extLst>
                    <a:ext uri="{9D8B030D-6E8A-4147-A177-3AD203B41FA5}">
                      <a16:colId xmlns:a16="http://schemas.microsoft.com/office/drawing/2014/main" xmlns="" val="4053332888"/>
                    </a:ext>
                  </a:extLst>
                </a:gridCol>
                <a:gridCol w="1995985">
                  <a:extLst>
                    <a:ext uri="{9D8B030D-6E8A-4147-A177-3AD203B41FA5}">
                      <a16:colId xmlns:a16="http://schemas.microsoft.com/office/drawing/2014/main" xmlns="" val="2667423984"/>
                    </a:ext>
                  </a:extLst>
                </a:gridCol>
                <a:gridCol w="2130749">
                  <a:extLst>
                    <a:ext uri="{9D8B030D-6E8A-4147-A177-3AD203B41FA5}">
                      <a16:colId xmlns:a16="http://schemas.microsoft.com/office/drawing/2014/main" xmlns="" val="300259736"/>
                    </a:ext>
                  </a:extLst>
                </a:gridCol>
                <a:gridCol w="1961863">
                  <a:extLst>
                    <a:ext uri="{9D8B030D-6E8A-4147-A177-3AD203B41FA5}">
                      <a16:colId xmlns:a16="http://schemas.microsoft.com/office/drawing/2014/main" xmlns="" val="406166092"/>
                    </a:ext>
                  </a:extLst>
                </a:gridCol>
              </a:tblGrid>
              <a:tr h="1941261">
                <a:tc>
                  <a:txBody>
                    <a:bodyPr/>
                    <a:lstStyle/>
                    <a:p>
                      <a:r>
                        <a:rPr lang="en-GB" sz="2200" b="1">
                          <a:solidFill>
                            <a:schemeClr val="bg1"/>
                          </a:solidFill>
                        </a:rPr>
                        <a:t>Workshop participants </a:t>
                      </a:r>
                    </a:p>
                  </a:txBody>
                  <a:tcPr marL="111741" marR="111741" marT="55871" marB="55871">
                    <a:lnB w="12700">
                      <a:solidFill>
                        <a:schemeClr val="tx1"/>
                      </a:solidFill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200" b="0"/>
                        <a:t>Postgraduate Dental Trainees</a:t>
                      </a:r>
                    </a:p>
                  </a:txBody>
                  <a:tcPr marL="111741" marR="111741" marT="55871" marB="55871"/>
                </a:tc>
                <a:tc>
                  <a:txBody>
                    <a:bodyPr/>
                    <a:lstStyle/>
                    <a:p>
                      <a:r>
                        <a:rPr lang="en-GB" sz="2200" b="0"/>
                        <a:t>Recently qualified Dentists</a:t>
                      </a:r>
                    </a:p>
                  </a:txBody>
                  <a:tcPr marL="111741" marR="111741" marT="55871" marB="55871"/>
                </a:tc>
                <a:tc>
                  <a:txBody>
                    <a:bodyPr/>
                    <a:lstStyle/>
                    <a:p>
                      <a:r>
                        <a:rPr lang="en-GB" sz="2200" b="0"/>
                        <a:t>Dental Hospital Staff</a:t>
                      </a:r>
                    </a:p>
                  </a:txBody>
                  <a:tcPr marL="111741" marR="111741" marT="55871" marB="55871"/>
                </a:tc>
                <a:tc>
                  <a:txBody>
                    <a:bodyPr/>
                    <a:lstStyle/>
                    <a:p>
                      <a:r>
                        <a:rPr lang="en-GB" sz="2200" b="0"/>
                        <a:t>Undergraduate Students </a:t>
                      </a:r>
                    </a:p>
                  </a:txBody>
                  <a:tcPr marL="111741" marR="111741" marT="55871" marB="55871"/>
                </a:tc>
                <a:tc>
                  <a:txBody>
                    <a:bodyPr/>
                    <a:lstStyle/>
                    <a:p>
                      <a:r>
                        <a:rPr lang="en-GB" sz="2200"/>
                        <a:t>Total participants</a:t>
                      </a:r>
                    </a:p>
                  </a:txBody>
                  <a:tcPr marL="111741" marR="111741" marT="55871" marB="55871"/>
                </a:tc>
                <a:extLst>
                  <a:ext uri="{0D108BD9-81ED-4DB2-BD59-A6C34878D82A}">
                    <a16:rowId xmlns:a16="http://schemas.microsoft.com/office/drawing/2014/main" xmlns="" val="1048546080"/>
                  </a:ext>
                </a:extLst>
              </a:tr>
              <a:tr h="1307380">
                <a:tc>
                  <a:txBody>
                    <a:bodyPr/>
                    <a:lstStyle/>
                    <a:p>
                      <a:r>
                        <a:rPr lang="en-GB" sz="2200" b="1">
                          <a:solidFill>
                            <a:schemeClr val="bg1"/>
                          </a:solidFill>
                        </a:rPr>
                        <a:t>Number participants </a:t>
                      </a:r>
                    </a:p>
                  </a:txBody>
                  <a:tcPr marL="111741" marR="111741" marT="55871" marB="55871">
                    <a:lnT w="12700">
                      <a:solidFill>
                        <a:schemeClr val="tx1"/>
                      </a:solidFill>
                    </a:lnT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200"/>
                        <a:t>15</a:t>
                      </a:r>
                    </a:p>
                  </a:txBody>
                  <a:tcPr marL="111741" marR="111741" marT="55871" marB="55871"/>
                </a:tc>
                <a:tc>
                  <a:txBody>
                    <a:bodyPr/>
                    <a:lstStyle/>
                    <a:p>
                      <a:r>
                        <a:rPr lang="en-GB" sz="2200"/>
                        <a:t>11</a:t>
                      </a:r>
                    </a:p>
                  </a:txBody>
                  <a:tcPr marL="111741" marR="111741" marT="55871" marB="55871"/>
                </a:tc>
                <a:tc>
                  <a:txBody>
                    <a:bodyPr/>
                    <a:lstStyle/>
                    <a:p>
                      <a:r>
                        <a:rPr lang="en-GB" sz="2200"/>
                        <a:t>77</a:t>
                      </a:r>
                    </a:p>
                  </a:txBody>
                  <a:tcPr marL="111741" marR="111741" marT="55871" marB="55871"/>
                </a:tc>
                <a:tc>
                  <a:txBody>
                    <a:bodyPr/>
                    <a:lstStyle/>
                    <a:p>
                      <a:r>
                        <a:rPr lang="en-GB" sz="2200"/>
                        <a:t>27</a:t>
                      </a:r>
                    </a:p>
                  </a:txBody>
                  <a:tcPr marL="111741" marR="111741" marT="55871" marB="55871"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2200" b="1"/>
                        <a:t>130</a:t>
                      </a:r>
                      <a:endParaRPr lang="en-US" sz="2200" b="1"/>
                    </a:p>
                  </a:txBody>
                  <a:tcPr marL="111741" marR="111741" marT="55871" marB="55871"/>
                </a:tc>
                <a:extLst>
                  <a:ext uri="{0D108BD9-81ED-4DB2-BD59-A6C34878D82A}">
                    <a16:rowId xmlns:a16="http://schemas.microsoft.com/office/drawing/2014/main" xmlns="" val="40049631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1906713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</TotalTime>
  <Words>638</Words>
  <Application>Microsoft Office PowerPoint</Application>
  <PresentationFormat>Custom</PresentationFormat>
  <Paragraphs>178</Paragraphs>
  <Slides>19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Utilisation of a comic book approach, to teach on racial microaggressions.</vt:lpstr>
      <vt:lpstr>Racism</vt:lpstr>
      <vt:lpstr>Background </vt:lpstr>
      <vt:lpstr>Methods</vt:lpstr>
      <vt:lpstr>Materials and Methods</vt:lpstr>
      <vt:lpstr>Delivery teaching</vt:lpstr>
      <vt:lpstr>Evaluation</vt:lpstr>
      <vt:lpstr>Results-why comic worked</vt:lpstr>
      <vt:lpstr>Reach of the programme</vt:lpstr>
      <vt:lpstr>Questionnaire results</vt:lpstr>
      <vt:lpstr>Recipient's confidence responding</vt:lpstr>
      <vt:lpstr>Bystander confidence responding</vt:lpstr>
      <vt:lpstr>Overall Results</vt:lpstr>
      <vt:lpstr>Comparison between participant groups.</vt:lpstr>
      <vt:lpstr>Participant Feedback </vt:lpstr>
      <vt:lpstr>Comic book as educational vessel​</vt:lpstr>
      <vt:lpstr>Conclusions</vt:lpstr>
      <vt:lpstr>References </vt:lpstr>
      <vt:lpstr>References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Utilisation of a comic book approach, to teach on racial microaggressions.</dc:title>
  <dc:creator>Leila Fredj</dc:creator>
  <cp:lastModifiedBy>Leila Ben Fredj</cp:lastModifiedBy>
  <cp:revision>69</cp:revision>
  <dcterms:created xsi:type="dcterms:W3CDTF">2026-06-12T14:01:32Z</dcterms:created>
  <dcterms:modified xsi:type="dcterms:W3CDTF">2026-08-02T10:22:42Z</dcterms:modified>
</cp:coreProperties>
</file>