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6" r:id="rId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599A14-D062-464B-92E8-BA4B8506476C}" v="3" dt="2026-08-22T10:15:20.0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5" d="100"/>
          <a:sy n="105" d="100"/>
        </p:scale>
        <p:origin x="6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5579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[~15-30s buffer] Thank you very much for your attention. I would be happy to take any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40080" y="1893176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DB8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PRECISION DENTAL MEDICINE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2350376"/>
            <a:ext cx="996696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Immersive Haptic Virtual Reality as Preclinical Training for Removable Prosthodontics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658368" y="4453496"/>
            <a:ext cx="1828800" cy="0"/>
          </a:xfrm>
          <a:prstGeom prst="line">
            <a:avLst/>
          </a:prstGeom>
          <a:noFill/>
          <a:ln w="31750">
            <a:solidFill>
              <a:srgbClr val="FDB813"/>
            </a:solidFill>
            <a:prstDash val="solid"/>
          </a:ln>
        </p:spPr>
        <p:txBody>
          <a:bodyPr/>
          <a:lstStyle/>
          <a:p>
            <a:endParaRPr lang="pt-PT"/>
          </a:p>
        </p:txBody>
      </p:sp>
      <p:sp>
        <p:nvSpPr>
          <p:cNvPr id="7" name="Text 5"/>
          <p:cNvSpPr/>
          <p:nvPr/>
        </p:nvSpPr>
        <p:spPr>
          <a:xfrm>
            <a:off x="640080" y="4636376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Rita Bornes  ·  Pedro Lopes  ·  Maria José Correia  ·  Nélio Veiga  ·  Cristina Figueiredo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5093576"/>
            <a:ext cx="8046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i="1" dirty="0">
                <a:solidFill>
                  <a:srgbClr val="9FB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of Dental Medicine, Universidade Católica Portuguesa, Viseu, Portugal</a:t>
            </a: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00" i="1" dirty="0">
                <a:solidFill>
                  <a:srgbClr val="9FB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Center for Interdisciplinary Research in Health, Viseu, Portugal</a:t>
            </a:r>
            <a:endParaRPr lang="en-US" sz="120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B5B96BCA-0F54-23E2-0C68-C14432F95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675" y="23052"/>
            <a:ext cx="1374810" cy="134015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985E00CD-02ED-2D1E-E891-0CA0392A32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2" y="178182"/>
            <a:ext cx="1732553" cy="910701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92DFFB95-3AB7-E8DF-B399-2AAC7B707F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7925" y="0"/>
            <a:ext cx="3600953" cy="14861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This Matters — And How We Tested It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234440"/>
            <a:ext cx="5349240" cy="507492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444444">
                <a:alpha val="18000"/>
              </a:srgbClr>
            </a:outerShdw>
          </a:effectLst>
        </p:spPr>
        <p:txBody>
          <a:bodyPr/>
          <a:lstStyle/>
          <a:p>
            <a:endParaRPr lang="pt-PT"/>
          </a:p>
        </p:txBody>
      </p:sp>
      <p:sp>
        <p:nvSpPr>
          <p:cNvPr id="4" name="Shape 2"/>
          <p:cNvSpPr/>
          <p:nvPr/>
        </p:nvSpPr>
        <p:spPr>
          <a:xfrm>
            <a:off x="868680" y="1508760"/>
            <a:ext cx="502920" cy="50292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pt-PT"/>
          </a:p>
        </p:txBody>
      </p:sp>
      <p:sp>
        <p:nvSpPr>
          <p:cNvPr id="5" name="Text 3"/>
          <p:cNvSpPr/>
          <p:nvPr/>
        </p:nvSpPr>
        <p:spPr>
          <a:xfrm>
            <a:off x="868680" y="15087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!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508760" y="1508760"/>
            <a:ext cx="4206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68680" y="2103120"/>
            <a:ext cx="4754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13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phantom-head training for occlusal rest preparation offers </a:t>
            </a:r>
            <a:r>
              <a:rPr lang="en-US" sz="13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tactile fidelity</a:t>
            </a:r>
            <a:r>
              <a:rPr lang="en-US" sz="13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carries </a:t>
            </a:r>
            <a:r>
              <a:rPr lang="en-US" sz="13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financial and environmental costs.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68680" y="3200400"/>
            <a:ext cx="502920" cy="502920"/>
          </a:xfrm>
          <a:prstGeom prst="ellipse">
            <a:avLst/>
          </a:prstGeom>
          <a:solidFill>
            <a:srgbClr val="FDB813"/>
          </a:solidFill>
          <a:ln/>
        </p:spPr>
        <p:txBody>
          <a:bodyPr/>
          <a:lstStyle/>
          <a:p>
            <a:endParaRPr lang="pt-PT"/>
          </a:p>
        </p:txBody>
      </p:sp>
      <p:sp>
        <p:nvSpPr>
          <p:cNvPr id="9" name="Text 7"/>
          <p:cNvSpPr/>
          <p:nvPr/>
        </p:nvSpPr>
        <p:spPr>
          <a:xfrm>
            <a:off x="868680" y="3200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508760" y="3200400"/>
            <a:ext cx="4206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Aim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68680" y="3577823"/>
            <a:ext cx="47548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3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 the impact of an immersive haptic virtual reality simulator (HVRS), used as preclinical pre-training, on technical performance and efficiency in occlusal rest preparation among undergraduate dental students.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868680" y="5257800"/>
            <a:ext cx="4754880" cy="868680"/>
          </a:xfrm>
          <a:prstGeom prst="roundRect">
            <a:avLst>
              <a:gd name="adj" fmla="val 10526"/>
            </a:avLst>
          </a:prstGeom>
          <a:solidFill>
            <a:srgbClr val="CADCFC"/>
          </a:solidFill>
          <a:ln/>
        </p:spPr>
        <p:txBody>
          <a:bodyPr/>
          <a:lstStyle/>
          <a:p>
            <a:endParaRPr lang="pt-PT"/>
          </a:p>
        </p:txBody>
      </p:sp>
      <p:sp>
        <p:nvSpPr>
          <p:cNvPr id="13" name="Text 11"/>
          <p:cNvSpPr/>
          <p:nvPr/>
        </p:nvSpPr>
        <p:spPr>
          <a:xfrm>
            <a:off x="1051560" y="5257800"/>
            <a:ext cx="4434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Randomized controlled preclinical study: n = 30 fourth-year dental students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95060" y="1234440"/>
            <a:ext cx="5440680" cy="5074920"/>
          </a:xfrm>
          <a:prstGeom prst="roundRect">
            <a:avLst>
              <a:gd name="adj" fmla="val 2162"/>
            </a:avLst>
          </a:prstGeom>
          <a:solidFill>
            <a:srgbClr val="21295C"/>
          </a:solidFill>
          <a:ln/>
          <a:effectLst>
            <a:outerShdw blurRad="101600" dist="38100" dir="5400000" algn="bl" rotWithShape="0">
              <a:srgbClr val="444444">
                <a:alpha val="18000"/>
              </a:srgbClr>
            </a:outerShdw>
          </a:effectLst>
        </p:spPr>
        <p:txBody>
          <a:bodyPr/>
          <a:lstStyle/>
          <a:p>
            <a:endParaRPr lang="pt-PT"/>
          </a:p>
        </p:txBody>
      </p:sp>
      <p:sp>
        <p:nvSpPr>
          <p:cNvPr id="15" name="Text 13"/>
          <p:cNvSpPr/>
          <p:nvPr/>
        </p:nvSpPr>
        <p:spPr>
          <a:xfrm>
            <a:off x="6492240" y="146304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Learning Pathways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492240" y="2366430"/>
            <a:ext cx="4846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FDB8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EXPERIMENTAL (n=15)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6492240" y="2395728"/>
            <a:ext cx="129844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Simulator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7790688" y="2395728"/>
            <a:ext cx="3291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119872" y="2395728"/>
            <a:ext cx="129844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Phantom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9747504" y="2395728"/>
            <a:ext cx="129844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Simulator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884126" y="3586502"/>
            <a:ext cx="4846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(n=15)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6492240" y="4224528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Begins immediately with traditional physical models — no simulator pre-training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6492240" y="4617720"/>
            <a:ext cx="4846320" cy="0"/>
          </a:xfrm>
          <a:prstGeom prst="line">
            <a:avLst/>
          </a:prstGeom>
          <a:noFill/>
          <a:ln w="12700">
            <a:solidFill>
              <a:srgbClr val="44508A"/>
            </a:solidFill>
            <a:prstDash val="solid"/>
          </a:ln>
        </p:spPr>
        <p:txBody>
          <a:bodyPr/>
          <a:lstStyle/>
          <a:p>
            <a:endParaRPr lang="pt-PT"/>
          </a:p>
        </p:txBody>
      </p:sp>
      <p:sp>
        <p:nvSpPr>
          <p:cNvPr id="33" name="Text 31"/>
          <p:cNvSpPr/>
          <p:nvPr/>
        </p:nvSpPr>
        <p:spPr>
          <a:xfrm>
            <a:off x="6492240" y="4800600"/>
            <a:ext cx="4846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Occlusal rests on premolar &amp; molar teeth, </a:t>
            </a:r>
            <a:r>
              <a:rPr lang="en-US" sz="1250" b="1" dirty="0">
                <a:solidFill>
                  <a:srgbClr val="FDB8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scored 0–5</a:t>
            </a: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by two calibrated, blinded examiners; execution time recorded.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6492240" y="566928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Analysis: t-test · repeated-measures ANOVA · Cohen's d</a:t>
            </a:r>
            <a:endParaRPr lang="en-US" sz="1150" dirty="0"/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id="{18E2B9CF-3B5D-CF55-9A41-46F254CE7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2770" y="1958741"/>
            <a:ext cx="2500285" cy="1077709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52F20FB8-DFF7-8B31-6B16-19051DA273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2770" y="3183310"/>
            <a:ext cx="1744207" cy="10778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Results: Faster, More Accurate, Larger Effect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188720"/>
            <a:ext cx="3657600" cy="512064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444444">
                <a:alpha val="18000"/>
              </a:srgbClr>
            </a:outerShdw>
          </a:effectLst>
        </p:spPr>
        <p:txBody>
          <a:bodyPr/>
          <a:lstStyle/>
          <a:p>
            <a:endParaRPr lang="pt-PT"/>
          </a:p>
        </p:txBody>
      </p:sp>
      <p:sp>
        <p:nvSpPr>
          <p:cNvPr id="4" name="Text 2"/>
          <p:cNvSpPr/>
          <p:nvPr/>
        </p:nvSpPr>
        <p:spPr>
          <a:xfrm>
            <a:off x="777240" y="13716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Simulator Score (0–5)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777240" y="507492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= 0.005</a:t>
            </a:r>
            <a:r>
              <a:rPr lang="en-US" sz="11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significant advantage for the experimental group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777240" y="56235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en-US" sz="10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Favorable trend also on physical phantom work: 4.25 vs 4.00 (p=0.056)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4389120" y="1188720"/>
            <a:ext cx="3657600" cy="5120640"/>
          </a:xfrm>
          <a:prstGeom prst="roundRect">
            <a:avLst>
              <a:gd name="adj" fmla="val 3000"/>
            </a:avLst>
          </a:prstGeom>
          <a:solidFill>
            <a:srgbClr val="21295C"/>
          </a:solidFill>
          <a:ln/>
          <a:effectLst>
            <a:outerShdw blurRad="101600" dist="38100" dir="5400000" algn="bl" rotWithShape="0">
              <a:srgbClr val="444444">
                <a:alpha val="18000"/>
              </a:srgbClr>
            </a:outerShdw>
          </a:effectLst>
        </p:spPr>
        <p:txBody>
          <a:bodyPr/>
          <a:lstStyle/>
          <a:p>
            <a:endParaRPr lang="pt-PT"/>
          </a:p>
        </p:txBody>
      </p:sp>
      <p:pic>
        <p:nvPicPr>
          <p:cNvPr id="9" name="Image 0" descr="stopwatch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440" y="1417320"/>
            <a:ext cx="502920" cy="5029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03520" y="141732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 Time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4572000" y="2148840"/>
            <a:ext cx="3291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FDB81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50.3%</a:t>
            </a:r>
            <a:endParaRPr lang="en-US" sz="5400" dirty="0"/>
          </a:p>
        </p:txBody>
      </p:sp>
      <p:sp>
        <p:nvSpPr>
          <p:cNvPr id="12" name="Text 8"/>
          <p:cNvSpPr/>
          <p:nvPr/>
        </p:nvSpPr>
        <p:spPr>
          <a:xfrm>
            <a:off x="4709160" y="3063240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reduction in execution time for the experimental group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4709160" y="3703320"/>
            <a:ext cx="1371600" cy="777240"/>
          </a:xfrm>
          <a:prstGeom prst="roundRect">
            <a:avLst>
              <a:gd name="adj" fmla="val 9412"/>
            </a:avLst>
          </a:prstGeom>
          <a:solidFill>
            <a:srgbClr val="3A4680"/>
          </a:solidFill>
          <a:ln/>
        </p:spPr>
        <p:txBody>
          <a:bodyPr/>
          <a:lstStyle/>
          <a:p>
            <a:endParaRPr lang="pt-PT"/>
          </a:p>
        </p:txBody>
      </p:sp>
      <p:sp>
        <p:nvSpPr>
          <p:cNvPr id="14" name="Text 10"/>
          <p:cNvSpPr/>
          <p:nvPr/>
        </p:nvSpPr>
        <p:spPr>
          <a:xfrm>
            <a:off x="4709160" y="379476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4.67 min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4709160" y="41605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6080760" y="3703320"/>
            <a:ext cx="457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DB8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7" name="Shape 13"/>
          <p:cNvSpPr/>
          <p:nvPr/>
        </p:nvSpPr>
        <p:spPr>
          <a:xfrm>
            <a:off x="6537960" y="3703320"/>
            <a:ext cx="1371600" cy="777240"/>
          </a:xfrm>
          <a:prstGeom prst="roundRect">
            <a:avLst>
              <a:gd name="adj" fmla="val 9412"/>
            </a:avLst>
          </a:prstGeom>
          <a:solidFill>
            <a:srgbClr val="FDB813"/>
          </a:solidFill>
          <a:ln/>
        </p:spPr>
        <p:txBody>
          <a:bodyPr/>
          <a:lstStyle/>
          <a:p>
            <a:endParaRPr lang="pt-PT"/>
          </a:p>
        </p:txBody>
      </p:sp>
      <p:sp>
        <p:nvSpPr>
          <p:cNvPr id="18" name="Text 14"/>
          <p:cNvSpPr/>
          <p:nvPr/>
        </p:nvSpPr>
        <p:spPr>
          <a:xfrm>
            <a:off x="6537960" y="379476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2.33 min</a:t>
            </a:r>
            <a:endParaRPr lang="en-US" sz="1500" dirty="0"/>
          </a:p>
        </p:txBody>
      </p:sp>
      <p:sp>
        <p:nvSpPr>
          <p:cNvPr id="19" name="Text 15"/>
          <p:cNvSpPr/>
          <p:nvPr/>
        </p:nvSpPr>
        <p:spPr>
          <a:xfrm>
            <a:off x="6537960" y="41605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Experimental</a:t>
            </a:r>
            <a:endParaRPr lang="en-US" sz="950" dirty="0"/>
          </a:p>
        </p:txBody>
      </p:sp>
      <p:sp>
        <p:nvSpPr>
          <p:cNvPr id="20" name="Text 16"/>
          <p:cNvSpPr/>
          <p:nvPr/>
        </p:nvSpPr>
        <p:spPr>
          <a:xfrm>
            <a:off x="4709160" y="4709160"/>
            <a:ext cx="30175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Haptic simulation lets students reach higher efficiency much faster than traditional methods alone.</a:t>
            </a:r>
            <a:endParaRPr lang="en-US" sz="1150" dirty="0"/>
          </a:p>
        </p:txBody>
      </p:sp>
      <p:sp>
        <p:nvSpPr>
          <p:cNvPr id="21" name="Shape 17"/>
          <p:cNvSpPr/>
          <p:nvPr/>
        </p:nvSpPr>
        <p:spPr>
          <a:xfrm>
            <a:off x="8229600" y="1188720"/>
            <a:ext cx="3383280" cy="512064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444444">
                <a:alpha val="18000"/>
              </a:srgbClr>
            </a:outerShdw>
          </a:effectLst>
        </p:spPr>
        <p:txBody>
          <a:bodyPr/>
          <a:lstStyle/>
          <a:p>
            <a:endParaRPr lang="pt-PT"/>
          </a:p>
        </p:txBody>
      </p:sp>
      <p:pic>
        <p:nvPicPr>
          <p:cNvPr id="22" name="Image 1" descr="chart_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0" y="1417320"/>
            <a:ext cx="502920" cy="50292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9144000" y="1417320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 Size</a:t>
            </a:r>
            <a:endParaRPr lang="en-US" sz="1400" dirty="0"/>
          </a:p>
        </p:txBody>
      </p:sp>
      <p:sp>
        <p:nvSpPr>
          <p:cNvPr id="24" name="Shape 19"/>
          <p:cNvSpPr/>
          <p:nvPr/>
        </p:nvSpPr>
        <p:spPr>
          <a:xfrm>
            <a:off x="8549640" y="2194560"/>
            <a:ext cx="2743200" cy="2743200"/>
          </a:xfrm>
          <a:prstGeom prst="ellipse">
            <a:avLst/>
          </a:prstGeom>
          <a:solidFill>
            <a:srgbClr val="F7F8FB"/>
          </a:solidFill>
          <a:ln w="38100">
            <a:solidFill>
              <a:srgbClr val="FDB813"/>
            </a:solidFill>
            <a:prstDash val="solid"/>
          </a:ln>
        </p:spPr>
        <p:txBody>
          <a:bodyPr/>
          <a:lstStyle/>
          <a:p>
            <a:endParaRPr lang="pt-PT"/>
          </a:p>
        </p:txBody>
      </p:sp>
      <p:sp>
        <p:nvSpPr>
          <p:cNvPr id="25" name="Text 20"/>
          <p:cNvSpPr/>
          <p:nvPr/>
        </p:nvSpPr>
        <p:spPr>
          <a:xfrm>
            <a:off x="8549640" y="3063240"/>
            <a:ext cx="2743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 = 1.00</a:t>
            </a:r>
            <a:endParaRPr lang="en-US" sz="2800" dirty="0"/>
          </a:p>
        </p:txBody>
      </p:sp>
      <p:sp>
        <p:nvSpPr>
          <p:cNvPr id="26" name="Text 21"/>
          <p:cNvSpPr/>
          <p:nvPr/>
        </p:nvSpPr>
        <p:spPr>
          <a:xfrm>
            <a:off x="8549640" y="370332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Cohen's d</a:t>
            </a:r>
            <a:endParaRPr lang="en-US" sz="1100" dirty="0"/>
          </a:p>
        </p:txBody>
      </p:sp>
      <p:sp>
        <p:nvSpPr>
          <p:cNvPr id="27" name="Text 22"/>
          <p:cNvSpPr/>
          <p:nvPr/>
        </p:nvSpPr>
        <p:spPr>
          <a:xfrm>
            <a:off x="8503920" y="5212080"/>
            <a:ext cx="28346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large effect — a clinically relevant difference in the quality of dental preparations.</a:t>
            </a:r>
            <a:endParaRPr lang="en-US" sz="1200" dirty="0"/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F8CD9234-E42A-942E-CBFC-97A257A7D6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708" y="2194560"/>
            <a:ext cx="3683532" cy="250907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4206240"/>
            <a:ext cx="3657600" cy="365760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pt-PT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Conclusion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sz="1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immersive HVRS training significantly improves the </a:t>
            </a:r>
            <a:r>
              <a:rPr lang="en-US" sz="1700" b="1" dirty="0">
                <a:solidFill>
                  <a:srgbClr val="FDB8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and efficiency</a:t>
            </a:r>
            <a:r>
              <a:rPr lang="en-US" sz="1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of occlusal rest preparation, and promotes </a:t>
            </a:r>
            <a:r>
              <a:rPr lang="en-US" sz="1700" b="1" dirty="0">
                <a:solidFill>
                  <a:srgbClr val="FDB8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bidirectional transfer</a:t>
            </a:r>
            <a:r>
              <a:rPr lang="en-US" sz="1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of psychomotor skills between virtual and physical environments.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58368" y="2514600"/>
            <a:ext cx="1828800" cy="0"/>
          </a:xfrm>
          <a:prstGeom prst="line">
            <a:avLst/>
          </a:prstGeom>
          <a:noFill/>
          <a:ln w="31750">
            <a:solidFill>
              <a:srgbClr val="FDB813"/>
            </a:solidFill>
            <a:prstDash val="solid"/>
          </a:ln>
        </p:spPr>
        <p:txBody>
          <a:bodyPr/>
          <a:lstStyle/>
          <a:p>
            <a:endParaRPr lang="pt-PT"/>
          </a:p>
        </p:txBody>
      </p:sp>
      <p:sp>
        <p:nvSpPr>
          <p:cNvPr id="6" name="Text 4"/>
          <p:cNvSpPr/>
          <p:nvPr/>
        </p:nvSpPr>
        <p:spPr>
          <a:xfrm>
            <a:off x="640080" y="2697480"/>
            <a:ext cx="10881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findings support curricular integration of HVRS as a structured preclinical pedagogical strategy for complex fine-motor tasks in dental education.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361188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FDB8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Pedagogical Impact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40080" y="4160520"/>
            <a:ext cx="352044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pt-PT"/>
          </a:p>
        </p:txBody>
      </p:sp>
      <p:sp>
        <p:nvSpPr>
          <p:cNvPr id="9" name="Shape 7"/>
          <p:cNvSpPr/>
          <p:nvPr/>
        </p:nvSpPr>
        <p:spPr>
          <a:xfrm>
            <a:off x="868680" y="4389120"/>
            <a:ext cx="685800" cy="685800"/>
          </a:xfrm>
          <a:prstGeom prst="ellipse">
            <a:avLst/>
          </a:prstGeom>
          <a:solidFill>
            <a:srgbClr val="CADCFC"/>
          </a:solidFill>
          <a:ln/>
        </p:spPr>
        <p:txBody>
          <a:bodyPr/>
          <a:lstStyle/>
          <a:p>
            <a:endParaRPr lang="pt-PT"/>
          </a:p>
        </p:txBody>
      </p:sp>
      <p:pic>
        <p:nvPicPr>
          <p:cNvPr id="10" name="Image 0" descr="brain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" y="4526280"/>
            <a:ext cx="411480" cy="41148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68680" y="5166360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Reduced Cognitive Load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868680" y="566928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safe environment for sensory familiarization, lowering mental burden in early preclinical stages.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4434840" y="4160520"/>
            <a:ext cx="352044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pt-PT"/>
          </a:p>
        </p:txBody>
      </p:sp>
      <p:sp>
        <p:nvSpPr>
          <p:cNvPr id="14" name="Shape 11"/>
          <p:cNvSpPr/>
          <p:nvPr/>
        </p:nvSpPr>
        <p:spPr>
          <a:xfrm>
            <a:off x="4663440" y="4389120"/>
            <a:ext cx="685800" cy="685800"/>
          </a:xfrm>
          <a:prstGeom prst="ellipse">
            <a:avLst/>
          </a:prstGeom>
          <a:solidFill>
            <a:srgbClr val="CADCFC"/>
          </a:solidFill>
          <a:ln/>
        </p:spPr>
        <p:txBody>
          <a:bodyPr/>
          <a:lstStyle/>
          <a:p>
            <a:endParaRPr lang="pt-PT"/>
          </a:p>
        </p:txBody>
      </p:sp>
      <p:pic>
        <p:nvPicPr>
          <p:cNvPr id="15" name="Image 1" descr="bolt_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4526280"/>
            <a:ext cx="411480" cy="41148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4663440" y="5166360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Immediate Feedback</a:t>
            </a:r>
            <a:endParaRPr lang="en-US" sz="1350" dirty="0"/>
          </a:p>
        </p:txBody>
      </p:sp>
      <p:sp>
        <p:nvSpPr>
          <p:cNvPr id="17" name="Text 13"/>
          <p:cNvSpPr/>
          <p:nvPr/>
        </p:nvSpPr>
        <p:spPr>
          <a:xfrm>
            <a:off x="4663440" y="566928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Objective, real-time performance metrics remove instructor fatigue and subjectivity.</a:t>
            </a:r>
            <a:endParaRPr lang="en-US" sz="1050" dirty="0"/>
          </a:p>
        </p:txBody>
      </p:sp>
      <p:sp>
        <p:nvSpPr>
          <p:cNvPr id="18" name="Shape 14"/>
          <p:cNvSpPr/>
          <p:nvPr/>
        </p:nvSpPr>
        <p:spPr>
          <a:xfrm>
            <a:off x="8229600" y="4160520"/>
            <a:ext cx="352044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pt-PT"/>
          </a:p>
        </p:txBody>
      </p:sp>
      <p:sp>
        <p:nvSpPr>
          <p:cNvPr id="19" name="Shape 15"/>
          <p:cNvSpPr/>
          <p:nvPr/>
        </p:nvSpPr>
        <p:spPr>
          <a:xfrm>
            <a:off x="8458200" y="4389120"/>
            <a:ext cx="685800" cy="685800"/>
          </a:xfrm>
          <a:prstGeom prst="ellipse">
            <a:avLst/>
          </a:prstGeom>
          <a:solidFill>
            <a:srgbClr val="CADCFC"/>
          </a:solidFill>
          <a:ln/>
        </p:spPr>
        <p:txBody>
          <a:bodyPr/>
          <a:lstStyle/>
          <a:p>
            <a:endParaRPr lang="pt-PT"/>
          </a:p>
        </p:txBody>
      </p:sp>
      <p:pic>
        <p:nvPicPr>
          <p:cNvPr id="20" name="Image 2" descr="sync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5360" y="4526280"/>
            <a:ext cx="411480" cy="41148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8458200" y="5166360"/>
            <a:ext cx="3063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Unlimited Deliberate Practice</a:t>
            </a:r>
            <a:endParaRPr lang="en-US" sz="1350" dirty="0"/>
          </a:p>
        </p:txBody>
      </p:sp>
      <p:sp>
        <p:nvSpPr>
          <p:cNvPr id="22" name="Text 17"/>
          <p:cNvSpPr/>
          <p:nvPr/>
        </p:nvSpPr>
        <p:spPr>
          <a:xfrm>
            <a:off x="8458200" y="566928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repeat complex fine-motor tasks without the cost of disposable resin teeth.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1828800"/>
            <a:ext cx="4572000" cy="4572000"/>
          </a:xfrm>
          <a:prstGeom prst="arc">
            <a:avLst>
              <a:gd name="adj1" fmla="val 5400000"/>
              <a:gd name="adj2" fmla="val 19200000"/>
            </a:avLst>
          </a:prstGeom>
          <a:ln w="15875">
            <a:solidFill>
              <a:srgbClr val="C9A227">
                <a:alpha val="6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154305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250317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E8D9A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 are very welcome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3463290"/>
            <a:ext cx="2926080" cy="0"/>
          </a:xfrm>
          <a:prstGeom prst="line">
            <a:avLst/>
          </a:prstGeom>
          <a:noFill/>
          <a:ln w="25400">
            <a:solidFill>
              <a:srgbClr val="C9A227"/>
            </a:solidFill>
            <a:prstDash val="solid"/>
          </a:ln>
        </p:spPr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080" y="369189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Nélio Veiga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0080" y="4103370"/>
            <a:ext cx="9144000" cy="10401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D9DEE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Faculty of Dental Medicine, Universidade Católica Portuguesa · Viseu, Portugal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D9DEE6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D9DEE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nveiga@ucp.pt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52194EB-F1E8-F8D1-1EBF-43E9BFF1D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7355" y="35881"/>
            <a:ext cx="2700715" cy="111458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3AF545F-1910-EC3B-F6C0-81D7E0C63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1065" y="1298397"/>
            <a:ext cx="4136055" cy="552372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432</Words>
  <Application>Microsoft Macintosh PowerPoint</Application>
  <PresentationFormat>Ecrã Panorâmico</PresentationFormat>
  <Paragraphs>61</Paragraphs>
  <Slides>5</Slides>
  <Notes>5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Cambria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Cristina Figueiredo</cp:lastModifiedBy>
  <cp:revision>2</cp:revision>
  <dcterms:created xsi:type="dcterms:W3CDTF">2026-08-20T07:44:06Z</dcterms:created>
  <dcterms:modified xsi:type="dcterms:W3CDTF">2026-08-24T22:51:01Z</dcterms:modified>
</cp:coreProperties>
</file>