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4" r:id="rId4"/>
  </p:sldMasterIdLst>
  <p:notesMasterIdLst>
    <p:notesMasterId r:id="rId24"/>
  </p:notesMasterIdLst>
  <p:sldIdLst>
    <p:sldId id="256" r:id="rId5"/>
    <p:sldId id="259" r:id="rId6"/>
    <p:sldId id="305" r:id="rId7"/>
    <p:sldId id="260" r:id="rId8"/>
    <p:sldId id="317" r:id="rId9"/>
    <p:sldId id="318" r:id="rId10"/>
    <p:sldId id="311" r:id="rId11"/>
    <p:sldId id="320" r:id="rId12"/>
    <p:sldId id="312" r:id="rId13"/>
    <p:sldId id="315" r:id="rId14"/>
    <p:sldId id="313" r:id="rId15"/>
    <p:sldId id="308" r:id="rId16"/>
    <p:sldId id="316" r:id="rId17"/>
    <p:sldId id="307" r:id="rId18"/>
    <p:sldId id="321" r:id="rId19"/>
    <p:sldId id="323" r:id="rId20"/>
    <p:sldId id="324" r:id="rId21"/>
    <p:sldId id="264" r:id="rId22"/>
    <p:sldId id="286" r:id="rId23"/>
  </p:sldIdLst>
  <p:sldSz cx="9144000" cy="5143500" type="screen16x9"/>
  <p:notesSz cx="6858000" cy="9144000"/>
  <p:embeddedFontLst>
    <p:embeddedFont>
      <p:font typeface="Lato" panose="020F0502020204030203" pitchFamily="34" charset="0"/>
      <p:regular r:id="rId25"/>
      <p:bold r:id="rId26"/>
      <p:italic r:id="rId27"/>
      <p:boldItalic r:id="rId28"/>
    </p:embeddedFont>
    <p:embeddedFont>
      <p:font typeface="Montserrat" panose="00000500000000000000" pitchFamily="2" charset="0"/>
      <p:regular r:id="rId29"/>
      <p:bold r:id="rId30"/>
      <p:italic r:id="rId31"/>
      <p:boldItalic r:id="rId32"/>
    </p:embeddedFont>
    <p:embeddedFont>
      <p:font typeface="Poppins" panose="00000500000000000000" pitchFamily="2" charset="0"/>
      <p:regular r:id="rId33"/>
      <p:bold r:id="rId34"/>
      <p:italic r:id="rId35"/>
      <p:boldItalic r:id="rId36"/>
    </p:embeddedFont>
    <p:embeddedFont>
      <p:font typeface="Segoe UI" panose="020B0502040204020203" pitchFamily="34" charset="0"/>
      <p:regular r:id="rId37"/>
      <p:bold r:id="rId38"/>
      <p:italic r:id="rId39"/>
      <p:boldItalic r:id="rId40"/>
    </p:embeddedFont>
    <p:embeddedFont>
      <p:font typeface="WEB Regular Bold" panose="020B0604020202020204" charset="0"/>
      <p:regular r:id="rId41"/>
      <p:bold r:id="rId42"/>
    </p:embeddedFont>
    <p:embeddedFont>
      <p:font typeface="WEB Regular Regular" panose="02000503040000020003" charset="0"/>
      <p:regular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Secção Predefinida" id="{FF7594CC-19F8-BA40-A74B-14B7EE45DFA8}">
          <p14:sldIdLst>
            <p14:sldId id="256"/>
          </p14:sldIdLst>
        </p14:section>
        <p14:section name="Secção Sem Título" id="{D02AF71D-611B-6749-9BE2-77704554B3EC}">
          <p14:sldIdLst>
            <p14:sldId id="259"/>
            <p14:sldId id="305"/>
            <p14:sldId id="260"/>
            <p14:sldId id="317"/>
            <p14:sldId id="318"/>
            <p14:sldId id="311"/>
            <p14:sldId id="320"/>
            <p14:sldId id="312"/>
            <p14:sldId id="315"/>
            <p14:sldId id="313"/>
            <p14:sldId id="308"/>
            <p14:sldId id="316"/>
            <p14:sldId id="307"/>
            <p14:sldId id="321"/>
            <p14:sldId id="323"/>
            <p14:sldId id="324"/>
            <p14:sldId id="264"/>
            <p14:sldId id="286"/>
          </p14:sldIdLst>
        </p14:section>
      </p14:sectionLst>
    </p:ext>
    <p:ext uri="{EFAFB233-063F-42B5-8137-9DF3F51BA10A}">
      <p15:sldGuideLst xmlns:p15="http://schemas.microsoft.com/office/powerpoint/2012/main">
        <p15:guide id="1" orient="horz" pos="3240">
          <p15:clr>
            <a:srgbClr val="9AA0A6"/>
          </p15:clr>
        </p15:guide>
        <p15:guide id="2" pos="2744" userDrawn="1">
          <p15:clr>
            <a:srgbClr val="A4A3A4"/>
          </p15:clr>
        </p15:guide>
        <p15:guide id="3" orient="horz" pos="257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EF84D3-8858-B906-AF88-8D5EE4D9EAEF}" name="Peter Vos" initials="PV" userId="S::u0099517@ucll.be::9ecb5d59-9abb-4737-9c72-4f3115560e0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94B3"/>
    <a:srgbClr val="95D3EC"/>
    <a:srgbClr val="F68032"/>
    <a:srgbClr val="343B93"/>
    <a:srgbClr val="004998"/>
    <a:srgbClr val="2E6539"/>
    <a:srgbClr val="88B544"/>
    <a:srgbClr val="0724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8A498D-F7CF-45B3-8105-D125EB18328F}" v="1285" dt="2026-07-28T08:08:24.198"/>
    <p1510:client id="{E043001E-352C-2B45-3E1A-DFF3F861EBCE}" v="685" dt="2026-07-28T11:37:31.893"/>
    <p1510:client id="{EA04A375-EEA4-6303-E8A2-AC0609A631B5}" v="16" dt="2026-07-28T11:53:20.290"/>
  </p1510:revLst>
</p1510:revInfo>
</file>

<file path=ppt/tableStyles.xml><?xml version="1.0" encoding="utf-8"?>
<a:tblStyleLst xmlns:a="http://schemas.openxmlformats.org/drawingml/2006/main" def="{41064E21-F729-4E95-91FB-2F22730F9E0A}">
  <a:tblStyle styleId="{41064E21-F729-4E95-91FB-2F22730F9E0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DCAF9ED-07DC-4A11-8D7F-57B35C25682E}" styleName="Stijl, gemiddeld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6D9F66E-5EB9-4882-86FB-DCBF35E3C3E4}" styleName="Stijl, gemiddeld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3240"/>
        <p:guide pos="2744"/>
        <p:guide orient="horz" pos="2573"/>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7.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5.fntdata"/><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36" Type="http://schemas.openxmlformats.org/officeDocument/2006/relationships/font" Target="fonts/font12.fntdata"/><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7.fntdata"/><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17.fntdata"/><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DA41EF-C637-47AC-A6FA-34B1E5F1B734}" type="doc">
      <dgm:prSet loTypeId="urn:microsoft.com/office/officeart/2005/8/layout/chevron1" loCatId="process" qsTypeId="urn:microsoft.com/office/officeart/2005/8/quickstyle/simple1" qsCatId="simple" csTypeId="urn:microsoft.com/office/officeart/2005/8/colors/accent2_5" csCatId="accent2" phldr="1"/>
      <dgm:spPr/>
    </dgm:pt>
    <dgm:pt modelId="{C1CA2E60-AD82-4683-80FF-209B707AF428}">
      <dgm:prSet phldrT="[Text]" phldr="0"/>
      <dgm:spPr/>
      <dgm:t>
        <a:bodyPr/>
        <a:lstStyle/>
        <a:p>
          <a:pPr rtl="0"/>
          <a:r>
            <a:rPr lang="en-US">
              <a:latin typeface="Arial"/>
            </a:rPr>
            <a:t>Year 1</a:t>
          </a:r>
          <a:endParaRPr lang="en-US"/>
        </a:p>
      </dgm:t>
    </dgm:pt>
    <dgm:pt modelId="{706CFCD4-4506-4783-B1EE-85C0B965D3CD}" type="parTrans" cxnId="{BC18CB8A-D01F-490F-A27B-FB7BF3F2C61E}">
      <dgm:prSet/>
      <dgm:spPr/>
    </dgm:pt>
    <dgm:pt modelId="{7D091112-EB2E-4552-A50F-B4C94DEF30D7}" type="sibTrans" cxnId="{BC18CB8A-D01F-490F-A27B-FB7BF3F2C61E}">
      <dgm:prSet/>
      <dgm:spPr/>
    </dgm:pt>
    <dgm:pt modelId="{7EB1F911-A1D9-4CE3-9D9E-6408E3948259}">
      <dgm:prSet phldrT="[Text]" phldr="0"/>
      <dgm:spPr/>
      <dgm:t>
        <a:bodyPr/>
        <a:lstStyle/>
        <a:p>
          <a:pPr rtl="0"/>
          <a:r>
            <a:rPr lang="en-US">
              <a:latin typeface="Arial"/>
            </a:rPr>
            <a:t>Year 2</a:t>
          </a:r>
          <a:endParaRPr lang="en-US"/>
        </a:p>
      </dgm:t>
    </dgm:pt>
    <dgm:pt modelId="{88F0F72A-23D0-493C-967C-1E86FAB52C9A}" type="parTrans" cxnId="{E2F71DA5-5F2E-4543-9B46-363093650979}">
      <dgm:prSet/>
      <dgm:spPr/>
    </dgm:pt>
    <dgm:pt modelId="{83835958-F48E-46A8-BDE8-D19F27A7B488}" type="sibTrans" cxnId="{E2F71DA5-5F2E-4543-9B46-363093650979}">
      <dgm:prSet/>
      <dgm:spPr/>
    </dgm:pt>
    <dgm:pt modelId="{8189227B-8DC8-4B6D-80E5-E251773E86E4}">
      <dgm:prSet phldrT="[Text]" phldr="0"/>
      <dgm:spPr/>
      <dgm:t>
        <a:bodyPr/>
        <a:lstStyle/>
        <a:p>
          <a:pPr rtl="0"/>
          <a:r>
            <a:rPr lang="en-US">
              <a:latin typeface="Arial"/>
            </a:rPr>
            <a:t>Year 3</a:t>
          </a:r>
          <a:endParaRPr lang="en-US"/>
        </a:p>
      </dgm:t>
    </dgm:pt>
    <dgm:pt modelId="{45F2B878-0A74-4B96-BC38-671CDFA0D611}" type="parTrans" cxnId="{AB61E9B1-3C6A-4B19-AEB7-C9113F6196D4}">
      <dgm:prSet/>
      <dgm:spPr/>
    </dgm:pt>
    <dgm:pt modelId="{F6273138-43DA-4731-9C17-8F887C514C4C}" type="sibTrans" cxnId="{AB61E9B1-3C6A-4B19-AEB7-C9113F6196D4}">
      <dgm:prSet/>
      <dgm:spPr/>
    </dgm:pt>
    <dgm:pt modelId="{B3631F33-7D9E-4292-9B5C-3535C0DB25E8}" type="pres">
      <dgm:prSet presAssocID="{D9DA41EF-C637-47AC-A6FA-34B1E5F1B734}" presName="Name0" presStyleCnt="0">
        <dgm:presLayoutVars>
          <dgm:dir/>
          <dgm:animLvl val="lvl"/>
          <dgm:resizeHandles val="exact"/>
        </dgm:presLayoutVars>
      </dgm:prSet>
      <dgm:spPr/>
    </dgm:pt>
    <dgm:pt modelId="{370D181F-9D67-46B4-9066-2BAA0CD95B79}" type="pres">
      <dgm:prSet presAssocID="{C1CA2E60-AD82-4683-80FF-209B707AF428}" presName="parTxOnly" presStyleLbl="node1" presStyleIdx="0" presStyleCnt="3">
        <dgm:presLayoutVars>
          <dgm:chMax val="0"/>
          <dgm:chPref val="0"/>
          <dgm:bulletEnabled val="1"/>
        </dgm:presLayoutVars>
      </dgm:prSet>
      <dgm:spPr/>
    </dgm:pt>
    <dgm:pt modelId="{6916A2A3-8F98-4BEA-886E-87E9AEEEE78D}" type="pres">
      <dgm:prSet presAssocID="{7D091112-EB2E-4552-A50F-B4C94DEF30D7}" presName="parTxOnlySpace" presStyleCnt="0"/>
      <dgm:spPr/>
    </dgm:pt>
    <dgm:pt modelId="{A2529966-4C3B-4CB1-AC8D-DA1CFE67EB89}" type="pres">
      <dgm:prSet presAssocID="{7EB1F911-A1D9-4CE3-9D9E-6408E3948259}" presName="parTxOnly" presStyleLbl="node1" presStyleIdx="1" presStyleCnt="3">
        <dgm:presLayoutVars>
          <dgm:chMax val="0"/>
          <dgm:chPref val="0"/>
          <dgm:bulletEnabled val="1"/>
        </dgm:presLayoutVars>
      </dgm:prSet>
      <dgm:spPr/>
    </dgm:pt>
    <dgm:pt modelId="{06654F1B-25D4-4B29-A2E3-BBDDFA9119D7}" type="pres">
      <dgm:prSet presAssocID="{83835958-F48E-46A8-BDE8-D19F27A7B488}" presName="parTxOnlySpace" presStyleCnt="0"/>
      <dgm:spPr/>
    </dgm:pt>
    <dgm:pt modelId="{2FF790CB-4F8E-4807-8C3B-20A4932FF65C}" type="pres">
      <dgm:prSet presAssocID="{8189227B-8DC8-4B6D-80E5-E251773E86E4}" presName="parTxOnly" presStyleLbl="node1" presStyleIdx="2" presStyleCnt="3">
        <dgm:presLayoutVars>
          <dgm:chMax val="0"/>
          <dgm:chPref val="0"/>
          <dgm:bulletEnabled val="1"/>
        </dgm:presLayoutVars>
      </dgm:prSet>
      <dgm:spPr/>
    </dgm:pt>
  </dgm:ptLst>
  <dgm:cxnLst>
    <dgm:cxn modelId="{76A7E611-6D9C-4AAA-8A02-41140367036D}" type="presOf" srcId="{C1CA2E60-AD82-4683-80FF-209B707AF428}" destId="{370D181F-9D67-46B4-9066-2BAA0CD95B79}" srcOrd="0" destOrd="0" presId="urn:microsoft.com/office/officeart/2005/8/layout/chevron1"/>
    <dgm:cxn modelId="{24DFAC6D-5E23-426D-BC92-55B103D08392}" type="presOf" srcId="{8189227B-8DC8-4B6D-80E5-E251773E86E4}" destId="{2FF790CB-4F8E-4807-8C3B-20A4932FF65C}" srcOrd="0" destOrd="0" presId="urn:microsoft.com/office/officeart/2005/8/layout/chevron1"/>
    <dgm:cxn modelId="{FC4AF379-5143-42A9-A327-4D8F50918D5B}" type="presOf" srcId="{7EB1F911-A1D9-4CE3-9D9E-6408E3948259}" destId="{A2529966-4C3B-4CB1-AC8D-DA1CFE67EB89}" srcOrd="0" destOrd="0" presId="urn:microsoft.com/office/officeart/2005/8/layout/chevron1"/>
    <dgm:cxn modelId="{BC18CB8A-D01F-490F-A27B-FB7BF3F2C61E}" srcId="{D9DA41EF-C637-47AC-A6FA-34B1E5F1B734}" destId="{C1CA2E60-AD82-4683-80FF-209B707AF428}" srcOrd="0" destOrd="0" parTransId="{706CFCD4-4506-4783-B1EE-85C0B965D3CD}" sibTransId="{7D091112-EB2E-4552-A50F-B4C94DEF30D7}"/>
    <dgm:cxn modelId="{2D7E969C-5488-417D-AED9-BF447136C36D}" type="presOf" srcId="{D9DA41EF-C637-47AC-A6FA-34B1E5F1B734}" destId="{B3631F33-7D9E-4292-9B5C-3535C0DB25E8}" srcOrd="0" destOrd="0" presId="urn:microsoft.com/office/officeart/2005/8/layout/chevron1"/>
    <dgm:cxn modelId="{E2F71DA5-5F2E-4543-9B46-363093650979}" srcId="{D9DA41EF-C637-47AC-A6FA-34B1E5F1B734}" destId="{7EB1F911-A1D9-4CE3-9D9E-6408E3948259}" srcOrd="1" destOrd="0" parTransId="{88F0F72A-23D0-493C-967C-1E86FAB52C9A}" sibTransId="{83835958-F48E-46A8-BDE8-D19F27A7B488}"/>
    <dgm:cxn modelId="{AB61E9B1-3C6A-4B19-AEB7-C9113F6196D4}" srcId="{D9DA41EF-C637-47AC-A6FA-34B1E5F1B734}" destId="{8189227B-8DC8-4B6D-80E5-E251773E86E4}" srcOrd="2" destOrd="0" parTransId="{45F2B878-0A74-4B96-BC38-671CDFA0D611}" sibTransId="{F6273138-43DA-4731-9C17-8F887C514C4C}"/>
    <dgm:cxn modelId="{B91E44D3-8A97-4BF5-A06A-47866530F1CF}" type="presParOf" srcId="{B3631F33-7D9E-4292-9B5C-3535C0DB25E8}" destId="{370D181F-9D67-46B4-9066-2BAA0CD95B79}" srcOrd="0" destOrd="0" presId="urn:microsoft.com/office/officeart/2005/8/layout/chevron1"/>
    <dgm:cxn modelId="{3886EACF-82D0-4A7A-95BB-7BC766797C90}" type="presParOf" srcId="{B3631F33-7D9E-4292-9B5C-3535C0DB25E8}" destId="{6916A2A3-8F98-4BEA-886E-87E9AEEEE78D}" srcOrd="1" destOrd="0" presId="urn:microsoft.com/office/officeart/2005/8/layout/chevron1"/>
    <dgm:cxn modelId="{2B09CEE4-4F56-43DE-80EB-2EB548AE51A6}" type="presParOf" srcId="{B3631F33-7D9E-4292-9B5C-3535C0DB25E8}" destId="{A2529966-4C3B-4CB1-AC8D-DA1CFE67EB89}" srcOrd="2" destOrd="0" presId="urn:microsoft.com/office/officeart/2005/8/layout/chevron1"/>
    <dgm:cxn modelId="{A983D8AA-4045-41ED-A325-80DC45BFA2A4}" type="presParOf" srcId="{B3631F33-7D9E-4292-9B5C-3535C0DB25E8}" destId="{06654F1B-25D4-4B29-A2E3-BBDDFA9119D7}" srcOrd="3" destOrd="0" presId="urn:microsoft.com/office/officeart/2005/8/layout/chevron1"/>
    <dgm:cxn modelId="{D6A4B89B-B21F-4360-8483-80E4E31678EF}" type="presParOf" srcId="{B3631F33-7D9E-4292-9B5C-3535C0DB25E8}" destId="{2FF790CB-4F8E-4807-8C3B-20A4932FF65C}" srcOrd="4"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1C4DFD-0A8C-4A35-9D97-A17226C8CD0A}" type="doc">
      <dgm:prSet loTypeId="urn:microsoft.com/office/officeart/2005/8/layout/cycle7" loCatId="cycle" qsTypeId="urn:microsoft.com/office/officeart/2005/8/quickstyle/simple1" qsCatId="simple" csTypeId="urn:microsoft.com/office/officeart/2005/8/colors/accent5_2" csCatId="accent5" phldr="1"/>
      <dgm:spPr/>
      <dgm:t>
        <a:bodyPr/>
        <a:lstStyle/>
        <a:p>
          <a:endParaRPr lang="it-IT"/>
        </a:p>
      </dgm:t>
    </dgm:pt>
    <dgm:pt modelId="{77DA88EE-5179-4E80-A590-F1B32167FAB2}">
      <dgm:prSet phldrT="[Testo]" phldr="0"/>
      <dgm:spPr/>
      <dgm:t>
        <a:bodyPr/>
        <a:lstStyle/>
        <a:p>
          <a:pPr rtl="0"/>
          <a:r>
            <a:rPr lang="en-US" sz="1400">
              <a:latin typeface="Arial"/>
            </a:rPr>
            <a:t>Safe patient treatment</a:t>
          </a:r>
          <a:endParaRPr lang="it-IT" sz="1400">
            <a:latin typeface="Arial"/>
          </a:endParaRPr>
        </a:p>
      </dgm:t>
    </dgm:pt>
    <dgm:pt modelId="{C5AF0583-F29F-407B-8662-63F9174B61F8}" type="parTrans" cxnId="{E1A4F384-9653-4654-9A0F-EE3BD8942C20}">
      <dgm:prSet/>
      <dgm:spPr/>
      <dgm:t>
        <a:bodyPr/>
        <a:lstStyle/>
        <a:p>
          <a:endParaRPr lang="nl-BE"/>
        </a:p>
      </dgm:t>
    </dgm:pt>
    <dgm:pt modelId="{689D19D0-546B-4057-8B47-9EB4FF1B3989}" type="sibTrans" cxnId="{E1A4F384-9653-4654-9A0F-EE3BD8942C20}">
      <dgm:prSet/>
      <dgm:spPr/>
      <dgm:t>
        <a:bodyPr/>
        <a:lstStyle/>
        <a:p>
          <a:endParaRPr lang="it-IT"/>
        </a:p>
      </dgm:t>
    </dgm:pt>
    <dgm:pt modelId="{3B61B78E-5207-469F-A4B0-B1E497728D5E}">
      <dgm:prSet phldrT="[Testo]" phldr="0"/>
      <dgm:spPr/>
      <dgm:t>
        <a:bodyPr/>
        <a:lstStyle/>
        <a:p>
          <a:pPr rtl="0"/>
          <a:r>
            <a:rPr lang="en-US" sz="1400">
              <a:latin typeface="Arial"/>
            </a:rPr>
            <a:t>Evaluation of student skills to pass to the next year</a:t>
          </a:r>
          <a:endParaRPr lang="it-IT" sz="1400">
            <a:latin typeface="Arial"/>
          </a:endParaRPr>
        </a:p>
      </dgm:t>
    </dgm:pt>
    <dgm:pt modelId="{0FB0BCBE-AA6C-4961-9042-9639866B93FA}" type="parTrans" cxnId="{AEC02A33-3740-45B5-8E05-C67A4098A5BB}">
      <dgm:prSet/>
      <dgm:spPr/>
      <dgm:t>
        <a:bodyPr/>
        <a:lstStyle/>
        <a:p>
          <a:endParaRPr lang="nl-BE"/>
        </a:p>
      </dgm:t>
    </dgm:pt>
    <dgm:pt modelId="{C9C5D945-BF47-484B-8630-FFE392AA6CC4}" type="sibTrans" cxnId="{AEC02A33-3740-45B5-8E05-C67A4098A5BB}">
      <dgm:prSet/>
      <dgm:spPr/>
      <dgm:t>
        <a:bodyPr/>
        <a:lstStyle/>
        <a:p>
          <a:endParaRPr lang="it-IT"/>
        </a:p>
      </dgm:t>
    </dgm:pt>
    <dgm:pt modelId="{6267585C-944F-44C7-9DBC-46823B1CDD22}">
      <dgm:prSet phldrT="[Testo]" phldr="0"/>
      <dgm:spPr/>
      <dgm:t>
        <a:bodyPr/>
        <a:lstStyle/>
        <a:p>
          <a:pPr rtl="0"/>
          <a:r>
            <a:rPr lang="en-US" sz="1400">
              <a:latin typeface="Arial"/>
            </a:rPr>
            <a:t>Safe learningenvironment forstudents </a:t>
          </a:r>
          <a:endParaRPr lang="it-IT" sz="1400">
            <a:latin typeface="Arial"/>
          </a:endParaRPr>
        </a:p>
      </dgm:t>
    </dgm:pt>
    <dgm:pt modelId="{EF4726C1-0AAC-4421-9224-228827CAA534}" type="parTrans" cxnId="{EB3867F4-9EB6-47C2-B9C5-1A40C239467E}">
      <dgm:prSet/>
      <dgm:spPr/>
      <dgm:t>
        <a:bodyPr/>
        <a:lstStyle/>
        <a:p>
          <a:endParaRPr lang="nl-BE"/>
        </a:p>
      </dgm:t>
    </dgm:pt>
    <dgm:pt modelId="{553D9F87-A1E9-4A39-BD8D-379C590E907B}" type="sibTrans" cxnId="{EB3867F4-9EB6-47C2-B9C5-1A40C239467E}">
      <dgm:prSet/>
      <dgm:spPr/>
      <dgm:t>
        <a:bodyPr/>
        <a:lstStyle/>
        <a:p>
          <a:endParaRPr lang="it-IT"/>
        </a:p>
      </dgm:t>
    </dgm:pt>
    <dgm:pt modelId="{57C61363-9E07-4E64-A752-145F6D794C1C}" type="pres">
      <dgm:prSet presAssocID="{FE1C4DFD-0A8C-4A35-9D97-A17226C8CD0A}" presName="Name0" presStyleCnt="0">
        <dgm:presLayoutVars>
          <dgm:dir/>
          <dgm:resizeHandles val="exact"/>
        </dgm:presLayoutVars>
      </dgm:prSet>
      <dgm:spPr/>
    </dgm:pt>
    <dgm:pt modelId="{E249634A-7FAF-42D4-98C8-B602963B75DE}" type="pres">
      <dgm:prSet presAssocID="{77DA88EE-5179-4E80-A590-F1B32167FAB2}" presName="node" presStyleLbl="node1" presStyleIdx="0" presStyleCnt="3">
        <dgm:presLayoutVars>
          <dgm:bulletEnabled val="1"/>
        </dgm:presLayoutVars>
      </dgm:prSet>
      <dgm:spPr/>
    </dgm:pt>
    <dgm:pt modelId="{5AC69840-4BD0-40EC-A4D4-8B8210C8F4A7}" type="pres">
      <dgm:prSet presAssocID="{689D19D0-546B-4057-8B47-9EB4FF1B3989}" presName="sibTrans" presStyleLbl="sibTrans2D1" presStyleIdx="0" presStyleCnt="3"/>
      <dgm:spPr/>
    </dgm:pt>
    <dgm:pt modelId="{311317AF-F38E-4FA6-B192-445F0FFB2B81}" type="pres">
      <dgm:prSet presAssocID="{689D19D0-546B-4057-8B47-9EB4FF1B3989}" presName="connectorText" presStyleLbl="sibTrans2D1" presStyleIdx="0" presStyleCnt="3"/>
      <dgm:spPr/>
    </dgm:pt>
    <dgm:pt modelId="{35E59E1B-3EE7-4ACF-94F8-3ECB8F0BF66B}" type="pres">
      <dgm:prSet presAssocID="{3B61B78E-5207-469F-A4B0-B1E497728D5E}" presName="node" presStyleLbl="node1" presStyleIdx="1" presStyleCnt="3">
        <dgm:presLayoutVars>
          <dgm:bulletEnabled val="1"/>
        </dgm:presLayoutVars>
      </dgm:prSet>
      <dgm:spPr/>
    </dgm:pt>
    <dgm:pt modelId="{CB5764BF-BB94-4D9E-B3DA-5AAC7759BA61}" type="pres">
      <dgm:prSet presAssocID="{C9C5D945-BF47-484B-8630-FFE392AA6CC4}" presName="sibTrans" presStyleLbl="sibTrans2D1" presStyleIdx="1" presStyleCnt="3"/>
      <dgm:spPr/>
    </dgm:pt>
    <dgm:pt modelId="{D15733EC-C146-4B8E-9F04-10E3CAD17462}" type="pres">
      <dgm:prSet presAssocID="{C9C5D945-BF47-484B-8630-FFE392AA6CC4}" presName="connectorText" presStyleLbl="sibTrans2D1" presStyleIdx="1" presStyleCnt="3"/>
      <dgm:spPr/>
    </dgm:pt>
    <dgm:pt modelId="{C5D43327-C819-4AF4-9C69-0B39B14726B1}" type="pres">
      <dgm:prSet presAssocID="{6267585C-944F-44C7-9DBC-46823B1CDD22}" presName="node" presStyleLbl="node1" presStyleIdx="2" presStyleCnt="3">
        <dgm:presLayoutVars>
          <dgm:bulletEnabled val="1"/>
        </dgm:presLayoutVars>
      </dgm:prSet>
      <dgm:spPr/>
    </dgm:pt>
    <dgm:pt modelId="{47F24A63-EB9B-4CCE-B9A1-B90C502E11E7}" type="pres">
      <dgm:prSet presAssocID="{553D9F87-A1E9-4A39-BD8D-379C590E907B}" presName="sibTrans" presStyleLbl="sibTrans2D1" presStyleIdx="2" presStyleCnt="3"/>
      <dgm:spPr/>
    </dgm:pt>
    <dgm:pt modelId="{822C1F19-3BD0-43C9-9CBC-02DAEB0C2995}" type="pres">
      <dgm:prSet presAssocID="{553D9F87-A1E9-4A39-BD8D-379C590E907B}" presName="connectorText" presStyleLbl="sibTrans2D1" presStyleIdx="2" presStyleCnt="3"/>
      <dgm:spPr/>
    </dgm:pt>
  </dgm:ptLst>
  <dgm:cxnLst>
    <dgm:cxn modelId="{89A44112-C3E7-409E-9852-ACC692545B9D}" type="presOf" srcId="{6267585C-944F-44C7-9DBC-46823B1CDD22}" destId="{C5D43327-C819-4AF4-9C69-0B39B14726B1}" srcOrd="0" destOrd="0" presId="urn:microsoft.com/office/officeart/2005/8/layout/cycle7"/>
    <dgm:cxn modelId="{8713392E-4E7E-48B2-8FDD-D7D6CE6EA052}" type="presOf" srcId="{77DA88EE-5179-4E80-A590-F1B32167FAB2}" destId="{E249634A-7FAF-42D4-98C8-B602963B75DE}" srcOrd="0" destOrd="0" presId="urn:microsoft.com/office/officeart/2005/8/layout/cycle7"/>
    <dgm:cxn modelId="{AEC02A33-3740-45B5-8E05-C67A4098A5BB}" srcId="{FE1C4DFD-0A8C-4A35-9D97-A17226C8CD0A}" destId="{3B61B78E-5207-469F-A4B0-B1E497728D5E}" srcOrd="1" destOrd="0" parTransId="{0FB0BCBE-AA6C-4961-9042-9639866B93FA}" sibTransId="{C9C5D945-BF47-484B-8630-FFE392AA6CC4}"/>
    <dgm:cxn modelId="{E1A4F384-9653-4654-9A0F-EE3BD8942C20}" srcId="{FE1C4DFD-0A8C-4A35-9D97-A17226C8CD0A}" destId="{77DA88EE-5179-4E80-A590-F1B32167FAB2}" srcOrd="0" destOrd="0" parTransId="{C5AF0583-F29F-407B-8662-63F9174B61F8}" sibTransId="{689D19D0-546B-4057-8B47-9EB4FF1B3989}"/>
    <dgm:cxn modelId="{A9CC6186-B543-4FCE-81A7-07753219359D}" type="presOf" srcId="{689D19D0-546B-4057-8B47-9EB4FF1B3989}" destId="{5AC69840-4BD0-40EC-A4D4-8B8210C8F4A7}" srcOrd="0" destOrd="0" presId="urn:microsoft.com/office/officeart/2005/8/layout/cycle7"/>
    <dgm:cxn modelId="{63B62B96-A3BC-47A5-94C6-2BC9C75BDD5F}" type="presOf" srcId="{3B61B78E-5207-469F-A4B0-B1E497728D5E}" destId="{35E59E1B-3EE7-4ACF-94F8-3ECB8F0BF66B}" srcOrd="0" destOrd="0" presId="urn:microsoft.com/office/officeart/2005/8/layout/cycle7"/>
    <dgm:cxn modelId="{4858DD97-62F3-4305-9258-37E51F62E34B}" type="presOf" srcId="{553D9F87-A1E9-4A39-BD8D-379C590E907B}" destId="{47F24A63-EB9B-4CCE-B9A1-B90C502E11E7}" srcOrd="0" destOrd="0" presId="urn:microsoft.com/office/officeart/2005/8/layout/cycle7"/>
    <dgm:cxn modelId="{5915979F-B2F7-4729-8486-36B64AB32097}" type="presOf" srcId="{C9C5D945-BF47-484B-8630-FFE392AA6CC4}" destId="{CB5764BF-BB94-4D9E-B3DA-5AAC7759BA61}" srcOrd="0" destOrd="0" presId="urn:microsoft.com/office/officeart/2005/8/layout/cycle7"/>
    <dgm:cxn modelId="{010695BF-1283-47D4-B5DE-57520DED6EDD}" type="presOf" srcId="{553D9F87-A1E9-4A39-BD8D-379C590E907B}" destId="{822C1F19-3BD0-43C9-9CBC-02DAEB0C2995}" srcOrd="1" destOrd="0" presId="urn:microsoft.com/office/officeart/2005/8/layout/cycle7"/>
    <dgm:cxn modelId="{B79C15C9-FA13-45D0-9DDD-7D7D26A8D3D5}" type="presOf" srcId="{FE1C4DFD-0A8C-4A35-9D97-A17226C8CD0A}" destId="{57C61363-9E07-4E64-A752-145F6D794C1C}" srcOrd="0" destOrd="0" presId="urn:microsoft.com/office/officeart/2005/8/layout/cycle7"/>
    <dgm:cxn modelId="{A1F0DDD0-F088-485C-B5D3-CB45512270DB}" type="presOf" srcId="{689D19D0-546B-4057-8B47-9EB4FF1B3989}" destId="{311317AF-F38E-4FA6-B192-445F0FFB2B81}" srcOrd="1" destOrd="0" presId="urn:microsoft.com/office/officeart/2005/8/layout/cycle7"/>
    <dgm:cxn modelId="{8464CCD8-073B-4818-87AB-DB6C7F33E840}" type="presOf" srcId="{C9C5D945-BF47-484B-8630-FFE392AA6CC4}" destId="{D15733EC-C146-4B8E-9F04-10E3CAD17462}" srcOrd="1" destOrd="0" presId="urn:microsoft.com/office/officeart/2005/8/layout/cycle7"/>
    <dgm:cxn modelId="{EB3867F4-9EB6-47C2-B9C5-1A40C239467E}" srcId="{FE1C4DFD-0A8C-4A35-9D97-A17226C8CD0A}" destId="{6267585C-944F-44C7-9DBC-46823B1CDD22}" srcOrd="2" destOrd="0" parTransId="{EF4726C1-0AAC-4421-9224-228827CAA534}" sibTransId="{553D9F87-A1E9-4A39-BD8D-379C590E907B}"/>
    <dgm:cxn modelId="{EC661738-5819-4BAF-BE9F-524EEDFC4C1A}" type="presParOf" srcId="{57C61363-9E07-4E64-A752-145F6D794C1C}" destId="{E249634A-7FAF-42D4-98C8-B602963B75DE}" srcOrd="0" destOrd="0" presId="urn:microsoft.com/office/officeart/2005/8/layout/cycle7"/>
    <dgm:cxn modelId="{AD050462-48C9-4F6F-BB25-5C2E497DCB10}" type="presParOf" srcId="{57C61363-9E07-4E64-A752-145F6D794C1C}" destId="{5AC69840-4BD0-40EC-A4D4-8B8210C8F4A7}" srcOrd="1" destOrd="0" presId="urn:microsoft.com/office/officeart/2005/8/layout/cycle7"/>
    <dgm:cxn modelId="{2AECE3EC-B0D0-443B-AC35-27CC44DA4FEC}" type="presParOf" srcId="{5AC69840-4BD0-40EC-A4D4-8B8210C8F4A7}" destId="{311317AF-F38E-4FA6-B192-445F0FFB2B81}" srcOrd="0" destOrd="0" presId="urn:microsoft.com/office/officeart/2005/8/layout/cycle7"/>
    <dgm:cxn modelId="{E7D0BF08-2958-436D-BFF0-F7C424E477DA}" type="presParOf" srcId="{57C61363-9E07-4E64-A752-145F6D794C1C}" destId="{35E59E1B-3EE7-4ACF-94F8-3ECB8F0BF66B}" srcOrd="2" destOrd="0" presId="urn:microsoft.com/office/officeart/2005/8/layout/cycle7"/>
    <dgm:cxn modelId="{43D8D38A-6EDD-4A0A-AB4E-3400311E0D0D}" type="presParOf" srcId="{57C61363-9E07-4E64-A752-145F6D794C1C}" destId="{CB5764BF-BB94-4D9E-B3DA-5AAC7759BA61}" srcOrd="3" destOrd="0" presId="urn:microsoft.com/office/officeart/2005/8/layout/cycle7"/>
    <dgm:cxn modelId="{DC5CC68A-4079-480A-9FD3-2CBBE71F92AD}" type="presParOf" srcId="{CB5764BF-BB94-4D9E-B3DA-5AAC7759BA61}" destId="{D15733EC-C146-4B8E-9F04-10E3CAD17462}" srcOrd="0" destOrd="0" presId="urn:microsoft.com/office/officeart/2005/8/layout/cycle7"/>
    <dgm:cxn modelId="{F492AC2B-E2B8-4B0A-96DB-4772F461B9E3}" type="presParOf" srcId="{57C61363-9E07-4E64-A752-145F6D794C1C}" destId="{C5D43327-C819-4AF4-9C69-0B39B14726B1}" srcOrd="4" destOrd="0" presId="urn:microsoft.com/office/officeart/2005/8/layout/cycle7"/>
    <dgm:cxn modelId="{65C4BF90-4C08-49D6-BE75-0897E8567596}" type="presParOf" srcId="{57C61363-9E07-4E64-A752-145F6D794C1C}" destId="{47F24A63-EB9B-4CCE-B9A1-B90C502E11E7}" srcOrd="5" destOrd="0" presId="urn:microsoft.com/office/officeart/2005/8/layout/cycle7"/>
    <dgm:cxn modelId="{FF47F1EE-AB22-411E-9091-2FE7917CF036}" type="presParOf" srcId="{47F24A63-EB9B-4CCE-B9A1-B90C502E11E7}" destId="{822C1F19-3BD0-43C9-9CBC-02DAEB0C2995}" srcOrd="0" destOrd="0" presId="urn:microsoft.com/office/officeart/2005/8/layout/cycle7"/>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E36DF5-2006-4729-A978-416D0BA91DBE}" type="doc">
      <dgm:prSet loTypeId="urn:microsoft.com/office/officeart/2016/7/layout/RoundedRectangleTimeline" loCatId="timeline" qsTypeId="urn:microsoft.com/office/officeart/2005/8/quickstyle/simple1" qsCatId="simple" csTypeId="urn:microsoft.com/office/officeart/2005/8/colors/colorful1" csCatId="colorful" phldr="1"/>
      <dgm:spPr/>
    </dgm:pt>
    <dgm:pt modelId="{413DBE0D-ADC5-460C-B124-43D8FE361127}">
      <dgm:prSet phldrT="[Testo]" phldr="0"/>
      <dgm:spPr/>
      <dgm:t>
        <a:bodyPr/>
        <a:lstStyle/>
        <a:p>
          <a:pPr rtl="0"/>
          <a:r>
            <a:rPr lang="it-IT" b="1">
              <a:latin typeface="Poppins"/>
              <a:cs typeface="Poppins"/>
            </a:rPr>
            <a:t>Feedback </a:t>
          </a:r>
        </a:p>
      </dgm:t>
    </dgm:pt>
    <dgm:pt modelId="{F387AFE8-1780-4F47-88B9-830A25F02921}" type="parTrans" cxnId="{3437A268-C7E3-4CD1-B172-09FF7CA557DB}">
      <dgm:prSet/>
      <dgm:spPr/>
      <dgm:t>
        <a:bodyPr/>
        <a:lstStyle/>
        <a:p>
          <a:endParaRPr lang="nl-BE"/>
        </a:p>
      </dgm:t>
    </dgm:pt>
    <dgm:pt modelId="{75A2686D-9A90-420D-8521-3258326D91B7}" type="sibTrans" cxnId="{3437A268-C7E3-4CD1-B172-09FF7CA557DB}">
      <dgm:prSet/>
      <dgm:spPr/>
      <dgm:t>
        <a:bodyPr/>
        <a:lstStyle/>
        <a:p>
          <a:endParaRPr lang="it-IT"/>
        </a:p>
      </dgm:t>
    </dgm:pt>
    <dgm:pt modelId="{46F05FB7-E3FA-4ADA-9CF2-7C5CED069323}">
      <dgm:prSet phldrT="[Testo]" phldr="0"/>
      <dgm:spPr/>
      <dgm:t>
        <a:bodyPr/>
        <a:lstStyle/>
        <a:p>
          <a:pPr rtl="0"/>
          <a:r>
            <a:rPr lang="it-IT" sz="1200" b="1">
              <a:latin typeface="Poppins"/>
              <a:cs typeface="Poppins"/>
            </a:rPr>
            <a:t>Workstation Setup</a:t>
          </a:r>
        </a:p>
      </dgm:t>
    </dgm:pt>
    <dgm:pt modelId="{45D082E8-800A-45BF-8F72-6F8E9A0EB3D4}" type="parTrans" cxnId="{1268260A-F9A1-437C-AE77-7F8500292B7F}">
      <dgm:prSet/>
      <dgm:spPr/>
      <dgm:t>
        <a:bodyPr/>
        <a:lstStyle/>
        <a:p>
          <a:endParaRPr lang="nl-BE"/>
        </a:p>
      </dgm:t>
    </dgm:pt>
    <dgm:pt modelId="{16067D02-8469-4937-964F-7C55E0CEF5A1}" type="sibTrans" cxnId="{1268260A-F9A1-437C-AE77-7F8500292B7F}">
      <dgm:prSet/>
      <dgm:spPr/>
      <dgm:t>
        <a:bodyPr/>
        <a:lstStyle/>
        <a:p>
          <a:endParaRPr lang="nl-BE"/>
        </a:p>
      </dgm:t>
    </dgm:pt>
    <dgm:pt modelId="{1A14A62B-224A-42AB-A12B-5F6DE6424FFF}">
      <dgm:prSet phldrT="[Testo]" phldr="0"/>
      <dgm:spPr/>
      <dgm:t>
        <a:bodyPr/>
        <a:lstStyle/>
        <a:p>
          <a:pPr rtl="0"/>
          <a:r>
            <a:rPr lang="it-IT" sz="1200" b="1">
              <a:latin typeface="Poppins"/>
              <a:cs typeface="Poppins"/>
            </a:rPr>
            <a:t>Records Analysis</a:t>
          </a:r>
          <a:endParaRPr lang="it-IT">
            <a:latin typeface="Arial"/>
          </a:endParaRPr>
        </a:p>
      </dgm:t>
    </dgm:pt>
    <dgm:pt modelId="{DC2E8855-DEA9-4BCD-B415-67C2D6FC1D72}" type="parTrans" cxnId="{DC47A48C-D3CD-4F64-BCF2-6628CCE60845}">
      <dgm:prSet/>
      <dgm:spPr/>
      <dgm:t>
        <a:bodyPr/>
        <a:lstStyle/>
        <a:p>
          <a:endParaRPr lang="nl-BE"/>
        </a:p>
      </dgm:t>
    </dgm:pt>
    <dgm:pt modelId="{0241A2ED-5162-4D80-B17E-DC44F7CA3C54}" type="sibTrans" cxnId="{DC47A48C-D3CD-4F64-BCF2-6628CCE60845}">
      <dgm:prSet/>
      <dgm:spPr/>
      <dgm:t>
        <a:bodyPr/>
        <a:lstStyle/>
        <a:p>
          <a:endParaRPr lang="nl-BE"/>
        </a:p>
      </dgm:t>
    </dgm:pt>
    <dgm:pt modelId="{A31F0C9C-4F40-4238-B606-B7B4506E9627}">
      <dgm:prSet phldrT="[Testo]" phldr="0"/>
      <dgm:spPr/>
      <dgm:t>
        <a:bodyPr/>
        <a:lstStyle/>
        <a:p>
          <a:pPr rtl="0"/>
          <a:r>
            <a:rPr lang="it-IT" sz="1200" b="1" err="1">
              <a:latin typeface="Poppins"/>
              <a:cs typeface="Poppins"/>
            </a:rPr>
            <a:t>Initial</a:t>
          </a:r>
          <a:r>
            <a:rPr lang="it-IT" sz="1200" b="1">
              <a:latin typeface="Poppins"/>
              <a:cs typeface="Poppins"/>
            </a:rPr>
            <a:t> Brief</a:t>
          </a:r>
        </a:p>
      </dgm:t>
    </dgm:pt>
    <dgm:pt modelId="{50ECFB97-A4CE-4330-BBBE-A01CC8504EDD}" type="parTrans" cxnId="{A811A977-0EF3-4446-B73E-B23617E8B912}">
      <dgm:prSet/>
      <dgm:spPr/>
      <dgm:t>
        <a:bodyPr/>
        <a:lstStyle/>
        <a:p>
          <a:endParaRPr lang="nl-BE"/>
        </a:p>
      </dgm:t>
    </dgm:pt>
    <dgm:pt modelId="{F1298F19-85F7-435D-86B7-E11F55388AD8}" type="sibTrans" cxnId="{A811A977-0EF3-4446-B73E-B23617E8B912}">
      <dgm:prSet/>
      <dgm:spPr/>
      <dgm:t>
        <a:bodyPr/>
        <a:lstStyle/>
        <a:p>
          <a:endParaRPr lang="nl-BE"/>
        </a:p>
      </dgm:t>
    </dgm:pt>
    <dgm:pt modelId="{ACEA1BC5-DAF2-4BAF-A9DF-D7C45A595B68}">
      <dgm:prSet phldrT="[Testo]" phldr="0"/>
      <dgm:spPr/>
      <dgm:t>
        <a:bodyPr/>
        <a:lstStyle/>
        <a:p>
          <a:pPr rtl="0"/>
          <a:r>
            <a:rPr lang="it-IT" sz="1200" b="1">
              <a:latin typeface="Poppins"/>
              <a:cs typeface="Poppins"/>
            </a:rPr>
            <a:t>Treatment</a:t>
          </a:r>
          <a:endParaRPr lang="it-IT">
            <a:latin typeface="Arial"/>
          </a:endParaRPr>
        </a:p>
      </dgm:t>
    </dgm:pt>
    <dgm:pt modelId="{3511F508-FD32-4B62-A054-03907B8F76F2}" type="parTrans" cxnId="{C807150C-E3A5-4FDF-8473-BF4FD7A419E6}">
      <dgm:prSet/>
      <dgm:spPr/>
      <dgm:t>
        <a:bodyPr/>
        <a:lstStyle/>
        <a:p>
          <a:endParaRPr lang="nl-BE"/>
        </a:p>
      </dgm:t>
    </dgm:pt>
    <dgm:pt modelId="{EBD736D4-EF1E-46BF-96FF-03F266061817}" type="sibTrans" cxnId="{C807150C-E3A5-4FDF-8473-BF4FD7A419E6}">
      <dgm:prSet/>
      <dgm:spPr/>
      <dgm:t>
        <a:bodyPr/>
        <a:lstStyle/>
        <a:p>
          <a:endParaRPr lang="nl-BE"/>
        </a:p>
      </dgm:t>
    </dgm:pt>
    <dgm:pt modelId="{EA2F74B4-3DF1-4CE1-AC2F-796AF089EAF1}" type="pres">
      <dgm:prSet presAssocID="{BCE36DF5-2006-4729-A978-416D0BA91DBE}" presName="Name0" presStyleCnt="0">
        <dgm:presLayoutVars>
          <dgm:chMax/>
          <dgm:chPref/>
          <dgm:animLvl val="lvl"/>
        </dgm:presLayoutVars>
      </dgm:prSet>
      <dgm:spPr/>
    </dgm:pt>
    <dgm:pt modelId="{16252568-7B61-4FAD-8421-96F50477854E}" type="pres">
      <dgm:prSet presAssocID="{46F05FB7-E3FA-4ADA-9CF2-7C5CED069323}" presName="composite1" presStyleCnt="0"/>
      <dgm:spPr/>
    </dgm:pt>
    <dgm:pt modelId="{F483B2AF-85DF-4639-B308-7C5F12967A56}" type="pres">
      <dgm:prSet presAssocID="{46F05FB7-E3FA-4ADA-9CF2-7C5CED069323}" presName="parent1" presStyleLbl="alignNode1" presStyleIdx="0" presStyleCnt="5">
        <dgm:presLayoutVars>
          <dgm:chMax val="1"/>
          <dgm:chPref val="1"/>
          <dgm:bulletEnabled val="1"/>
        </dgm:presLayoutVars>
      </dgm:prSet>
      <dgm:spPr/>
    </dgm:pt>
    <dgm:pt modelId="{AEE02DE3-258B-47BC-86D7-BC0BB83CDFD4}" type="pres">
      <dgm:prSet presAssocID="{46F05FB7-E3FA-4ADA-9CF2-7C5CED069323}" presName="Childtext1" presStyleLbl="revTx" presStyleIdx="0" presStyleCnt="5">
        <dgm:presLayoutVars>
          <dgm:bulletEnabled val="1"/>
        </dgm:presLayoutVars>
      </dgm:prSet>
      <dgm:spPr/>
    </dgm:pt>
    <dgm:pt modelId="{81056DAA-1C06-4BD0-895D-A43DF4726994}" type="pres">
      <dgm:prSet presAssocID="{46F05FB7-E3FA-4ADA-9CF2-7C5CED069323}" presName="ConnectLine1" presStyleLbl="sibTrans1D1" presStyleIdx="0" presStyleCnt="5"/>
      <dgm:spPr>
        <a:noFill/>
        <a:ln w="9525" cap="flat" cmpd="sng" algn="ctr">
          <a:solidFill>
            <a:schemeClr val="accent2">
              <a:hueOff val="0"/>
              <a:satOff val="0"/>
              <a:lumOff val="0"/>
              <a:alphaOff val="0"/>
            </a:schemeClr>
          </a:solidFill>
          <a:prstDash val="dash"/>
        </a:ln>
        <a:effectLst/>
      </dgm:spPr>
    </dgm:pt>
    <dgm:pt modelId="{B4674D6D-D9A5-40DF-A7CC-17BC0798C43C}" type="pres">
      <dgm:prSet presAssocID="{46F05FB7-E3FA-4ADA-9CF2-7C5CED069323}" presName="ConnectLineEnd1" presStyleLbl="lnNode1" presStyleIdx="0" presStyleCnt="5"/>
      <dgm:spPr/>
    </dgm:pt>
    <dgm:pt modelId="{B3B517EC-2959-46A9-B85C-51D4F7267B42}" type="pres">
      <dgm:prSet presAssocID="{46F05FB7-E3FA-4ADA-9CF2-7C5CED069323}" presName="EmptyPane1" presStyleCnt="0"/>
      <dgm:spPr/>
    </dgm:pt>
    <dgm:pt modelId="{99FC9FEA-E17D-4E69-B438-ECE792794BB4}" type="pres">
      <dgm:prSet presAssocID="{16067D02-8469-4937-964F-7C55E0CEF5A1}" presName="spaceBetweenRectangles1" presStyleCnt="0"/>
      <dgm:spPr/>
    </dgm:pt>
    <dgm:pt modelId="{D834C49F-35E7-41A0-802B-9E6AE78CBCBC}" type="pres">
      <dgm:prSet presAssocID="{1A14A62B-224A-42AB-A12B-5F6DE6424FFF}" presName="composite1" presStyleCnt="0"/>
      <dgm:spPr/>
    </dgm:pt>
    <dgm:pt modelId="{186D69B5-428D-4F7C-BBCA-A7EB7C648189}" type="pres">
      <dgm:prSet presAssocID="{1A14A62B-224A-42AB-A12B-5F6DE6424FFF}" presName="parent1" presStyleLbl="alignNode1" presStyleIdx="1" presStyleCnt="5">
        <dgm:presLayoutVars>
          <dgm:chMax val="1"/>
          <dgm:chPref val="1"/>
          <dgm:bulletEnabled val="1"/>
        </dgm:presLayoutVars>
      </dgm:prSet>
      <dgm:spPr/>
    </dgm:pt>
    <dgm:pt modelId="{A453FEC2-1B0F-499D-9946-046CA80CCCBB}" type="pres">
      <dgm:prSet presAssocID="{1A14A62B-224A-42AB-A12B-5F6DE6424FFF}" presName="Childtext1" presStyleLbl="revTx" presStyleIdx="1" presStyleCnt="5">
        <dgm:presLayoutVars>
          <dgm:bulletEnabled val="1"/>
        </dgm:presLayoutVars>
      </dgm:prSet>
      <dgm:spPr/>
    </dgm:pt>
    <dgm:pt modelId="{F8139606-B796-47E1-A462-4CB83AB1458E}" type="pres">
      <dgm:prSet presAssocID="{1A14A62B-224A-42AB-A12B-5F6DE6424FFF}" presName="ConnectLine1" presStyleLbl="sibTrans1D1" presStyleIdx="1" presStyleCnt="5"/>
      <dgm:spPr>
        <a:noFill/>
        <a:ln w="9525" cap="flat" cmpd="sng" algn="ctr">
          <a:solidFill>
            <a:schemeClr val="accent3">
              <a:hueOff val="0"/>
              <a:satOff val="0"/>
              <a:lumOff val="0"/>
              <a:alphaOff val="0"/>
            </a:schemeClr>
          </a:solidFill>
          <a:prstDash val="dash"/>
        </a:ln>
        <a:effectLst/>
      </dgm:spPr>
    </dgm:pt>
    <dgm:pt modelId="{7A1A56C2-DEA4-4FF3-BB6B-B6C54F04D044}" type="pres">
      <dgm:prSet presAssocID="{1A14A62B-224A-42AB-A12B-5F6DE6424FFF}" presName="ConnectLineEnd1" presStyleLbl="lnNode1" presStyleIdx="1" presStyleCnt="5"/>
      <dgm:spPr/>
    </dgm:pt>
    <dgm:pt modelId="{E809AC98-B1DE-4100-830C-234839AB18F5}" type="pres">
      <dgm:prSet presAssocID="{1A14A62B-224A-42AB-A12B-5F6DE6424FFF}" presName="EmptyPane1" presStyleCnt="0"/>
      <dgm:spPr/>
    </dgm:pt>
    <dgm:pt modelId="{A76A048E-E444-4E8D-94A5-482146A56F3F}" type="pres">
      <dgm:prSet presAssocID="{0241A2ED-5162-4D80-B17E-DC44F7CA3C54}" presName="spaceBetweenRectangles1" presStyleCnt="0"/>
      <dgm:spPr/>
    </dgm:pt>
    <dgm:pt modelId="{86B609D4-CA54-4C6E-BCD2-582936E02800}" type="pres">
      <dgm:prSet presAssocID="{A31F0C9C-4F40-4238-B606-B7B4506E9627}" presName="composite1" presStyleCnt="0"/>
      <dgm:spPr/>
    </dgm:pt>
    <dgm:pt modelId="{6D1CE419-FC95-4596-9A0D-F841E3072E07}" type="pres">
      <dgm:prSet presAssocID="{A31F0C9C-4F40-4238-B606-B7B4506E9627}" presName="parent1" presStyleLbl="alignNode1" presStyleIdx="2" presStyleCnt="5">
        <dgm:presLayoutVars>
          <dgm:chMax val="1"/>
          <dgm:chPref val="1"/>
          <dgm:bulletEnabled val="1"/>
        </dgm:presLayoutVars>
      </dgm:prSet>
      <dgm:spPr/>
    </dgm:pt>
    <dgm:pt modelId="{D1C3174B-AD46-412C-8037-934E4E2E746C}" type="pres">
      <dgm:prSet presAssocID="{A31F0C9C-4F40-4238-B606-B7B4506E9627}" presName="Childtext1" presStyleLbl="revTx" presStyleIdx="2" presStyleCnt="5">
        <dgm:presLayoutVars>
          <dgm:bulletEnabled val="1"/>
        </dgm:presLayoutVars>
      </dgm:prSet>
      <dgm:spPr/>
    </dgm:pt>
    <dgm:pt modelId="{232E1D29-288B-4B8E-AE80-D3033F340D69}" type="pres">
      <dgm:prSet presAssocID="{A31F0C9C-4F40-4238-B606-B7B4506E9627}" presName="ConnectLine1" presStyleLbl="sibTrans1D1" presStyleIdx="2" presStyleCnt="5"/>
      <dgm:spPr>
        <a:noFill/>
        <a:ln w="9525" cap="flat" cmpd="sng" algn="ctr">
          <a:solidFill>
            <a:schemeClr val="accent4">
              <a:hueOff val="0"/>
              <a:satOff val="0"/>
              <a:lumOff val="0"/>
              <a:alphaOff val="0"/>
            </a:schemeClr>
          </a:solidFill>
          <a:prstDash val="dash"/>
        </a:ln>
        <a:effectLst/>
      </dgm:spPr>
    </dgm:pt>
    <dgm:pt modelId="{2AE8CDAB-1DF9-488F-ACFD-A094244976A6}" type="pres">
      <dgm:prSet presAssocID="{A31F0C9C-4F40-4238-B606-B7B4506E9627}" presName="ConnectLineEnd1" presStyleLbl="lnNode1" presStyleIdx="2" presStyleCnt="5"/>
      <dgm:spPr/>
    </dgm:pt>
    <dgm:pt modelId="{7EB19DD0-DA89-44AC-A304-6163802C5321}" type="pres">
      <dgm:prSet presAssocID="{A31F0C9C-4F40-4238-B606-B7B4506E9627}" presName="EmptyPane1" presStyleCnt="0"/>
      <dgm:spPr/>
    </dgm:pt>
    <dgm:pt modelId="{B5CC7169-EAF2-49DB-AC6F-7370481B52BE}" type="pres">
      <dgm:prSet presAssocID="{F1298F19-85F7-435D-86B7-E11F55388AD8}" presName="spaceBetweenRectangles1" presStyleCnt="0"/>
      <dgm:spPr/>
    </dgm:pt>
    <dgm:pt modelId="{9B6CFC37-DF1B-4802-B86C-E6CFAA3ECFDD}" type="pres">
      <dgm:prSet presAssocID="{ACEA1BC5-DAF2-4BAF-A9DF-D7C45A595B68}" presName="composite1" presStyleCnt="0"/>
      <dgm:spPr/>
    </dgm:pt>
    <dgm:pt modelId="{A74EFE66-1571-4F09-A6E0-09EBBB659451}" type="pres">
      <dgm:prSet presAssocID="{ACEA1BC5-DAF2-4BAF-A9DF-D7C45A595B68}" presName="parent1" presStyleLbl="alignNode1" presStyleIdx="3" presStyleCnt="5">
        <dgm:presLayoutVars>
          <dgm:chMax val="1"/>
          <dgm:chPref val="1"/>
          <dgm:bulletEnabled val="1"/>
        </dgm:presLayoutVars>
      </dgm:prSet>
      <dgm:spPr/>
    </dgm:pt>
    <dgm:pt modelId="{CE9A9F9D-1184-44B1-BA01-9E41DF5926C7}" type="pres">
      <dgm:prSet presAssocID="{ACEA1BC5-DAF2-4BAF-A9DF-D7C45A595B68}" presName="Childtext1" presStyleLbl="revTx" presStyleIdx="3" presStyleCnt="5">
        <dgm:presLayoutVars>
          <dgm:bulletEnabled val="1"/>
        </dgm:presLayoutVars>
      </dgm:prSet>
      <dgm:spPr/>
    </dgm:pt>
    <dgm:pt modelId="{02BA46F2-DC78-42FF-9307-7AA183F5A9D2}" type="pres">
      <dgm:prSet presAssocID="{ACEA1BC5-DAF2-4BAF-A9DF-D7C45A595B68}" presName="ConnectLine1" presStyleLbl="sibTrans1D1" presStyleIdx="3" presStyleCnt="5"/>
      <dgm:spPr>
        <a:noFill/>
        <a:ln w="9525" cap="flat" cmpd="sng" algn="ctr">
          <a:solidFill>
            <a:schemeClr val="accent5">
              <a:hueOff val="0"/>
              <a:satOff val="0"/>
              <a:lumOff val="0"/>
              <a:alphaOff val="0"/>
            </a:schemeClr>
          </a:solidFill>
          <a:prstDash val="dash"/>
        </a:ln>
        <a:effectLst/>
      </dgm:spPr>
    </dgm:pt>
    <dgm:pt modelId="{5D44C8BC-D53A-4888-B9BE-81EC7E1B3AD1}" type="pres">
      <dgm:prSet presAssocID="{ACEA1BC5-DAF2-4BAF-A9DF-D7C45A595B68}" presName="ConnectLineEnd1" presStyleLbl="lnNode1" presStyleIdx="3" presStyleCnt="5"/>
      <dgm:spPr/>
    </dgm:pt>
    <dgm:pt modelId="{306D9FD1-8F86-47C3-9163-93F378BE770E}" type="pres">
      <dgm:prSet presAssocID="{ACEA1BC5-DAF2-4BAF-A9DF-D7C45A595B68}" presName="EmptyPane1" presStyleCnt="0"/>
      <dgm:spPr/>
    </dgm:pt>
    <dgm:pt modelId="{F08E1283-B582-44DB-8097-7DC358B7871C}" type="pres">
      <dgm:prSet presAssocID="{EBD736D4-EF1E-46BF-96FF-03F266061817}" presName="spaceBetweenRectangles1" presStyleCnt="0"/>
      <dgm:spPr/>
    </dgm:pt>
    <dgm:pt modelId="{D390F955-6C96-497B-9E75-CBD60B2733FB}" type="pres">
      <dgm:prSet presAssocID="{413DBE0D-ADC5-460C-B124-43D8FE361127}" presName="composite1" presStyleCnt="0"/>
      <dgm:spPr/>
    </dgm:pt>
    <dgm:pt modelId="{58F08DCD-A59D-4CAE-8671-7EE2F0DBFC5F}" type="pres">
      <dgm:prSet presAssocID="{413DBE0D-ADC5-460C-B124-43D8FE361127}" presName="parent1" presStyleLbl="alignNode1" presStyleIdx="4" presStyleCnt="5">
        <dgm:presLayoutVars>
          <dgm:chMax val="1"/>
          <dgm:chPref val="1"/>
          <dgm:bulletEnabled val="1"/>
        </dgm:presLayoutVars>
      </dgm:prSet>
      <dgm:spPr/>
    </dgm:pt>
    <dgm:pt modelId="{E1712E21-CB44-42B6-B857-429B3BB910A2}" type="pres">
      <dgm:prSet presAssocID="{413DBE0D-ADC5-460C-B124-43D8FE361127}" presName="Childtext1" presStyleLbl="revTx" presStyleIdx="4" presStyleCnt="5">
        <dgm:presLayoutVars>
          <dgm:bulletEnabled val="1"/>
        </dgm:presLayoutVars>
      </dgm:prSet>
      <dgm:spPr/>
    </dgm:pt>
    <dgm:pt modelId="{C0BC37C2-D7D0-4FEE-98C4-2B7FF2DA6957}" type="pres">
      <dgm:prSet presAssocID="{413DBE0D-ADC5-460C-B124-43D8FE361127}" presName="ConnectLine1" presStyleLbl="sibTrans1D1" presStyleIdx="4" presStyleCnt="5"/>
      <dgm:spPr>
        <a:noFill/>
        <a:ln w="9525" cap="flat" cmpd="sng" algn="ctr">
          <a:solidFill>
            <a:schemeClr val="accent6">
              <a:hueOff val="0"/>
              <a:satOff val="0"/>
              <a:lumOff val="0"/>
              <a:alphaOff val="0"/>
            </a:schemeClr>
          </a:solidFill>
          <a:prstDash val="dash"/>
        </a:ln>
        <a:effectLst/>
      </dgm:spPr>
    </dgm:pt>
    <dgm:pt modelId="{DB076137-97C8-4A52-800E-6533F44F2E87}" type="pres">
      <dgm:prSet presAssocID="{413DBE0D-ADC5-460C-B124-43D8FE361127}" presName="ConnectLineEnd1" presStyleLbl="lnNode1" presStyleIdx="4" presStyleCnt="5"/>
      <dgm:spPr/>
    </dgm:pt>
    <dgm:pt modelId="{C8DBD793-C367-4339-B591-ED2586B3FF15}" type="pres">
      <dgm:prSet presAssocID="{413DBE0D-ADC5-460C-B124-43D8FE361127}" presName="EmptyPane1" presStyleCnt="0"/>
      <dgm:spPr/>
    </dgm:pt>
  </dgm:ptLst>
  <dgm:cxnLst>
    <dgm:cxn modelId="{1268260A-F9A1-437C-AE77-7F8500292B7F}" srcId="{BCE36DF5-2006-4729-A978-416D0BA91DBE}" destId="{46F05FB7-E3FA-4ADA-9CF2-7C5CED069323}" srcOrd="0" destOrd="0" parTransId="{45D082E8-800A-45BF-8F72-6F8E9A0EB3D4}" sibTransId="{16067D02-8469-4937-964F-7C55E0CEF5A1}"/>
    <dgm:cxn modelId="{C807150C-E3A5-4FDF-8473-BF4FD7A419E6}" srcId="{BCE36DF5-2006-4729-A978-416D0BA91DBE}" destId="{ACEA1BC5-DAF2-4BAF-A9DF-D7C45A595B68}" srcOrd="3" destOrd="0" parTransId="{3511F508-FD32-4B62-A054-03907B8F76F2}" sibTransId="{EBD736D4-EF1E-46BF-96FF-03F266061817}"/>
    <dgm:cxn modelId="{3620E927-CF5B-4BC4-AC49-19935BF87038}" type="presOf" srcId="{A31F0C9C-4F40-4238-B606-B7B4506E9627}" destId="{6D1CE419-FC95-4596-9A0D-F841E3072E07}" srcOrd="0" destOrd="0" presId="urn:microsoft.com/office/officeart/2016/7/layout/RoundedRectangleTimeline"/>
    <dgm:cxn modelId="{79D6082C-B062-462B-B6F8-69CE4C12442B}" type="presOf" srcId="{ACEA1BC5-DAF2-4BAF-A9DF-D7C45A595B68}" destId="{A74EFE66-1571-4F09-A6E0-09EBBB659451}" srcOrd="0" destOrd="0" presId="urn:microsoft.com/office/officeart/2016/7/layout/RoundedRectangleTimeline"/>
    <dgm:cxn modelId="{3437A268-C7E3-4CD1-B172-09FF7CA557DB}" srcId="{BCE36DF5-2006-4729-A978-416D0BA91DBE}" destId="{413DBE0D-ADC5-460C-B124-43D8FE361127}" srcOrd="4" destOrd="0" parTransId="{F387AFE8-1780-4F47-88B9-830A25F02921}" sibTransId="{75A2686D-9A90-420D-8521-3258326D91B7}"/>
    <dgm:cxn modelId="{A811A977-0EF3-4446-B73E-B23617E8B912}" srcId="{BCE36DF5-2006-4729-A978-416D0BA91DBE}" destId="{A31F0C9C-4F40-4238-B606-B7B4506E9627}" srcOrd="2" destOrd="0" parTransId="{50ECFB97-A4CE-4330-BBBE-A01CC8504EDD}" sibTransId="{F1298F19-85F7-435D-86B7-E11F55388AD8}"/>
    <dgm:cxn modelId="{8655E357-FCDE-4E52-A4C9-00AC8E254688}" type="presOf" srcId="{1A14A62B-224A-42AB-A12B-5F6DE6424FFF}" destId="{186D69B5-428D-4F7C-BBCA-A7EB7C648189}" srcOrd="0" destOrd="0" presId="urn:microsoft.com/office/officeart/2016/7/layout/RoundedRectangleTimeline"/>
    <dgm:cxn modelId="{8B70B27F-0165-4BB4-8B05-EE58A0C3EF26}" type="presOf" srcId="{46F05FB7-E3FA-4ADA-9CF2-7C5CED069323}" destId="{F483B2AF-85DF-4639-B308-7C5F12967A56}" srcOrd="0" destOrd="0" presId="urn:microsoft.com/office/officeart/2016/7/layout/RoundedRectangleTimeline"/>
    <dgm:cxn modelId="{DC47A48C-D3CD-4F64-BCF2-6628CCE60845}" srcId="{BCE36DF5-2006-4729-A978-416D0BA91DBE}" destId="{1A14A62B-224A-42AB-A12B-5F6DE6424FFF}" srcOrd="1" destOrd="0" parTransId="{DC2E8855-DEA9-4BCD-B415-67C2D6FC1D72}" sibTransId="{0241A2ED-5162-4D80-B17E-DC44F7CA3C54}"/>
    <dgm:cxn modelId="{E4056B8E-E4C9-4E3F-8779-17233AE505D2}" type="presOf" srcId="{413DBE0D-ADC5-460C-B124-43D8FE361127}" destId="{58F08DCD-A59D-4CAE-8671-7EE2F0DBFC5F}" srcOrd="0" destOrd="0" presId="urn:microsoft.com/office/officeart/2016/7/layout/RoundedRectangleTimeline"/>
    <dgm:cxn modelId="{196CFADF-8E82-487F-8855-8F36CA0DB257}" type="presOf" srcId="{BCE36DF5-2006-4729-A978-416D0BA91DBE}" destId="{EA2F74B4-3DF1-4CE1-AC2F-796AF089EAF1}" srcOrd="0" destOrd="0" presId="urn:microsoft.com/office/officeart/2016/7/layout/RoundedRectangleTimeline"/>
    <dgm:cxn modelId="{B3E0E0F3-439F-419A-98D8-E6F12F0C16DE}" type="presParOf" srcId="{EA2F74B4-3DF1-4CE1-AC2F-796AF089EAF1}" destId="{16252568-7B61-4FAD-8421-96F50477854E}" srcOrd="0" destOrd="0" presId="urn:microsoft.com/office/officeart/2016/7/layout/RoundedRectangleTimeline"/>
    <dgm:cxn modelId="{C56DEA43-ABEB-4CDE-B688-F8A9BEC71604}" type="presParOf" srcId="{16252568-7B61-4FAD-8421-96F50477854E}" destId="{F483B2AF-85DF-4639-B308-7C5F12967A56}" srcOrd="0" destOrd="0" presId="urn:microsoft.com/office/officeart/2016/7/layout/RoundedRectangleTimeline"/>
    <dgm:cxn modelId="{605F094A-84C9-4C74-9A40-525D3791CEEB}" type="presParOf" srcId="{16252568-7B61-4FAD-8421-96F50477854E}" destId="{AEE02DE3-258B-47BC-86D7-BC0BB83CDFD4}" srcOrd="1" destOrd="0" presId="urn:microsoft.com/office/officeart/2016/7/layout/RoundedRectangleTimeline"/>
    <dgm:cxn modelId="{B8CBC6D3-24F1-4E52-ADD1-AF65AC097ADD}" type="presParOf" srcId="{16252568-7B61-4FAD-8421-96F50477854E}" destId="{81056DAA-1C06-4BD0-895D-A43DF4726994}" srcOrd="2" destOrd="0" presId="urn:microsoft.com/office/officeart/2016/7/layout/RoundedRectangleTimeline"/>
    <dgm:cxn modelId="{C9EAED3D-AF08-4CDC-AC89-DED4F478DBBE}" type="presParOf" srcId="{16252568-7B61-4FAD-8421-96F50477854E}" destId="{B4674D6D-D9A5-40DF-A7CC-17BC0798C43C}" srcOrd="3" destOrd="0" presId="urn:microsoft.com/office/officeart/2016/7/layout/RoundedRectangleTimeline"/>
    <dgm:cxn modelId="{C82BCCAE-A156-41C4-9144-13CE334CBAB4}" type="presParOf" srcId="{16252568-7B61-4FAD-8421-96F50477854E}" destId="{B3B517EC-2959-46A9-B85C-51D4F7267B42}" srcOrd="4" destOrd="0" presId="urn:microsoft.com/office/officeart/2016/7/layout/RoundedRectangleTimeline"/>
    <dgm:cxn modelId="{56C46780-12D8-45AA-95B3-8EB70724EC96}" type="presParOf" srcId="{EA2F74B4-3DF1-4CE1-AC2F-796AF089EAF1}" destId="{99FC9FEA-E17D-4E69-B438-ECE792794BB4}" srcOrd="1" destOrd="0" presId="urn:microsoft.com/office/officeart/2016/7/layout/RoundedRectangleTimeline"/>
    <dgm:cxn modelId="{297AC318-2B7D-450C-89B4-29F4270B0D4C}" type="presParOf" srcId="{EA2F74B4-3DF1-4CE1-AC2F-796AF089EAF1}" destId="{D834C49F-35E7-41A0-802B-9E6AE78CBCBC}" srcOrd="2" destOrd="0" presId="urn:microsoft.com/office/officeart/2016/7/layout/RoundedRectangleTimeline"/>
    <dgm:cxn modelId="{8F72DF0E-68FD-469E-9EE1-EE0334C8564B}" type="presParOf" srcId="{D834C49F-35E7-41A0-802B-9E6AE78CBCBC}" destId="{186D69B5-428D-4F7C-BBCA-A7EB7C648189}" srcOrd="0" destOrd="0" presId="urn:microsoft.com/office/officeart/2016/7/layout/RoundedRectangleTimeline"/>
    <dgm:cxn modelId="{D072E833-02E0-46EC-81C3-DE0E45946EED}" type="presParOf" srcId="{D834C49F-35E7-41A0-802B-9E6AE78CBCBC}" destId="{A453FEC2-1B0F-499D-9946-046CA80CCCBB}" srcOrd="1" destOrd="0" presId="urn:microsoft.com/office/officeart/2016/7/layout/RoundedRectangleTimeline"/>
    <dgm:cxn modelId="{12DAE6BB-6FF5-4EB5-A7B2-6D273E99947C}" type="presParOf" srcId="{D834C49F-35E7-41A0-802B-9E6AE78CBCBC}" destId="{F8139606-B796-47E1-A462-4CB83AB1458E}" srcOrd="2" destOrd="0" presId="urn:microsoft.com/office/officeart/2016/7/layout/RoundedRectangleTimeline"/>
    <dgm:cxn modelId="{C0EF44E5-6359-42E5-9516-36574F051A4E}" type="presParOf" srcId="{D834C49F-35E7-41A0-802B-9E6AE78CBCBC}" destId="{7A1A56C2-DEA4-4FF3-BB6B-B6C54F04D044}" srcOrd="3" destOrd="0" presId="urn:microsoft.com/office/officeart/2016/7/layout/RoundedRectangleTimeline"/>
    <dgm:cxn modelId="{97AA514D-62ED-44E4-9608-5B0FFD2C901A}" type="presParOf" srcId="{D834C49F-35E7-41A0-802B-9E6AE78CBCBC}" destId="{E809AC98-B1DE-4100-830C-234839AB18F5}" srcOrd="4" destOrd="0" presId="urn:microsoft.com/office/officeart/2016/7/layout/RoundedRectangleTimeline"/>
    <dgm:cxn modelId="{0425483E-54C2-46CD-90D4-A6381FBD32BC}" type="presParOf" srcId="{EA2F74B4-3DF1-4CE1-AC2F-796AF089EAF1}" destId="{A76A048E-E444-4E8D-94A5-482146A56F3F}" srcOrd="3" destOrd="0" presId="urn:microsoft.com/office/officeart/2016/7/layout/RoundedRectangleTimeline"/>
    <dgm:cxn modelId="{DBCB43B2-13BC-4B33-899E-87CE3CE4E8ED}" type="presParOf" srcId="{EA2F74B4-3DF1-4CE1-AC2F-796AF089EAF1}" destId="{86B609D4-CA54-4C6E-BCD2-582936E02800}" srcOrd="4" destOrd="0" presId="urn:microsoft.com/office/officeart/2016/7/layout/RoundedRectangleTimeline"/>
    <dgm:cxn modelId="{2A3A2E19-AEF3-4B75-9F9B-9D73CD79DD82}" type="presParOf" srcId="{86B609D4-CA54-4C6E-BCD2-582936E02800}" destId="{6D1CE419-FC95-4596-9A0D-F841E3072E07}" srcOrd="0" destOrd="0" presId="urn:microsoft.com/office/officeart/2016/7/layout/RoundedRectangleTimeline"/>
    <dgm:cxn modelId="{84BBE0FE-04E2-4741-B6B3-B0A9CC326BFF}" type="presParOf" srcId="{86B609D4-CA54-4C6E-BCD2-582936E02800}" destId="{D1C3174B-AD46-412C-8037-934E4E2E746C}" srcOrd="1" destOrd="0" presId="urn:microsoft.com/office/officeart/2016/7/layout/RoundedRectangleTimeline"/>
    <dgm:cxn modelId="{BF41BD41-9808-403E-A86C-405045C46E72}" type="presParOf" srcId="{86B609D4-CA54-4C6E-BCD2-582936E02800}" destId="{232E1D29-288B-4B8E-AE80-D3033F340D69}" srcOrd="2" destOrd="0" presId="urn:microsoft.com/office/officeart/2016/7/layout/RoundedRectangleTimeline"/>
    <dgm:cxn modelId="{44CEAA3E-D10C-449F-B0F6-068AB35D21E5}" type="presParOf" srcId="{86B609D4-CA54-4C6E-BCD2-582936E02800}" destId="{2AE8CDAB-1DF9-488F-ACFD-A094244976A6}" srcOrd="3" destOrd="0" presId="urn:microsoft.com/office/officeart/2016/7/layout/RoundedRectangleTimeline"/>
    <dgm:cxn modelId="{88923E01-8441-414C-BCED-6BFC953B925C}" type="presParOf" srcId="{86B609D4-CA54-4C6E-BCD2-582936E02800}" destId="{7EB19DD0-DA89-44AC-A304-6163802C5321}" srcOrd="4" destOrd="0" presId="urn:microsoft.com/office/officeart/2016/7/layout/RoundedRectangleTimeline"/>
    <dgm:cxn modelId="{6EABC381-EF30-40A5-8C24-58E5FA0B262F}" type="presParOf" srcId="{EA2F74B4-3DF1-4CE1-AC2F-796AF089EAF1}" destId="{B5CC7169-EAF2-49DB-AC6F-7370481B52BE}" srcOrd="5" destOrd="0" presId="urn:microsoft.com/office/officeart/2016/7/layout/RoundedRectangleTimeline"/>
    <dgm:cxn modelId="{715F3739-F5EB-4A2B-9384-9479237F4B01}" type="presParOf" srcId="{EA2F74B4-3DF1-4CE1-AC2F-796AF089EAF1}" destId="{9B6CFC37-DF1B-4802-B86C-E6CFAA3ECFDD}" srcOrd="6" destOrd="0" presId="urn:microsoft.com/office/officeart/2016/7/layout/RoundedRectangleTimeline"/>
    <dgm:cxn modelId="{51396B48-C0FA-4CDD-B242-52CD1DBE59E1}" type="presParOf" srcId="{9B6CFC37-DF1B-4802-B86C-E6CFAA3ECFDD}" destId="{A74EFE66-1571-4F09-A6E0-09EBBB659451}" srcOrd="0" destOrd="0" presId="urn:microsoft.com/office/officeart/2016/7/layout/RoundedRectangleTimeline"/>
    <dgm:cxn modelId="{5D4210B5-DDA3-4C15-8AB4-E09CC2AB4F58}" type="presParOf" srcId="{9B6CFC37-DF1B-4802-B86C-E6CFAA3ECFDD}" destId="{CE9A9F9D-1184-44B1-BA01-9E41DF5926C7}" srcOrd="1" destOrd="0" presId="urn:microsoft.com/office/officeart/2016/7/layout/RoundedRectangleTimeline"/>
    <dgm:cxn modelId="{38F5B95C-E657-4541-9B81-82B5E2A5A81B}" type="presParOf" srcId="{9B6CFC37-DF1B-4802-B86C-E6CFAA3ECFDD}" destId="{02BA46F2-DC78-42FF-9307-7AA183F5A9D2}" srcOrd="2" destOrd="0" presId="urn:microsoft.com/office/officeart/2016/7/layout/RoundedRectangleTimeline"/>
    <dgm:cxn modelId="{21535447-B402-4974-BD4C-3417BBEF36DE}" type="presParOf" srcId="{9B6CFC37-DF1B-4802-B86C-E6CFAA3ECFDD}" destId="{5D44C8BC-D53A-4888-B9BE-81EC7E1B3AD1}" srcOrd="3" destOrd="0" presId="urn:microsoft.com/office/officeart/2016/7/layout/RoundedRectangleTimeline"/>
    <dgm:cxn modelId="{4F484064-493B-43F3-83AC-1376A88BE850}" type="presParOf" srcId="{9B6CFC37-DF1B-4802-B86C-E6CFAA3ECFDD}" destId="{306D9FD1-8F86-47C3-9163-93F378BE770E}" srcOrd="4" destOrd="0" presId="urn:microsoft.com/office/officeart/2016/7/layout/RoundedRectangleTimeline"/>
    <dgm:cxn modelId="{66C11539-0290-454E-B982-5D32DE6118C6}" type="presParOf" srcId="{EA2F74B4-3DF1-4CE1-AC2F-796AF089EAF1}" destId="{F08E1283-B582-44DB-8097-7DC358B7871C}" srcOrd="7" destOrd="0" presId="urn:microsoft.com/office/officeart/2016/7/layout/RoundedRectangleTimeline"/>
    <dgm:cxn modelId="{3D5017B9-1EC4-483F-9E62-B1B31B11F4C1}" type="presParOf" srcId="{EA2F74B4-3DF1-4CE1-AC2F-796AF089EAF1}" destId="{D390F955-6C96-497B-9E75-CBD60B2733FB}" srcOrd="8" destOrd="0" presId="urn:microsoft.com/office/officeart/2016/7/layout/RoundedRectangleTimeline"/>
    <dgm:cxn modelId="{552C0197-FD4D-448D-B2EA-FFF357B26CF7}" type="presParOf" srcId="{D390F955-6C96-497B-9E75-CBD60B2733FB}" destId="{58F08DCD-A59D-4CAE-8671-7EE2F0DBFC5F}" srcOrd="0" destOrd="0" presId="urn:microsoft.com/office/officeart/2016/7/layout/RoundedRectangleTimeline"/>
    <dgm:cxn modelId="{B899612E-A794-40A8-A6FA-370E3C97372B}" type="presParOf" srcId="{D390F955-6C96-497B-9E75-CBD60B2733FB}" destId="{E1712E21-CB44-42B6-B857-429B3BB910A2}" srcOrd="1" destOrd="0" presId="urn:microsoft.com/office/officeart/2016/7/layout/RoundedRectangleTimeline"/>
    <dgm:cxn modelId="{8D55739B-BE96-4D1C-8D72-26DA50CE834A}" type="presParOf" srcId="{D390F955-6C96-497B-9E75-CBD60B2733FB}" destId="{C0BC37C2-D7D0-4FEE-98C4-2B7FF2DA6957}" srcOrd="2" destOrd="0" presId="urn:microsoft.com/office/officeart/2016/7/layout/RoundedRectangleTimeline"/>
    <dgm:cxn modelId="{2D2CC6BC-4257-42FF-BC4A-C97AA5FF25C3}" type="presParOf" srcId="{D390F955-6C96-497B-9E75-CBD60B2733FB}" destId="{DB076137-97C8-4A52-800E-6533F44F2E87}" srcOrd="3" destOrd="0" presId="urn:microsoft.com/office/officeart/2016/7/layout/RoundedRectangleTimeline"/>
    <dgm:cxn modelId="{964C460B-27EA-4973-B709-12784027EF6F}" type="presParOf" srcId="{D390F955-6C96-497B-9E75-CBD60B2733FB}" destId="{C8DBD793-C367-4339-B591-ED2586B3FF15}" srcOrd="4" destOrd="0" presId="urn:microsoft.com/office/officeart/2016/7/layout/RoundedRectangle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6979C7-DDBA-4573-B639-FE46274BC85E}" type="doc">
      <dgm:prSet loTypeId="urn:microsoft.com/office/officeart/2005/8/layout/hList6" loCatId="list" qsTypeId="urn:microsoft.com/office/officeart/2005/8/quickstyle/simple1" qsCatId="simple" csTypeId="urn:microsoft.com/office/officeart/2005/8/colors/accent5_2" csCatId="accent5" phldr="1"/>
      <dgm:spPr/>
      <dgm:t>
        <a:bodyPr/>
        <a:lstStyle/>
        <a:p>
          <a:endParaRPr lang="it-IT"/>
        </a:p>
      </dgm:t>
    </dgm:pt>
    <dgm:pt modelId="{11C21382-4FE9-474F-B4F0-EB043EF6BF68}">
      <dgm:prSet phldrT="[Testo]" phldr="0" custT="1"/>
      <dgm:spPr/>
      <dgm:t>
        <a:bodyPr/>
        <a:lstStyle/>
        <a:p>
          <a:pPr rtl="0"/>
          <a:r>
            <a:rPr lang="it-IT" sz="1800" b="1">
              <a:latin typeface="Arial"/>
            </a:rPr>
            <a:t>Student </a:t>
          </a:r>
          <a:r>
            <a:rPr lang="it-IT" sz="1800" b="1" err="1">
              <a:latin typeface="Arial"/>
            </a:rPr>
            <a:t>Cohor</a:t>
          </a:r>
          <a:r>
            <a:rPr lang="it-IT" b="1" err="1">
              <a:latin typeface="Arial"/>
            </a:rPr>
            <a:t>t</a:t>
          </a:r>
          <a:endParaRPr lang="it-IT" b="1"/>
        </a:p>
      </dgm:t>
    </dgm:pt>
    <dgm:pt modelId="{26C7A46C-361B-4112-AA2E-52AAA5E2D640}" type="parTrans" cxnId="{9BC69E77-85AE-4A58-9B7F-E6867B9C7CEA}">
      <dgm:prSet/>
      <dgm:spPr/>
      <dgm:t>
        <a:bodyPr/>
        <a:lstStyle/>
        <a:p>
          <a:endParaRPr lang="it-IT"/>
        </a:p>
      </dgm:t>
    </dgm:pt>
    <dgm:pt modelId="{9615A90D-6916-46D5-BBDF-AFF58A7AE66C}" type="sibTrans" cxnId="{9BC69E77-85AE-4A58-9B7F-E6867B9C7CEA}">
      <dgm:prSet/>
      <dgm:spPr/>
      <dgm:t>
        <a:bodyPr/>
        <a:lstStyle/>
        <a:p>
          <a:endParaRPr lang="it-IT"/>
        </a:p>
      </dgm:t>
    </dgm:pt>
    <dgm:pt modelId="{E817AF64-9E87-4122-A228-BAF46A91464E}">
      <dgm:prSet phldrT="[Testo]" phldr="0" custT="1"/>
      <dgm:spPr/>
      <dgm:t>
        <a:bodyPr/>
        <a:lstStyle/>
        <a:p>
          <a:pPr rtl="0"/>
          <a:r>
            <a:rPr lang="it-IT" sz="1100">
              <a:latin typeface="Lato"/>
              <a:ea typeface="Lato"/>
              <a:cs typeface="Lato"/>
            </a:rPr>
            <a:t>62 second-</a:t>
          </a:r>
          <a:r>
            <a:rPr lang="it-IT" sz="1100" err="1">
              <a:latin typeface="Lato"/>
              <a:ea typeface="Lato"/>
              <a:cs typeface="Lato"/>
            </a:rPr>
            <a:t>year</a:t>
          </a:r>
          <a:r>
            <a:rPr lang="it-IT" sz="1100">
              <a:latin typeface="Lato"/>
              <a:ea typeface="Lato"/>
              <a:cs typeface="Lato"/>
            </a:rPr>
            <a:t> Dental Hygiene </a:t>
          </a:r>
          <a:r>
            <a:rPr lang="it-IT" sz="1100" err="1">
              <a:latin typeface="Lato"/>
              <a:ea typeface="Lato"/>
              <a:cs typeface="Lato"/>
            </a:rPr>
            <a:t>students</a:t>
          </a:r>
          <a:r>
            <a:rPr lang="it-IT" sz="1100">
              <a:latin typeface="Lato"/>
              <a:ea typeface="Lato"/>
              <a:cs typeface="Lato"/>
            </a:rPr>
            <a:t> (52 women, 10 men) with a </a:t>
          </a:r>
          <a:r>
            <a:rPr lang="it-IT" sz="1100" err="1">
              <a:latin typeface="Lato"/>
              <a:ea typeface="Lato"/>
              <a:cs typeface="Lato"/>
            </a:rPr>
            <a:t>mean</a:t>
          </a:r>
          <a:r>
            <a:rPr lang="it-IT" sz="1100">
              <a:latin typeface="Lato"/>
              <a:ea typeface="Lato"/>
              <a:cs typeface="Lato"/>
            </a:rPr>
            <a:t> age of 24.5 </a:t>
          </a:r>
          <a:r>
            <a:rPr lang="it-IT" sz="1100" err="1">
              <a:latin typeface="Lato"/>
              <a:ea typeface="Lato"/>
              <a:cs typeface="Lato"/>
            </a:rPr>
            <a:t>years</a:t>
          </a:r>
          <a:r>
            <a:rPr lang="it-IT" sz="1100">
              <a:latin typeface="Lato"/>
              <a:ea typeface="Lato"/>
              <a:cs typeface="Lato"/>
            </a:rPr>
            <a:t>.</a:t>
          </a:r>
        </a:p>
      </dgm:t>
    </dgm:pt>
    <dgm:pt modelId="{244BB856-6D5A-4A4B-AEC7-F5485D641CCA}" type="parTrans" cxnId="{7156B5E3-840F-429A-9BB9-89EC5A7FCB50}">
      <dgm:prSet/>
      <dgm:spPr/>
      <dgm:t>
        <a:bodyPr/>
        <a:lstStyle/>
        <a:p>
          <a:endParaRPr lang="it-IT"/>
        </a:p>
      </dgm:t>
    </dgm:pt>
    <dgm:pt modelId="{E15E7E4C-0072-4986-9CA8-08F48C1940EC}" type="sibTrans" cxnId="{7156B5E3-840F-429A-9BB9-89EC5A7FCB50}">
      <dgm:prSet/>
      <dgm:spPr/>
      <dgm:t>
        <a:bodyPr/>
        <a:lstStyle/>
        <a:p>
          <a:endParaRPr lang="it-IT"/>
        </a:p>
      </dgm:t>
    </dgm:pt>
    <dgm:pt modelId="{CB87D45B-1C64-44C2-87D4-2D0D06AFECAD}">
      <dgm:prSet phldrT="[Testo]" phldr="0" custT="1"/>
      <dgm:spPr/>
      <dgm:t>
        <a:bodyPr/>
        <a:lstStyle/>
        <a:p>
          <a:pPr rtl="0"/>
          <a:r>
            <a:rPr lang="it-IT" sz="1100">
              <a:latin typeface="Lato"/>
              <a:ea typeface="Lato"/>
              <a:cs typeface="Lato"/>
            </a:rPr>
            <a:t>24 </a:t>
          </a:r>
          <a:r>
            <a:rPr lang="it-IT" sz="1100" err="1">
              <a:latin typeface="Lato"/>
              <a:ea typeface="Lato"/>
              <a:cs typeface="Lato"/>
            </a:rPr>
            <a:t>completed</a:t>
          </a:r>
          <a:r>
            <a:rPr lang="it-IT" sz="1100">
              <a:latin typeface="Lato"/>
              <a:ea typeface="Lato"/>
              <a:cs typeface="Lato"/>
            </a:rPr>
            <a:t> surveys, </a:t>
          </a:r>
          <a:r>
            <a:rPr lang="it-IT" sz="1100" err="1">
              <a:latin typeface="Lato"/>
              <a:ea typeface="Lato"/>
              <a:cs typeface="Lato"/>
            </a:rPr>
            <a:t>providing</a:t>
          </a:r>
          <a:r>
            <a:rPr lang="it-IT" sz="1100">
              <a:latin typeface="Lato"/>
              <a:ea typeface="Lato"/>
              <a:cs typeface="Lato"/>
            </a:rPr>
            <a:t> a </a:t>
          </a:r>
          <a:r>
            <a:rPr lang="it-IT" sz="1100" err="1">
              <a:latin typeface="Lato"/>
              <a:ea typeface="Lato"/>
              <a:cs typeface="Lato"/>
            </a:rPr>
            <a:t>statistically</a:t>
          </a:r>
          <a:r>
            <a:rPr lang="it-IT" sz="1100">
              <a:latin typeface="Lato"/>
              <a:ea typeface="Lato"/>
              <a:cs typeface="Lato"/>
            </a:rPr>
            <a:t> sound </a:t>
          </a:r>
          <a:r>
            <a:rPr lang="it-IT" sz="1100" err="1">
              <a:latin typeface="Lato"/>
              <a:ea typeface="Lato"/>
              <a:cs typeface="Lato"/>
            </a:rPr>
            <a:t>response</a:t>
          </a:r>
          <a:r>
            <a:rPr lang="it-IT" sz="1100">
              <a:latin typeface="Lato"/>
              <a:ea typeface="Lato"/>
              <a:cs typeface="Lato"/>
            </a:rPr>
            <a:t> rate for educational </a:t>
          </a:r>
          <a:r>
            <a:rPr lang="it-IT" sz="1100" err="1">
              <a:latin typeface="Lato"/>
              <a:ea typeface="Lato"/>
              <a:cs typeface="Lato"/>
            </a:rPr>
            <a:t>analysis</a:t>
          </a:r>
          <a:r>
            <a:rPr lang="it-IT" sz="1100">
              <a:latin typeface="Lato"/>
              <a:ea typeface="Lato"/>
              <a:cs typeface="Lato"/>
            </a:rPr>
            <a:t>.</a:t>
          </a:r>
          <a:endParaRPr lang="it-IT" sz="1100"/>
        </a:p>
      </dgm:t>
    </dgm:pt>
    <dgm:pt modelId="{96743BBA-3089-471E-840E-9F4F9AB02BE7}" type="parTrans" cxnId="{692669A3-5377-4344-8A39-E420859B115D}">
      <dgm:prSet/>
      <dgm:spPr/>
      <dgm:t>
        <a:bodyPr/>
        <a:lstStyle/>
        <a:p>
          <a:endParaRPr lang="it-IT"/>
        </a:p>
      </dgm:t>
    </dgm:pt>
    <dgm:pt modelId="{B78514B9-A2F8-4272-8272-E94286FFF76F}" type="sibTrans" cxnId="{692669A3-5377-4344-8A39-E420859B115D}">
      <dgm:prSet/>
      <dgm:spPr/>
      <dgm:t>
        <a:bodyPr/>
        <a:lstStyle/>
        <a:p>
          <a:endParaRPr lang="it-IT"/>
        </a:p>
      </dgm:t>
    </dgm:pt>
    <dgm:pt modelId="{180D34BD-72C9-4CB7-B998-E21F7BA3DFDC}">
      <dgm:prSet phldrT="[Testo]" phldr="0" custT="1"/>
      <dgm:spPr/>
      <dgm:t>
        <a:bodyPr/>
        <a:lstStyle/>
        <a:p>
          <a:pPr rtl="0"/>
          <a:r>
            <a:rPr lang="it-IT" sz="1800" b="1">
              <a:latin typeface="Arial"/>
            </a:rPr>
            <a:t>Supervisor </a:t>
          </a:r>
          <a:r>
            <a:rPr lang="it-IT" sz="1800" b="1" err="1">
              <a:latin typeface="Arial"/>
            </a:rPr>
            <a:t>Cohort</a:t>
          </a:r>
          <a:endParaRPr lang="it-IT" sz="1800" b="1"/>
        </a:p>
      </dgm:t>
    </dgm:pt>
    <dgm:pt modelId="{23894BCA-6952-4487-BF97-43E47A129334}" type="parTrans" cxnId="{9F7B61E5-EF22-4D5F-AE79-5523418B75AB}">
      <dgm:prSet/>
      <dgm:spPr/>
      <dgm:t>
        <a:bodyPr/>
        <a:lstStyle/>
        <a:p>
          <a:endParaRPr lang="it-IT"/>
        </a:p>
      </dgm:t>
    </dgm:pt>
    <dgm:pt modelId="{AAE00419-BBE4-4329-8409-2C3CE64765F1}" type="sibTrans" cxnId="{9F7B61E5-EF22-4D5F-AE79-5523418B75AB}">
      <dgm:prSet/>
      <dgm:spPr/>
      <dgm:t>
        <a:bodyPr/>
        <a:lstStyle/>
        <a:p>
          <a:endParaRPr lang="it-IT"/>
        </a:p>
      </dgm:t>
    </dgm:pt>
    <dgm:pt modelId="{DBFDFB83-DE07-4DA1-868D-28290F74E853}">
      <dgm:prSet phldrT="[Testo]" phldr="0" custT="1"/>
      <dgm:spPr/>
      <dgm:t>
        <a:bodyPr/>
        <a:lstStyle/>
        <a:p>
          <a:pPr rtl="0"/>
          <a:r>
            <a:rPr lang="it-IT" sz="1100">
              <a:latin typeface="Lato"/>
              <a:ea typeface="Lato"/>
              <a:cs typeface="Lato"/>
            </a:rPr>
            <a:t>10 clinical </a:t>
          </a:r>
          <a:r>
            <a:rPr lang="it-IT" sz="1100" err="1">
              <a:latin typeface="Lato"/>
              <a:ea typeface="Lato"/>
              <a:cs typeface="Lato"/>
            </a:rPr>
            <a:t>supervisors</a:t>
          </a:r>
          <a:r>
            <a:rPr lang="it-IT" sz="1100">
              <a:latin typeface="Lato"/>
              <a:ea typeface="Lato"/>
              <a:cs typeface="Lato"/>
            </a:rPr>
            <a:t> (6 women, 4 men); 9 bachelor-</a:t>
          </a:r>
          <a:r>
            <a:rPr lang="it-IT" sz="1100" err="1">
              <a:latin typeface="Lato"/>
              <a:ea typeface="Lato"/>
              <a:cs typeface="Lato"/>
            </a:rPr>
            <a:t>level</a:t>
          </a:r>
          <a:r>
            <a:rPr lang="it-IT" sz="1100">
              <a:latin typeface="Lato"/>
              <a:ea typeface="Lato"/>
              <a:cs typeface="Lato"/>
            </a:rPr>
            <a:t> </a:t>
          </a:r>
          <a:r>
            <a:rPr lang="it-IT" sz="1100" err="1">
              <a:latin typeface="Lato"/>
              <a:ea typeface="Lato"/>
              <a:cs typeface="Lato"/>
            </a:rPr>
            <a:t>dental</a:t>
          </a:r>
          <a:r>
            <a:rPr lang="it-IT" sz="1100">
              <a:latin typeface="Lato"/>
              <a:ea typeface="Lato"/>
              <a:cs typeface="Lato"/>
            </a:rPr>
            <a:t> </a:t>
          </a:r>
          <a:r>
            <a:rPr lang="it-IT" sz="1100" err="1">
              <a:latin typeface="Lato"/>
              <a:ea typeface="Lato"/>
              <a:cs typeface="Lato"/>
            </a:rPr>
            <a:t>hygienists</a:t>
          </a:r>
          <a:r>
            <a:rPr lang="it-IT" sz="1100">
              <a:latin typeface="Lato"/>
              <a:ea typeface="Lato"/>
              <a:cs typeface="Lato"/>
            </a:rPr>
            <a:t>, 1 </a:t>
          </a:r>
          <a:r>
            <a:rPr lang="it-IT" sz="1100" err="1">
              <a:latin typeface="Lato"/>
              <a:ea typeface="Lato"/>
              <a:cs typeface="Lato"/>
            </a:rPr>
            <a:t>dentist</a:t>
          </a:r>
          <a:r>
            <a:rPr lang="it-IT" sz="1100">
              <a:latin typeface="Lato"/>
              <a:ea typeface="Lato"/>
              <a:cs typeface="Lato"/>
            </a:rPr>
            <a:t>.</a:t>
          </a:r>
          <a:endParaRPr lang="it-IT" sz="1100"/>
        </a:p>
      </dgm:t>
    </dgm:pt>
    <dgm:pt modelId="{8FC34410-1F05-4B49-9869-C252E9762D01}" type="parTrans" cxnId="{1C50E14A-2C75-4D53-8C0B-A7CC92A0116E}">
      <dgm:prSet/>
      <dgm:spPr/>
      <dgm:t>
        <a:bodyPr/>
        <a:lstStyle/>
        <a:p>
          <a:endParaRPr lang="it-IT"/>
        </a:p>
      </dgm:t>
    </dgm:pt>
    <dgm:pt modelId="{97CE8322-44B1-46E8-A6D4-126F2FF81B6B}" type="sibTrans" cxnId="{1C50E14A-2C75-4D53-8C0B-A7CC92A0116E}">
      <dgm:prSet/>
      <dgm:spPr/>
      <dgm:t>
        <a:bodyPr/>
        <a:lstStyle/>
        <a:p>
          <a:endParaRPr lang="it-IT"/>
        </a:p>
      </dgm:t>
    </dgm:pt>
    <dgm:pt modelId="{5984A4CE-9470-498E-A0BD-AA33BE0E9130}">
      <dgm:prSet phldrT="[Testo]" phldr="0"/>
      <dgm:spPr/>
      <dgm:t>
        <a:bodyPr/>
        <a:lstStyle/>
        <a:p>
          <a:pPr rtl="0"/>
          <a:r>
            <a:rPr lang="it-IT" sz="1100">
              <a:latin typeface="Lato"/>
              <a:ea typeface="Lato"/>
              <a:cs typeface="Lato"/>
            </a:rPr>
            <a:t>5 </a:t>
          </a:r>
          <a:r>
            <a:rPr lang="it-IT" sz="1100" err="1">
              <a:latin typeface="Lato"/>
              <a:ea typeface="Lato"/>
              <a:cs typeface="Lato"/>
            </a:rPr>
            <a:t>supervisors</a:t>
          </a:r>
          <a:r>
            <a:rPr lang="it-IT" sz="1100">
              <a:latin typeface="Lato"/>
              <a:ea typeface="Lato"/>
              <a:cs typeface="Lato"/>
            </a:rPr>
            <a:t> </a:t>
          </a:r>
          <a:r>
            <a:rPr lang="it-IT" sz="1100" err="1">
              <a:latin typeface="Lato"/>
              <a:ea typeface="Lato"/>
              <a:cs typeface="Lato"/>
            </a:rPr>
            <a:t>participated</a:t>
          </a:r>
          <a:r>
            <a:rPr lang="it-IT" sz="1100">
              <a:latin typeface="Lato"/>
              <a:ea typeface="Lato"/>
              <a:cs typeface="Lato"/>
            </a:rPr>
            <a:t>. </a:t>
          </a:r>
          <a:r>
            <a:rPr lang="it-IT" sz="1100" err="1">
              <a:latin typeface="Lato"/>
              <a:ea typeface="Lato"/>
              <a:cs typeface="Lato"/>
            </a:rPr>
            <a:t>Average</a:t>
          </a:r>
          <a:r>
            <a:rPr lang="it-IT" sz="1100">
              <a:latin typeface="Lato"/>
              <a:ea typeface="Lato"/>
              <a:cs typeface="Lato"/>
            </a:rPr>
            <a:t> educational </a:t>
          </a:r>
          <a:r>
            <a:rPr lang="it-IT" sz="1100" err="1">
              <a:latin typeface="Lato"/>
              <a:ea typeface="Lato"/>
              <a:cs typeface="Lato"/>
            </a:rPr>
            <a:t>experience</a:t>
          </a:r>
          <a:r>
            <a:rPr lang="it-IT" sz="1100">
              <a:latin typeface="Lato"/>
              <a:ea typeface="Lato"/>
              <a:cs typeface="Lato"/>
            </a:rPr>
            <a:t>: 1.4 </a:t>
          </a:r>
          <a:r>
            <a:rPr lang="it-IT" sz="1100" err="1">
              <a:latin typeface="Lato"/>
              <a:ea typeface="Lato"/>
              <a:cs typeface="Lato"/>
            </a:rPr>
            <a:t>years</a:t>
          </a:r>
          <a:r>
            <a:rPr lang="it-IT" sz="1100">
              <a:latin typeface="Lato"/>
              <a:ea typeface="Lato"/>
              <a:cs typeface="Lato"/>
            </a:rPr>
            <a:t> (range: &lt;6 </a:t>
          </a:r>
          <a:r>
            <a:rPr lang="it-IT" sz="1100" err="1">
              <a:latin typeface="Lato"/>
              <a:ea typeface="Lato"/>
              <a:cs typeface="Lato"/>
            </a:rPr>
            <a:t>months</a:t>
          </a:r>
          <a:r>
            <a:rPr lang="it-IT" sz="1100">
              <a:latin typeface="Lato"/>
              <a:ea typeface="Lato"/>
              <a:cs typeface="Lato"/>
            </a:rPr>
            <a:t> to 5 </a:t>
          </a:r>
          <a:r>
            <a:rPr lang="it-IT" sz="1100" err="1">
              <a:latin typeface="Lato"/>
              <a:ea typeface="Lato"/>
              <a:cs typeface="Lato"/>
            </a:rPr>
            <a:t>years</a:t>
          </a:r>
          <a:r>
            <a:rPr lang="it-IT" sz="1100">
              <a:latin typeface="Lato"/>
              <a:ea typeface="Lato"/>
              <a:cs typeface="Lato"/>
            </a:rPr>
            <a:t>).</a:t>
          </a:r>
          <a:endParaRPr lang="it-IT" sz="1100"/>
        </a:p>
      </dgm:t>
    </dgm:pt>
    <dgm:pt modelId="{57CBFD68-2F5E-4380-BB36-27AF3AB909B6}" type="parTrans" cxnId="{92D888C1-1EB0-41BC-8658-C0EA9CDE918F}">
      <dgm:prSet/>
      <dgm:spPr/>
      <dgm:t>
        <a:bodyPr/>
        <a:lstStyle/>
        <a:p>
          <a:endParaRPr lang="it-IT"/>
        </a:p>
      </dgm:t>
    </dgm:pt>
    <dgm:pt modelId="{6DF71E69-7A10-4F19-B3FD-A2B88E0BF976}" type="sibTrans" cxnId="{92D888C1-1EB0-41BC-8658-C0EA9CDE918F}">
      <dgm:prSet/>
      <dgm:spPr/>
      <dgm:t>
        <a:bodyPr/>
        <a:lstStyle/>
        <a:p>
          <a:endParaRPr lang="it-IT"/>
        </a:p>
      </dgm:t>
    </dgm:pt>
    <dgm:pt modelId="{42E77F6F-E22D-4D15-B651-CEAA2F033C85}">
      <dgm:prSet phldrT="[Testo]" phldr="0"/>
      <dgm:spPr/>
      <dgm:t>
        <a:bodyPr/>
        <a:lstStyle/>
        <a:p>
          <a:endParaRPr lang="it-IT" sz="1100">
            <a:latin typeface="Lato"/>
            <a:ea typeface="Lato"/>
            <a:cs typeface="Lato"/>
          </a:endParaRPr>
        </a:p>
      </dgm:t>
    </dgm:pt>
    <dgm:pt modelId="{0C62074B-8362-4446-8B72-482445019522}" type="parTrans" cxnId="{449660F8-986A-495A-B4DE-F32DA331661C}">
      <dgm:prSet/>
      <dgm:spPr/>
    </dgm:pt>
    <dgm:pt modelId="{721E2AE9-A2BB-4B45-89E5-D66DFB289744}" type="sibTrans" cxnId="{449660F8-986A-495A-B4DE-F32DA331661C}">
      <dgm:prSet/>
      <dgm:spPr/>
    </dgm:pt>
    <dgm:pt modelId="{FC122861-F10E-4412-B1A3-1CB2E76171B2}">
      <dgm:prSet phldrT="[Testo]" phldr="0"/>
      <dgm:spPr/>
      <dgm:t>
        <a:bodyPr/>
        <a:lstStyle/>
        <a:p>
          <a:endParaRPr lang="it-IT" sz="1100">
            <a:latin typeface="Lato"/>
            <a:ea typeface="Lato"/>
            <a:cs typeface="Lato"/>
          </a:endParaRPr>
        </a:p>
      </dgm:t>
    </dgm:pt>
    <dgm:pt modelId="{81A423F3-8BA0-419C-9846-07230523A065}" type="parTrans" cxnId="{45C0EAEE-13B7-4543-AA14-EE212CFA7A22}">
      <dgm:prSet/>
      <dgm:spPr/>
    </dgm:pt>
    <dgm:pt modelId="{9762B250-7F38-40D9-903C-40FDEEDD85B6}" type="sibTrans" cxnId="{45C0EAEE-13B7-4543-AA14-EE212CFA7A22}">
      <dgm:prSet/>
      <dgm:spPr/>
    </dgm:pt>
    <dgm:pt modelId="{B6859DBB-B7DD-4624-B018-1F5A76B08380}" type="pres">
      <dgm:prSet presAssocID="{016979C7-DDBA-4573-B639-FE46274BC85E}" presName="Name0" presStyleCnt="0">
        <dgm:presLayoutVars>
          <dgm:dir/>
          <dgm:resizeHandles val="exact"/>
        </dgm:presLayoutVars>
      </dgm:prSet>
      <dgm:spPr/>
    </dgm:pt>
    <dgm:pt modelId="{21AF25F0-3906-4BB6-BE28-E812B9052E69}" type="pres">
      <dgm:prSet presAssocID="{11C21382-4FE9-474F-B4F0-EB043EF6BF68}" presName="node" presStyleLbl="node1" presStyleIdx="0" presStyleCnt="2">
        <dgm:presLayoutVars>
          <dgm:bulletEnabled val="1"/>
        </dgm:presLayoutVars>
      </dgm:prSet>
      <dgm:spPr/>
    </dgm:pt>
    <dgm:pt modelId="{7B927AD9-1BF6-42A4-8147-467308972E4A}" type="pres">
      <dgm:prSet presAssocID="{9615A90D-6916-46D5-BBDF-AFF58A7AE66C}" presName="sibTrans" presStyleCnt="0"/>
      <dgm:spPr/>
    </dgm:pt>
    <dgm:pt modelId="{401F03BD-F543-44C4-B2D2-B223219C9089}" type="pres">
      <dgm:prSet presAssocID="{180D34BD-72C9-4CB7-B998-E21F7BA3DFDC}" presName="node" presStyleLbl="node1" presStyleIdx="1" presStyleCnt="2">
        <dgm:presLayoutVars>
          <dgm:bulletEnabled val="1"/>
        </dgm:presLayoutVars>
      </dgm:prSet>
      <dgm:spPr/>
    </dgm:pt>
  </dgm:ptLst>
  <dgm:cxnLst>
    <dgm:cxn modelId="{B3E4230B-F2BF-4F20-9EF9-DD3365515CAE}" type="presOf" srcId="{42E77F6F-E22D-4D15-B651-CEAA2F033C85}" destId="{401F03BD-F543-44C4-B2D2-B223219C9089}" srcOrd="0" destOrd="2" presId="urn:microsoft.com/office/officeart/2005/8/layout/hList6"/>
    <dgm:cxn modelId="{6C3FD029-28A1-4161-8B33-B6819C796926}" type="presOf" srcId="{180D34BD-72C9-4CB7-B998-E21F7BA3DFDC}" destId="{401F03BD-F543-44C4-B2D2-B223219C9089}" srcOrd="0" destOrd="0" presId="urn:microsoft.com/office/officeart/2005/8/layout/hList6"/>
    <dgm:cxn modelId="{54B31B5E-3513-4FEC-B88B-42175F852C5C}" type="presOf" srcId="{016979C7-DDBA-4573-B639-FE46274BC85E}" destId="{B6859DBB-B7DD-4624-B018-1F5A76B08380}" srcOrd="0" destOrd="0" presId="urn:microsoft.com/office/officeart/2005/8/layout/hList6"/>
    <dgm:cxn modelId="{1C50E14A-2C75-4D53-8C0B-A7CC92A0116E}" srcId="{180D34BD-72C9-4CB7-B998-E21F7BA3DFDC}" destId="{DBFDFB83-DE07-4DA1-868D-28290F74E853}" srcOrd="0" destOrd="0" parTransId="{8FC34410-1F05-4B49-9869-C252E9762D01}" sibTransId="{97CE8322-44B1-46E8-A6D4-126F2FF81B6B}"/>
    <dgm:cxn modelId="{9BC69E77-85AE-4A58-9B7F-E6867B9C7CEA}" srcId="{016979C7-DDBA-4573-B639-FE46274BC85E}" destId="{11C21382-4FE9-474F-B4F0-EB043EF6BF68}" srcOrd="0" destOrd="0" parTransId="{26C7A46C-361B-4112-AA2E-52AAA5E2D640}" sibTransId="{9615A90D-6916-46D5-BBDF-AFF58A7AE66C}"/>
    <dgm:cxn modelId="{1D229C90-F127-4AE7-B8DB-37430AFC7847}" type="presOf" srcId="{11C21382-4FE9-474F-B4F0-EB043EF6BF68}" destId="{21AF25F0-3906-4BB6-BE28-E812B9052E69}" srcOrd="0" destOrd="0" presId="urn:microsoft.com/office/officeart/2005/8/layout/hList6"/>
    <dgm:cxn modelId="{692669A3-5377-4344-8A39-E420859B115D}" srcId="{11C21382-4FE9-474F-B4F0-EB043EF6BF68}" destId="{CB87D45B-1C64-44C2-87D4-2D0D06AFECAD}" srcOrd="2" destOrd="0" parTransId="{96743BBA-3089-471E-840E-9F4F9AB02BE7}" sibTransId="{B78514B9-A2F8-4272-8272-E94286FFF76F}"/>
    <dgm:cxn modelId="{1DD627A8-6208-4D09-B031-527FCB7D214B}" type="presOf" srcId="{CB87D45B-1C64-44C2-87D4-2D0D06AFECAD}" destId="{21AF25F0-3906-4BB6-BE28-E812B9052E69}" srcOrd="0" destOrd="3" presId="urn:microsoft.com/office/officeart/2005/8/layout/hList6"/>
    <dgm:cxn modelId="{B11D33AF-337C-4FB9-89C5-815DE81F493C}" type="presOf" srcId="{E817AF64-9E87-4122-A228-BAF46A91464E}" destId="{21AF25F0-3906-4BB6-BE28-E812B9052E69}" srcOrd="0" destOrd="1" presId="urn:microsoft.com/office/officeart/2005/8/layout/hList6"/>
    <dgm:cxn modelId="{92D888C1-1EB0-41BC-8658-C0EA9CDE918F}" srcId="{180D34BD-72C9-4CB7-B998-E21F7BA3DFDC}" destId="{5984A4CE-9470-498E-A0BD-AA33BE0E9130}" srcOrd="2" destOrd="0" parTransId="{57CBFD68-2F5E-4380-BB36-27AF3AB909B6}" sibTransId="{6DF71E69-7A10-4F19-B3FD-A2B88E0BF976}"/>
    <dgm:cxn modelId="{6BC9DBC9-43C5-4BC9-AB82-98E81B2CB4C5}" type="presOf" srcId="{FC122861-F10E-4412-B1A3-1CB2E76171B2}" destId="{21AF25F0-3906-4BB6-BE28-E812B9052E69}" srcOrd="0" destOrd="2" presId="urn:microsoft.com/office/officeart/2005/8/layout/hList6"/>
    <dgm:cxn modelId="{5091F9D4-C249-4B45-85CD-12867230D715}" type="presOf" srcId="{DBFDFB83-DE07-4DA1-868D-28290F74E853}" destId="{401F03BD-F543-44C4-B2D2-B223219C9089}" srcOrd="0" destOrd="1" presId="urn:microsoft.com/office/officeart/2005/8/layout/hList6"/>
    <dgm:cxn modelId="{260760D9-EF72-4D5A-9F60-C5584D23E6C9}" type="presOf" srcId="{5984A4CE-9470-498E-A0BD-AA33BE0E9130}" destId="{401F03BD-F543-44C4-B2D2-B223219C9089}" srcOrd="0" destOrd="3" presId="urn:microsoft.com/office/officeart/2005/8/layout/hList6"/>
    <dgm:cxn modelId="{7156B5E3-840F-429A-9BB9-89EC5A7FCB50}" srcId="{11C21382-4FE9-474F-B4F0-EB043EF6BF68}" destId="{E817AF64-9E87-4122-A228-BAF46A91464E}" srcOrd="0" destOrd="0" parTransId="{244BB856-6D5A-4A4B-AEC7-F5485D641CCA}" sibTransId="{E15E7E4C-0072-4986-9CA8-08F48C1940EC}"/>
    <dgm:cxn modelId="{9F7B61E5-EF22-4D5F-AE79-5523418B75AB}" srcId="{016979C7-DDBA-4573-B639-FE46274BC85E}" destId="{180D34BD-72C9-4CB7-B998-E21F7BA3DFDC}" srcOrd="1" destOrd="0" parTransId="{23894BCA-6952-4487-BF97-43E47A129334}" sibTransId="{AAE00419-BBE4-4329-8409-2C3CE64765F1}"/>
    <dgm:cxn modelId="{45C0EAEE-13B7-4543-AA14-EE212CFA7A22}" srcId="{11C21382-4FE9-474F-B4F0-EB043EF6BF68}" destId="{FC122861-F10E-4412-B1A3-1CB2E76171B2}" srcOrd="1" destOrd="0" parTransId="{81A423F3-8BA0-419C-9846-07230523A065}" sibTransId="{9762B250-7F38-40D9-903C-40FDEEDD85B6}"/>
    <dgm:cxn modelId="{449660F8-986A-495A-B4DE-F32DA331661C}" srcId="{180D34BD-72C9-4CB7-B998-E21F7BA3DFDC}" destId="{42E77F6F-E22D-4D15-B651-CEAA2F033C85}" srcOrd="1" destOrd="0" parTransId="{0C62074B-8362-4446-8B72-482445019522}" sibTransId="{721E2AE9-A2BB-4B45-89E5-D66DFB289744}"/>
    <dgm:cxn modelId="{1FDC8176-0E78-4B85-9CBE-28FBB3B72266}" type="presParOf" srcId="{B6859DBB-B7DD-4624-B018-1F5A76B08380}" destId="{21AF25F0-3906-4BB6-BE28-E812B9052E69}" srcOrd="0" destOrd="0" presId="urn:microsoft.com/office/officeart/2005/8/layout/hList6"/>
    <dgm:cxn modelId="{990B187B-4270-40F0-BCAE-2B562D2F554E}" type="presParOf" srcId="{B6859DBB-B7DD-4624-B018-1F5A76B08380}" destId="{7B927AD9-1BF6-42A4-8147-467308972E4A}" srcOrd="1" destOrd="0" presId="urn:microsoft.com/office/officeart/2005/8/layout/hList6"/>
    <dgm:cxn modelId="{5B8816C6-6D5C-4FFB-B3D6-00F35D2DC992}" type="presParOf" srcId="{B6859DBB-B7DD-4624-B018-1F5A76B08380}" destId="{401F03BD-F543-44C4-B2D2-B223219C9089}" srcOrd="2" destOrd="0" presId="urn:microsoft.com/office/officeart/2005/8/layout/hList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5A44720-0436-4A04-ADAB-0CF6BF01F05F}" type="doc">
      <dgm:prSet loTypeId="urn:microsoft.com/office/officeart/2005/8/layout/venn3" loCatId="relationship" qsTypeId="urn:microsoft.com/office/officeart/2005/8/quickstyle/simple1" qsCatId="simple" csTypeId="urn:microsoft.com/office/officeart/2005/8/colors/accent5_3" csCatId="accent5" phldr="1"/>
      <dgm:spPr/>
      <dgm:t>
        <a:bodyPr/>
        <a:lstStyle/>
        <a:p>
          <a:endParaRPr lang="it-IT"/>
        </a:p>
      </dgm:t>
    </dgm:pt>
    <dgm:pt modelId="{8A837565-90AA-4BD5-9D8A-9F5494D89D2D}">
      <dgm:prSet phldrT="[Testo]" phldr="0" custT="1"/>
      <dgm:spPr/>
      <dgm:t>
        <a:bodyPr/>
        <a:lstStyle/>
        <a:p>
          <a:pPr rtl="0"/>
          <a:r>
            <a:rPr lang="it-IT">
              <a:latin typeface="Arial"/>
            </a:rPr>
            <a:t>79% </a:t>
          </a:r>
          <a:r>
            <a:rPr lang="it-IT" sz="1800" b="0">
              <a:latin typeface="Arial"/>
              <a:ea typeface="Lato"/>
              <a:cs typeface="Arial"/>
            </a:rPr>
            <a:t>      </a:t>
          </a:r>
          <a:r>
            <a:rPr lang="it-IT" sz="900" b="1">
              <a:latin typeface="Lato"/>
              <a:ea typeface="Lato"/>
              <a:cs typeface="Lato"/>
            </a:rPr>
            <a:t>Felt </a:t>
          </a:r>
          <a:r>
            <a:rPr lang="it-IT" sz="900" b="1" err="1">
              <a:latin typeface="Lato"/>
              <a:ea typeface="Lato"/>
              <a:cs typeface="Lato"/>
            </a:rPr>
            <a:t>listened</a:t>
          </a:r>
          <a:r>
            <a:rPr lang="it-IT" sz="900" b="1">
              <a:latin typeface="Lato"/>
              <a:ea typeface="Lato"/>
              <a:cs typeface="Lato"/>
            </a:rPr>
            <a:t> to </a:t>
          </a:r>
          <a:r>
            <a:rPr lang="it-IT" sz="900" b="1" err="1">
              <a:latin typeface="Lato"/>
              <a:ea typeface="Lato"/>
              <a:cs typeface="Lato"/>
            </a:rPr>
            <a:t>attentively</a:t>
          </a:r>
          <a:r>
            <a:rPr lang="it-IT" sz="900" b="1">
              <a:latin typeface="Lato"/>
              <a:ea typeface="Lato"/>
              <a:cs typeface="Lato"/>
            </a:rPr>
            <a:t> by </a:t>
          </a:r>
          <a:r>
            <a:rPr lang="it-IT" sz="900" b="1" err="1">
              <a:latin typeface="Lato"/>
              <a:ea typeface="Lato"/>
              <a:cs typeface="Lato"/>
            </a:rPr>
            <a:t>supervisors</a:t>
          </a:r>
          <a:r>
            <a:rPr lang="it-IT" sz="900" b="1">
              <a:latin typeface="Lato"/>
              <a:ea typeface="Lato"/>
              <a:cs typeface="Lato"/>
            </a:rPr>
            <a:t>.</a:t>
          </a:r>
          <a:endParaRPr lang="it-IT" sz="900" b="0">
            <a:latin typeface="Arial"/>
            <a:ea typeface="Lato"/>
            <a:cs typeface="Arial"/>
          </a:endParaRPr>
        </a:p>
      </dgm:t>
    </dgm:pt>
    <dgm:pt modelId="{23646011-B9AA-4349-A586-A547D70E6BB4}" type="parTrans" cxnId="{256BB56B-3AE3-46B6-B68B-93CD528540CD}">
      <dgm:prSet/>
      <dgm:spPr/>
      <dgm:t>
        <a:bodyPr/>
        <a:lstStyle/>
        <a:p>
          <a:endParaRPr lang="it-IT"/>
        </a:p>
      </dgm:t>
    </dgm:pt>
    <dgm:pt modelId="{A8394AE8-9CF0-4B1A-B488-835194590258}" type="sibTrans" cxnId="{256BB56B-3AE3-46B6-B68B-93CD528540CD}">
      <dgm:prSet/>
      <dgm:spPr/>
      <dgm:t>
        <a:bodyPr/>
        <a:lstStyle/>
        <a:p>
          <a:endParaRPr lang="it-IT"/>
        </a:p>
      </dgm:t>
    </dgm:pt>
    <dgm:pt modelId="{020DA052-88CA-48B9-9117-8256852DB3B0}">
      <dgm:prSet phldrT="[Testo]" phldr="0" custT="1"/>
      <dgm:spPr/>
      <dgm:t>
        <a:bodyPr/>
        <a:lstStyle/>
        <a:p>
          <a:pPr algn="l" rtl="0"/>
          <a:r>
            <a:rPr lang="it-IT">
              <a:latin typeface="Arial"/>
            </a:rPr>
            <a:t> 75%</a:t>
          </a:r>
          <a:r>
            <a:rPr lang="it-IT" sz="1800" b="0">
              <a:latin typeface="Arial"/>
              <a:ea typeface="Lato"/>
              <a:cs typeface="Arial"/>
            </a:rPr>
            <a:t> </a:t>
          </a:r>
          <a:r>
            <a:rPr lang="it-IT" sz="900" b="1" err="1">
              <a:latin typeface="Lato"/>
              <a:ea typeface="Lato"/>
              <a:cs typeface="Lato"/>
            </a:rPr>
            <a:t>Experienced</a:t>
          </a:r>
          <a:r>
            <a:rPr lang="it-IT" sz="900" b="1">
              <a:latin typeface="Lato"/>
              <a:ea typeface="Lato"/>
              <a:cs typeface="Lato"/>
            </a:rPr>
            <a:t> </a:t>
          </a:r>
          <a:r>
            <a:rPr lang="it-IT" sz="900" b="1" err="1">
              <a:latin typeface="Lato"/>
              <a:ea typeface="Lato"/>
              <a:cs typeface="Lato"/>
            </a:rPr>
            <a:t>professional</a:t>
          </a:r>
          <a:r>
            <a:rPr lang="it-IT" sz="900" b="1">
              <a:latin typeface="Lato"/>
              <a:ea typeface="Lato"/>
              <a:cs typeface="Lato"/>
            </a:rPr>
            <a:t> </a:t>
          </a:r>
          <a:r>
            <a:rPr lang="it-IT" sz="900" b="1" err="1">
              <a:latin typeface="Lato"/>
              <a:ea typeface="Lato"/>
              <a:cs typeface="Lato"/>
            </a:rPr>
            <a:t>validation</a:t>
          </a:r>
          <a:r>
            <a:rPr lang="it-IT" sz="900" b="1">
              <a:latin typeface="Lato"/>
              <a:ea typeface="Lato"/>
              <a:cs typeface="Lato"/>
            </a:rPr>
            <a:t> in the clinic.</a:t>
          </a:r>
        </a:p>
      </dgm:t>
    </dgm:pt>
    <dgm:pt modelId="{B22CD729-128F-4C9B-81CB-382C5A718D4C}" type="parTrans" cxnId="{23E43C8E-140F-476D-93F1-BC0A0212BB9F}">
      <dgm:prSet/>
      <dgm:spPr/>
      <dgm:t>
        <a:bodyPr/>
        <a:lstStyle/>
        <a:p>
          <a:endParaRPr lang="it-IT"/>
        </a:p>
      </dgm:t>
    </dgm:pt>
    <dgm:pt modelId="{69F332DF-FFAF-4699-A887-947F0BCB6D81}" type="sibTrans" cxnId="{23E43C8E-140F-476D-93F1-BC0A0212BB9F}">
      <dgm:prSet/>
      <dgm:spPr/>
      <dgm:t>
        <a:bodyPr/>
        <a:lstStyle/>
        <a:p>
          <a:endParaRPr lang="it-IT"/>
        </a:p>
      </dgm:t>
    </dgm:pt>
    <dgm:pt modelId="{6060B8D7-7BD0-45E6-8C8D-BF6B009687D1}">
      <dgm:prSet phldrT="[Testo]" phldr="0" custT="1"/>
      <dgm:spPr/>
      <dgm:t>
        <a:bodyPr/>
        <a:lstStyle/>
        <a:p>
          <a:pPr rtl="0"/>
          <a:r>
            <a:rPr lang="en-US">
              <a:latin typeface="Arial"/>
            </a:rPr>
            <a:t>29% </a:t>
          </a:r>
          <a:r>
            <a:rPr lang="en-US" sz="1800" b="0">
              <a:latin typeface="Arial"/>
              <a:ea typeface="Lato"/>
              <a:cs typeface="Arial"/>
            </a:rPr>
            <a:t>  </a:t>
          </a:r>
          <a:r>
            <a:rPr lang="en-US" sz="900" b="1">
              <a:latin typeface="Lato"/>
              <a:ea typeface="Lato"/>
              <a:cs typeface="Lato"/>
            </a:rPr>
            <a:t>Reported judgmental feedback during struggles.</a:t>
          </a:r>
          <a:br>
            <a:rPr lang="en-US" sz="900"/>
          </a:br>
          <a:endParaRPr lang="en-US" sz="900"/>
        </a:p>
      </dgm:t>
    </dgm:pt>
    <dgm:pt modelId="{D031341A-017B-430A-A676-FA8C18E807E8}" type="parTrans" cxnId="{180AC31A-EBDC-427E-B222-06C38A5958C8}">
      <dgm:prSet/>
      <dgm:spPr/>
    </dgm:pt>
    <dgm:pt modelId="{123B43D4-96F9-42C0-AA29-AFF21D567846}" type="sibTrans" cxnId="{180AC31A-EBDC-427E-B222-06C38A5958C8}">
      <dgm:prSet/>
      <dgm:spPr/>
    </dgm:pt>
    <dgm:pt modelId="{E14B759B-E53A-4CA4-8965-2D6ABC75C367}" type="pres">
      <dgm:prSet presAssocID="{D5A44720-0436-4A04-ADAB-0CF6BF01F05F}" presName="Name0" presStyleCnt="0">
        <dgm:presLayoutVars>
          <dgm:dir/>
          <dgm:resizeHandles val="exact"/>
        </dgm:presLayoutVars>
      </dgm:prSet>
      <dgm:spPr/>
    </dgm:pt>
    <dgm:pt modelId="{93979C9E-F1BC-40C3-B4D7-E1D625875F49}" type="pres">
      <dgm:prSet presAssocID="{8A837565-90AA-4BD5-9D8A-9F5494D89D2D}" presName="Name5" presStyleLbl="vennNode1" presStyleIdx="0" presStyleCnt="3">
        <dgm:presLayoutVars>
          <dgm:bulletEnabled val="1"/>
        </dgm:presLayoutVars>
      </dgm:prSet>
      <dgm:spPr/>
    </dgm:pt>
    <dgm:pt modelId="{B4FCB69D-E000-4826-925B-9367B9BCC8CA}" type="pres">
      <dgm:prSet presAssocID="{A8394AE8-9CF0-4B1A-B488-835194590258}" presName="space" presStyleCnt="0"/>
      <dgm:spPr/>
    </dgm:pt>
    <dgm:pt modelId="{EC029E33-9702-4609-A39C-BC137F57A80E}" type="pres">
      <dgm:prSet presAssocID="{020DA052-88CA-48B9-9117-8256852DB3B0}" presName="Name5" presStyleLbl="vennNode1" presStyleIdx="1" presStyleCnt="3">
        <dgm:presLayoutVars>
          <dgm:bulletEnabled val="1"/>
        </dgm:presLayoutVars>
      </dgm:prSet>
      <dgm:spPr/>
    </dgm:pt>
    <dgm:pt modelId="{F0974EF3-7747-480E-8DBA-A8FF3B3F6378}" type="pres">
      <dgm:prSet presAssocID="{69F332DF-FFAF-4699-A887-947F0BCB6D81}" presName="space" presStyleCnt="0"/>
      <dgm:spPr/>
    </dgm:pt>
    <dgm:pt modelId="{ABA0EAF2-0A0A-4987-AB30-21BBF5727A51}" type="pres">
      <dgm:prSet presAssocID="{6060B8D7-7BD0-45E6-8C8D-BF6B009687D1}" presName="Name5" presStyleLbl="vennNode1" presStyleIdx="2" presStyleCnt="3">
        <dgm:presLayoutVars>
          <dgm:bulletEnabled val="1"/>
        </dgm:presLayoutVars>
      </dgm:prSet>
      <dgm:spPr/>
    </dgm:pt>
  </dgm:ptLst>
  <dgm:cxnLst>
    <dgm:cxn modelId="{180AC31A-EBDC-427E-B222-06C38A5958C8}" srcId="{D5A44720-0436-4A04-ADAB-0CF6BF01F05F}" destId="{6060B8D7-7BD0-45E6-8C8D-BF6B009687D1}" srcOrd="2" destOrd="0" parTransId="{D031341A-017B-430A-A676-FA8C18E807E8}" sibTransId="{123B43D4-96F9-42C0-AA29-AFF21D567846}"/>
    <dgm:cxn modelId="{A54F011E-078B-4769-9251-591636081FFD}" type="presOf" srcId="{8A837565-90AA-4BD5-9D8A-9F5494D89D2D}" destId="{93979C9E-F1BC-40C3-B4D7-E1D625875F49}" srcOrd="0" destOrd="0" presId="urn:microsoft.com/office/officeart/2005/8/layout/venn3"/>
    <dgm:cxn modelId="{C89A2B3B-8A2E-40C4-A395-2024883D4CD1}" type="presOf" srcId="{6060B8D7-7BD0-45E6-8C8D-BF6B009687D1}" destId="{ABA0EAF2-0A0A-4987-AB30-21BBF5727A51}" srcOrd="0" destOrd="0" presId="urn:microsoft.com/office/officeart/2005/8/layout/venn3"/>
    <dgm:cxn modelId="{94E2776A-CD17-4C58-BA99-D3F0F6EF37E8}" type="presOf" srcId="{D5A44720-0436-4A04-ADAB-0CF6BF01F05F}" destId="{E14B759B-E53A-4CA4-8965-2D6ABC75C367}" srcOrd="0" destOrd="0" presId="urn:microsoft.com/office/officeart/2005/8/layout/venn3"/>
    <dgm:cxn modelId="{256BB56B-3AE3-46B6-B68B-93CD528540CD}" srcId="{D5A44720-0436-4A04-ADAB-0CF6BF01F05F}" destId="{8A837565-90AA-4BD5-9D8A-9F5494D89D2D}" srcOrd="0" destOrd="0" parTransId="{23646011-B9AA-4349-A586-A547D70E6BB4}" sibTransId="{A8394AE8-9CF0-4B1A-B488-835194590258}"/>
    <dgm:cxn modelId="{C1E9055A-740A-41BA-9CD0-1713D4A0F425}" type="presOf" srcId="{020DA052-88CA-48B9-9117-8256852DB3B0}" destId="{EC029E33-9702-4609-A39C-BC137F57A80E}" srcOrd="0" destOrd="0" presId="urn:microsoft.com/office/officeart/2005/8/layout/venn3"/>
    <dgm:cxn modelId="{23E43C8E-140F-476D-93F1-BC0A0212BB9F}" srcId="{D5A44720-0436-4A04-ADAB-0CF6BF01F05F}" destId="{020DA052-88CA-48B9-9117-8256852DB3B0}" srcOrd="1" destOrd="0" parTransId="{B22CD729-128F-4C9B-81CB-382C5A718D4C}" sibTransId="{69F332DF-FFAF-4699-A887-947F0BCB6D81}"/>
    <dgm:cxn modelId="{2FDE0D4F-FDDD-4DF2-A605-584A7FA4EE73}" type="presParOf" srcId="{E14B759B-E53A-4CA4-8965-2D6ABC75C367}" destId="{93979C9E-F1BC-40C3-B4D7-E1D625875F49}" srcOrd="0" destOrd="0" presId="urn:microsoft.com/office/officeart/2005/8/layout/venn3"/>
    <dgm:cxn modelId="{68A6D736-1368-4D39-80BB-4FA5A09CCB24}" type="presParOf" srcId="{E14B759B-E53A-4CA4-8965-2D6ABC75C367}" destId="{B4FCB69D-E000-4826-925B-9367B9BCC8CA}" srcOrd="1" destOrd="0" presId="urn:microsoft.com/office/officeart/2005/8/layout/venn3"/>
    <dgm:cxn modelId="{FC8369C9-E79C-42CE-9817-C3A6B5D8EBFE}" type="presParOf" srcId="{E14B759B-E53A-4CA4-8965-2D6ABC75C367}" destId="{EC029E33-9702-4609-A39C-BC137F57A80E}" srcOrd="2" destOrd="0" presId="urn:microsoft.com/office/officeart/2005/8/layout/venn3"/>
    <dgm:cxn modelId="{7F8D0012-9C15-469B-B28A-62427984992A}" type="presParOf" srcId="{E14B759B-E53A-4CA4-8965-2D6ABC75C367}" destId="{F0974EF3-7747-480E-8DBA-A8FF3B3F6378}" srcOrd="3" destOrd="0" presId="urn:microsoft.com/office/officeart/2005/8/layout/venn3"/>
    <dgm:cxn modelId="{461BD081-5D58-43DC-8031-7E64ACBEB523}" type="presParOf" srcId="{E14B759B-E53A-4CA4-8965-2D6ABC75C367}" destId="{ABA0EAF2-0A0A-4987-AB30-21BBF5727A51}" srcOrd="4" destOrd="0" presId="urn:microsoft.com/office/officeart/2005/8/layout/ven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0D181F-9D67-46B4-9066-2BAA0CD95B79}">
      <dsp:nvSpPr>
        <dsp:cNvPr id="0" name=""/>
        <dsp:cNvSpPr/>
      </dsp:nvSpPr>
      <dsp:spPr>
        <a:xfrm>
          <a:off x="1341" y="938695"/>
          <a:ext cx="1633843" cy="653537"/>
        </a:xfrm>
        <a:prstGeom prst="chevron">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Arial"/>
            </a:rPr>
            <a:t>Year 1</a:t>
          </a:r>
          <a:endParaRPr lang="en-US" sz="2300" kern="1200"/>
        </a:p>
      </dsp:txBody>
      <dsp:txXfrm>
        <a:off x="328110" y="938695"/>
        <a:ext cx="980306" cy="653537"/>
      </dsp:txXfrm>
    </dsp:sp>
    <dsp:sp modelId="{A2529966-4C3B-4CB1-AC8D-DA1CFE67EB89}">
      <dsp:nvSpPr>
        <dsp:cNvPr id="0" name=""/>
        <dsp:cNvSpPr/>
      </dsp:nvSpPr>
      <dsp:spPr>
        <a:xfrm>
          <a:off x="1471799" y="938695"/>
          <a:ext cx="1633843" cy="653537"/>
        </a:xfrm>
        <a:prstGeom prst="chevron">
          <a:avLst/>
        </a:prstGeom>
        <a:solidFill>
          <a:schemeClr val="accent2">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Arial"/>
            </a:rPr>
            <a:t>Year 2</a:t>
          </a:r>
          <a:endParaRPr lang="en-US" sz="2300" kern="1200"/>
        </a:p>
      </dsp:txBody>
      <dsp:txXfrm>
        <a:off x="1798568" y="938695"/>
        <a:ext cx="980306" cy="653537"/>
      </dsp:txXfrm>
    </dsp:sp>
    <dsp:sp modelId="{2FF790CB-4F8E-4807-8C3B-20A4932FF65C}">
      <dsp:nvSpPr>
        <dsp:cNvPr id="0" name=""/>
        <dsp:cNvSpPr/>
      </dsp:nvSpPr>
      <dsp:spPr>
        <a:xfrm>
          <a:off x="2942258" y="938695"/>
          <a:ext cx="1633843" cy="653537"/>
        </a:xfrm>
        <a:prstGeom prst="chevron">
          <a:avLst/>
        </a:prstGeom>
        <a:solidFill>
          <a:schemeClr val="accent2">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Arial"/>
            </a:rPr>
            <a:t>Year 3</a:t>
          </a:r>
          <a:endParaRPr lang="en-US" sz="2300" kern="1200"/>
        </a:p>
      </dsp:txBody>
      <dsp:txXfrm>
        <a:off x="3269027" y="938695"/>
        <a:ext cx="980306" cy="6535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9634A-7FAF-42D4-98C8-B602963B75DE}">
      <dsp:nvSpPr>
        <dsp:cNvPr id="0" name=""/>
        <dsp:cNvSpPr/>
      </dsp:nvSpPr>
      <dsp:spPr>
        <a:xfrm>
          <a:off x="1178426" y="44278"/>
          <a:ext cx="1425933" cy="71296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US" sz="1100" kern="1200">
              <a:latin typeface="Arial"/>
            </a:rPr>
            <a:t>Safe patient treatment</a:t>
          </a:r>
          <a:endParaRPr lang="it-IT" sz="1100" kern="1200">
            <a:latin typeface="Arial"/>
          </a:endParaRPr>
        </a:p>
      </dsp:txBody>
      <dsp:txXfrm>
        <a:off x="1199308" y="65160"/>
        <a:ext cx="1384169" cy="671202"/>
      </dsp:txXfrm>
    </dsp:sp>
    <dsp:sp modelId="{5AC69840-4BD0-40EC-A4D4-8B8210C8F4A7}">
      <dsp:nvSpPr>
        <dsp:cNvPr id="0" name=""/>
        <dsp:cNvSpPr/>
      </dsp:nvSpPr>
      <dsp:spPr>
        <a:xfrm rot="3600000">
          <a:off x="2108489" y="1295816"/>
          <a:ext cx="743400" cy="249538"/>
        </a:xfrm>
        <a:prstGeom prst="lef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it-IT" sz="900" kern="1200"/>
        </a:p>
      </dsp:txBody>
      <dsp:txXfrm>
        <a:off x="2183350" y="1345724"/>
        <a:ext cx="593678" cy="149722"/>
      </dsp:txXfrm>
    </dsp:sp>
    <dsp:sp modelId="{35E59E1B-3EE7-4ACF-94F8-3ECB8F0BF66B}">
      <dsp:nvSpPr>
        <dsp:cNvPr id="0" name=""/>
        <dsp:cNvSpPr/>
      </dsp:nvSpPr>
      <dsp:spPr>
        <a:xfrm>
          <a:off x="2356018" y="2083927"/>
          <a:ext cx="1425933" cy="71296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US" sz="1100" kern="1200">
              <a:latin typeface="Arial"/>
            </a:rPr>
            <a:t>Evaluation of student skills to pass to the next year</a:t>
          </a:r>
          <a:endParaRPr lang="it-IT" sz="1100" kern="1200">
            <a:latin typeface="Arial"/>
          </a:endParaRPr>
        </a:p>
      </dsp:txBody>
      <dsp:txXfrm>
        <a:off x="2376900" y="2104809"/>
        <a:ext cx="1384169" cy="671202"/>
      </dsp:txXfrm>
    </dsp:sp>
    <dsp:sp modelId="{CB5764BF-BB94-4D9E-B3DA-5AAC7759BA61}">
      <dsp:nvSpPr>
        <dsp:cNvPr id="0" name=""/>
        <dsp:cNvSpPr/>
      </dsp:nvSpPr>
      <dsp:spPr>
        <a:xfrm rot="10800000">
          <a:off x="1519693" y="2315641"/>
          <a:ext cx="743400" cy="249538"/>
        </a:xfrm>
        <a:prstGeom prst="lef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it-IT" sz="900" kern="1200"/>
        </a:p>
      </dsp:txBody>
      <dsp:txXfrm rot="10800000">
        <a:off x="1594554" y="2365549"/>
        <a:ext cx="593678" cy="149722"/>
      </dsp:txXfrm>
    </dsp:sp>
    <dsp:sp modelId="{C5D43327-C819-4AF4-9C69-0B39B14726B1}">
      <dsp:nvSpPr>
        <dsp:cNvPr id="0" name=""/>
        <dsp:cNvSpPr/>
      </dsp:nvSpPr>
      <dsp:spPr>
        <a:xfrm>
          <a:off x="835" y="2083927"/>
          <a:ext cx="1425933" cy="71296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US" sz="1100" kern="1200">
              <a:latin typeface="Arial"/>
            </a:rPr>
            <a:t>Safe learningenvironment forstudents </a:t>
          </a:r>
          <a:endParaRPr lang="it-IT" sz="1100" kern="1200">
            <a:latin typeface="Arial"/>
          </a:endParaRPr>
        </a:p>
      </dsp:txBody>
      <dsp:txXfrm>
        <a:off x="21717" y="2104809"/>
        <a:ext cx="1384169" cy="671202"/>
      </dsp:txXfrm>
    </dsp:sp>
    <dsp:sp modelId="{47F24A63-EB9B-4CCE-B9A1-B90C502E11E7}">
      <dsp:nvSpPr>
        <dsp:cNvPr id="0" name=""/>
        <dsp:cNvSpPr/>
      </dsp:nvSpPr>
      <dsp:spPr>
        <a:xfrm rot="18000000">
          <a:off x="930897" y="1295816"/>
          <a:ext cx="743400" cy="249538"/>
        </a:xfrm>
        <a:prstGeom prst="lef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it-IT" sz="900" kern="1200"/>
        </a:p>
      </dsp:txBody>
      <dsp:txXfrm>
        <a:off x="1005758" y="1345724"/>
        <a:ext cx="593678" cy="1497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83B2AF-85DF-4639-B308-7C5F12967A56}">
      <dsp:nvSpPr>
        <dsp:cNvPr id="0" name=""/>
        <dsp:cNvSpPr/>
      </dsp:nvSpPr>
      <dsp:spPr>
        <a:xfrm rot="16200000">
          <a:off x="716507" y="1538411"/>
          <a:ext cx="418555" cy="1108732"/>
        </a:xfrm>
        <a:prstGeom prst="round2Same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1">
          <a:noAutofit/>
        </a:bodyPr>
        <a:lstStyle/>
        <a:p>
          <a:pPr marL="0" lvl="0" indent="0" algn="ctr" defTabSz="488950" rtl="0">
            <a:lnSpc>
              <a:spcPct val="90000"/>
            </a:lnSpc>
            <a:spcBef>
              <a:spcPct val="0"/>
            </a:spcBef>
            <a:spcAft>
              <a:spcPct val="35000"/>
            </a:spcAft>
            <a:buNone/>
          </a:pPr>
          <a:r>
            <a:rPr lang="it-IT" sz="1100" b="1" kern="1200">
              <a:latin typeface="Poppins"/>
              <a:cs typeface="Poppins"/>
            </a:rPr>
            <a:t>Workstation Setup</a:t>
          </a:r>
        </a:p>
      </dsp:txBody>
      <dsp:txXfrm rot="5400000">
        <a:off x="391851" y="1903931"/>
        <a:ext cx="1088300" cy="377691"/>
      </dsp:txXfrm>
    </dsp:sp>
    <dsp:sp modelId="{AEE02DE3-258B-47BC-86D7-BC0BB83CDFD4}">
      <dsp:nvSpPr>
        <dsp:cNvPr id="0" name=""/>
        <dsp:cNvSpPr/>
      </dsp:nvSpPr>
      <dsp:spPr>
        <a:xfrm>
          <a:off x="1841" y="0"/>
          <a:ext cx="1847887" cy="1464944"/>
        </a:xfrm>
        <a:prstGeom prst="rect">
          <a:avLst/>
        </a:prstGeom>
        <a:noFill/>
        <a:ln>
          <a:noFill/>
        </a:ln>
        <a:effectLst/>
      </dsp:spPr>
      <dsp:style>
        <a:lnRef idx="0">
          <a:scrgbClr r="0" g="0" b="0"/>
        </a:lnRef>
        <a:fillRef idx="0">
          <a:scrgbClr r="0" g="0" b="0"/>
        </a:fillRef>
        <a:effectRef idx="0">
          <a:scrgbClr r="0" g="0" b="0"/>
        </a:effectRef>
        <a:fontRef idx="minor"/>
      </dsp:style>
    </dsp:sp>
    <dsp:sp modelId="{81056DAA-1C06-4BD0-895D-A43DF4726994}">
      <dsp:nvSpPr>
        <dsp:cNvPr id="0" name=""/>
        <dsp:cNvSpPr/>
      </dsp:nvSpPr>
      <dsp:spPr>
        <a:xfrm>
          <a:off x="925785" y="1548655"/>
          <a:ext cx="0" cy="334844"/>
        </a:xfrm>
        <a:prstGeom prst="line">
          <a:avLst/>
        </a:prstGeom>
        <a:noFill/>
        <a:ln w="9525"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B4674D6D-D9A5-40DF-A7CC-17BC0798C43C}">
      <dsp:nvSpPr>
        <dsp:cNvPr id="0" name=""/>
        <dsp:cNvSpPr/>
      </dsp:nvSpPr>
      <dsp:spPr>
        <a:xfrm>
          <a:off x="883929" y="1464944"/>
          <a:ext cx="83711" cy="83711"/>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6D69B5-428D-4F7C-BBCA-A7EB7C648189}">
      <dsp:nvSpPr>
        <dsp:cNvPr id="0" name=""/>
        <dsp:cNvSpPr/>
      </dsp:nvSpPr>
      <dsp:spPr>
        <a:xfrm>
          <a:off x="1480151" y="1883500"/>
          <a:ext cx="1108732" cy="418555"/>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1">
          <a:noAutofit/>
        </a:bodyPr>
        <a:lstStyle/>
        <a:p>
          <a:pPr marL="0" lvl="0" indent="0" algn="ctr" defTabSz="488950" rtl="0">
            <a:lnSpc>
              <a:spcPct val="90000"/>
            </a:lnSpc>
            <a:spcBef>
              <a:spcPct val="0"/>
            </a:spcBef>
            <a:spcAft>
              <a:spcPct val="35000"/>
            </a:spcAft>
            <a:buNone/>
          </a:pPr>
          <a:r>
            <a:rPr lang="it-IT" sz="1100" b="1" kern="1200">
              <a:latin typeface="Poppins"/>
              <a:cs typeface="Poppins"/>
            </a:rPr>
            <a:t>Records Analysis</a:t>
          </a:r>
          <a:endParaRPr lang="it-IT" sz="1100" kern="1200">
            <a:latin typeface="Arial"/>
          </a:endParaRPr>
        </a:p>
      </dsp:txBody>
      <dsp:txXfrm>
        <a:off x="1480151" y="1883500"/>
        <a:ext cx="1108732" cy="418555"/>
      </dsp:txXfrm>
    </dsp:sp>
    <dsp:sp modelId="{A453FEC2-1B0F-499D-9946-046CA80CCCBB}">
      <dsp:nvSpPr>
        <dsp:cNvPr id="0" name=""/>
        <dsp:cNvSpPr/>
      </dsp:nvSpPr>
      <dsp:spPr>
        <a:xfrm>
          <a:off x="1110574" y="2720611"/>
          <a:ext cx="1847887" cy="1464944"/>
        </a:xfrm>
        <a:prstGeom prst="rect">
          <a:avLst/>
        </a:prstGeom>
        <a:noFill/>
        <a:ln>
          <a:noFill/>
        </a:ln>
        <a:effectLst/>
      </dsp:spPr>
      <dsp:style>
        <a:lnRef idx="0">
          <a:scrgbClr r="0" g="0" b="0"/>
        </a:lnRef>
        <a:fillRef idx="0">
          <a:scrgbClr r="0" g="0" b="0"/>
        </a:fillRef>
        <a:effectRef idx="0">
          <a:scrgbClr r="0" g="0" b="0"/>
        </a:effectRef>
        <a:fontRef idx="minor"/>
      </dsp:style>
    </dsp:sp>
    <dsp:sp modelId="{F8139606-B796-47E1-A462-4CB83AB1458E}">
      <dsp:nvSpPr>
        <dsp:cNvPr id="0" name=""/>
        <dsp:cNvSpPr/>
      </dsp:nvSpPr>
      <dsp:spPr>
        <a:xfrm>
          <a:off x="2034517" y="2302055"/>
          <a:ext cx="0" cy="334844"/>
        </a:xfrm>
        <a:prstGeom prst="line">
          <a:avLst/>
        </a:prstGeom>
        <a:noFill/>
        <a:ln w="9525" cap="flat" cmpd="sng" algn="ctr">
          <a:solidFill>
            <a:schemeClr val="accent3">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7A1A56C2-DEA4-4FF3-BB6B-B6C54F04D044}">
      <dsp:nvSpPr>
        <dsp:cNvPr id="0" name=""/>
        <dsp:cNvSpPr/>
      </dsp:nvSpPr>
      <dsp:spPr>
        <a:xfrm>
          <a:off x="1992662" y="2636900"/>
          <a:ext cx="83711" cy="83711"/>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1CE419-FC95-4596-9A0D-F841E3072E07}">
      <dsp:nvSpPr>
        <dsp:cNvPr id="0" name=""/>
        <dsp:cNvSpPr/>
      </dsp:nvSpPr>
      <dsp:spPr>
        <a:xfrm>
          <a:off x="2588883" y="1883500"/>
          <a:ext cx="1108732" cy="418555"/>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1">
          <a:noAutofit/>
        </a:bodyPr>
        <a:lstStyle/>
        <a:p>
          <a:pPr marL="0" lvl="0" indent="0" algn="ctr" defTabSz="488950" rtl="0">
            <a:lnSpc>
              <a:spcPct val="90000"/>
            </a:lnSpc>
            <a:spcBef>
              <a:spcPct val="0"/>
            </a:spcBef>
            <a:spcAft>
              <a:spcPct val="35000"/>
            </a:spcAft>
            <a:buNone/>
          </a:pPr>
          <a:r>
            <a:rPr lang="it-IT" sz="1100" b="1" kern="1200" err="1">
              <a:latin typeface="Poppins"/>
              <a:cs typeface="Poppins"/>
            </a:rPr>
            <a:t>Initial</a:t>
          </a:r>
          <a:r>
            <a:rPr lang="it-IT" sz="1100" b="1" kern="1200">
              <a:latin typeface="Poppins"/>
              <a:cs typeface="Poppins"/>
            </a:rPr>
            <a:t> Brief</a:t>
          </a:r>
        </a:p>
      </dsp:txBody>
      <dsp:txXfrm>
        <a:off x="2588883" y="1883500"/>
        <a:ext cx="1108732" cy="418555"/>
      </dsp:txXfrm>
    </dsp:sp>
    <dsp:sp modelId="{D1C3174B-AD46-412C-8037-934E4E2E746C}">
      <dsp:nvSpPr>
        <dsp:cNvPr id="0" name=""/>
        <dsp:cNvSpPr/>
      </dsp:nvSpPr>
      <dsp:spPr>
        <a:xfrm>
          <a:off x="2219306" y="0"/>
          <a:ext cx="1847887" cy="1464944"/>
        </a:xfrm>
        <a:prstGeom prst="rect">
          <a:avLst/>
        </a:prstGeom>
        <a:noFill/>
        <a:ln>
          <a:noFill/>
        </a:ln>
        <a:effectLst/>
      </dsp:spPr>
      <dsp:style>
        <a:lnRef idx="0">
          <a:scrgbClr r="0" g="0" b="0"/>
        </a:lnRef>
        <a:fillRef idx="0">
          <a:scrgbClr r="0" g="0" b="0"/>
        </a:fillRef>
        <a:effectRef idx="0">
          <a:scrgbClr r="0" g="0" b="0"/>
        </a:effectRef>
        <a:fontRef idx="minor"/>
      </dsp:style>
    </dsp:sp>
    <dsp:sp modelId="{232E1D29-288B-4B8E-AE80-D3033F340D69}">
      <dsp:nvSpPr>
        <dsp:cNvPr id="0" name=""/>
        <dsp:cNvSpPr/>
      </dsp:nvSpPr>
      <dsp:spPr>
        <a:xfrm>
          <a:off x="3143250" y="1548655"/>
          <a:ext cx="0" cy="334844"/>
        </a:xfrm>
        <a:prstGeom prst="line">
          <a:avLst/>
        </a:prstGeom>
        <a:noFill/>
        <a:ln w="9525" cap="flat" cmpd="sng" algn="ctr">
          <a:solidFill>
            <a:schemeClr val="accent4">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2AE8CDAB-1DF9-488F-ACFD-A094244976A6}">
      <dsp:nvSpPr>
        <dsp:cNvPr id="0" name=""/>
        <dsp:cNvSpPr/>
      </dsp:nvSpPr>
      <dsp:spPr>
        <a:xfrm>
          <a:off x="3101394" y="1464944"/>
          <a:ext cx="83711" cy="83711"/>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4EFE66-1571-4F09-A6E0-09EBBB659451}">
      <dsp:nvSpPr>
        <dsp:cNvPr id="0" name=""/>
        <dsp:cNvSpPr/>
      </dsp:nvSpPr>
      <dsp:spPr>
        <a:xfrm>
          <a:off x="3697616" y="1883500"/>
          <a:ext cx="1108732" cy="418555"/>
        </a:xfrm>
        <a:prstGeom prst="rect">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1">
          <a:noAutofit/>
        </a:bodyPr>
        <a:lstStyle/>
        <a:p>
          <a:pPr marL="0" lvl="0" indent="0" algn="ctr" defTabSz="488950" rtl="0">
            <a:lnSpc>
              <a:spcPct val="90000"/>
            </a:lnSpc>
            <a:spcBef>
              <a:spcPct val="0"/>
            </a:spcBef>
            <a:spcAft>
              <a:spcPct val="35000"/>
            </a:spcAft>
            <a:buNone/>
          </a:pPr>
          <a:r>
            <a:rPr lang="it-IT" sz="1100" b="1" kern="1200">
              <a:latin typeface="Poppins"/>
              <a:cs typeface="Poppins"/>
            </a:rPr>
            <a:t>Treatment</a:t>
          </a:r>
          <a:endParaRPr lang="it-IT" sz="1100" kern="1200">
            <a:latin typeface="Arial"/>
          </a:endParaRPr>
        </a:p>
      </dsp:txBody>
      <dsp:txXfrm>
        <a:off x="3697616" y="1883500"/>
        <a:ext cx="1108732" cy="418555"/>
      </dsp:txXfrm>
    </dsp:sp>
    <dsp:sp modelId="{CE9A9F9D-1184-44B1-BA01-9E41DF5926C7}">
      <dsp:nvSpPr>
        <dsp:cNvPr id="0" name=""/>
        <dsp:cNvSpPr/>
      </dsp:nvSpPr>
      <dsp:spPr>
        <a:xfrm>
          <a:off x="3328038" y="2720611"/>
          <a:ext cx="1847887" cy="1464944"/>
        </a:xfrm>
        <a:prstGeom prst="rect">
          <a:avLst/>
        </a:prstGeom>
        <a:noFill/>
        <a:ln>
          <a:noFill/>
        </a:ln>
        <a:effectLst/>
      </dsp:spPr>
      <dsp:style>
        <a:lnRef idx="0">
          <a:scrgbClr r="0" g="0" b="0"/>
        </a:lnRef>
        <a:fillRef idx="0">
          <a:scrgbClr r="0" g="0" b="0"/>
        </a:fillRef>
        <a:effectRef idx="0">
          <a:scrgbClr r="0" g="0" b="0"/>
        </a:effectRef>
        <a:fontRef idx="minor"/>
      </dsp:style>
    </dsp:sp>
    <dsp:sp modelId="{02BA46F2-DC78-42FF-9307-7AA183F5A9D2}">
      <dsp:nvSpPr>
        <dsp:cNvPr id="0" name=""/>
        <dsp:cNvSpPr/>
      </dsp:nvSpPr>
      <dsp:spPr>
        <a:xfrm>
          <a:off x="4251982" y="2302055"/>
          <a:ext cx="0" cy="334844"/>
        </a:xfrm>
        <a:prstGeom prst="line">
          <a:avLst/>
        </a:prstGeom>
        <a:noFill/>
        <a:ln w="9525" cap="flat" cmpd="sng" algn="ctr">
          <a:solidFill>
            <a:schemeClr val="accent5">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5D44C8BC-D53A-4888-B9BE-81EC7E1B3AD1}">
      <dsp:nvSpPr>
        <dsp:cNvPr id="0" name=""/>
        <dsp:cNvSpPr/>
      </dsp:nvSpPr>
      <dsp:spPr>
        <a:xfrm>
          <a:off x="4210126" y="2636900"/>
          <a:ext cx="83711" cy="83711"/>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F08DCD-A59D-4CAE-8671-7EE2F0DBFC5F}">
      <dsp:nvSpPr>
        <dsp:cNvPr id="0" name=""/>
        <dsp:cNvSpPr/>
      </dsp:nvSpPr>
      <dsp:spPr>
        <a:xfrm rot="5400000">
          <a:off x="5151436" y="1538411"/>
          <a:ext cx="418555" cy="1108732"/>
        </a:xfrm>
        <a:prstGeom prst="round2Same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1">
          <a:noAutofit/>
        </a:bodyPr>
        <a:lstStyle/>
        <a:p>
          <a:pPr marL="0" lvl="0" indent="0" algn="ctr" defTabSz="488950" rtl="0">
            <a:lnSpc>
              <a:spcPct val="90000"/>
            </a:lnSpc>
            <a:spcBef>
              <a:spcPct val="0"/>
            </a:spcBef>
            <a:spcAft>
              <a:spcPct val="35000"/>
            </a:spcAft>
            <a:buNone/>
          </a:pPr>
          <a:r>
            <a:rPr lang="it-IT" sz="1100" b="1" kern="1200">
              <a:latin typeface="Poppins"/>
              <a:cs typeface="Poppins"/>
            </a:rPr>
            <a:t>Feedback </a:t>
          </a:r>
        </a:p>
      </dsp:txBody>
      <dsp:txXfrm rot="-5400000">
        <a:off x="4806348" y="1903931"/>
        <a:ext cx="1088300" cy="377691"/>
      </dsp:txXfrm>
    </dsp:sp>
    <dsp:sp modelId="{E1712E21-CB44-42B6-B857-429B3BB910A2}">
      <dsp:nvSpPr>
        <dsp:cNvPr id="0" name=""/>
        <dsp:cNvSpPr/>
      </dsp:nvSpPr>
      <dsp:spPr>
        <a:xfrm>
          <a:off x="4436771" y="0"/>
          <a:ext cx="1847887" cy="1464944"/>
        </a:xfrm>
        <a:prstGeom prst="rect">
          <a:avLst/>
        </a:prstGeom>
        <a:noFill/>
        <a:ln>
          <a:noFill/>
        </a:ln>
        <a:effectLst/>
      </dsp:spPr>
      <dsp:style>
        <a:lnRef idx="0">
          <a:scrgbClr r="0" g="0" b="0"/>
        </a:lnRef>
        <a:fillRef idx="0">
          <a:scrgbClr r="0" g="0" b="0"/>
        </a:fillRef>
        <a:effectRef idx="0">
          <a:scrgbClr r="0" g="0" b="0"/>
        </a:effectRef>
        <a:fontRef idx="minor"/>
      </dsp:style>
    </dsp:sp>
    <dsp:sp modelId="{C0BC37C2-D7D0-4FEE-98C4-2B7FF2DA6957}">
      <dsp:nvSpPr>
        <dsp:cNvPr id="0" name=""/>
        <dsp:cNvSpPr/>
      </dsp:nvSpPr>
      <dsp:spPr>
        <a:xfrm>
          <a:off x="5360714" y="1548655"/>
          <a:ext cx="0" cy="334844"/>
        </a:xfrm>
        <a:prstGeom prst="line">
          <a:avLst/>
        </a:prstGeom>
        <a:noFill/>
        <a:ln w="9525" cap="flat" cmpd="sng" algn="ctr">
          <a:solidFill>
            <a:schemeClr val="accent6">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B076137-97C8-4A52-800E-6533F44F2E87}">
      <dsp:nvSpPr>
        <dsp:cNvPr id="0" name=""/>
        <dsp:cNvSpPr/>
      </dsp:nvSpPr>
      <dsp:spPr>
        <a:xfrm>
          <a:off x="5318859" y="1464944"/>
          <a:ext cx="83711" cy="83711"/>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AF25F0-3906-4BB6-BE28-E812B9052E69}">
      <dsp:nvSpPr>
        <dsp:cNvPr id="0" name=""/>
        <dsp:cNvSpPr/>
      </dsp:nvSpPr>
      <dsp:spPr>
        <a:xfrm rot="16200000">
          <a:off x="-640965" y="643142"/>
          <a:ext cx="3380014" cy="2093729"/>
        </a:xfrm>
        <a:prstGeom prst="flowChartManualOperati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00100" rtl="0">
            <a:lnSpc>
              <a:spcPct val="90000"/>
            </a:lnSpc>
            <a:spcBef>
              <a:spcPct val="0"/>
            </a:spcBef>
            <a:spcAft>
              <a:spcPct val="35000"/>
            </a:spcAft>
            <a:buNone/>
          </a:pPr>
          <a:r>
            <a:rPr lang="it-IT" sz="1800" b="1" kern="1200">
              <a:latin typeface="Arial"/>
            </a:rPr>
            <a:t>Student </a:t>
          </a:r>
          <a:r>
            <a:rPr lang="it-IT" sz="1800" b="1" kern="1200" err="1">
              <a:latin typeface="Arial"/>
            </a:rPr>
            <a:t>Cohor</a:t>
          </a:r>
          <a:r>
            <a:rPr lang="it-IT" b="1" kern="1200" err="1">
              <a:latin typeface="Arial"/>
            </a:rPr>
            <a:t>t</a:t>
          </a:r>
          <a:endParaRPr lang="it-IT" b="1" kern="1200"/>
        </a:p>
        <a:p>
          <a:pPr marL="57150" lvl="1" indent="-57150" algn="l" defTabSz="488950" rtl="0">
            <a:lnSpc>
              <a:spcPct val="90000"/>
            </a:lnSpc>
            <a:spcBef>
              <a:spcPct val="0"/>
            </a:spcBef>
            <a:spcAft>
              <a:spcPct val="15000"/>
            </a:spcAft>
            <a:buChar char="•"/>
          </a:pPr>
          <a:r>
            <a:rPr lang="it-IT" sz="1100" kern="1200">
              <a:latin typeface="Lato"/>
              <a:ea typeface="Lato"/>
              <a:cs typeface="Lato"/>
            </a:rPr>
            <a:t>62 second-</a:t>
          </a:r>
          <a:r>
            <a:rPr lang="it-IT" sz="1100" kern="1200" err="1">
              <a:latin typeface="Lato"/>
              <a:ea typeface="Lato"/>
              <a:cs typeface="Lato"/>
            </a:rPr>
            <a:t>year</a:t>
          </a:r>
          <a:r>
            <a:rPr lang="it-IT" sz="1100" kern="1200">
              <a:latin typeface="Lato"/>
              <a:ea typeface="Lato"/>
              <a:cs typeface="Lato"/>
            </a:rPr>
            <a:t> Dental Hygiene </a:t>
          </a:r>
          <a:r>
            <a:rPr lang="it-IT" sz="1100" kern="1200" err="1">
              <a:latin typeface="Lato"/>
              <a:ea typeface="Lato"/>
              <a:cs typeface="Lato"/>
            </a:rPr>
            <a:t>students</a:t>
          </a:r>
          <a:r>
            <a:rPr lang="it-IT" sz="1100" kern="1200">
              <a:latin typeface="Lato"/>
              <a:ea typeface="Lato"/>
              <a:cs typeface="Lato"/>
            </a:rPr>
            <a:t> (52 women, 10 men) with a </a:t>
          </a:r>
          <a:r>
            <a:rPr lang="it-IT" sz="1100" kern="1200" err="1">
              <a:latin typeface="Lato"/>
              <a:ea typeface="Lato"/>
              <a:cs typeface="Lato"/>
            </a:rPr>
            <a:t>mean</a:t>
          </a:r>
          <a:r>
            <a:rPr lang="it-IT" sz="1100" kern="1200">
              <a:latin typeface="Lato"/>
              <a:ea typeface="Lato"/>
              <a:cs typeface="Lato"/>
            </a:rPr>
            <a:t> age of 24.5 </a:t>
          </a:r>
          <a:r>
            <a:rPr lang="it-IT" sz="1100" kern="1200" err="1">
              <a:latin typeface="Lato"/>
              <a:ea typeface="Lato"/>
              <a:cs typeface="Lato"/>
            </a:rPr>
            <a:t>years</a:t>
          </a:r>
          <a:r>
            <a:rPr lang="it-IT" sz="1100" kern="1200">
              <a:latin typeface="Lato"/>
              <a:ea typeface="Lato"/>
              <a:cs typeface="Lato"/>
            </a:rPr>
            <a:t>.</a:t>
          </a:r>
        </a:p>
        <a:p>
          <a:pPr marL="57150" lvl="1" indent="-57150" algn="l" defTabSz="488950">
            <a:lnSpc>
              <a:spcPct val="90000"/>
            </a:lnSpc>
            <a:spcBef>
              <a:spcPct val="0"/>
            </a:spcBef>
            <a:spcAft>
              <a:spcPct val="15000"/>
            </a:spcAft>
            <a:buChar char="•"/>
          </a:pPr>
          <a:endParaRPr lang="it-IT" sz="1100" kern="1200">
            <a:latin typeface="Lato"/>
            <a:ea typeface="Lato"/>
            <a:cs typeface="Lato"/>
          </a:endParaRPr>
        </a:p>
        <a:p>
          <a:pPr marL="57150" lvl="1" indent="-57150" algn="l" defTabSz="488950" rtl="0">
            <a:lnSpc>
              <a:spcPct val="90000"/>
            </a:lnSpc>
            <a:spcBef>
              <a:spcPct val="0"/>
            </a:spcBef>
            <a:spcAft>
              <a:spcPct val="15000"/>
            </a:spcAft>
            <a:buChar char="•"/>
          </a:pPr>
          <a:r>
            <a:rPr lang="it-IT" sz="1100" kern="1200">
              <a:latin typeface="Lato"/>
              <a:ea typeface="Lato"/>
              <a:cs typeface="Lato"/>
            </a:rPr>
            <a:t>24 </a:t>
          </a:r>
          <a:r>
            <a:rPr lang="it-IT" sz="1100" kern="1200" err="1">
              <a:latin typeface="Lato"/>
              <a:ea typeface="Lato"/>
              <a:cs typeface="Lato"/>
            </a:rPr>
            <a:t>completed</a:t>
          </a:r>
          <a:r>
            <a:rPr lang="it-IT" sz="1100" kern="1200">
              <a:latin typeface="Lato"/>
              <a:ea typeface="Lato"/>
              <a:cs typeface="Lato"/>
            </a:rPr>
            <a:t> surveys, </a:t>
          </a:r>
          <a:r>
            <a:rPr lang="it-IT" sz="1100" kern="1200" err="1">
              <a:latin typeface="Lato"/>
              <a:ea typeface="Lato"/>
              <a:cs typeface="Lato"/>
            </a:rPr>
            <a:t>providing</a:t>
          </a:r>
          <a:r>
            <a:rPr lang="it-IT" sz="1100" kern="1200">
              <a:latin typeface="Lato"/>
              <a:ea typeface="Lato"/>
              <a:cs typeface="Lato"/>
            </a:rPr>
            <a:t> a </a:t>
          </a:r>
          <a:r>
            <a:rPr lang="it-IT" sz="1100" kern="1200" err="1">
              <a:latin typeface="Lato"/>
              <a:ea typeface="Lato"/>
              <a:cs typeface="Lato"/>
            </a:rPr>
            <a:t>statistically</a:t>
          </a:r>
          <a:r>
            <a:rPr lang="it-IT" sz="1100" kern="1200">
              <a:latin typeface="Lato"/>
              <a:ea typeface="Lato"/>
              <a:cs typeface="Lato"/>
            </a:rPr>
            <a:t> sound </a:t>
          </a:r>
          <a:r>
            <a:rPr lang="it-IT" sz="1100" kern="1200" err="1">
              <a:latin typeface="Lato"/>
              <a:ea typeface="Lato"/>
              <a:cs typeface="Lato"/>
            </a:rPr>
            <a:t>response</a:t>
          </a:r>
          <a:r>
            <a:rPr lang="it-IT" sz="1100" kern="1200">
              <a:latin typeface="Lato"/>
              <a:ea typeface="Lato"/>
              <a:cs typeface="Lato"/>
            </a:rPr>
            <a:t> rate for educational </a:t>
          </a:r>
          <a:r>
            <a:rPr lang="it-IT" sz="1100" kern="1200" err="1">
              <a:latin typeface="Lato"/>
              <a:ea typeface="Lato"/>
              <a:cs typeface="Lato"/>
            </a:rPr>
            <a:t>analysis</a:t>
          </a:r>
          <a:r>
            <a:rPr lang="it-IT" sz="1100" kern="1200">
              <a:latin typeface="Lato"/>
              <a:ea typeface="Lato"/>
              <a:cs typeface="Lato"/>
            </a:rPr>
            <a:t>.</a:t>
          </a:r>
          <a:endParaRPr lang="it-IT" sz="1100" kern="1200"/>
        </a:p>
      </dsp:txBody>
      <dsp:txXfrm rot="5400000">
        <a:off x="2178" y="676002"/>
        <a:ext cx="2093729" cy="2028008"/>
      </dsp:txXfrm>
    </dsp:sp>
    <dsp:sp modelId="{401F03BD-F543-44C4-B2D2-B223219C9089}">
      <dsp:nvSpPr>
        <dsp:cNvPr id="0" name=""/>
        <dsp:cNvSpPr/>
      </dsp:nvSpPr>
      <dsp:spPr>
        <a:xfrm rot="16200000">
          <a:off x="1609793" y="643142"/>
          <a:ext cx="3380014" cy="2093729"/>
        </a:xfrm>
        <a:prstGeom prst="flowChartManualOperati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00100" rtl="0">
            <a:lnSpc>
              <a:spcPct val="90000"/>
            </a:lnSpc>
            <a:spcBef>
              <a:spcPct val="0"/>
            </a:spcBef>
            <a:spcAft>
              <a:spcPct val="35000"/>
            </a:spcAft>
            <a:buNone/>
          </a:pPr>
          <a:r>
            <a:rPr lang="it-IT" sz="1800" b="1" kern="1200">
              <a:latin typeface="Arial"/>
            </a:rPr>
            <a:t>Supervisor </a:t>
          </a:r>
          <a:r>
            <a:rPr lang="it-IT" sz="1800" b="1" kern="1200" err="1">
              <a:latin typeface="Arial"/>
            </a:rPr>
            <a:t>Cohort</a:t>
          </a:r>
          <a:endParaRPr lang="it-IT" sz="1800" b="1" kern="1200"/>
        </a:p>
        <a:p>
          <a:pPr marL="57150" lvl="1" indent="-57150" algn="l" defTabSz="488950" rtl="0">
            <a:lnSpc>
              <a:spcPct val="90000"/>
            </a:lnSpc>
            <a:spcBef>
              <a:spcPct val="0"/>
            </a:spcBef>
            <a:spcAft>
              <a:spcPct val="15000"/>
            </a:spcAft>
            <a:buChar char="•"/>
          </a:pPr>
          <a:r>
            <a:rPr lang="it-IT" sz="1100" kern="1200">
              <a:latin typeface="Lato"/>
              <a:ea typeface="Lato"/>
              <a:cs typeface="Lato"/>
            </a:rPr>
            <a:t>10 clinical </a:t>
          </a:r>
          <a:r>
            <a:rPr lang="it-IT" sz="1100" kern="1200" err="1">
              <a:latin typeface="Lato"/>
              <a:ea typeface="Lato"/>
              <a:cs typeface="Lato"/>
            </a:rPr>
            <a:t>supervisors</a:t>
          </a:r>
          <a:r>
            <a:rPr lang="it-IT" sz="1100" kern="1200">
              <a:latin typeface="Lato"/>
              <a:ea typeface="Lato"/>
              <a:cs typeface="Lato"/>
            </a:rPr>
            <a:t> (6 women, 4 men); 9 bachelor-</a:t>
          </a:r>
          <a:r>
            <a:rPr lang="it-IT" sz="1100" kern="1200" err="1">
              <a:latin typeface="Lato"/>
              <a:ea typeface="Lato"/>
              <a:cs typeface="Lato"/>
            </a:rPr>
            <a:t>level</a:t>
          </a:r>
          <a:r>
            <a:rPr lang="it-IT" sz="1100" kern="1200">
              <a:latin typeface="Lato"/>
              <a:ea typeface="Lato"/>
              <a:cs typeface="Lato"/>
            </a:rPr>
            <a:t> </a:t>
          </a:r>
          <a:r>
            <a:rPr lang="it-IT" sz="1100" kern="1200" err="1">
              <a:latin typeface="Lato"/>
              <a:ea typeface="Lato"/>
              <a:cs typeface="Lato"/>
            </a:rPr>
            <a:t>dental</a:t>
          </a:r>
          <a:r>
            <a:rPr lang="it-IT" sz="1100" kern="1200">
              <a:latin typeface="Lato"/>
              <a:ea typeface="Lato"/>
              <a:cs typeface="Lato"/>
            </a:rPr>
            <a:t> </a:t>
          </a:r>
          <a:r>
            <a:rPr lang="it-IT" sz="1100" kern="1200" err="1">
              <a:latin typeface="Lato"/>
              <a:ea typeface="Lato"/>
              <a:cs typeface="Lato"/>
            </a:rPr>
            <a:t>hygienists</a:t>
          </a:r>
          <a:r>
            <a:rPr lang="it-IT" sz="1100" kern="1200">
              <a:latin typeface="Lato"/>
              <a:ea typeface="Lato"/>
              <a:cs typeface="Lato"/>
            </a:rPr>
            <a:t>, 1 </a:t>
          </a:r>
          <a:r>
            <a:rPr lang="it-IT" sz="1100" kern="1200" err="1">
              <a:latin typeface="Lato"/>
              <a:ea typeface="Lato"/>
              <a:cs typeface="Lato"/>
            </a:rPr>
            <a:t>dentist</a:t>
          </a:r>
          <a:r>
            <a:rPr lang="it-IT" sz="1100" kern="1200">
              <a:latin typeface="Lato"/>
              <a:ea typeface="Lato"/>
              <a:cs typeface="Lato"/>
            </a:rPr>
            <a:t>.</a:t>
          </a:r>
          <a:endParaRPr lang="it-IT" sz="1100" kern="1200"/>
        </a:p>
        <a:p>
          <a:pPr marL="57150" lvl="1" indent="-57150" algn="l" defTabSz="488950">
            <a:lnSpc>
              <a:spcPct val="90000"/>
            </a:lnSpc>
            <a:spcBef>
              <a:spcPct val="0"/>
            </a:spcBef>
            <a:spcAft>
              <a:spcPct val="15000"/>
            </a:spcAft>
            <a:buChar char="•"/>
          </a:pPr>
          <a:endParaRPr lang="it-IT" sz="1100" kern="1200">
            <a:latin typeface="Lato"/>
            <a:ea typeface="Lato"/>
            <a:cs typeface="Lato"/>
          </a:endParaRPr>
        </a:p>
        <a:p>
          <a:pPr marL="57150" lvl="1" indent="-57150" algn="l" defTabSz="488950" rtl="0">
            <a:lnSpc>
              <a:spcPct val="90000"/>
            </a:lnSpc>
            <a:spcBef>
              <a:spcPct val="0"/>
            </a:spcBef>
            <a:spcAft>
              <a:spcPct val="15000"/>
            </a:spcAft>
            <a:buChar char="•"/>
          </a:pPr>
          <a:r>
            <a:rPr lang="it-IT" sz="1100" kern="1200">
              <a:latin typeface="Lato"/>
              <a:ea typeface="Lato"/>
              <a:cs typeface="Lato"/>
            </a:rPr>
            <a:t>5 </a:t>
          </a:r>
          <a:r>
            <a:rPr lang="it-IT" sz="1100" kern="1200" err="1">
              <a:latin typeface="Lato"/>
              <a:ea typeface="Lato"/>
              <a:cs typeface="Lato"/>
            </a:rPr>
            <a:t>supervisors</a:t>
          </a:r>
          <a:r>
            <a:rPr lang="it-IT" sz="1100" kern="1200">
              <a:latin typeface="Lato"/>
              <a:ea typeface="Lato"/>
              <a:cs typeface="Lato"/>
            </a:rPr>
            <a:t> </a:t>
          </a:r>
          <a:r>
            <a:rPr lang="it-IT" sz="1100" kern="1200" err="1">
              <a:latin typeface="Lato"/>
              <a:ea typeface="Lato"/>
              <a:cs typeface="Lato"/>
            </a:rPr>
            <a:t>participated</a:t>
          </a:r>
          <a:r>
            <a:rPr lang="it-IT" sz="1100" kern="1200">
              <a:latin typeface="Lato"/>
              <a:ea typeface="Lato"/>
              <a:cs typeface="Lato"/>
            </a:rPr>
            <a:t>. </a:t>
          </a:r>
          <a:r>
            <a:rPr lang="it-IT" sz="1100" kern="1200" err="1">
              <a:latin typeface="Lato"/>
              <a:ea typeface="Lato"/>
              <a:cs typeface="Lato"/>
            </a:rPr>
            <a:t>Average</a:t>
          </a:r>
          <a:r>
            <a:rPr lang="it-IT" sz="1100" kern="1200">
              <a:latin typeface="Lato"/>
              <a:ea typeface="Lato"/>
              <a:cs typeface="Lato"/>
            </a:rPr>
            <a:t> educational </a:t>
          </a:r>
          <a:r>
            <a:rPr lang="it-IT" sz="1100" kern="1200" err="1">
              <a:latin typeface="Lato"/>
              <a:ea typeface="Lato"/>
              <a:cs typeface="Lato"/>
            </a:rPr>
            <a:t>experience</a:t>
          </a:r>
          <a:r>
            <a:rPr lang="it-IT" sz="1100" kern="1200">
              <a:latin typeface="Lato"/>
              <a:ea typeface="Lato"/>
              <a:cs typeface="Lato"/>
            </a:rPr>
            <a:t>: 1.4 </a:t>
          </a:r>
          <a:r>
            <a:rPr lang="it-IT" sz="1100" kern="1200" err="1">
              <a:latin typeface="Lato"/>
              <a:ea typeface="Lato"/>
              <a:cs typeface="Lato"/>
            </a:rPr>
            <a:t>years</a:t>
          </a:r>
          <a:r>
            <a:rPr lang="it-IT" sz="1100" kern="1200">
              <a:latin typeface="Lato"/>
              <a:ea typeface="Lato"/>
              <a:cs typeface="Lato"/>
            </a:rPr>
            <a:t> (range: &lt;6 </a:t>
          </a:r>
          <a:r>
            <a:rPr lang="it-IT" sz="1100" kern="1200" err="1">
              <a:latin typeface="Lato"/>
              <a:ea typeface="Lato"/>
              <a:cs typeface="Lato"/>
            </a:rPr>
            <a:t>months</a:t>
          </a:r>
          <a:r>
            <a:rPr lang="it-IT" sz="1100" kern="1200">
              <a:latin typeface="Lato"/>
              <a:ea typeface="Lato"/>
              <a:cs typeface="Lato"/>
            </a:rPr>
            <a:t> to 5 </a:t>
          </a:r>
          <a:r>
            <a:rPr lang="it-IT" sz="1100" kern="1200" err="1">
              <a:latin typeface="Lato"/>
              <a:ea typeface="Lato"/>
              <a:cs typeface="Lato"/>
            </a:rPr>
            <a:t>years</a:t>
          </a:r>
          <a:r>
            <a:rPr lang="it-IT" sz="1100" kern="1200">
              <a:latin typeface="Lato"/>
              <a:ea typeface="Lato"/>
              <a:cs typeface="Lato"/>
            </a:rPr>
            <a:t>).</a:t>
          </a:r>
          <a:endParaRPr lang="it-IT" sz="1100" kern="1200"/>
        </a:p>
      </dsp:txBody>
      <dsp:txXfrm rot="5400000">
        <a:off x="2252936" y="676002"/>
        <a:ext cx="2093729" cy="20280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979C9E-F1BC-40C3-B4D7-E1D625875F49}">
      <dsp:nvSpPr>
        <dsp:cNvPr id="0" name=""/>
        <dsp:cNvSpPr/>
      </dsp:nvSpPr>
      <dsp:spPr>
        <a:xfrm>
          <a:off x="2057" y="872276"/>
          <a:ext cx="1798747" cy="1798747"/>
        </a:xfrm>
        <a:prstGeom prst="ellipse">
          <a:avLst/>
        </a:prstGeom>
        <a:solidFill>
          <a:schemeClr val="accent5">
            <a:shade val="80000"/>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98991" tIns="45720" rIns="98991" bIns="45720" numCol="1" spcCol="1270" anchor="ctr" anchorCtr="0">
          <a:noAutofit/>
        </a:bodyPr>
        <a:lstStyle/>
        <a:p>
          <a:pPr marL="0" lvl="0" indent="0" algn="ctr" defTabSz="2889250" rtl="0">
            <a:lnSpc>
              <a:spcPct val="90000"/>
            </a:lnSpc>
            <a:spcBef>
              <a:spcPct val="0"/>
            </a:spcBef>
            <a:spcAft>
              <a:spcPct val="35000"/>
            </a:spcAft>
            <a:buNone/>
          </a:pPr>
          <a:r>
            <a:rPr lang="it-IT" kern="1200">
              <a:latin typeface="Arial"/>
            </a:rPr>
            <a:t>79% </a:t>
          </a:r>
          <a:r>
            <a:rPr lang="it-IT" sz="1800" b="0" kern="1200">
              <a:latin typeface="Arial"/>
              <a:ea typeface="Lato"/>
              <a:cs typeface="Arial"/>
            </a:rPr>
            <a:t>      </a:t>
          </a:r>
          <a:r>
            <a:rPr lang="it-IT" sz="900" b="1" kern="1200">
              <a:latin typeface="Lato"/>
              <a:ea typeface="Lato"/>
              <a:cs typeface="Lato"/>
            </a:rPr>
            <a:t>Felt </a:t>
          </a:r>
          <a:r>
            <a:rPr lang="it-IT" sz="900" b="1" kern="1200" err="1">
              <a:latin typeface="Lato"/>
              <a:ea typeface="Lato"/>
              <a:cs typeface="Lato"/>
            </a:rPr>
            <a:t>listened</a:t>
          </a:r>
          <a:r>
            <a:rPr lang="it-IT" sz="900" b="1" kern="1200">
              <a:latin typeface="Lato"/>
              <a:ea typeface="Lato"/>
              <a:cs typeface="Lato"/>
            </a:rPr>
            <a:t> to </a:t>
          </a:r>
          <a:r>
            <a:rPr lang="it-IT" sz="900" b="1" kern="1200" err="1">
              <a:latin typeface="Lato"/>
              <a:ea typeface="Lato"/>
              <a:cs typeface="Lato"/>
            </a:rPr>
            <a:t>attentively</a:t>
          </a:r>
          <a:r>
            <a:rPr lang="it-IT" sz="900" b="1" kern="1200">
              <a:latin typeface="Lato"/>
              <a:ea typeface="Lato"/>
              <a:cs typeface="Lato"/>
            </a:rPr>
            <a:t> by </a:t>
          </a:r>
          <a:r>
            <a:rPr lang="it-IT" sz="900" b="1" kern="1200" err="1">
              <a:latin typeface="Lato"/>
              <a:ea typeface="Lato"/>
              <a:cs typeface="Lato"/>
            </a:rPr>
            <a:t>supervisors</a:t>
          </a:r>
          <a:r>
            <a:rPr lang="it-IT" sz="900" b="1" kern="1200">
              <a:latin typeface="Lato"/>
              <a:ea typeface="Lato"/>
              <a:cs typeface="Lato"/>
            </a:rPr>
            <a:t>.</a:t>
          </a:r>
          <a:endParaRPr lang="it-IT" sz="900" b="0" kern="1200">
            <a:latin typeface="Arial"/>
            <a:ea typeface="Lato"/>
            <a:cs typeface="Arial"/>
          </a:endParaRPr>
        </a:p>
      </dsp:txBody>
      <dsp:txXfrm>
        <a:off x="265477" y="1135696"/>
        <a:ext cx="1271907" cy="1271907"/>
      </dsp:txXfrm>
    </dsp:sp>
    <dsp:sp modelId="{EC029E33-9702-4609-A39C-BC137F57A80E}">
      <dsp:nvSpPr>
        <dsp:cNvPr id="0" name=""/>
        <dsp:cNvSpPr/>
      </dsp:nvSpPr>
      <dsp:spPr>
        <a:xfrm>
          <a:off x="1441054" y="872276"/>
          <a:ext cx="1798747" cy="1798747"/>
        </a:xfrm>
        <a:prstGeom prst="ellipse">
          <a:avLst/>
        </a:prstGeom>
        <a:solidFill>
          <a:schemeClr val="accent5">
            <a:shade val="80000"/>
            <a:alpha val="50000"/>
            <a:hueOff val="80472"/>
            <a:satOff val="348"/>
            <a:lumOff val="1134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98991" tIns="45720" rIns="98991" bIns="45720" numCol="1" spcCol="1270" anchor="ctr" anchorCtr="0">
          <a:noAutofit/>
        </a:bodyPr>
        <a:lstStyle/>
        <a:p>
          <a:pPr marL="0" lvl="0" indent="0" algn="l" defTabSz="2889250" rtl="0">
            <a:lnSpc>
              <a:spcPct val="90000"/>
            </a:lnSpc>
            <a:spcBef>
              <a:spcPct val="0"/>
            </a:spcBef>
            <a:spcAft>
              <a:spcPct val="35000"/>
            </a:spcAft>
            <a:buNone/>
          </a:pPr>
          <a:r>
            <a:rPr lang="it-IT" kern="1200">
              <a:latin typeface="Arial"/>
            </a:rPr>
            <a:t> 75%</a:t>
          </a:r>
          <a:r>
            <a:rPr lang="it-IT" sz="1800" b="0" kern="1200">
              <a:latin typeface="Arial"/>
              <a:ea typeface="Lato"/>
              <a:cs typeface="Arial"/>
            </a:rPr>
            <a:t> </a:t>
          </a:r>
          <a:r>
            <a:rPr lang="it-IT" sz="900" b="1" kern="1200" err="1">
              <a:latin typeface="Lato"/>
              <a:ea typeface="Lato"/>
              <a:cs typeface="Lato"/>
            </a:rPr>
            <a:t>Experienced</a:t>
          </a:r>
          <a:r>
            <a:rPr lang="it-IT" sz="900" b="1" kern="1200">
              <a:latin typeface="Lato"/>
              <a:ea typeface="Lato"/>
              <a:cs typeface="Lato"/>
            </a:rPr>
            <a:t> </a:t>
          </a:r>
          <a:r>
            <a:rPr lang="it-IT" sz="900" b="1" kern="1200" err="1">
              <a:latin typeface="Lato"/>
              <a:ea typeface="Lato"/>
              <a:cs typeface="Lato"/>
            </a:rPr>
            <a:t>professional</a:t>
          </a:r>
          <a:r>
            <a:rPr lang="it-IT" sz="900" b="1" kern="1200">
              <a:latin typeface="Lato"/>
              <a:ea typeface="Lato"/>
              <a:cs typeface="Lato"/>
            </a:rPr>
            <a:t> </a:t>
          </a:r>
          <a:r>
            <a:rPr lang="it-IT" sz="900" b="1" kern="1200" err="1">
              <a:latin typeface="Lato"/>
              <a:ea typeface="Lato"/>
              <a:cs typeface="Lato"/>
            </a:rPr>
            <a:t>validation</a:t>
          </a:r>
          <a:r>
            <a:rPr lang="it-IT" sz="900" b="1" kern="1200">
              <a:latin typeface="Lato"/>
              <a:ea typeface="Lato"/>
              <a:cs typeface="Lato"/>
            </a:rPr>
            <a:t> in the clinic.</a:t>
          </a:r>
        </a:p>
      </dsp:txBody>
      <dsp:txXfrm>
        <a:off x="1704474" y="1135696"/>
        <a:ext cx="1271907" cy="1271907"/>
      </dsp:txXfrm>
    </dsp:sp>
    <dsp:sp modelId="{ABA0EAF2-0A0A-4987-AB30-21BBF5727A51}">
      <dsp:nvSpPr>
        <dsp:cNvPr id="0" name=""/>
        <dsp:cNvSpPr/>
      </dsp:nvSpPr>
      <dsp:spPr>
        <a:xfrm>
          <a:off x="2880052" y="872276"/>
          <a:ext cx="1798747" cy="1798747"/>
        </a:xfrm>
        <a:prstGeom prst="ellipse">
          <a:avLst/>
        </a:prstGeom>
        <a:solidFill>
          <a:schemeClr val="accent5">
            <a:shade val="80000"/>
            <a:alpha val="50000"/>
            <a:hueOff val="160944"/>
            <a:satOff val="697"/>
            <a:lumOff val="226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98991" tIns="45720" rIns="98991" bIns="45720" numCol="1" spcCol="1270" anchor="ctr" anchorCtr="0">
          <a:noAutofit/>
        </a:bodyPr>
        <a:lstStyle/>
        <a:p>
          <a:pPr marL="0" lvl="0" indent="0" algn="ctr" defTabSz="2889250" rtl="0">
            <a:lnSpc>
              <a:spcPct val="90000"/>
            </a:lnSpc>
            <a:spcBef>
              <a:spcPct val="0"/>
            </a:spcBef>
            <a:spcAft>
              <a:spcPct val="35000"/>
            </a:spcAft>
            <a:buNone/>
          </a:pPr>
          <a:r>
            <a:rPr lang="en-US" kern="1200">
              <a:latin typeface="Arial"/>
            </a:rPr>
            <a:t>29% </a:t>
          </a:r>
          <a:r>
            <a:rPr lang="en-US" sz="1800" b="0" kern="1200">
              <a:latin typeface="Arial"/>
              <a:ea typeface="Lato"/>
              <a:cs typeface="Arial"/>
            </a:rPr>
            <a:t>  </a:t>
          </a:r>
          <a:r>
            <a:rPr lang="en-US" sz="900" b="1" kern="1200">
              <a:latin typeface="Lato"/>
              <a:ea typeface="Lato"/>
              <a:cs typeface="Lato"/>
            </a:rPr>
            <a:t>Reported judgmental feedback during struggles.</a:t>
          </a:r>
          <a:br>
            <a:rPr lang="en-US" sz="900" kern="1200"/>
          </a:br>
          <a:endParaRPr lang="en-US" sz="900" kern="1200"/>
        </a:p>
      </dsp:txBody>
      <dsp:txXfrm>
        <a:off x="3143472" y="1135696"/>
        <a:ext cx="1271907" cy="1271907"/>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6c0bfe701d_4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6c0bfe701d_4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6E67555E-FC20-E6AF-7CAC-5FF1169CDEB7}"/>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278BCE77-06AD-FAFA-3478-522D78D73FD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6320de4b7d_0_121:notes">
            <a:extLst>
              <a:ext uri="{FF2B5EF4-FFF2-40B4-BE49-F238E27FC236}">
                <a16:creationId xmlns:a16="http://schemas.microsoft.com/office/drawing/2014/main" id="{F60B0A44-EB09-0C22-A03E-FD8F3425EF3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BE"/>
              <a:t>A change bias of student, </a:t>
            </a:r>
            <a:r>
              <a:rPr lang="nl-BE" err="1"/>
              <a:t>maybe</a:t>
            </a:r>
            <a:r>
              <a:rPr lang="nl-BE"/>
              <a:t> </a:t>
            </a:r>
            <a:r>
              <a:rPr lang="nl-BE" err="1"/>
              <a:t>only</a:t>
            </a:r>
            <a:r>
              <a:rPr lang="nl-BE"/>
              <a:t> </a:t>
            </a:r>
            <a:r>
              <a:rPr lang="nl-BE" err="1"/>
              <a:t>the</a:t>
            </a:r>
            <a:r>
              <a:rPr lang="nl-BE"/>
              <a:t> student </a:t>
            </a:r>
            <a:r>
              <a:rPr lang="nl-BE" err="1"/>
              <a:t>with</a:t>
            </a:r>
            <a:r>
              <a:rPr lang="nl-BE"/>
              <a:t> a </a:t>
            </a:r>
            <a:r>
              <a:rPr lang="nl-BE" err="1"/>
              <a:t>specific</a:t>
            </a:r>
            <a:r>
              <a:rPr lang="nl-BE"/>
              <a:t> </a:t>
            </a:r>
            <a:r>
              <a:rPr lang="nl-BE" err="1"/>
              <a:t>mindset</a:t>
            </a:r>
            <a:r>
              <a:rPr lang="nl-BE"/>
              <a:t> </a:t>
            </a:r>
            <a:r>
              <a:rPr lang="nl-BE" err="1"/>
              <a:t>might</a:t>
            </a:r>
            <a:r>
              <a:rPr lang="nl-BE"/>
              <a:t> have </a:t>
            </a:r>
            <a:r>
              <a:rPr lang="nl-BE" err="1"/>
              <a:t>answerd</a:t>
            </a:r>
            <a:r>
              <a:rPr lang="nl-BE"/>
              <a:t>, </a:t>
            </a:r>
            <a:r>
              <a:rPr lang="nl-BE" err="1"/>
              <a:t>so</a:t>
            </a:r>
            <a:r>
              <a:rPr lang="nl-BE"/>
              <a:t> </a:t>
            </a:r>
            <a:r>
              <a:rPr lang="nl-BE" err="1"/>
              <a:t>the</a:t>
            </a:r>
            <a:r>
              <a:rPr lang="nl-BE"/>
              <a:t> </a:t>
            </a:r>
            <a:r>
              <a:rPr lang="nl-BE" err="1"/>
              <a:t>one</a:t>
            </a:r>
            <a:r>
              <a:rPr lang="nl-BE"/>
              <a:t> </a:t>
            </a:r>
            <a:r>
              <a:rPr lang="nl-BE" err="1"/>
              <a:t>who</a:t>
            </a:r>
            <a:r>
              <a:rPr lang="nl-BE"/>
              <a:t> are </a:t>
            </a:r>
            <a:r>
              <a:rPr lang="nl-BE" err="1"/>
              <a:t>very</a:t>
            </a:r>
            <a:r>
              <a:rPr lang="nl-BE"/>
              <a:t> </a:t>
            </a:r>
            <a:r>
              <a:rPr lang="nl-BE" err="1"/>
              <a:t>dedicated</a:t>
            </a:r>
            <a:r>
              <a:rPr lang="nl-BE"/>
              <a:t> and </a:t>
            </a:r>
            <a:r>
              <a:rPr lang="nl-BE" err="1"/>
              <a:t>the</a:t>
            </a:r>
            <a:r>
              <a:rPr lang="nl-BE"/>
              <a:t> </a:t>
            </a:r>
            <a:r>
              <a:rPr lang="nl-BE" err="1"/>
              <a:t>ones</a:t>
            </a:r>
            <a:r>
              <a:rPr lang="nl-BE"/>
              <a:t> </a:t>
            </a:r>
            <a:r>
              <a:rPr lang="nl-BE" err="1"/>
              <a:t>that</a:t>
            </a:r>
            <a:r>
              <a:rPr lang="nl-BE"/>
              <a:t> are </a:t>
            </a:r>
            <a:r>
              <a:rPr lang="nl-BE" err="1"/>
              <a:t>mad</a:t>
            </a:r>
            <a:r>
              <a:rPr lang="nl-BE"/>
              <a:t> of </a:t>
            </a:r>
            <a:r>
              <a:rPr lang="nl-BE" err="1"/>
              <a:t>something</a:t>
            </a:r>
            <a:r>
              <a:rPr lang="nl-BE"/>
              <a:t>. </a:t>
            </a:r>
          </a:p>
          <a:p>
            <a:pPr marL="0" lvl="0" indent="0" algn="l" rtl="0">
              <a:spcBef>
                <a:spcPts val="0"/>
              </a:spcBef>
              <a:spcAft>
                <a:spcPts val="0"/>
              </a:spcAft>
              <a:buNone/>
            </a:pPr>
            <a:endParaRPr lang="nl-BE"/>
          </a:p>
          <a:p>
            <a:pPr marL="0" lvl="0" indent="0" algn="l" rtl="0">
              <a:spcBef>
                <a:spcPts val="0"/>
              </a:spcBef>
              <a:spcAft>
                <a:spcPts val="0"/>
              </a:spcAft>
              <a:buNone/>
            </a:pPr>
            <a:r>
              <a:rPr lang="nl-BE" err="1"/>
              <a:t>Mean</a:t>
            </a:r>
            <a:r>
              <a:rPr lang="nl-BE"/>
              <a:t> </a:t>
            </a:r>
            <a:r>
              <a:rPr lang="nl-BE" err="1"/>
              <a:t>age</a:t>
            </a:r>
            <a:r>
              <a:rPr lang="nl-BE"/>
              <a:t> is </a:t>
            </a:r>
            <a:r>
              <a:rPr lang="nl-BE" err="1"/>
              <a:t>relatively</a:t>
            </a:r>
            <a:r>
              <a:rPr lang="nl-BE"/>
              <a:t> high </a:t>
            </a:r>
            <a:r>
              <a:rPr lang="nl-BE">
                <a:sym typeface="Wingdings" panose="05000000000000000000" pitchFamily="2" charset="2"/>
              </a:rPr>
              <a:t> </a:t>
            </a:r>
            <a:r>
              <a:rPr lang="nl-BE" err="1">
                <a:sym typeface="Wingdings" panose="05000000000000000000" pitchFamily="2" charset="2"/>
              </a:rPr>
              <a:t>reason</a:t>
            </a:r>
            <a:r>
              <a:rPr lang="nl-BE">
                <a:sym typeface="Wingdings" panose="05000000000000000000" pitchFamily="2" charset="2"/>
              </a:rPr>
              <a:t>: </a:t>
            </a:r>
            <a:r>
              <a:rPr lang="nl-BE" err="1">
                <a:sym typeface="Wingdings" panose="05000000000000000000" pitchFamily="2" charset="2"/>
              </a:rPr>
              <a:t>there</a:t>
            </a:r>
            <a:r>
              <a:rPr lang="nl-BE">
                <a:sym typeface="Wingdings" panose="05000000000000000000" pitchFamily="2" charset="2"/>
              </a:rPr>
              <a:t> is high </a:t>
            </a:r>
            <a:r>
              <a:rPr lang="nl-BE" err="1">
                <a:sym typeface="Wingdings" panose="05000000000000000000" pitchFamily="2" charset="2"/>
              </a:rPr>
              <a:t>number</a:t>
            </a:r>
            <a:r>
              <a:rPr lang="nl-BE">
                <a:sym typeface="Wingdings" panose="05000000000000000000" pitchFamily="2" charset="2"/>
              </a:rPr>
              <a:t> of </a:t>
            </a:r>
            <a:r>
              <a:rPr lang="nl-BE" err="1">
                <a:sym typeface="Wingdings" panose="05000000000000000000" pitchFamily="2" charset="2"/>
              </a:rPr>
              <a:t>older</a:t>
            </a:r>
            <a:r>
              <a:rPr lang="nl-BE">
                <a:sym typeface="Wingdings" panose="05000000000000000000" pitchFamily="2" charset="2"/>
              </a:rPr>
              <a:t> </a:t>
            </a:r>
            <a:r>
              <a:rPr lang="nl-BE" err="1">
                <a:sym typeface="Wingdings" panose="05000000000000000000" pitchFamily="2" charset="2"/>
              </a:rPr>
              <a:t>students</a:t>
            </a:r>
            <a:r>
              <a:rPr lang="nl-BE">
                <a:sym typeface="Wingdings" panose="05000000000000000000" pitchFamily="2" charset="2"/>
              </a:rPr>
              <a:t> (student </a:t>
            </a:r>
            <a:r>
              <a:rPr lang="nl-BE" err="1">
                <a:sym typeface="Wingdings" panose="05000000000000000000" pitchFamily="2" charset="2"/>
              </a:rPr>
              <a:t>who</a:t>
            </a:r>
            <a:r>
              <a:rPr lang="nl-BE">
                <a:sym typeface="Wingdings" panose="05000000000000000000" pitchFamily="2" charset="2"/>
              </a:rPr>
              <a:t> first </a:t>
            </a:r>
            <a:r>
              <a:rPr lang="nl-BE" err="1">
                <a:sym typeface="Wingdings" panose="05000000000000000000" pitchFamily="2" charset="2"/>
              </a:rPr>
              <a:t>did</a:t>
            </a:r>
            <a:r>
              <a:rPr lang="nl-BE">
                <a:sym typeface="Wingdings" panose="05000000000000000000" pitchFamily="2" charset="2"/>
              </a:rPr>
              <a:t> </a:t>
            </a:r>
            <a:r>
              <a:rPr lang="nl-BE" err="1">
                <a:sym typeface="Wingdings" panose="05000000000000000000" pitchFamily="2" charset="2"/>
              </a:rPr>
              <a:t>dental</a:t>
            </a:r>
            <a:r>
              <a:rPr lang="nl-BE">
                <a:sym typeface="Wingdings" panose="05000000000000000000" pitchFamily="2" charset="2"/>
              </a:rPr>
              <a:t> </a:t>
            </a:r>
            <a:r>
              <a:rPr lang="nl-BE" err="1">
                <a:sym typeface="Wingdings" panose="05000000000000000000" pitchFamily="2" charset="2"/>
              </a:rPr>
              <a:t>assistant</a:t>
            </a:r>
            <a:r>
              <a:rPr lang="nl-BE">
                <a:sym typeface="Wingdings" panose="05000000000000000000" pitchFamily="2" charset="2"/>
              </a:rPr>
              <a:t> and </a:t>
            </a:r>
            <a:r>
              <a:rPr lang="nl-BE" err="1">
                <a:sym typeface="Wingdings" panose="05000000000000000000" pitchFamily="2" charset="2"/>
              </a:rPr>
              <a:t>then</a:t>
            </a:r>
            <a:r>
              <a:rPr lang="nl-BE">
                <a:sym typeface="Wingdings" panose="05000000000000000000" pitchFamily="2" charset="2"/>
              </a:rPr>
              <a:t> </a:t>
            </a:r>
            <a:r>
              <a:rPr lang="nl-BE" err="1">
                <a:sym typeface="Wingdings" panose="05000000000000000000" pitchFamily="2" charset="2"/>
              </a:rPr>
              <a:t>after</a:t>
            </a:r>
            <a:r>
              <a:rPr lang="nl-BE">
                <a:sym typeface="Wingdings" panose="05000000000000000000" pitchFamily="2" charset="2"/>
              </a:rPr>
              <a:t> </a:t>
            </a:r>
            <a:r>
              <a:rPr lang="nl-BE" err="1">
                <a:sym typeface="Wingdings" panose="05000000000000000000" pitchFamily="2" charset="2"/>
              </a:rPr>
              <a:t>some</a:t>
            </a:r>
            <a:r>
              <a:rPr lang="nl-BE">
                <a:sym typeface="Wingdings" panose="05000000000000000000" pitchFamily="2" charset="2"/>
              </a:rPr>
              <a:t> </a:t>
            </a:r>
            <a:r>
              <a:rPr lang="nl-BE" err="1">
                <a:sym typeface="Wingdings" panose="05000000000000000000" pitchFamily="2" charset="2"/>
              </a:rPr>
              <a:t>years</a:t>
            </a:r>
            <a:r>
              <a:rPr lang="nl-BE">
                <a:sym typeface="Wingdings" panose="05000000000000000000" pitchFamily="2" charset="2"/>
              </a:rPr>
              <a:t> of </a:t>
            </a:r>
            <a:r>
              <a:rPr lang="nl-BE" err="1">
                <a:sym typeface="Wingdings" panose="05000000000000000000" pitchFamily="2" charset="2"/>
              </a:rPr>
              <a:t>working</a:t>
            </a:r>
            <a:r>
              <a:rPr lang="nl-BE">
                <a:sym typeface="Wingdings" panose="05000000000000000000" pitchFamily="2" charset="2"/>
              </a:rPr>
              <a:t> </a:t>
            </a:r>
            <a:r>
              <a:rPr lang="nl-BE" err="1">
                <a:sym typeface="Wingdings" panose="05000000000000000000" pitchFamily="2" charset="2"/>
              </a:rPr>
              <a:t>decided</a:t>
            </a:r>
            <a:r>
              <a:rPr lang="nl-BE">
                <a:sym typeface="Wingdings" panose="05000000000000000000" pitchFamily="2" charset="2"/>
              </a:rPr>
              <a:t> </a:t>
            </a:r>
            <a:r>
              <a:rPr lang="nl-BE" err="1">
                <a:sym typeface="Wingdings" panose="05000000000000000000" pitchFamily="2" charset="2"/>
              </a:rPr>
              <a:t>to</a:t>
            </a:r>
            <a:r>
              <a:rPr lang="nl-BE">
                <a:sym typeface="Wingdings" panose="05000000000000000000" pitchFamily="2" charset="2"/>
              </a:rPr>
              <a:t> </a:t>
            </a:r>
            <a:r>
              <a:rPr lang="nl-BE" err="1">
                <a:sym typeface="Wingdings" panose="05000000000000000000" pitchFamily="2" charset="2"/>
              </a:rPr>
              <a:t>study</a:t>
            </a:r>
            <a:r>
              <a:rPr lang="nl-BE">
                <a:sym typeface="Wingdings" panose="05000000000000000000" pitchFamily="2" charset="2"/>
              </a:rPr>
              <a:t> </a:t>
            </a:r>
            <a:r>
              <a:rPr lang="nl-BE" err="1">
                <a:sym typeface="Wingdings" panose="05000000000000000000" pitchFamily="2" charset="2"/>
              </a:rPr>
              <a:t>dental</a:t>
            </a:r>
            <a:r>
              <a:rPr lang="nl-BE">
                <a:sym typeface="Wingdings" panose="05000000000000000000" pitchFamily="2" charset="2"/>
              </a:rPr>
              <a:t> hygiëne)</a:t>
            </a:r>
          </a:p>
          <a:p>
            <a:pPr marL="0" lvl="0" indent="0" algn="l" rtl="0">
              <a:spcBef>
                <a:spcPts val="0"/>
              </a:spcBef>
              <a:spcAft>
                <a:spcPts val="0"/>
              </a:spcAft>
              <a:buNone/>
            </a:pPr>
            <a:endParaRPr lang="nl-BE">
              <a:sym typeface="Wingdings" panose="05000000000000000000" pitchFamily="2" charset="2"/>
            </a:endParaRPr>
          </a:p>
          <a:p>
            <a:pPr marL="0" lvl="0" indent="0" algn="l" rtl="0">
              <a:spcBef>
                <a:spcPts val="0"/>
              </a:spcBef>
              <a:spcAft>
                <a:spcPts val="0"/>
              </a:spcAft>
              <a:buNone/>
            </a:pPr>
            <a:r>
              <a:rPr lang="nl-BE" err="1">
                <a:sym typeface="Wingdings" panose="05000000000000000000" pitchFamily="2" charset="2"/>
              </a:rPr>
              <a:t>There</a:t>
            </a:r>
            <a:r>
              <a:rPr lang="nl-BE">
                <a:sym typeface="Wingdings" panose="05000000000000000000" pitchFamily="2" charset="2"/>
              </a:rPr>
              <a:t> are a few </a:t>
            </a:r>
            <a:r>
              <a:rPr lang="nl-BE" err="1">
                <a:sym typeface="Wingdings" panose="05000000000000000000" pitchFamily="2" charset="2"/>
              </a:rPr>
              <a:t>students</a:t>
            </a:r>
            <a:r>
              <a:rPr lang="nl-BE">
                <a:sym typeface="Wingdings" panose="05000000000000000000" pitchFamily="2" charset="2"/>
              </a:rPr>
              <a:t> </a:t>
            </a:r>
            <a:r>
              <a:rPr lang="nl-BE" err="1">
                <a:sym typeface="Wingdings" panose="05000000000000000000" pitchFamily="2" charset="2"/>
              </a:rPr>
              <a:t>who</a:t>
            </a:r>
            <a:r>
              <a:rPr lang="nl-BE">
                <a:sym typeface="Wingdings" panose="05000000000000000000" pitchFamily="2" charset="2"/>
              </a:rPr>
              <a:t> are </a:t>
            </a:r>
            <a:r>
              <a:rPr lang="nl-BE" err="1">
                <a:sym typeface="Wingdings" panose="05000000000000000000" pitchFamily="2" charset="2"/>
              </a:rPr>
              <a:t>already</a:t>
            </a:r>
            <a:r>
              <a:rPr lang="nl-BE">
                <a:sym typeface="Wingdings" panose="05000000000000000000" pitchFamily="2" charset="2"/>
              </a:rPr>
              <a:t> 30+ and 40+, </a:t>
            </a:r>
            <a:r>
              <a:rPr lang="nl-BE" err="1">
                <a:sym typeface="Wingdings" panose="05000000000000000000" pitchFamily="2" charset="2"/>
              </a:rPr>
              <a:t>this</a:t>
            </a:r>
            <a:r>
              <a:rPr lang="nl-BE">
                <a:sym typeface="Wingdings" panose="05000000000000000000" pitchFamily="2" charset="2"/>
              </a:rPr>
              <a:t> has and effect on </a:t>
            </a:r>
            <a:r>
              <a:rPr lang="nl-BE" err="1">
                <a:sym typeface="Wingdings" panose="05000000000000000000" pitchFamily="2" charset="2"/>
              </a:rPr>
              <a:t>the</a:t>
            </a:r>
            <a:r>
              <a:rPr lang="nl-BE">
                <a:sym typeface="Wingdings" panose="05000000000000000000" pitchFamily="2" charset="2"/>
              </a:rPr>
              <a:t> </a:t>
            </a:r>
            <a:r>
              <a:rPr lang="nl-BE" err="1">
                <a:sym typeface="Wingdings" panose="05000000000000000000" pitchFamily="2" charset="2"/>
              </a:rPr>
              <a:t>mean</a:t>
            </a:r>
            <a:r>
              <a:rPr lang="nl-BE">
                <a:sym typeface="Wingdings" panose="05000000000000000000" pitchFamily="2" charset="2"/>
              </a:rPr>
              <a:t> age</a:t>
            </a:r>
            <a:endParaRPr/>
          </a:p>
        </p:txBody>
      </p:sp>
    </p:spTree>
    <p:extLst>
      <p:ext uri="{BB962C8B-B14F-4D97-AF65-F5344CB8AC3E}">
        <p14:creationId xmlns:p14="http://schemas.microsoft.com/office/powerpoint/2010/main" val="3212015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9FB2F8BC-376C-3D74-FB7E-C00AA2813A22}"/>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ACB0F8AC-EBCD-0A71-E220-B1C0E7438C5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6320de4b7d_0_121:notes">
            <a:extLst>
              <a:ext uri="{FF2B5EF4-FFF2-40B4-BE49-F238E27FC236}">
                <a16:creationId xmlns:a16="http://schemas.microsoft.com/office/drawing/2014/main" id="{78F92D8A-F2E5-E3EE-7ACA-17A8C987725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0386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D2630201-1ABA-17BC-B25B-51BB1D854B88}"/>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CBE83B04-1C7B-A034-DA37-74FA4C348B4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6320de4b7d_0_121:notes">
            <a:extLst>
              <a:ext uri="{FF2B5EF4-FFF2-40B4-BE49-F238E27FC236}">
                <a16:creationId xmlns:a16="http://schemas.microsoft.com/office/drawing/2014/main" id="{584E8851-444F-BC64-D1E7-E87DC6CAAC5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6609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4482AA23-EF47-2A45-DDE0-FA0D5A0025F6}"/>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F28F6F0C-1BC4-0F60-84C5-0902EC9677C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6320de4b7d_0_121:notes">
            <a:extLst>
              <a:ext uri="{FF2B5EF4-FFF2-40B4-BE49-F238E27FC236}">
                <a16:creationId xmlns:a16="http://schemas.microsoft.com/office/drawing/2014/main" id="{E39F2821-0FF8-0843-1A1B-5A2D6C2D7A7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5943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086B898B-10BC-3EFA-B23C-02EF2863DFB1}"/>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F48BC379-46D8-D931-A422-03FD504164A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6320de4b7d_0_121:notes">
            <a:extLst>
              <a:ext uri="{FF2B5EF4-FFF2-40B4-BE49-F238E27FC236}">
                <a16:creationId xmlns:a16="http://schemas.microsoft.com/office/drawing/2014/main" id="{C3213649-BF05-4D3B-0A45-A8FE177273C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66797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4F5EED46-0C28-2BB3-77C1-726F09AF1568}"/>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6DA70076-0496-27A6-0D41-9337848469F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6320de4b7d_0_121:notes">
            <a:extLst>
              <a:ext uri="{FF2B5EF4-FFF2-40B4-BE49-F238E27FC236}">
                <a16:creationId xmlns:a16="http://schemas.microsoft.com/office/drawing/2014/main" id="{8CA61952-4630-A7A4-3007-2A48C45ED7B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4653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A74A4455-6E65-1F73-95BE-33159686B059}"/>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DCD5A229-B40F-61C4-FD91-95CB7E0F48A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6320de4b7d_0_121:notes">
            <a:extLst>
              <a:ext uri="{FF2B5EF4-FFF2-40B4-BE49-F238E27FC236}">
                <a16:creationId xmlns:a16="http://schemas.microsoft.com/office/drawing/2014/main" id="{23704C8A-84F8-AEA9-AC0C-4B6868A89EA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BE" sz="1100" b="0" i="0" u="none" strike="noStrike" cap="none">
                <a:solidFill>
                  <a:srgbClr val="000000"/>
                </a:solidFill>
                <a:effectLst/>
                <a:latin typeface="Arial"/>
                <a:ea typeface="Arial"/>
                <a:cs typeface="Arial"/>
                <a:sym typeface="Arial"/>
              </a:rPr>
              <a:t>Supervisors </a:t>
            </a:r>
            <a:r>
              <a:rPr lang="nl-BE" sz="1100" b="0" i="0" u="none" strike="noStrike" cap="none" err="1">
                <a:solidFill>
                  <a:srgbClr val="000000"/>
                </a:solidFill>
                <a:effectLst/>
                <a:latin typeface="Arial"/>
                <a:ea typeface="Arial"/>
                <a:cs typeface="Arial"/>
                <a:sym typeface="Arial"/>
              </a:rPr>
              <a:t>generally</a:t>
            </a:r>
            <a:r>
              <a:rPr lang="nl-BE" sz="1100" b="0" i="0" u="none" strike="noStrike" cap="none">
                <a:solidFill>
                  <a:srgbClr val="000000"/>
                </a:solidFill>
                <a:effectLst/>
                <a:latin typeface="Arial"/>
                <a:ea typeface="Arial"/>
                <a:cs typeface="Arial"/>
                <a:sym typeface="Arial"/>
              </a:rPr>
              <a:t> view </a:t>
            </a:r>
            <a:r>
              <a:rPr lang="nl-BE" sz="1100" b="0" i="0" u="none" strike="noStrike" cap="none" err="1">
                <a:solidFill>
                  <a:srgbClr val="000000"/>
                </a:solidFill>
                <a:effectLst/>
                <a:latin typeface="Arial"/>
                <a:ea typeface="Arial"/>
                <a:cs typeface="Arial"/>
                <a:sym typeface="Arial"/>
              </a:rPr>
              <a:t>themselves</a:t>
            </a:r>
            <a:r>
              <a:rPr lang="nl-BE" sz="1100" b="0" i="0" u="none" strike="noStrike" cap="none">
                <a:solidFill>
                  <a:srgbClr val="000000"/>
                </a:solidFill>
                <a:effectLst/>
                <a:latin typeface="Arial"/>
                <a:ea typeface="Arial"/>
                <a:cs typeface="Arial"/>
                <a:sym typeface="Arial"/>
              </a:rPr>
              <a:t> as </a:t>
            </a:r>
            <a:r>
              <a:rPr lang="nl-BE" sz="1100" b="0" i="0" u="none" strike="noStrike" cap="none" err="1">
                <a:solidFill>
                  <a:srgbClr val="000000"/>
                </a:solidFill>
                <a:effectLst/>
                <a:latin typeface="Arial"/>
                <a:ea typeface="Arial"/>
                <a:cs typeface="Arial"/>
                <a:sym typeface="Arial"/>
              </a:rPr>
              <a:t>supportive</a:t>
            </a:r>
            <a:r>
              <a:rPr lang="nl-BE" sz="1100" b="0" i="0" u="none" strike="noStrike" cap="none">
                <a:solidFill>
                  <a:srgbClr val="000000"/>
                </a:solidFill>
                <a:effectLst/>
                <a:latin typeface="Arial"/>
                <a:ea typeface="Arial"/>
                <a:cs typeface="Arial"/>
                <a:sym typeface="Arial"/>
              </a:rPr>
              <a:t> and </a:t>
            </a:r>
            <a:r>
              <a:rPr lang="nl-BE" sz="1100" b="0" i="0" u="none" strike="noStrike" cap="none" err="1">
                <a:solidFill>
                  <a:srgbClr val="000000"/>
                </a:solidFill>
                <a:effectLst/>
                <a:latin typeface="Arial"/>
                <a:ea typeface="Arial"/>
                <a:cs typeface="Arial"/>
                <a:sym typeface="Arial"/>
              </a:rPr>
              <a:t>approachable</a:t>
            </a:r>
            <a:r>
              <a:rPr lang="nl-BE" sz="1100" b="0" i="0" u="none" strike="noStrike" cap="none">
                <a:solidFill>
                  <a:srgbClr val="000000"/>
                </a:solidFill>
                <a:effectLst/>
                <a:latin typeface="Arial"/>
                <a:ea typeface="Arial"/>
                <a:cs typeface="Arial"/>
                <a:sym typeface="Arial"/>
              </a:rPr>
              <a:t>, </a:t>
            </a:r>
            <a:r>
              <a:rPr lang="nl-BE" sz="1100" b="0" i="0" u="none" strike="noStrike" cap="none" err="1">
                <a:solidFill>
                  <a:srgbClr val="000000"/>
                </a:solidFill>
                <a:effectLst/>
                <a:latin typeface="Arial"/>
                <a:ea typeface="Arial"/>
                <a:cs typeface="Arial"/>
                <a:sym typeface="Arial"/>
              </a:rPr>
              <a:t>while</a:t>
            </a:r>
            <a:r>
              <a:rPr lang="nl-BE" sz="1100" b="0" i="0" u="none" strike="noStrike" cap="none">
                <a:solidFill>
                  <a:srgbClr val="000000"/>
                </a:solidFill>
                <a:effectLst/>
                <a:latin typeface="Arial"/>
                <a:ea typeface="Arial"/>
                <a:cs typeface="Arial"/>
                <a:sym typeface="Arial"/>
              </a:rPr>
              <a:t> </a:t>
            </a:r>
            <a:r>
              <a:rPr lang="nl-BE" sz="1100" b="0" i="0" u="none" strike="noStrike" cap="none" err="1">
                <a:solidFill>
                  <a:srgbClr val="000000"/>
                </a:solidFill>
                <a:effectLst/>
                <a:latin typeface="Arial"/>
                <a:ea typeface="Arial"/>
                <a:cs typeface="Arial"/>
                <a:sym typeface="Arial"/>
              </a:rPr>
              <a:t>many</a:t>
            </a:r>
            <a:r>
              <a:rPr lang="nl-BE" sz="1100" b="0" i="0" u="none" strike="noStrike" cap="none">
                <a:solidFill>
                  <a:srgbClr val="000000"/>
                </a:solidFill>
                <a:effectLst/>
                <a:latin typeface="Arial"/>
                <a:ea typeface="Arial"/>
                <a:cs typeface="Arial"/>
                <a:sym typeface="Arial"/>
              </a:rPr>
              <a:t> </a:t>
            </a:r>
            <a:r>
              <a:rPr lang="nl-BE" sz="1100" b="0" i="0" u="none" strike="noStrike" cap="none" err="1">
                <a:solidFill>
                  <a:srgbClr val="000000"/>
                </a:solidFill>
                <a:effectLst/>
                <a:latin typeface="Arial"/>
                <a:ea typeface="Arial"/>
                <a:cs typeface="Arial"/>
                <a:sym typeface="Arial"/>
              </a:rPr>
              <a:t>students</a:t>
            </a:r>
            <a:r>
              <a:rPr lang="nl-BE" sz="1100" b="0" i="0" u="none" strike="noStrike" cap="none">
                <a:solidFill>
                  <a:srgbClr val="000000"/>
                </a:solidFill>
                <a:effectLst/>
                <a:latin typeface="Arial"/>
                <a:ea typeface="Arial"/>
                <a:cs typeface="Arial"/>
                <a:sym typeface="Arial"/>
              </a:rPr>
              <a:t> experience a </a:t>
            </a:r>
            <a:r>
              <a:rPr lang="nl-BE" sz="1100" b="0" i="0" u="none" strike="noStrike" cap="none" err="1">
                <a:solidFill>
                  <a:srgbClr val="000000"/>
                </a:solidFill>
                <a:effectLst/>
                <a:latin typeface="Arial"/>
                <a:ea typeface="Arial"/>
                <a:cs typeface="Arial"/>
                <a:sym typeface="Arial"/>
              </a:rPr>
              <a:t>climate</a:t>
            </a:r>
            <a:r>
              <a:rPr lang="nl-BE" sz="1100" b="0" i="0" u="none" strike="noStrike" cap="none">
                <a:solidFill>
                  <a:srgbClr val="000000"/>
                </a:solidFill>
                <a:effectLst/>
                <a:latin typeface="Arial"/>
                <a:ea typeface="Arial"/>
                <a:cs typeface="Arial"/>
                <a:sym typeface="Arial"/>
              </a:rPr>
              <a:t> of </a:t>
            </a:r>
            <a:r>
              <a:rPr lang="nl-BE" sz="1100" b="0" i="0" u="none" strike="noStrike" cap="none" err="1">
                <a:solidFill>
                  <a:srgbClr val="000000"/>
                </a:solidFill>
                <a:effectLst/>
                <a:latin typeface="Arial"/>
                <a:ea typeface="Arial"/>
                <a:cs typeface="Arial"/>
                <a:sym typeface="Arial"/>
              </a:rPr>
              <a:t>judgment</a:t>
            </a:r>
            <a:r>
              <a:rPr lang="nl-BE" sz="1100" b="0" i="0" u="none" strike="noStrike" cap="none">
                <a:solidFill>
                  <a:srgbClr val="000000"/>
                </a:solidFill>
                <a:effectLst/>
                <a:latin typeface="Arial"/>
                <a:ea typeface="Arial"/>
                <a:cs typeface="Arial"/>
                <a:sym typeface="Arial"/>
              </a:rPr>
              <a:t> and </a:t>
            </a:r>
            <a:r>
              <a:rPr lang="nl-BE" sz="1100" b="0" i="1" u="none" strike="noStrike" cap="none" err="1">
                <a:solidFill>
                  <a:srgbClr val="000000"/>
                </a:solidFill>
                <a:effectLst/>
                <a:latin typeface="Arial"/>
                <a:ea typeface="Arial"/>
                <a:cs typeface="Arial"/>
                <a:sym typeface="Arial"/>
              </a:rPr>
              <a:t>conditional</a:t>
            </a:r>
            <a:r>
              <a:rPr lang="nl-BE" sz="1100" b="0" i="1" u="none" strike="noStrike" cap="none">
                <a:solidFill>
                  <a:srgbClr val="000000"/>
                </a:solidFill>
                <a:effectLst/>
                <a:latin typeface="Arial"/>
                <a:ea typeface="Arial"/>
                <a:cs typeface="Arial"/>
                <a:sym typeface="Arial"/>
              </a:rPr>
              <a:t> </a:t>
            </a:r>
            <a:r>
              <a:rPr lang="nl-BE" sz="1100" b="0" i="1" u="none" strike="noStrike" cap="none" err="1">
                <a:solidFill>
                  <a:srgbClr val="000000"/>
                </a:solidFill>
                <a:effectLst/>
                <a:latin typeface="Arial"/>
                <a:ea typeface="Arial"/>
                <a:cs typeface="Arial"/>
                <a:sym typeface="Arial"/>
              </a:rPr>
              <a:t>empathy</a:t>
            </a:r>
            <a:r>
              <a:rPr lang="nl-BE" sz="1100" b="0" i="0" u="none" strike="noStrike" cap="none">
                <a:solidFill>
                  <a:srgbClr val="000000"/>
                </a:solidFill>
                <a:effectLst/>
                <a:latin typeface="Arial"/>
                <a:ea typeface="Arial"/>
                <a:cs typeface="Arial"/>
                <a:sym typeface="Arial"/>
              </a:rPr>
              <a:t> </a:t>
            </a:r>
            <a:r>
              <a:rPr lang="nl-BE" sz="1100" b="0" i="0" u="none" strike="noStrike" cap="none" err="1">
                <a:solidFill>
                  <a:srgbClr val="000000"/>
                </a:solidFill>
                <a:effectLst/>
                <a:latin typeface="Arial"/>
                <a:ea typeface="Arial"/>
                <a:cs typeface="Arial"/>
                <a:sym typeface="Arial"/>
              </a:rPr>
              <a:t>based</a:t>
            </a:r>
            <a:r>
              <a:rPr lang="nl-BE" sz="1100" b="0" i="0" u="none" strike="noStrike" cap="none">
                <a:solidFill>
                  <a:srgbClr val="000000"/>
                </a:solidFill>
                <a:effectLst/>
                <a:latin typeface="Arial"/>
                <a:ea typeface="Arial"/>
                <a:cs typeface="Arial"/>
                <a:sym typeface="Arial"/>
              </a:rPr>
              <a:t> on performance and </a:t>
            </a:r>
            <a:r>
              <a:rPr lang="nl-BE" sz="1100" b="0" i="0" u="none" strike="noStrike" cap="none" err="1">
                <a:solidFill>
                  <a:srgbClr val="000000"/>
                </a:solidFill>
                <a:effectLst/>
                <a:latin typeface="Arial"/>
                <a:ea typeface="Arial"/>
                <a:cs typeface="Arial"/>
                <a:sym typeface="Arial"/>
              </a:rPr>
              <a:t>competence</a:t>
            </a:r>
            <a:r>
              <a:rPr lang="nl-BE" sz="1100" b="0" i="0" u="none" strike="noStrike" cap="none">
                <a:solidFill>
                  <a:srgbClr val="000000"/>
                </a:solidFill>
                <a:effectLst/>
                <a:latin typeface="Arial"/>
                <a:ea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nl-BE" sz="1100" b="0" i="0" u="none" strike="noStrike" cap="none">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BE" sz="1100" b="0" i="0" u="none" strike="noStrike" cap="none">
                <a:solidFill>
                  <a:srgbClr val="000000"/>
                </a:solidFill>
                <a:effectLst/>
                <a:latin typeface="Arial"/>
                <a:ea typeface="Arial"/>
                <a:cs typeface="Arial"/>
                <a:sym typeface="Arial"/>
              </a:rPr>
              <a:t>High </a:t>
            </a:r>
            <a:r>
              <a:rPr lang="nl-BE" sz="1100" b="0" i="0" u="none" strike="noStrike" cap="none" err="1">
                <a:solidFill>
                  <a:srgbClr val="000000"/>
                </a:solidFill>
                <a:effectLst/>
                <a:latin typeface="Arial"/>
                <a:ea typeface="Arial"/>
                <a:cs typeface="Arial"/>
                <a:sym typeface="Arial"/>
              </a:rPr>
              <a:t>workloads</a:t>
            </a:r>
            <a:r>
              <a:rPr lang="nl-BE" sz="1100" b="0" i="0" u="none" strike="noStrike" cap="none">
                <a:solidFill>
                  <a:srgbClr val="000000"/>
                </a:solidFill>
                <a:effectLst/>
                <a:latin typeface="Arial"/>
                <a:ea typeface="Arial"/>
                <a:cs typeface="Arial"/>
                <a:sym typeface="Arial"/>
              </a:rPr>
              <a:t>, time </a:t>
            </a:r>
            <a:r>
              <a:rPr lang="nl-BE" sz="1100" b="0" i="0" u="none" strike="noStrike" cap="none" err="1">
                <a:solidFill>
                  <a:srgbClr val="000000"/>
                </a:solidFill>
                <a:effectLst/>
                <a:latin typeface="Arial"/>
                <a:ea typeface="Arial"/>
                <a:cs typeface="Arial"/>
                <a:sym typeface="Arial"/>
              </a:rPr>
              <a:t>pressure</a:t>
            </a:r>
            <a:r>
              <a:rPr lang="nl-BE" sz="1100" b="0" i="0" u="none" strike="noStrike" cap="none">
                <a:solidFill>
                  <a:srgbClr val="000000"/>
                </a:solidFill>
                <a:effectLst/>
                <a:latin typeface="Arial"/>
                <a:ea typeface="Arial"/>
                <a:cs typeface="Arial"/>
                <a:sym typeface="Arial"/>
              </a:rPr>
              <a:t>, and large student-</a:t>
            </a:r>
            <a:r>
              <a:rPr lang="nl-BE" sz="1100" b="0" i="0" u="none" strike="noStrike" cap="none" err="1">
                <a:solidFill>
                  <a:srgbClr val="000000"/>
                </a:solidFill>
                <a:effectLst/>
                <a:latin typeface="Arial"/>
                <a:ea typeface="Arial"/>
                <a:cs typeface="Arial"/>
                <a:sym typeface="Arial"/>
              </a:rPr>
              <a:t>to</a:t>
            </a:r>
            <a:r>
              <a:rPr lang="nl-BE" sz="1100" b="0" i="0" u="none" strike="noStrike" cap="none">
                <a:solidFill>
                  <a:srgbClr val="000000"/>
                </a:solidFill>
                <a:effectLst/>
                <a:latin typeface="Arial"/>
                <a:ea typeface="Arial"/>
                <a:cs typeface="Arial"/>
                <a:sym typeface="Arial"/>
              </a:rPr>
              <a:t>-tutor </a:t>
            </a:r>
            <a:r>
              <a:rPr lang="nl-BE" sz="1100" b="0" i="0" u="none" strike="noStrike" cap="none" err="1">
                <a:solidFill>
                  <a:srgbClr val="000000"/>
                </a:solidFill>
                <a:effectLst/>
                <a:latin typeface="Arial"/>
                <a:ea typeface="Arial"/>
                <a:cs typeface="Arial"/>
                <a:sym typeface="Arial"/>
              </a:rPr>
              <a:t>ratios</a:t>
            </a:r>
            <a:r>
              <a:rPr lang="nl-BE" sz="1100" b="0" i="0" u="none" strike="noStrike" cap="none">
                <a:solidFill>
                  <a:srgbClr val="000000"/>
                </a:solidFill>
                <a:effectLst/>
                <a:latin typeface="Arial"/>
                <a:ea typeface="Arial"/>
                <a:cs typeface="Arial"/>
                <a:sym typeface="Arial"/>
              </a:rPr>
              <a:t> limit </a:t>
            </a:r>
            <a:r>
              <a:rPr lang="nl-BE" sz="1100" b="0" i="0" u="none" strike="noStrike" cap="none" err="1">
                <a:solidFill>
                  <a:srgbClr val="000000"/>
                </a:solidFill>
                <a:effectLst/>
                <a:latin typeface="Arial"/>
                <a:ea typeface="Arial"/>
                <a:cs typeface="Arial"/>
                <a:sym typeface="Arial"/>
              </a:rPr>
              <a:t>opportunities</a:t>
            </a:r>
            <a:r>
              <a:rPr lang="nl-BE" sz="1100" b="0" i="0" u="none" strike="noStrike" cap="none">
                <a:solidFill>
                  <a:srgbClr val="000000"/>
                </a:solidFill>
                <a:effectLst/>
                <a:latin typeface="Arial"/>
                <a:ea typeface="Arial"/>
                <a:cs typeface="Arial"/>
                <a:sym typeface="Arial"/>
              </a:rPr>
              <a:t> </a:t>
            </a:r>
            <a:r>
              <a:rPr lang="nl-BE" sz="1100" b="0" i="0" u="none" strike="noStrike" cap="none" err="1">
                <a:solidFill>
                  <a:srgbClr val="000000"/>
                </a:solidFill>
                <a:effectLst/>
                <a:latin typeface="Arial"/>
                <a:ea typeface="Arial"/>
                <a:cs typeface="Arial"/>
                <a:sym typeface="Arial"/>
              </a:rPr>
              <a:t>for</a:t>
            </a:r>
            <a:r>
              <a:rPr lang="nl-BE" sz="1100" b="0" i="0" u="none" strike="noStrike" cap="none">
                <a:solidFill>
                  <a:srgbClr val="000000"/>
                </a:solidFill>
                <a:effectLst/>
                <a:latin typeface="Arial"/>
                <a:ea typeface="Arial"/>
                <a:cs typeface="Arial"/>
                <a:sym typeface="Arial"/>
              </a:rPr>
              <a:t> </a:t>
            </a:r>
            <a:r>
              <a:rPr lang="nl-BE" sz="1100" b="0" i="0" u="none" strike="noStrike" cap="none" err="1">
                <a:solidFill>
                  <a:srgbClr val="000000"/>
                </a:solidFill>
                <a:effectLst/>
                <a:latin typeface="Arial"/>
                <a:ea typeface="Arial"/>
                <a:cs typeface="Arial"/>
                <a:sym typeface="Arial"/>
              </a:rPr>
              <a:t>reflective</a:t>
            </a:r>
            <a:r>
              <a:rPr lang="nl-BE" sz="1100" b="0" i="0" u="none" strike="noStrike" cap="none">
                <a:solidFill>
                  <a:srgbClr val="000000"/>
                </a:solidFill>
                <a:effectLst/>
                <a:latin typeface="Arial"/>
                <a:ea typeface="Arial"/>
                <a:cs typeface="Arial"/>
                <a:sym typeface="Arial"/>
              </a:rPr>
              <a:t>, </a:t>
            </a:r>
            <a:r>
              <a:rPr lang="nl-BE" sz="1100" b="0" i="0" u="none" strike="noStrike" cap="none" err="1">
                <a:solidFill>
                  <a:srgbClr val="000000"/>
                </a:solidFill>
                <a:effectLst/>
                <a:latin typeface="Arial"/>
                <a:ea typeface="Arial"/>
                <a:cs typeface="Arial"/>
                <a:sym typeface="Arial"/>
              </a:rPr>
              <a:t>empathetic</a:t>
            </a:r>
            <a:r>
              <a:rPr lang="nl-BE" sz="1100" b="0" i="0" u="none" strike="noStrike" cap="none">
                <a:solidFill>
                  <a:srgbClr val="000000"/>
                </a:solidFill>
                <a:effectLst/>
                <a:latin typeface="Arial"/>
                <a:ea typeface="Arial"/>
                <a:cs typeface="Arial"/>
                <a:sym typeface="Arial"/>
              </a:rPr>
              <a:t> communication and </a:t>
            </a:r>
            <a:r>
              <a:rPr lang="nl-BE" sz="1100" b="0" i="0" u="none" strike="noStrike" cap="none" err="1">
                <a:solidFill>
                  <a:srgbClr val="000000"/>
                </a:solidFill>
                <a:effectLst/>
                <a:latin typeface="Arial"/>
                <a:ea typeface="Arial"/>
                <a:cs typeface="Arial"/>
                <a:sym typeface="Arial"/>
              </a:rPr>
              <a:t>encourage</a:t>
            </a:r>
            <a:r>
              <a:rPr lang="nl-BE" sz="1100" b="0" i="0" u="none" strike="noStrike" cap="none">
                <a:solidFill>
                  <a:srgbClr val="000000"/>
                </a:solidFill>
                <a:effectLst/>
                <a:latin typeface="Arial"/>
                <a:ea typeface="Arial"/>
                <a:cs typeface="Arial"/>
                <a:sym typeface="Arial"/>
              </a:rPr>
              <a:t> a </a:t>
            </a:r>
            <a:r>
              <a:rPr lang="nl-BE" sz="1100" b="0" i="0" u="none" strike="noStrike" cap="none" err="1">
                <a:solidFill>
                  <a:srgbClr val="000000"/>
                </a:solidFill>
                <a:effectLst/>
                <a:latin typeface="Arial"/>
                <a:ea typeface="Arial"/>
                <a:cs typeface="Arial"/>
                <a:sym typeface="Arial"/>
              </a:rPr>
              <a:t>primarily</a:t>
            </a:r>
            <a:r>
              <a:rPr lang="nl-BE" sz="1100" b="0" i="0" u="none" strike="noStrike" cap="none">
                <a:solidFill>
                  <a:srgbClr val="000000"/>
                </a:solidFill>
                <a:effectLst/>
                <a:latin typeface="Arial"/>
                <a:ea typeface="Arial"/>
                <a:cs typeface="Arial"/>
                <a:sym typeface="Arial"/>
              </a:rPr>
              <a:t> </a:t>
            </a:r>
            <a:r>
              <a:rPr lang="nl-BE" sz="1100" b="0" i="0" u="none" strike="noStrike" cap="none" err="1">
                <a:solidFill>
                  <a:srgbClr val="000000"/>
                </a:solidFill>
                <a:effectLst/>
                <a:latin typeface="Arial"/>
                <a:ea typeface="Arial"/>
                <a:cs typeface="Arial"/>
                <a:sym typeface="Arial"/>
              </a:rPr>
              <a:t>corrective</a:t>
            </a:r>
            <a:r>
              <a:rPr lang="nl-BE" sz="1100" b="0" i="0" u="none" strike="noStrike" cap="none">
                <a:solidFill>
                  <a:srgbClr val="000000"/>
                </a:solidFill>
                <a:effectLst/>
                <a:latin typeface="Arial"/>
                <a:ea typeface="Arial"/>
                <a:cs typeface="Arial"/>
                <a:sym typeface="Arial"/>
              </a:rPr>
              <a:t> app</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BE" sz="1100" b="0" i="0" u="none" strike="noStrike" cap="none" err="1">
                <a:solidFill>
                  <a:srgbClr val="000000"/>
                </a:solidFill>
                <a:effectLst/>
                <a:latin typeface="Arial"/>
                <a:ea typeface="Arial"/>
                <a:cs typeface="Arial"/>
                <a:sym typeface="Arial"/>
              </a:rPr>
              <a:t>roach</a:t>
            </a:r>
            <a:r>
              <a:rPr lang="nl-BE" sz="1100" b="0" i="0" u="none" strike="noStrike" cap="none">
                <a:solidFill>
                  <a:srgbClr val="000000"/>
                </a:solidFill>
                <a:effectLst/>
                <a:latin typeface="Arial"/>
                <a:ea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BE" sz="1100" b="0" i="0" u="none" strike="noStrike" cap="none" err="1">
                <a:solidFill>
                  <a:srgbClr val="000000"/>
                </a:solidFill>
                <a:effectLst/>
                <a:latin typeface="Arial"/>
                <a:ea typeface="Arial"/>
                <a:cs typeface="Arial"/>
                <a:sym typeface="Arial"/>
              </a:rPr>
              <a:t>Differences</a:t>
            </a:r>
            <a:r>
              <a:rPr lang="nl-BE" sz="1100" b="0" i="0" u="none" strike="noStrike" cap="none">
                <a:solidFill>
                  <a:srgbClr val="000000"/>
                </a:solidFill>
                <a:effectLst/>
                <a:latin typeface="Arial"/>
                <a:ea typeface="Arial"/>
                <a:cs typeface="Arial"/>
                <a:sym typeface="Arial"/>
              </a:rPr>
              <a:t> in </a:t>
            </a:r>
            <a:r>
              <a:rPr lang="nl-BE" sz="1100" b="0" i="0" u="none" strike="noStrike" cap="none" err="1">
                <a:solidFill>
                  <a:srgbClr val="000000"/>
                </a:solidFill>
                <a:effectLst/>
                <a:latin typeface="Arial"/>
                <a:ea typeface="Arial"/>
                <a:cs typeface="Arial"/>
                <a:sym typeface="Arial"/>
              </a:rPr>
              <a:t>supervisory</a:t>
            </a:r>
            <a:r>
              <a:rPr lang="nl-BE" sz="1100" b="0" i="0" u="none" strike="noStrike" cap="none">
                <a:solidFill>
                  <a:srgbClr val="000000"/>
                </a:solidFill>
                <a:effectLst/>
                <a:latin typeface="Arial"/>
                <a:ea typeface="Arial"/>
                <a:cs typeface="Arial"/>
                <a:sym typeface="Arial"/>
              </a:rPr>
              <a:t> </a:t>
            </a:r>
            <a:r>
              <a:rPr lang="nl-BE" sz="1100" b="0" i="0" u="none" strike="noStrike" cap="none" err="1">
                <a:solidFill>
                  <a:srgbClr val="000000"/>
                </a:solidFill>
                <a:effectLst/>
                <a:latin typeface="Arial"/>
                <a:ea typeface="Arial"/>
                <a:cs typeface="Arial"/>
                <a:sym typeface="Arial"/>
              </a:rPr>
              <a:t>styles</a:t>
            </a:r>
            <a:r>
              <a:rPr lang="nl-BE" sz="1100" b="0" i="0" u="none" strike="noStrike" cap="none">
                <a:solidFill>
                  <a:srgbClr val="000000"/>
                </a:solidFill>
                <a:effectLst/>
                <a:latin typeface="Arial"/>
                <a:ea typeface="Arial"/>
                <a:cs typeface="Arial"/>
                <a:sym typeface="Arial"/>
              </a:rPr>
              <a:t> </a:t>
            </a:r>
            <a:r>
              <a:rPr lang="nl-BE" sz="1100" b="0" i="0" u="none" strike="noStrike" cap="none" err="1">
                <a:solidFill>
                  <a:srgbClr val="000000"/>
                </a:solidFill>
                <a:effectLst/>
                <a:latin typeface="Arial"/>
                <a:ea typeface="Arial"/>
                <a:cs typeface="Arial"/>
                <a:sym typeface="Arial"/>
              </a:rPr>
              <a:t>require</a:t>
            </a:r>
            <a:r>
              <a:rPr lang="nl-BE" sz="1100" b="0" i="0" u="none" strike="noStrike" cap="none">
                <a:solidFill>
                  <a:srgbClr val="000000"/>
                </a:solidFill>
                <a:effectLst/>
                <a:latin typeface="Arial"/>
                <a:ea typeface="Arial"/>
                <a:cs typeface="Arial"/>
                <a:sym typeface="Arial"/>
              </a:rPr>
              <a:t> </a:t>
            </a:r>
            <a:r>
              <a:rPr lang="nl-BE" sz="1100" b="0" i="0" u="none" strike="noStrike" cap="none" err="1">
                <a:solidFill>
                  <a:srgbClr val="000000"/>
                </a:solidFill>
                <a:effectLst/>
                <a:latin typeface="Arial"/>
                <a:ea typeface="Arial"/>
                <a:cs typeface="Arial"/>
                <a:sym typeface="Arial"/>
              </a:rPr>
              <a:t>students</a:t>
            </a:r>
            <a:r>
              <a:rPr lang="nl-BE" sz="1100" b="0" i="0" u="none" strike="noStrike" cap="none">
                <a:solidFill>
                  <a:srgbClr val="000000"/>
                </a:solidFill>
                <a:effectLst/>
                <a:latin typeface="Arial"/>
                <a:ea typeface="Arial"/>
                <a:cs typeface="Arial"/>
                <a:sym typeface="Arial"/>
              </a:rPr>
              <a:t> </a:t>
            </a:r>
            <a:r>
              <a:rPr lang="nl-BE" sz="1100" b="0" i="0" u="none" strike="noStrike" cap="none" err="1">
                <a:solidFill>
                  <a:srgbClr val="000000"/>
                </a:solidFill>
                <a:effectLst/>
                <a:latin typeface="Arial"/>
                <a:ea typeface="Arial"/>
                <a:cs typeface="Arial"/>
                <a:sym typeface="Arial"/>
              </a:rPr>
              <a:t>to</a:t>
            </a:r>
            <a:r>
              <a:rPr lang="nl-BE" sz="1100" b="0" i="0" u="none" strike="noStrike" cap="none">
                <a:solidFill>
                  <a:srgbClr val="000000"/>
                </a:solidFill>
                <a:effectLst/>
                <a:latin typeface="Arial"/>
                <a:ea typeface="Arial"/>
                <a:cs typeface="Arial"/>
                <a:sym typeface="Arial"/>
              </a:rPr>
              <a:t> </a:t>
            </a:r>
            <a:r>
              <a:rPr lang="nl-BE" sz="1100" b="0" i="0" u="none" strike="noStrike" cap="none" err="1">
                <a:solidFill>
                  <a:srgbClr val="000000"/>
                </a:solidFill>
                <a:effectLst/>
                <a:latin typeface="Arial"/>
                <a:ea typeface="Arial"/>
                <a:cs typeface="Arial"/>
                <a:sym typeface="Arial"/>
              </a:rPr>
              <a:t>constantly</a:t>
            </a:r>
            <a:r>
              <a:rPr lang="nl-BE" sz="1100" b="0" i="0" u="none" strike="noStrike" cap="none">
                <a:solidFill>
                  <a:srgbClr val="000000"/>
                </a:solidFill>
                <a:effectLst/>
                <a:latin typeface="Arial"/>
                <a:ea typeface="Arial"/>
                <a:cs typeface="Arial"/>
                <a:sym typeface="Arial"/>
              </a:rPr>
              <a:t> </a:t>
            </a:r>
            <a:r>
              <a:rPr lang="nl-BE" sz="1100" b="0" i="0" u="none" strike="noStrike" cap="none" err="1">
                <a:solidFill>
                  <a:srgbClr val="000000"/>
                </a:solidFill>
                <a:effectLst/>
                <a:latin typeface="Arial"/>
                <a:ea typeface="Arial"/>
                <a:cs typeface="Arial"/>
                <a:sym typeface="Arial"/>
              </a:rPr>
              <a:t>adapt</a:t>
            </a:r>
            <a:r>
              <a:rPr lang="nl-BE" sz="1100" b="0" i="0" u="none" strike="noStrike" cap="none">
                <a:solidFill>
                  <a:srgbClr val="000000"/>
                </a:solidFill>
                <a:effectLst/>
                <a:latin typeface="Arial"/>
                <a:ea typeface="Arial"/>
                <a:cs typeface="Arial"/>
                <a:sym typeface="Arial"/>
              </a:rPr>
              <a:t>, </a:t>
            </a:r>
            <a:r>
              <a:rPr lang="nl-BE" sz="1100" b="0" i="0" u="none" strike="noStrike" cap="none" err="1">
                <a:solidFill>
                  <a:srgbClr val="000000"/>
                </a:solidFill>
                <a:effectLst/>
                <a:latin typeface="Arial"/>
                <a:ea typeface="Arial"/>
                <a:cs typeface="Arial"/>
                <a:sym typeface="Arial"/>
              </a:rPr>
              <a:t>reducing</a:t>
            </a:r>
            <a:r>
              <a:rPr lang="nl-BE" sz="1100" b="0" i="0" u="none" strike="noStrike" cap="none">
                <a:solidFill>
                  <a:srgbClr val="000000"/>
                </a:solidFill>
                <a:effectLst/>
                <a:latin typeface="Arial"/>
                <a:ea typeface="Arial"/>
                <a:cs typeface="Arial"/>
                <a:sym typeface="Arial"/>
              </a:rPr>
              <a:t> </a:t>
            </a:r>
            <a:r>
              <a:rPr lang="nl-BE" sz="1100" b="0" i="0" u="none" strike="noStrike" cap="none" err="1">
                <a:solidFill>
                  <a:srgbClr val="000000"/>
                </a:solidFill>
                <a:effectLst/>
                <a:latin typeface="Arial"/>
                <a:ea typeface="Arial"/>
                <a:cs typeface="Arial"/>
                <a:sym typeface="Arial"/>
              </a:rPr>
              <a:t>consistency</a:t>
            </a:r>
            <a:r>
              <a:rPr lang="nl-BE" sz="1100" b="0" i="0" u="none" strike="noStrike" cap="none">
                <a:solidFill>
                  <a:srgbClr val="000000"/>
                </a:solidFill>
                <a:effectLst/>
                <a:latin typeface="Arial"/>
                <a:ea typeface="Arial"/>
                <a:cs typeface="Arial"/>
                <a:sym typeface="Arial"/>
              </a:rPr>
              <a:t> and </a:t>
            </a:r>
            <a:r>
              <a:rPr lang="nl-BE" sz="1100" b="0" i="0" u="none" strike="noStrike" cap="none" err="1">
                <a:solidFill>
                  <a:srgbClr val="000000"/>
                </a:solidFill>
                <a:effectLst/>
                <a:latin typeface="Arial"/>
                <a:ea typeface="Arial"/>
                <a:cs typeface="Arial"/>
                <a:sym typeface="Arial"/>
              </a:rPr>
              <a:t>predictability</a:t>
            </a:r>
            <a:r>
              <a:rPr lang="nl-BE" sz="1100" b="0" i="0" u="none" strike="noStrike" cap="none">
                <a:solidFill>
                  <a:srgbClr val="000000"/>
                </a:solidFill>
                <a:effectLst/>
                <a:latin typeface="Arial"/>
                <a:ea typeface="Arial"/>
                <a:cs typeface="Arial"/>
                <a:sym typeface="Arial"/>
              </a:rPr>
              <a:t> in </a:t>
            </a:r>
            <a:r>
              <a:rPr lang="nl-BE" sz="1100" b="0" i="0" u="none" strike="noStrike" cap="none" err="1">
                <a:solidFill>
                  <a:srgbClr val="000000"/>
                </a:solidFill>
                <a:effectLst/>
                <a:latin typeface="Arial"/>
                <a:ea typeface="Arial"/>
                <a:cs typeface="Arial"/>
                <a:sym typeface="Arial"/>
              </a:rPr>
              <a:t>their</a:t>
            </a:r>
            <a:r>
              <a:rPr lang="nl-BE" sz="1100" b="0" i="0" u="none" strike="noStrike" cap="none">
                <a:solidFill>
                  <a:srgbClr val="000000"/>
                </a:solidFill>
                <a:effectLst/>
                <a:latin typeface="Arial"/>
                <a:ea typeface="Arial"/>
                <a:cs typeface="Arial"/>
                <a:sym typeface="Arial"/>
              </a:rPr>
              <a:t> </a:t>
            </a:r>
            <a:r>
              <a:rPr lang="nl-BE" sz="1100" b="0" i="0" u="none" strike="noStrike" cap="none" err="1">
                <a:solidFill>
                  <a:srgbClr val="000000"/>
                </a:solidFill>
                <a:effectLst/>
                <a:latin typeface="Arial"/>
                <a:ea typeface="Arial"/>
                <a:cs typeface="Arial"/>
                <a:sym typeface="Arial"/>
              </a:rPr>
              <a:t>learning</a:t>
            </a:r>
            <a:r>
              <a:rPr lang="nl-BE" sz="1100" b="0" i="0" u="none" strike="noStrike" cap="none">
                <a:solidFill>
                  <a:srgbClr val="000000"/>
                </a:solidFill>
                <a:effectLst/>
                <a:latin typeface="Arial"/>
                <a:ea typeface="Arial"/>
                <a:cs typeface="Arial"/>
                <a:sym typeface="Arial"/>
              </a:rPr>
              <a:t> experience.</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nl-BE"/>
          </a:p>
        </p:txBody>
      </p:sp>
    </p:spTree>
    <p:extLst>
      <p:ext uri="{BB962C8B-B14F-4D97-AF65-F5344CB8AC3E}">
        <p14:creationId xmlns:p14="http://schemas.microsoft.com/office/powerpoint/2010/main" val="13228412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261B0D3C-B5FB-7CB9-12A8-0988BCE1F18A}"/>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7ECB924D-E109-9C44-25B5-D086C4372F3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6320de4b7d_0_121:notes">
            <a:extLst>
              <a:ext uri="{FF2B5EF4-FFF2-40B4-BE49-F238E27FC236}">
                <a16:creationId xmlns:a16="http://schemas.microsoft.com/office/drawing/2014/main" id="{5E96B03B-9A90-1DAD-79E5-65D615C533F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nl-BE"/>
          </a:p>
        </p:txBody>
      </p:sp>
    </p:spTree>
    <p:extLst>
      <p:ext uri="{BB962C8B-B14F-4D97-AF65-F5344CB8AC3E}">
        <p14:creationId xmlns:p14="http://schemas.microsoft.com/office/powerpoint/2010/main" val="33036148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6408f5a9af_1_3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6408f5a9af_1_3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g709a3a8254_5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7" name="Google Shape;867;g709a3a8254_5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6320de4b7d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6320de4b7d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98C55B83-DEC6-216E-2592-0BC3A51D7B5C}"/>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C0F55119-AE13-1C10-3811-FC8B0332E62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6320de4b7d_0_121:notes">
            <a:extLst>
              <a:ext uri="{FF2B5EF4-FFF2-40B4-BE49-F238E27FC236}">
                <a16:creationId xmlns:a16="http://schemas.microsoft.com/office/drawing/2014/main" id="{4B9978D4-AE11-A8E3-E3A2-86AEE87F783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BE"/>
              <a:t>Context on </a:t>
            </a:r>
            <a:r>
              <a:rPr lang="nl-BE" err="1"/>
              <a:t>when</a:t>
            </a:r>
            <a:r>
              <a:rPr lang="nl-BE"/>
              <a:t> and </a:t>
            </a:r>
            <a:r>
              <a:rPr lang="nl-BE" err="1"/>
              <a:t>how</a:t>
            </a:r>
            <a:r>
              <a:rPr lang="nl-BE"/>
              <a:t> </a:t>
            </a:r>
            <a:r>
              <a:rPr lang="nl-BE" err="1"/>
              <a:t>the</a:t>
            </a:r>
            <a:r>
              <a:rPr lang="nl-BE"/>
              <a:t> </a:t>
            </a:r>
            <a:r>
              <a:rPr lang="nl-BE" err="1"/>
              <a:t>the</a:t>
            </a:r>
            <a:r>
              <a:rPr lang="nl-BE"/>
              <a:t> </a:t>
            </a:r>
            <a:r>
              <a:rPr lang="nl-BE" err="1"/>
              <a:t>reserach</a:t>
            </a:r>
            <a:r>
              <a:rPr lang="nl-BE"/>
              <a:t> project </a:t>
            </a:r>
            <a:r>
              <a:rPr lang="nl-BE" err="1"/>
              <a:t>came</a:t>
            </a:r>
            <a:r>
              <a:rPr lang="nl-BE"/>
              <a:t> </a:t>
            </a:r>
            <a:r>
              <a:rPr lang="nl-BE" err="1"/>
              <a:t>to</a:t>
            </a:r>
            <a:r>
              <a:rPr lang="nl-BE"/>
              <a:t> light and in </a:t>
            </a:r>
            <a:r>
              <a:rPr lang="nl-BE" err="1"/>
              <a:t>which</a:t>
            </a:r>
            <a:r>
              <a:rPr lang="nl-BE"/>
              <a:t> context. </a:t>
            </a:r>
          </a:p>
          <a:p>
            <a:pPr marL="0" lvl="0" indent="0" algn="l" rtl="0">
              <a:spcBef>
                <a:spcPts val="0"/>
              </a:spcBef>
              <a:spcAft>
                <a:spcPts val="0"/>
              </a:spcAft>
              <a:buNone/>
            </a:pPr>
            <a:endParaRPr lang="nl-BE"/>
          </a:p>
          <a:p>
            <a:pPr marL="0" lvl="0" indent="0" algn="l" rtl="0">
              <a:spcBef>
                <a:spcPts val="0"/>
              </a:spcBef>
              <a:spcAft>
                <a:spcPts val="0"/>
              </a:spcAft>
              <a:buNone/>
            </a:pPr>
            <a:r>
              <a:rPr lang="nl-BE"/>
              <a:t>A </a:t>
            </a:r>
            <a:r>
              <a:rPr lang="nl-BE" err="1"/>
              <a:t>nice</a:t>
            </a:r>
            <a:r>
              <a:rPr lang="nl-BE"/>
              <a:t> </a:t>
            </a:r>
            <a:r>
              <a:rPr lang="nl-BE" err="1"/>
              <a:t>collaboration</a:t>
            </a:r>
            <a:r>
              <a:rPr lang="nl-BE"/>
              <a:t> and </a:t>
            </a:r>
            <a:r>
              <a:rPr lang="nl-BE" err="1"/>
              <a:t>result</a:t>
            </a:r>
            <a:r>
              <a:rPr lang="nl-BE"/>
              <a:t> of international </a:t>
            </a:r>
            <a:r>
              <a:rPr lang="nl-BE" err="1"/>
              <a:t>collaboration</a:t>
            </a:r>
            <a:r>
              <a:rPr lang="nl-BE"/>
              <a:t> </a:t>
            </a:r>
            <a:r>
              <a:rPr lang="nl-BE" err="1"/>
              <a:t>between</a:t>
            </a:r>
            <a:r>
              <a:rPr lang="nl-BE"/>
              <a:t> </a:t>
            </a:r>
            <a:r>
              <a:rPr lang="nl-BE" err="1"/>
              <a:t>two</a:t>
            </a:r>
            <a:r>
              <a:rPr lang="nl-BE"/>
              <a:t> </a:t>
            </a:r>
            <a:r>
              <a:rPr lang="nl-BE" err="1"/>
              <a:t>dental</a:t>
            </a:r>
            <a:r>
              <a:rPr lang="nl-BE"/>
              <a:t> hygiëne programs. </a:t>
            </a:r>
          </a:p>
          <a:p>
            <a:pPr marL="0" lvl="0" indent="0" algn="l" rtl="0">
              <a:spcBef>
                <a:spcPts val="0"/>
              </a:spcBef>
              <a:spcAft>
                <a:spcPts val="0"/>
              </a:spcAft>
              <a:buNone/>
            </a:pPr>
            <a:endParaRPr/>
          </a:p>
        </p:txBody>
      </p:sp>
    </p:spTree>
    <p:extLst>
      <p:ext uri="{BB962C8B-B14F-4D97-AF65-F5344CB8AC3E}">
        <p14:creationId xmlns:p14="http://schemas.microsoft.com/office/powerpoint/2010/main" val="1445391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6320de4b7d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6320de4b7d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229A2909-9EFD-79A5-6A69-8E98F2494205}"/>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543A7769-AFAD-C63B-27AD-769DB90E0F1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6320de4b7d_0_121:notes">
            <a:extLst>
              <a:ext uri="{FF2B5EF4-FFF2-40B4-BE49-F238E27FC236}">
                <a16:creationId xmlns:a16="http://schemas.microsoft.com/office/drawing/2014/main" id="{2A1202F8-E411-974C-FE19-9ACD0171D63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BE" err="1"/>
              <a:t>There</a:t>
            </a:r>
            <a:r>
              <a:rPr lang="nl-BE"/>
              <a:t> are </a:t>
            </a:r>
            <a:r>
              <a:rPr lang="nl-BE" err="1"/>
              <a:t>conflicting</a:t>
            </a:r>
            <a:r>
              <a:rPr lang="nl-BE"/>
              <a:t> </a:t>
            </a:r>
            <a:r>
              <a:rPr lang="nl-BE" err="1"/>
              <a:t>intersts</a:t>
            </a:r>
            <a:r>
              <a:rPr lang="nl-BE"/>
              <a:t> in </a:t>
            </a:r>
            <a:r>
              <a:rPr lang="nl-BE" err="1"/>
              <a:t>the</a:t>
            </a:r>
            <a:r>
              <a:rPr lang="nl-BE"/>
              <a:t> student </a:t>
            </a:r>
            <a:r>
              <a:rPr lang="nl-BE" err="1"/>
              <a:t>clinic</a:t>
            </a:r>
            <a:r>
              <a:rPr lang="nl-BE"/>
              <a:t>. First of </a:t>
            </a:r>
            <a:r>
              <a:rPr lang="nl-BE" err="1"/>
              <a:t>all</a:t>
            </a:r>
            <a:r>
              <a:rPr lang="nl-BE"/>
              <a:t> </a:t>
            </a:r>
            <a:r>
              <a:rPr lang="nl-BE" err="1"/>
              <a:t>there</a:t>
            </a:r>
            <a:r>
              <a:rPr lang="nl-BE"/>
              <a:t> </a:t>
            </a:r>
            <a:r>
              <a:rPr lang="nl-BE" err="1"/>
              <a:t>need</a:t>
            </a:r>
            <a:r>
              <a:rPr lang="nl-BE"/>
              <a:t> </a:t>
            </a:r>
            <a:r>
              <a:rPr lang="nl-BE" err="1"/>
              <a:t>to</a:t>
            </a:r>
            <a:r>
              <a:rPr lang="nl-BE"/>
              <a:t> </a:t>
            </a:r>
            <a:r>
              <a:rPr lang="nl-BE" err="1"/>
              <a:t>be</a:t>
            </a:r>
            <a:r>
              <a:rPr lang="nl-BE"/>
              <a:t> safe treatment </a:t>
            </a:r>
            <a:r>
              <a:rPr lang="nl-BE" err="1"/>
              <a:t>for</a:t>
            </a:r>
            <a:r>
              <a:rPr lang="nl-BE"/>
              <a:t> </a:t>
            </a:r>
            <a:r>
              <a:rPr lang="nl-BE" err="1"/>
              <a:t>patients</a:t>
            </a:r>
            <a:r>
              <a:rPr lang="nl-BE"/>
              <a:t> </a:t>
            </a:r>
            <a:r>
              <a:rPr lang="nl-BE" err="1"/>
              <a:t>with</a:t>
            </a:r>
            <a:r>
              <a:rPr lang="nl-BE"/>
              <a:t> </a:t>
            </a:r>
            <a:r>
              <a:rPr lang="nl-BE" err="1"/>
              <a:t>the</a:t>
            </a:r>
            <a:r>
              <a:rPr lang="nl-BE"/>
              <a:t> </a:t>
            </a:r>
            <a:r>
              <a:rPr lang="nl-BE" err="1"/>
              <a:t>difficulty</a:t>
            </a:r>
            <a:r>
              <a:rPr lang="nl-BE"/>
              <a:t> </a:t>
            </a:r>
            <a:r>
              <a:rPr lang="nl-BE" err="1"/>
              <a:t>that</a:t>
            </a:r>
            <a:r>
              <a:rPr lang="nl-BE"/>
              <a:t> </a:t>
            </a:r>
            <a:r>
              <a:rPr lang="nl-BE" err="1"/>
              <a:t>there</a:t>
            </a:r>
            <a:r>
              <a:rPr lang="nl-BE"/>
              <a:t> is a </a:t>
            </a:r>
            <a:r>
              <a:rPr lang="nl-BE" err="1"/>
              <a:t>unpredictable</a:t>
            </a:r>
            <a:r>
              <a:rPr lang="nl-BE"/>
              <a:t> </a:t>
            </a:r>
            <a:r>
              <a:rPr lang="nl-BE" err="1"/>
              <a:t>variability</a:t>
            </a:r>
            <a:r>
              <a:rPr lang="nl-BE"/>
              <a:t> in </a:t>
            </a:r>
            <a:r>
              <a:rPr lang="nl-BE" err="1"/>
              <a:t>the</a:t>
            </a:r>
            <a:r>
              <a:rPr lang="nl-BE"/>
              <a:t> </a:t>
            </a:r>
            <a:r>
              <a:rPr lang="nl-BE" err="1"/>
              <a:t>patients</a:t>
            </a:r>
            <a:r>
              <a:rPr lang="nl-BE"/>
              <a:t> </a:t>
            </a:r>
            <a:r>
              <a:rPr lang="nl-BE" err="1"/>
              <a:t>needs</a:t>
            </a:r>
            <a:r>
              <a:rPr lang="nl-BE"/>
              <a:t> and </a:t>
            </a:r>
            <a:r>
              <a:rPr lang="nl-BE" err="1"/>
              <a:t>situation</a:t>
            </a:r>
            <a:r>
              <a:rPr lang="nl-BE"/>
              <a:t>. </a:t>
            </a:r>
          </a:p>
          <a:p>
            <a:pPr marL="0" lvl="0" indent="0" algn="l" rtl="0">
              <a:spcBef>
                <a:spcPts val="0"/>
              </a:spcBef>
              <a:spcAft>
                <a:spcPts val="0"/>
              </a:spcAft>
              <a:buNone/>
            </a:pPr>
            <a:endParaRPr lang="nl-BE"/>
          </a:p>
          <a:p>
            <a:pPr marL="0" lvl="0" indent="0" algn="l" rtl="0">
              <a:spcBef>
                <a:spcPts val="0"/>
              </a:spcBef>
              <a:spcAft>
                <a:spcPts val="0"/>
              </a:spcAft>
              <a:buNone/>
            </a:pPr>
            <a:r>
              <a:rPr lang="nl-BE" err="1"/>
              <a:t>There</a:t>
            </a:r>
            <a:r>
              <a:rPr lang="nl-BE"/>
              <a:t> </a:t>
            </a:r>
            <a:r>
              <a:rPr lang="nl-BE" err="1"/>
              <a:t>also</a:t>
            </a:r>
            <a:r>
              <a:rPr lang="nl-BE"/>
              <a:t> </a:t>
            </a:r>
            <a:r>
              <a:rPr lang="nl-BE" err="1"/>
              <a:t>needs</a:t>
            </a:r>
            <a:r>
              <a:rPr lang="nl-BE"/>
              <a:t> </a:t>
            </a:r>
            <a:r>
              <a:rPr lang="nl-BE" err="1"/>
              <a:t>to</a:t>
            </a:r>
            <a:r>
              <a:rPr lang="nl-BE"/>
              <a:t> </a:t>
            </a:r>
            <a:r>
              <a:rPr lang="nl-BE" err="1"/>
              <a:t>be</a:t>
            </a:r>
            <a:r>
              <a:rPr lang="nl-BE"/>
              <a:t> a safe </a:t>
            </a:r>
            <a:r>
              <a:rPr lang="nl-BE" err="1"/>
              <a:t>learning</a:t>
            </a:r>
            <a:r>
              <a:rPr lang="nl-BE"/>
              <a:t> environment </a:t>
            </a:r>
            <a:r>
              <a:rPr lang="nl-BE" err="1"/>
              <a:t>for</a:t>
            </a:r>
            <a:r>
              <a:rPr lang="nl-BE"/>
              <a:t> </a:t>
            </a:r>
            <a:r>
              <a:rPr lang="nl-BE" err="1"/>
              <a:t>students</a:t>
            </a:r>
            <a:r>
              <a:rPr lang="nl-BE"/>
              <a:t>. </a:t>
            </a:r>
          </a:p>
          <a:p>
            <a:pPr marL="0" lvl="0" indent="0" algn="l" rtl="0">
              <a:spcBef>
                <a:spcPts val="0"/>
              </a:spcBef>
              <a:spcAft>
                <a:spcPts val="0"/>
              </a:spcAft>
              <a:buNone/>
            </a:pPr>
            <a:endParaRPr lang="nl-BE"/>
          </a:p>
          <a:p>
            <a:pPr marL="0" lvl="0" indent="0" algn="l" rtl="0">
              <a:spcBef>
                <a:spcPts val="0"/>
              </a:spcBef>
              <a:spcAft>
                <a:spcPts val="0"/>
              </a:spcAft>
              <a:buNone/>
            </a:pPr>
            <a:r>
              <a:rPr lang="nl-BE" err="1"/>
              <a:t>There</a:t>
            </a:r>
            <a:r>
              <a:rPr lang="nl-BE"/>
              <a:t> </a:t>
            </a:r>
            <a:r>
              <a:rPr lang="nl-BE" err="1"/>
              <a:t>also</a:t>
            </a:r>
            <a:r>
              <a:rPr lang="nl-BE"/>
              <a:t> </a:t>
            </a:r>
            <a:r>
              <a:rPr lang="nl-BE" err="1"/>
              <a:t>needs</a:t>
            </a:r>
            <a:r>
              <a:rPr lang="nl-BE"/>
              <a:t> </a:t>
            </a:r>
            <a:r>
              <a:rPr lang="nl-BE" err="1"/>
              <a:t>to</a:t>
            </a:r>
            <a:r>
              <a:rPr lang="nl-BE"/>
              <a:t> </a:t>
            </a:r>
            <a:r>
              <a:rPr lang="nl-BE" err="1"/>
              <a:t>be</a:t>
            </a:r>
            <a:r>
              <a:rPr lang="nl-BE"/>
              <a:t> </a:t>
            </a:r>
            <a:r>
              <a:rPr lang="nl-BE" err="1"/>
              <a:t>some</a:t>
            </a:r>
            <a:r>
              <a:rPr lang="nl-BE"/>
              <a:t> kind of </a:t>
            </a:r>
            <a:r>
              <a:rPr lang="nl-BE" err="1"/>
              <a:t>evaluation</a:t>
            </a:r>
            <a:r>
              <a:rPr lang="nl-BE"/>
              <a:t>. </a:t>
            </a:r>
            <a:endParaRPr/>
          </a:p>
        </p:txBody>
      </p:sp>
    </p:spTree>
    <p:extLst>
      <p:ext uri="{BB962C8B-B14F-4D97-AF65-F5344CB8AC3E}">
        <p14:creationId xmlns:p14="http://schemas.microsoft.com/office/powerpoint/2010/main" val="34163370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C9AFBF38-2C19-F5D8-2DEF-ACFE8D4E963F}"/>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5DA4ED19-1E4B-EEDD-67A4-9EFC4C7C7A0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6320de4b7d_0_121:notes">
            <a:extLst>
              <a:ext uri="{FF2B5EF4-FFF2-40B4-BE49-F238E27FC236}">
                <a16:creationId xmlns:a16="http://schemas.microsoft.com/office/drawing/2014/main" id="{F665160D-8594-EC24-23D4-614F48C4B9F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3067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289883B9-8F03-D9E0-CC97-F10CED1FD3EC}"/>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43BCC32B-333C-6DA6-6AFC-0907B736BFF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6320de4b7d_0_121:notes">
            <a:extLst>
              <a:ext uri="{FF2B5EF4-FFF2-40B4-BE49-F238E27FC236}">
                <a16:creationId xmlns:a16="http://schemas.microsoft.com/office/drawing/2014/main" id="{0D8C9F5E-1E91-0911-2C30-F166A8D9C22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7309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BD99263F-2A16-2BB5-FFB6-68E2085AE5CC}"/>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41902257-8E43-2428-5AE1-BCD1DA8992A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6320de4b7d_0_121:notes">
            <a:extLst>
              <a:ext uri="{FF2B5EF4-FFF2-40B4-BE49-F238E27FC236}">
                <a16:creationId xmlns:a16="http://schemas.microsoft.com/office/drawing/2014/main" id="{2056BF82-B86A-BBEC-8B54-A5A4872192E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73928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C1EEBAB2-3A9E-1AC4-AA43-F9ADF9E64735}"/>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4843EE07-518D-8BF9-FB67-36234751C8E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6320de4b7d_0_121:notes">
            <a:extLst>
              <a:ext uri="{FF2B5EF4-FFF2-40B4-BE49-F238E27FC236}">
                <a16:creationId xmlns:a16="http://schemas.microsoft.com/office/drawing/2014/main" id="{BEE6FB19-E65C-C5CB-17EF-C59FE1A0DA7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BE"/>
              <a:t>I </a:t>
            </a:r>
            <a:r>
              <a:rPr lang="nl-BE" err="1"/>
              <a:t>think</a:t>
            </a:r>
            <a:r>
              <a:rPr lang="nl-BE"/>
              <a:t> here </a:t>
            </a:r>
            <a:r>
              <a:rPr lang="nl-BE" err="1"/>
              <a:t>you</a:t>
            </a:r>
            <a:r>
              <a:rPr lang="nl-BE"/>
              <a:t> </a:t>
            </a:r>
            <a:r>
              <a:rPr lang="nl-BE" err="1"/>
              <a:t>can</a:t>
            </a:r>
            <a:r>
              <a:rPr lang="nl-BE"/>
              <a:t> </a:t>
            </a:r>
            <a:r>
              <a:rPr lang="nl-BE" err="1"/>
              <a:t>connect</a:t>
            </a:r>
            <a:r>
              <a:rPr lang="nl-BE"/>
              <a:t> </a:t>
            </a:r>
            <a:r>
              <a:rPr lang="nl-BE" err="1"/>
              <a:t>to</a:t>
            </a:r>
            <a:r>
              <a:rPr lang="nl-BE"/>
              <a:t> </a:t>
            </a:r>
            <a:r>
              <a:rPr lang="nl-BE" err="1"/>
              <a:t>the</a:t>
            </a:r>
            <a:r>
              <a:rPr lang="nl-BE"/>
              <a:t> </a:t>
            </a:r>
            <a:r>
              <a:rPr lang="nl-BE" err="1"/>
              <a:t>audiance</a:t>
            </a:r>
            <a:r>
              <a:rPr lang="nl-BE"/>
              <a:t>, and </a:t>
            </a:r>
            <a:r>
              <a:rPr lang="nl-BE" err="1"/>
              <a:t>ask</a:t>
            </a:r>
            <a:r>
              <a:rPr lang="nl-BE"/>
              <a:t> </a:t>
            </a:r>
            <a:r>
              <a:rPr lang="nl-BE" err="1"/>
              <a:t>if</a:t>
            </a:r>
            <a:r>
              <a:rPr lang="nl-BE"/>
              <a:t> </a:t>
            </a:r>
            <a:r>
              <a:rPr lang="nl-BE" err="1"/>
              <a:t>ther</a:t>
            </a:r>
            <a:r>
              <a:rPr lang="nl-BE"/>
              <a:t> are supervisors in </a:t>
            </a:r>
            <a:r>
              <a:rPr lang="nl-BE" err="1"/>
              <a:t>the</a:t>
            </a:r>
            <a:r>
              <a:rPr lang="nl-BE"/>
              <a:t> </a:t>
            </a:r>
            <a:r>
              <a:rPr lang="nl-BE" err="1"/>
              <a:t>audiance</a:t>
            </a:r>
            <a:r>
              <a:rPr lang="nl-BE"/>
              <a:t>, </a:t>
            </a:r>
            <a:r>
              <a:rPr lang="nl-BE" err="1"/>
              <a:t>if</a:t>
            </a:r>
            <a:r>
              <a:rPr lang="nl-BE"/>
              <a:t> </a:t>
            </a:r>
            <a:r>
              <a:rPr lang="nl-BE" err="1"/>
              <a:t>the</a:t>
            </a:r>
            <a:r>
              <a:rPr lang="nl-BE"/>
              <a:t> </a:t>
            </a:r>
            <a:r>
              <a:rPr lang="nl-BE" err="1"/>
              <a:t>recognize</a:t>
            </a:r>
            <a:r>
              <a:rPr lang="nl-BE"/>
              <a:t> </a:t>
            </a:r>
            <a:r>
              <a:rPr lang="nl-BE" err="1"/>
              <a:t>the</a:t>
            </a:r>
            <a:r>
              <a:rPr lang="nl-BE"/>
              <a:t> </a:t>
            </a:r>
            <a:r>
              <a:rPr lang="nl-BE" err="1"/>
              <a:t>savior</a:t>
            </a:r>
            <a:r>
              <a:rPr lang="nl-BE"/>
              <a:t> </a:t>
            </a:r>
            <a:r>
              <a:rPr lang="nl-BE" err="1"/>
              <a:t>urge</a:t>
            </a:r>
            <a:r>
              <a:rPr lang="nl-BE"/>
              <a:t>, and </a:t>
            </a:r>
            <a:r>
              <a:rPr lang="nl-BE" err="1"/>
              <a:t>what</a:t>
            </a:r>
            <a:r>
              <a:rPr lang="nl-BE"/>
              <a:t> drives </a:t>
            </a:r>
            <a:r>
              <a:rPr lang="nl-BE" err="1"/>
              <a:t>their</a:t>
            </a:r>
            <a:r>
              <a:rPr lang="nl-BE"/>
              <a:t> </a:t>
            </a:r>
            <a:r>
              <a:rPr lang="nl-BE" err="1"/>
              <a:t>savior</a:t>
            </a:r>
            <a:r>
              <a:rPr lang="nl-BE"/>
              <a:t> </a:t>
            </a:r>
            <a:r>
              <a:rPr lang="nl-BE" err="1"/>
              <a:t>urge</a:t>
            </a:r>
            <a:r>
              <a:rPr lang="nl-BE"/>
              <a:t> </a:t>
            </a:r>
            <a:r>
              <a:rPr lang="nl-BE" err="1"/>
              <a:t>when</a:t>
            </a:r>
            <a:r>
              <a:rPr lang="nl-BE"/>
              <a:t> </a:t>
            </a:r>
            <a:r>
              <a:rPr lang="nl-BE" err="1"/>
              <a:t>they</a:t>
            </a:r>
            <a:r>
              <a:rPr lang="nl-BE"/>
              <a:t> are </a:t>
            </a:r>
            <a:r>
              <a:rPr lang="nl-BE" err="1"/>
              <a:t>supervising</a:t>
            </a:r>
            <a:r>
              <a:rPr lang="nl-BE"/>
              <a:t>? </a:t>
            </a:r>
            <a:endParaRPr/>
          </a:p>
        </p:txBody>
      </p:sp>
    </p:spTree>
    <p:extLst>
      <p:ext uri="{BB962C8B-B14F-4D97-AF65-F5344CB8AC3E}">
        <p14:creationId xmlns:p14="http://schemas.microsoft.com/office/powerpoint/2010/main" val="1727002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0000" y="3806975"/>
            <a:ext cx="7704000" cy="5571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1"/>
              </a:buClr>
              <a:buSzPts val="5200"/>
              <a:buNone/>
              <a:defRPr b="1">
                <a:latin typeface="Montserrat" pitchFamily="2" charset="77"/>
                <a:ea typeface="Montserrat" pitchFamily="2" charset="77"/>
                <a:cs typeface="Montserrat" pitchFamily="2" charset="77"/>
                <a:sym typeface="Montserrat"/>
              </a:defRPr>
            </a:lvl1pPr>
            <a:lvl2pPr lvl="1" algn="ctr">
              <a:spcBef>
                <a:spcPts val="0"/>
              </a:spcBef>
              <a:spcAft>
                <a:spcPts val="0"/>
              </a:spcAft>
              <a:buClr>
                <a:schemeClr val="accent1"/>
              </a:buClr>
              <a:buSzPts val="5200"/>
              <a:buNone/>
              <a:defRPr sz="5200">
                <a:solidFill>
                  <a:schemeClr val="accent1"/>
                </a:solidFill>
              </a:defRPr>
            </a:lvl2pPr>
            <a:lvl3pPr lvl="2" algn="ctr">
              <a:spcBef>
                <a:spcPts val="0"/>
              </a:spcBef>
              <a:spcAft>
                <a:spcPts val="0"/>
              </a:spcAft>
              <a:buClr>
                <a:schemeClr val="accent1"/>
              </a:buClr>
              <a:buSzPts val="5200"/>
              <a:buNone/>
              <a:defRPr sz="5200">
                <a:solidFill>
                  <a:schemeClr val="accent1"/>
                </a:solidFill>
              </a:defRPr>
            </a:lvl3pPr>
            <a:lvl4pPr lvl="3" algn="ctr">
              <a:spcBef>
                <a:spcPts val="0"/>
              </a:spcBef>
              <a:spcAft>
                <a:spcPts val="0"/>
              </a:spcAft>
              <a:buClr>
                <a:schemeClr val="accent1"/>
              </a:buClr>
              <a:buSzPts val="5200"/>
              <a:buNone/>
              <a:defRPr sz="5200">
                <a:solidFill>
                  <a:schemeClr val="accent1"/>
                </a:solidFill>
              </a:defRPr>
            </a:lvl4pPr>
            <a:lvl5pPr lvl="4" algn="ctr">
              <a:spcBef>
                <a:spcPts val="0"/>
              </a:spcBef>
              <a:spcAft>
                <a:spcPts val="0"/>
              </a:spcAft>
              <a:buClr>
                <a:schemeClr val="accent1"/>
              </a:buClr>
              <a:buSzPts val="5200"/>
              <a:buNone/>
              <a:defRPr sz="5200">
                <a:solidFill>
                  <a:schemeClr val="accent1"/>
                </a:solidFill>
              </a:defRPr>
            </a:lvl5pPr>
            <a:lvl6pPr lvl="5" algn="ctr">
              <a:spcBef>
                <a:spcPts val="0"/>
              </a:spcBef>
              <a:spcAft>
                <a:spcPts val="0"/>
              </a:spcAft>
              <a:buClr>
                <a:schemeClr val="accent1"/>
              </a:buClr>
              <a:buSzPts val="5200"/>
              <a:buNone/>
              <a:defRPr sz="5200">
                <a:solidFill>
                  <a:schemeClr val="accent1"/>
                </a:solidFill>
              </a:defRPr>
            </a:lvl6pPr>
            <a:lvl7pPr lvl="6" algn="ctr">
              <a:spcBef>
                <a:spcPts val="0"/>
              </a:spcBef>
              <a:spcAft>
                <a:spcPts val="0"/>
              </a:spcAft>
              <a:buClr>
                <a:schemeClr val="accent1"/>
              </a:buClr>
              <a:buSzPts val="5200"/>
              <a:buNone/>
              <a:defRPr sz="5200">
                <a:solidFill>
                  <a:schemeClr val="accent1"/>
                </a:solidFill>
              </a:defRPr>
            </a:lvl7pPr>
            <a:lvl8pPr lvl="7" algn="ctr">
              <a:spcBef>
                <a:spcPts val="0"/>
              </a:spcBef>
              <a:spcAft>
                <a:spcPts val="0"/>
              </a:spcAft>
              <a:buClr>
                <a:schemeClr val="accent1"/>
              </a:buClr>
              <a:buSzPts val="5200"/>
              <a:buNone/>
              <a:defRPr sz="5200">
                <a:solidFill>
                  <a:schemeClr val="accent1"/>
                </a:solidFill>
              </a:defRPr>
            </a:lvl8pPr>
            <a:lvl9pPr lvl="8" algn="ctr">
              <a:spcBef>
                <a:spcPts val="0"/>
              </a:spcBef>
              <a:spcAft>
                <a:spcPts val="0"/>
              </a:spcAft>
              <a:buClr>
                <a:schemeClr val="accent1"/>
              </a:buClr>
              <a:buSzPts val="5200"/>
              <a:buNone/>
              <a:defRPr sz="5200">
                <a:solidFill>
                  <a:schemeClr val="accent1"/>
                </a:solidFill>
              </a:defRPr>
            </a:lvl9pPr>
          </a:lstStyle>
          <a:p>
            <a:endParaRPr/>
          </a:p>
        </p:txBody>
      </p:sp>
      <p:sp>
        <p:nvSpPr>
          <p:cNvPr id="10" name="Google Shape;10;p2"/>
          <p:cNvSpPr txBox="1">
            <a:spLocks noGrp="1"/>
          </p:cNvSpPr>
          <p:nvPr>
            <p:ph type="subTitle" idx="1"/>
          </p:nvPr>
        </p:nvSpPr>
        <p:spPr>
          <a:xfrm>
            <a:off x="720000" y="4318550"/>
            <a:ext cx="7704000" cy="285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accent1"/>
              </a:buClr>
              <a:buSzPts val="2800"/>
              <a:buNone/>
              <a:defRPr sz="1400">
                <a:solidFill>
                  <a:schemeClr val="dk1"/>
                </a:solidFill>
                <a:latin typeface="Montserrat" pitchFamily="2" charset="77"/>
              </a:defRPr>
            </a:lvl1pPr>
            <a:lvl2pPr lvl="1" algn="ctr">
              <a:lnSpc>
                <a:spcPct val="100000"/>
              </a:lnSpc>
              <a:spcBef>
                <a:spcPts val="0"/>
              </a:spcBef>
              <a:spcAft>
                <a:spcPts val="0"/>
              </a:spcAft>
              <a:buClr>
                <a:schemeClr val="accent1"/>
              </a:buClr>
              <a:buSzPts val="2800"/>
              <a:buNone/>
              <a:defRPr sz="2800">
                <a:solidFill>
                  <a:schemeClr val="accent1"/>
                </a:solidFill>
              </a:defRPr>
            </a:lvl2pPr>
            <a:lvl3pPr lvl="2" algn="ctr">
              <a:lnSpc>
                <a:spcPct val="100000"/>
              </a:lnSpc>
              <a:spcBef>
                <a:spcPts val="0"/>
              </a:spcBef>
              <a:spcAft>
                <a:spcPts val="0"/>
              </a:spcAft>
              <a:buClr>
                <a:schemeClr val="accent1"/>
              </a:buClr>
              <a:buSzPts val="2800"/>
              <a:buNone/>
              <a:defRPr sz="2800">
                <a:solidFill>
                  <a:schemeClr val="accent1"/>
                </a:solidFill>
              </a:defRPr>
            </a:lvl3pPr>
            <a:lvl4pPr lvl="3" algn="ctr">
              <a:lnSpc>
                <a:spcPct val="100000"/>
              </a:lnSpc>
              <a:spcBef>
                <a:spcPts val="0"/>
              </a:spcBef>
              <a:spcAft>
                <a:spcPts val="0"/>
              </a:spcAft>
              <a:buClr>
                <a:schemeClr val="accent1"/>
              </a:buClr>
              <a:buSzPts val="2800"/>
              <a:buNone/>
              <a:defRPr sz="2800">
                <a:solidFill>
                  <a:schemeClr val="accent1"/>
                </a:solidFill>
              </a:defRPr>
            </a:lvl4pPr>
            <a:lvl5pPr lvl="4" algn="ctr">
              <a:lnSpc>
                <a:spcPct val="100000"/>
              </a:lnSpc>
              <a:spcBef>
                <a:spcPts val="0"/>
              </a:spcBef>
              <a:spcAft>
                <a:spcPts val="0"/>
              </a:spcAft>
              <a:buClr>
                <a:schemeClr val="accent1"/>
              </a:buClr>
              <a:buSzPts val="2800"/>
              <a:buNone/>
              <a:defRPr sz="2800">
                <a:solidFill>
                  <a:schemeClr val="accent1"/>
                </a:solidFill>
              </a:defRPr>
            </a:lvl5pPr>
            <a:lvl6pPr lvl="5" algn="ctr">
              <a:lnSpc>
                <a:spcPct val="100000"/>
              </a:lnSpc>
              <a:spcBef>
                <a:spcPts val="0"/>
              </a:spcBef>
              <a:spcAft>
                <a:spcPts val="0"/>
              </a:spcAft>
              <a:buClr>
                <a:schemeClr val="accent1"/>
              </a:buClr>
              <a:buSzPts val="2800"/>
              <a:buNone/>
              <a:defRPr sz="2800">
                <a:solidFill>
                  <a:schemeClr val="accent1"/>
                </a:solidFill>
              </a:defRPr>
            </a:lvl6pPr>
            <a:lvl7pPr lvl="6" algn="ctr">
              <a:lnSpc>
                <a:spcPct val="100000"/>
              </a:lnSpc>
              <a:spcBef>
                <a:spcPts val="0"/>
              </a:spcBef>
              <a:spcAft>
                <a:spcPts val="0"/>
              </a:spcAft>
              <a:buClr>
                <a:schemeClr val="accent1"/>
              </a:buClr>
              <a:buSzPts val="2800"/>
              <a:buNone/>
              <a:defRPr sz="2800">
                <a:solidFill>
                  <a:schemeClr val="accent1"/>
                </a:solidFill>
              </a:defRPr>
            </a:lvl7pPr>
            <a:lvl8pPr lvl="7" algn="ctr">
              <a:lnSpc>
                <a:spcPct val="100000"/>
              </a:lnSpc>
              <a:spcBef>
                <a:spcPts val="0"/>
              </a:spcBef>
              <a:spcAft>
                <a:spcPts val="0"/>
              </a:spcAft>
              <a:buClr>
                <a:schemeClr val="accent1"/>
              </a:buClr>
              <a:buSzPts val="2800"/>
              <a:buNone/>
              <a:defRPr sz="2800">
                <a:solidFill>
                  <a:schemeClr val="accent1"/>
                </a:solidFill>
              </a:defRPr>
            </a:lvl8pPr>
            <a:lvl9pPr lvl="8" algn="ctr">
              <a:lnSpc>
                <a:spcPct val="100000"/>
              </a:lnSpc>
              <a:spcBef>
                <a:spcPts val="0"/>
              </a:spcBef>
              <a:spcAft>
                <a:spcPts val="0"/>
              </a:spcAft>
              <a:buClr>
                <a:schemeClr val="accent1"/>
              </a:buClr>
              <a:buSzPts val="2800"/>
              <a:buNone/>
              <a:defRPr sz="2800">
                <a:solidFill>
                  <a:schemeClr val="accen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720001" y="2601725"/>
            <a:ext cx="4172400" cy="8760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4800" b="1">
                <a:latin typeface="Montserrat" pitchFamily="2" charset="77"/>
              </a:defRPr>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13" name="Google Shape;13;p3"/>
          <p:cNvSpPr txBox="1">
            <a:spLocks noGrp="1"/>
          </p:cNvSpPr>
          <p:nvPr>
            <p:ph type="subTitle" idx="1"/>
          </p:nvPr>
        </p:nvSpPr>
        <p:spPr>
          <a:xfrm>
            <a:off x="720001" y="3417350"/>
            <a:ext cx="37356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2"/>
                </a:solidFill>
                <a:latin typeface="Montserrat" pitchFamily="2" charset="77"/>
              </a:defRPr>
            </a:lvl1pPr>
            <a:lvl2pPr lvl="1" algn="ctr" rtl="0">
              <a:lnSpc>
                <a:spcPct val="100000"/>
              </a:lnSpc>
              <a:spcBef>
                <a:spcPts val="0"/>
              </a:spcBef>
              <a:spcAft>
                <a:spcPts val="0"/>
              </a:spcAft>
              <a:buClr>
                <a:schemeClr val="dk1"/>
              </a:buClr>
              <a:buSzPts val="1000"/>
              <a:buNone/>
              <a:defRPr sz="1000">
                <a:solidFill>
                  <a:schemeClr val="dk1"/>
                </a:solidFill>
              </a:defRPr>
            </a:lvl2pPr>
            <a:lvl3pPr lvl="2" algn="ctr" rtl="0">
              <a:lnSpc>
                <a:spcPct val="100000"/>
              </a:lnSpc>
              <a:spcBef>
                <a:spcPts val="0"/>
              </a:spcBef>
              <a:spcAft>
                <a:spcPts val="0"/>
              </a:spcAft>
              <a:buClr>
                <a:schemeClr val="dk1"/>
              </a:buClr>
              <a:buSzPts val="1000"/>
              <a:buNone/>
              <a:defRPr sz="1000">
                <a:solidFill>
                  <a:schemeClr val="dk1"/>
                </a:solidFill>
              </a:defRPr>
            </a:lvl3pPr>
            <a:lvl4pPr lvl="3" algn="ctr" rtl="0">
              <a:lnSpc>
                <a:spcPct val="100000"/>
              </a:lnSpc>
              <a:spcBef>
                <a:spcPts val="0"/>
              </a:spcBef>
              <a:spcAft>
                <a:spcPts val="0"/>
              </a:spcAft>
              <a:buClr>
                <a:schemeClr val="dk1"/>
              </a:buClr>
              <a:buSzPts val="1000"/>
              <a:buNone/>
              <a:defRPr sz="1000">
                <a:solidFill>
                  <a:schemeClr val="dk1"/>
                </a:solidFill>
              </a:defRPr>
            </a:lvl4pPr>
            <a:lvl5pPr lvl="4" algn="ctr" rtl="0">
              <a:lnSpc>
                <a:spcPct val="100000"/>
              </a:lnSpc>
              <a:spcBef>
                <a:spcPts val="0"/>
              </a:spcBef>
              <a:spcAft>
                <a:spcPts val="0"/>
              </a:spcAft>
              <a:buClr>
                <a:schemeClr val="dk1"/>
              </a:buClr>
              <a:buSzPts val="1000"/>
              <a:buNone/>
              <a:defRPr sz="1000">
                <a:solidFill>
                  <a:schemeClr val="dk1"/>
                </a:solidFill>
              </a:defRPr>
            </a:lvl5pPr>
            <a:lvl6pPr lvl="5" algn="ctr" rtl="0">
              <a:lnSpc>
                <a:spcPct val="100000"/>
              </a:lnSpc>
              <a:spcBef>
                <a:spcPts val="0"/>
              </a:spcBef>
              <a:spcAft>
                <a:spcPts val="0"/>
              </a:spcAft>
              <a:buClr>
                <a:schemeClr val="dk1"/>
              </a:buClr>
              <a:buSzPts val="1000"/>
              <a:buNone/>
              <a:defRPr sz="1000">
                <a:solidFill>
                  <a:schemeClr val="dk1"/>
                </a:solidFill>
              </a:defRPr>
            </a:lvl6pPr>
            <a:lvl7pPr lvl="6" algn="ctr" rtl="0">
              <a:lnSpc>
                <a:spcPct val="100000"/>
              </a:lnSpc>
              <a:spcBef>
                <a:spcPts val="0"/>
              </a:spcBef>
              <a:spcAft>
                <a:spcPts val="0"/>
              </a:spcAft>
              <a:buClr>
                <a:schemeClr val="dk1"/>
              </a:buClr>
              <a:buSzPts val="1000"/>
              <a:buNone/>
              <a:defRPr sz="1000">
                <a:solidFill>
                  <a:schemeClr val="dk1"/>
                </a:solidFill>
              </a:defRPr>
            </a:lvl7pPr>
            <a:lvl8pPr lvl="7" algn="ctr" rtl="0">
              <a:lnSpc>
                <a:spcPct val="100000"/>
              </a:lnSpc>
              <a:spcBef>
                <a:spcPts val="0"/>
              </a:spcBef>
              <a:spcAft>
                <a:spcPts val="0"/>
              </a:spcAft>
              <a:buClr>
                <a:schemeClr val="dk1"/>
              </a:buClr>
              <a:buSzPts val="1000"/>
              <a:buNone/>
              <a:defRPr sz="1000">
                <a:solidFill>
                  <a:schemeClr val="dk1"/>
                </a:solidFill>
              </a:defRPr>
            </a:lvl8pPr>
            <a:lvl9pPr lvl="8" algn="ctr" rtl="0">
              <a:lnSpc>
                <a:spcPct val="100000"/>
              </a:lnSpc>
              <a:spcBef>
                <a:spcPts val="0"/>
              </a:spcBef>
              <a:spcAft>
                <a:spcPts val="0"/>
              </a:spcAft>
              <a:buClr>
                <a:schemeClr val="dk1"/>
              </a:buClr>
              <a:buSzPts val="1000"/>
              <a:buNone/>
              <a:defRPr sz="1000">
                <a:solidFill>
                  <a:schemeClr val="dk1"/>
                </a:solidFill>
              </a:defRPr>
            </a:lvl9pPr>
          </a:lstStyle>
          <a:p>
            <a:endParaRPr/>
          </a:p>
        </p:txBody>
      </p:sp>
      <p:sp>
        <p:nvSpPr>
          <p:cNvPr id="14" name="Google Shape;14;p3"/>
          <p:cNvSpPr txBox="1">
            <a:spLocks noGrp="1"/>
          </p:cNvSpPr>
          <p:nvPr>
            <p:ph type="title" idx="2" hasCustomPrompt="1"/>
          </p:nvPr>
        </p:nvSpPr>
        <p:spPr>
          <a:xfrm>
            <a:off x="720001" y="757825"/>
            <a:ext cx="3311400" cy="1094700"/>
          </a:xfrm>
          <a:prstGeom prst="rect">
            <a:avLst/>
          </a:prstGeom>
          <a:noFill/>
        </p:spPr>
        <p:txBody>
          <a:bodyPr spcFirstLastPara="1" wrap="square" lIns="91425" tIns="91425" rIns="91425" bIns="91425" anchor="ctr" anchorCtr="0">
            <a:noAutofit/>
          </a:bodyPr>
          <a:lstStyle>
            <a:lvl1pPr lvl="0" rtl="0">
              <a:spcBef>
                <a:spcPts val="0"/>
              </a:spcBef>
              <a:spcAft>
                <a:spcPts val="0"/>
              </a:spcAft>
              <a:buClr>
                <a:schemeClr val="lt2"/>
              </a:buClr>
              <a:buSzPts val="5500"/>
              <a:buNone/>
              <a:defRPr sz="10000" b="1">
                <a:solidFill>
                  <a:schemeClr val="accent2"/>
                </a:solidFill>
                <a:latin typeface="Montserrat" pitchFamily="2" charset="77"/>
              </a:defRPr>
            </a:lvl1pPr>
            <a:lvl2pPr lvl="1"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6"/>
        <p:cNvGrpSpPr/>
        <p:nvPr/>
      </p:nvGrpSpPr>
      <p:grpSpPr>
        <a:xfrm>
          <a:off x="0" y="0"/>
          <a:ext cx="0" cy="0"/>
          <a:chOff x="0" y="0"/>
          <a:chExt cx="0" cy="0"/>
        </a:xfrm>
      </p:grpSpPr>
      <p:sp>
        <p:nvSpPr>
          <p:cNvPr id="27" name="Google Shape;27;p7"/>
          <p:cNvSpPr txBox="1">
            <a:spLocks noGrp="1"/>
          </p:cNvSpPr>
          <p:nvPr>
            <p:ph type="subTitle" idx="1"/>
          </p:nvPr>
        </p:nvSpPr>
        <p:spPr>
          <a:xfrm flipH="1">
            <a:off x="4356438" y="1997425"/>
            <a:ext cx="3713700" cy="1880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200"/>
              <a:buChar char="●"/>
              <a:defRPr sz="1400">
                <a:solidFill>
                  <a:schemeClr val="dk1"/>
                </a:solidFill>
                <a:latin typeface="Montserrat" pitchFamily="2" charset="77"/>
              </a:defRPr>
            </a:lvl1pPr>
            <a:lvl2pPr lvl="1" algn="ctr" rtl="0">
              <a:lnSpc>
                <a:spcPct val="100000"/>
              </a:lnSpc>
              <a:spcBef>
                <a:spcPts val="0"/>
              </a:spcBef>
              <a:spcAft>
                <a:spcPts val="0"/>
              </a:spcAft>
              <a:buClr>
                <a:schemeClr val="dk1"/>
              </a:buClr>
              <a:buSzPts val="1200"/>
              <a:buChar char="○"/>
              <a:defRPr sz="1200">
                <a:solidFill>
                  <a:schemeClr val="dk1"/>
                </a:solidFill>
              </a:defRPr>
            </a:lvl2pPr>
            <a:lvl3pPr lvl="2" algn="ctr" rtl="0">
              <a:lnSpc>
                <a:spcPct val="100000"/>
              </a:lnSpc>
              <a:spcBef>
                <a:spcPts val="0"/>
              </a:spcBef>
              <a:spcAft>
                <a:spcPts val="0"/>
              </a:spcAft>
              <a:buClr>
                <a:schemeClr val="dk1"/>
              </a:buClr>
              <a:buSzPts val="1200"/>
              <a:buChar char="■"/>
              <a:defRPr sz="1200">
                <a:solidFill>
                  <a:schemeClr val="dk1"/>
                </a:solidFill>
              </a:defRPr>
            </a:lvl3pPr>
            <a:lvl4pPr lvl="3" algn="ctr" rtl="0">
              <a:lnSpc>
                <a:spcPct val="100000"/>
              </a:lnSpc>
              <a:spcBef>
                <a:spcPts val="0"/>
              </a:spcBef>
              <a:spcAft>
                <a:spcPts val="0"/>
              </a:spcAft>
              <a:buClr>
                <a:schemeClr val="dk1"/>
              </a:buClr>
              <a:buSzPts val="1200"/>
              <a:buChar char="●"/>
              <a:defRPr sz="1200">
                <a:solidFill>
                  <a:schemeClr val="dk1"/>
                </a:solidFill>
              </a:defRPr>
            </a:lvl4pPr>
            <a:lvl5pPr lvl="4" algn="ctr" rtl="0">
              <a:lnSpc>
                <a:spcPct val="100000"/>
              </a:lnSpc>
              <a:spcBef>
                <a:spcPts val="0"/>
              </a:spcBef>
              <a:spcAft>
                <a:spcPts val="0"/>
              </a:spcAft>
              <a:buClr>
                <a:schemeClr val="dk1"/>
              </a:buClr>
              <a:buSzPts val="1200"/>
              <a:buChar char="○"/>
              <a:defRPr sz="1200">
                <a:solidFill>
                  <a:schemeClr val="dk1"/>
                </a:solidFill>
              </a:defRPr>
            </a:lvl5pPr>
            <a:lvl6pPr lvl="5" algn="ctr" rtl="0">
              <a:lnSpc>
                <a:spcPct val="100000"/>
              </a:lnSpc>
              <a:spcBef>
                <a:spcPts val="0"/>
              </a:spcBef>
              <a:spcAft>
                <a:spcPts val="0"/>
              </a:spcAft>
              <a:buClr>
                <a:schemeClr val="dk1"/>
              </a:buClr>
              <a:buSzPts val="1200"/>
              <a:buChar char="■"/>
              <a:defRPr sz="1200">
                <a:solidFill>
                  <a:schemeClr val="dk1"/>
                </a:solidFill>
              </a:defRPr>
            </a:lvl6pPr>
            <a:lvl7pPr lvl="6" algn="ctr" rtl="0">
              <a:lnSpc>
                <a:spcPct val="100000"/>
              </a:lnSpc>
              <a:spcBef>
                <a:spcPts val="0"/>
              </a:spcBef>
              <a:spcAft>
                <a:spcPts val="0"/>
              </a:spcAft>
              <a:buClr>
                <a:schemeClr val="dk1"/>
              </a:buClr>
              <a:buSzPts val="1200"/>
              <a:buChar char="●"/>
              <a:defRPr sz="1200">
                <a:solidFill>
                  <a:schemeClr val="dk1"/>
                </a:solidFill>
              </a:defRPr>
            </a:lvl7pPr>
            <a:lvl8pPr lvl="7" algn="ctr" rtl="0">
              <a:lnSpc>
                <a:spcPct val="100000"/>
              </a:lnSpc>
              <a:spcBef>
                <a:spcPts val="0"/>
              </a:spcBef>
              <a:spcAft>
                <a:spcPts val="0"/>
              </a:spcAft>
              <a:buClr>
                <a:schemeClr val="dk1"/>
              </a:buClr>
              <a:buSzPts val="1200"/>
              <a:buChar char="○"/>
              <a:defRPr sz="1200">
                <a:solidFill>
                  <a:schemeClr val="dk1"/>
                </a:solidFill>
              </a:defRPr>
            </a:lvl8pPr>
            <a:lvl9pPr lvl="8" algn="ctr" rtl="0">
              <a:lnSpc>
                <a:spcPct val="100000"/>
              </a:lnSpc>
              <a:spcBef>
                <a:spcPts val="0"/>
              </a:spcBef>
              <a:spcAft>
                <a:spcPts val="0"/>
              </a:spcAft>
              <a:buClr>
                <a:schemeClr val="dk1"/>
              </a:buClr>
              <a:buSzPts val="1200"/>
              <a:buChar char="■"/>
              <a:defRPr sz="1200">
                <a:solidFill>
                  <a:schemeClr val="dk1"/>
                </a:solidFill>
              </a:defRPr>
            </a:lvl9pPr>
          </a:lstStyle>
          <a:p>
            <a:endParaRPr/>
          </a:p>
        </p:txBody>
      </p:sp>
      <p:sp>
        <p:nvSpPr>
          <p:cNvPr id="28" name="Google Shape;28;p7"/>
          <p:cNvSpPr txBox="1">
            <a:spLocks noGrp="1"/>
          </p:cNvSpPr>
          <p:nvPr>
            <p:ph type="title"/>
          </p:nvPr>
        </p:nvSpPr>
        <p:spPr>
          <a:xfrm>
            <a:off x="1399750" y="416250"/>
            <a:ext cx="7024200" cy="634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000" b="1">
                <a:solidFill>
                  <a:schemeClr val="accent1"/>
                </a:solidFill>
                <a:latin typeface="Montserrat" pitchFamily="2" charset="77"/>
              </a:defRPr>
            </a:lvl1pPr>
            <a:lvl2pPr lvl="1" algn="ctr" rtl="0">
              <a:spcBef>
                <a:spcPts val="0"/>
              </a:spcBef>
              <a:spcAft>
                <a:spcPts val="0"/>
              </a:spcAft>
              <a:buNone/>
              <a:defRPr sz="3000">
                <a:solidFill>
                  <a:schemeClr val="accent1"/>
                </a:solidFill>
              </a:defRPr>
            </a:lvl2pPr>
            <a:lvl3pPr lvl="2" algn="ctr" rtl="0">
              <a:spcBef>
                <a:spcPts val="0"/>
              </a:spcBef>
              <a:spcAft>
                <a:spcPts val="0"/>
              </a:spcAft>
              <a:buNone/>
              <a:defRPr sz="3000">
                <a:solidFill>
                  <a:schemeClr val="accent1"/>
                </a:solidFill>
              </a:defRPr>
            </a:lvl3pPr>
            <a:lvl4pPr lvl="3" algn="ctr" rtl="0">
              <a:spcBef>
                <a:spcPts val="0"/>
              </a:spcBef>
              <a:spcAft>
                <a:spcPts val="0"/>
              </a:spcAft>
              <a:buNone/>
              <a:defRPr sz="3000">
                <a:solidFill>
                  <a:schemeClr val="accent1"/>
                </a:solidFill>
              </a:defRPr>
            </a:lvl4pPr>
            <a:lvl5pPr lvl="4" algn="ctr" rtl="0">
              <a:spcBef>
                <a:spcPts val="0"/>
              </a:spcBef>
              <a:spcAft>
                <a:spcPts val="0"/>
              </a:spcAft>
              <a:buNone/>
              <a:defRPr sz="3000">
                <a:solidFill>
                  <a:schemeClr val="accent1"/>
                </a:solidFill>
              </a:defRPr>
            </a:lvl5pPr>
            <a:lvl6pPr lvl="5" algn="ctr" rtl="0">
              <a:spcBef>
                <a:spcPts val="0"/>
              </a:spcBef>
              <a:spcAft>
                <a:spcPts val="0"/>
              </a:spcAft>
              <a:buNone/>
              <a:defRPr sz="3000">
                <a:solidFill>
                  <a:schemeClr val="accent1"/>
                </a:solidFill>
              </a:defRPr>
            </a:lvl6pPr>
            <a:lvl7pPr lvl="6" algn="ctr" rtl="0">
              <a:spcBef>
                <a:spcPts val="0"/>
              </a:spcBef>
              <a:spcAft>
                <a:spcPts val="0"/>
              </a:spcAft>
              <a:buNone/>
              <a:defRPr sz="3000">
                <a:solidFill>
                  <a:schemeClr val="accent1"/>
                </a:solidFill>
              </a:defRPr>
            </a:lvl7pPr>
            <a:lvl8pPr lvl="7" algn="ctr" rtl="0">
              <a:spcBef>
                <a:spcPts val="0"/>
              </a:spcBef>
              <a:spcAft>
                <a:spcPts val="0"/>
              </a:spcAft>
              <a:buNone/>
              <a:defRPr sz="3000">
                <a:solidFill>
                  <a:schemeClr val="accent1"/>
                </a:solidFill>
              </a:defRPr>
            </a:lvl8pPr>
            <a:lvl9pPr lvl="8" algn="ctr" rtl="0">
              <a:spcBef>
                <a:spcPts val="0"/>
              </a:spcBef>
              <a:spcAft>
                <a:spcPts val="0"/>
              </a:spcAft>
              <a:buNone/>
              <a:defRPr sz="3000">
                <a:solidFill>
                  <a:schemeClr val="accent1"/>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2"/>
        </a:solidFill>
        <a:effectLst/>
      </p:bgPr>
    </p:bg>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rot="-289">
            <a:off x="1003054" y="1208247"/>
            <a:ext cx="7137900" cy="272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4800"/>
              <a:buNone/>
              <a:defRPr sz="7200" b="1">
                <a:solidFill>
                  <a:schemeClr val="lt1"/>
                </a:solidFill>
                <a:latin typeface="Montserrat" pitchFamily="2" charset="77"/>
                <a:ea typeface="Montserrat" pitchFamily="2" charset="77"/>
                <a:cs typeface="Montserrat" pitchFamily="2" charset="77"/>
                <a:sym typeface="Montserrat ExtraBold"/>
              </a:defRPr>
            </a:lvl1pPr>
            <a:lvl2pPr lvl="1">
              <a:spcBef>
                <a:spcPts val="0"/>
              </a:spcBef>
              <a:spcAft>
                <a:spcPts val="0"/>
              </a:spcAft>
              <a:buClr>
                <a:schemeClr val="accent1"/>
              </a:buClr>
              <a:buSzPts val="4800"/>
              <a:buNone/>
              <a:defRPr sz="4800">
                <a:solidFill>
                  <a:schemeClr val="accent1"/>
                </a:solidFill>
              </a:defRPr>
            </a:lvl2pPr>
            <a:lvl3pPr lvl="2">
              <a:spcBef>
                <a:spcPts val="0"/>
              </a:spcBef>
              <a:spcAft>
                <a:spcPts val="0"/>
              </a:spcAft>
              <a:buClr>
                <a:schemeClr val="accent1"/>
              </a:buClr>
              <a:buSzPts val="4800"/>
              <a:buNone/>
              <a:defRPr sz="4800">
                <a:solidFill>
                  <a:schemeClr val="accent1"/>
                </a:solidFill>
              </a:defRPr>
            </a:lvl3pPr>
            <a:lvl4pPr lvl="3">
              <a:spcBef>
                <a:spcPts val="0"/>
              </a:spcBef>
              <a:spcAft>
                <a:spcPts val="0"/>
              </a:spcAft>
              <a:buClr>
                <a:schemeClr val="accent1"/>
              </a:buClr>
              <a:buSzPts val="4800"/>
              <a:buNone/>
              <a:defRPr sz="4800">
                <a:solidFill>
                  <a:schemeClr val="accent1"/>
                </a:solidFill>
              </a:defRPr>
            </a:lvl4pPr>
            <a:lvl5pPr lvl="4">
              <a:spcBef>
                <a:spcPts val="0"/>
              </a:spcBef>
              <a:spcAft>
                <a:spcPts val="0"/>
              </a:spcAft>
              <a:buClr>
                <a:schemeClr val="accent1"/>
              </a:buClr>
              <a:buSzPts val="4800"/>
              <a:buNone/>
              <a:defRPr sz="4800">
                <a:solidFill>
                  <a:schemeClr val="accent1"/>
                </a:solidFill>
              </a:defRPr>
            </a:lvl5pPr>
            <a:lvl6pPr lvl="5">
              <a:spcBef>
                <a:spcPts val="0"/>
              </a:spcBef>
              <a:spcAft>
                <a:spcPts val="0"/>
              </a:spcAft>
              <a:buClr>
                <a:schemeClr val="accent1"/>
              </a:buClr>
              <a:buSzPts val="4800"/>
              <a:buNone/>
              <a:defRPr sz="4800">
                <a:solidFill>
                  <a:schemeClr val="accent1"/>
                </a:solidFill>
              </a:defRPr>
            </a:lvl6pPr>
            <a:lvl7pPr lvl="6">
              <a:spcBef>
                <a:spcPts val="0"/>
              </a:spcBef>
              <a:spcAft>
                <a:spcPts val="0"/>
              </a:spcAft>
              <a:buClr>
                <a:schemeClr val="accent1"/>
              </a:buClr>
              <a:buSzPts val="4800"/>
              <a:buNone/>
              <a:defRPr sz="4800">
                <a:solidFill>
                  <a:schemeClr val="accent1"/>
                </a:solidFill>
              </a:defRPr>
            </a:lvl7pPr>
            <a:lvl8pPr lvl="7">
              <a:spcBef>
                <a:spcPts val="0"/>
              </a:spcBef>
              <a:spcAft>
                <a:spcPts val="0"/>
              </a:spcAft>
              <a:buClr>
                <a:schemeClr val="accent1"/>
              </a:buClr>
              <a:buSzPts val="4800"/>
              <a:buNone/>
              <a:defRPr sz="4800">
                <a:solidFill>
                  <a:schemeClr val="accent1"/>
                </a:solidFill>
              </a:defRPr>
            </a:lvl8pPr>
            <a:lvl9pPr lvl="8">
              <a:spcBef>
                <a:spcPts val="0"/>
              </a:spcBef>
              <a:spcAft>
                <a:spcPts val="0"/>
              </a:spcAft>
              <a:buClr>
                <a:schemeClr val="accent1"/>
              </a:buClr>
              <a:buSzPts val="4800"/>
              <a:buNone/>
              <a:defRPr sz="4800">
                <a:solidFill>
                  <a:schemeClr val="accent1"/>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1"/>
        <p:cNvGrpSpPr/>
        <p:nvPr/>
      </p:nvGrpSpPr>
      <p:grpSpPr>
        <a:xfrm>
          <a:off x="0" y="0"/>
          <a:ext cx="0" cy="0"/>
          <a:chOff x="0" y="0"/>
          <a:chExt cx="0" cy="0"/>
        </a:xfrm>
      </p:grpSpPr>
      <p:sp>
        <p:nvSpPr>
          <p:cNvPr id="32" name="Google Shape;32;p9"/>
          <p:cNvSpPr txBox="1">
            <a:spLocks noGrp="1"/>
          </p:cNvSpPr>
          <p:nvPr>
            <p:ph type="title"/>
          </p:nvPr>
        </p:nvSpPr>
        <p:spPr>
          <a:xfrm>
            <a:off x="1631800" y="2853775"/>
            <a:ext cx="30486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6000" b="1">
                <a:solidFill>
                  <a:schemeClr val="accent5"/>
                </a:solidFill>
                <a:latin typeface="Montserrat" pitchFamily="2" charset="77"/>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3" name="Google Shape;33;p9"/>
          <p:cNvSpPr txBox="1">
            <a:spLocks noGrp="1"/>
          </p:cNvSpPr>
          <p:nvPr>
            <p:ph type="subTitle" idx="1"/>
          </p:nvPr>
        </p:nvSpPr>
        <p:spPr>
          <a:xfrm>
            <a:off x="4235100" y="980985"/>
            <a:ext cx="3375300" cy="1431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Clr>
                <a:schemeClr val="dk1"/>
              </a:buClr>
              <a:buSzPts val="2100"/>
              <a:buNone/>
              <a:defRPr sz="1400">
                <a:solidFill>
                  <a:schemeClr val="dk1"/>
                </a:solidFill>
                <a:latin typeface="Montserrat" pitchFamily="2" charset="77"/>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_9">
    <p:spTree>
      <p:nvGrpSpPr>
        <p:cNvPr id="1" name="Shape 42"/>
        <p:cNvGrpSpPr/>
        <p:nvPr/>
      </p:nvGrpSpPr>
      <p:grpSpPr>
        <a:xfrm>
          <a:off x="0" y="0"/>
          <a:ext cx="0" cy="0"/>
          <a:chOff x="0" y="0"/>
          <a:chExt cx="0" cy="0"/>
        </a:xfrm>
      </p:grpSpPr>
      <p:sp>
        <p:nvSpPr>
          <p:cNvPr id="43" name="Google Shape;43;p13"/>
          <p:cNvSpPr txBox="1">
            <a:spLocks noGrp="1"/>
          </p:cNvSpPr>
          <p:nvPr>
            <p:ph type="subTitle" idx="1"/>
          </p:nvPr>
        </p:nvSpPr>
        <p:spPr>
          <a:xfrm flipH="1">
            <a:off x="608849" y="1494570"/>
            <a:ext cx="2629500" cy="74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solidFill>
                  <a:schemeClr val="dk2"/>
                </a:solidFill>
                <a:latin typeface="Montserrat" pitchFamily="2" charset="77"/>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4" name="Google Shape;44;p13"/>
          <p:cNvSpPr txBox="1">
            <a:spLocks noGrp="1"/>
          </p:cNvSpPr>
          <p:nvPr>
            <p:ph type="subTitle" idx="2"/>
          </p:nvPr>
        </p:nvSpPr>
        <p:spPr>
          <a:xfrm flipH="1">
            <a:off x="4739828" y="1498757"/>
            <a:ext cx="2784000" cy="74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solidFill>
                  <a:schemeClr val="dk2"/>
                </a:solidFill>
                <a:latin typeface="Montserrat" pitchFamily="2" charset="77"/>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5" name="Google Shape;45;p13"/>
          <p:cNvSpPr txBox="1">
            <a:spLocks noGrp="1"/>
          </p:cNvSpPr>
          <p:nvPr>
            <p:ph type="subTitle" idx="3"/>
          </p:nvPr>
        </p:nvSpPr>
        <p:spPr>
          <a:xfrm flipH="1">
            <a:off x="608849" y="3767527"/>
            <a:ext cx="2629500" cy="74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solidFill>
                  <a:schemeClr val="dk2"/>
                </a:solidFill>
                <a:latin typeface="Montserrat" pitchFamily="2" charset="77"/>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6" name="Google Shape;46;p13"/>
          <p:cNvSpPr txBox="1">
            <a:spLocks noGrp="1"/>
          </p:cNvSpPr>
          <p:nvPr>
            <p:ph type="subTitle" idx="4"/>
          </p:nvPr>
        </p:nvSpPr>
        <p:spPr>
          <a:xfrm flipH="1">
            <a:off x="4739828" y="3761900"/>
            <a:ext cx="2784000" cy="74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solidFill>
                  <a:schemeClr val="dk2"/>
                </a:solidFill>
                <a:latin typeface="Montserrat" pitchFamily="2" charset="77"/>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7" name="Google Shape;47;p13"/>
          <p:cNvSpPr txBox="1">
            <a:spLocks noGrp="1"/>
          </p:cNvSpPr>
          <p:nvPr>
            <p:ph type="subTitle" idx="5"/>
          </p:nvPr>
        </p:nvSpPr>
        <p:spPr>
          <a:xfrm flipH="1">
            <a:off x="608849" y="1037268"/>
            <a:ext cx="3210600" cy="56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2400" b="1">
                <a:solidFill>
                  <a:schemeClr val="dk1"/>
                </a:solidFill>
                <a:latin typeface="Montserrat" pitchFamily="2" charset="77"/>
                <a:ea typeface="Montserrat" pitchFamily="2" charset="77"/>
                <a:cs typeface="Montserrat" pitchFamily="2" charset="77"/>
                <a:sym typeface="Montserrat"/>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8" name="Google Shape;48;p13"/>
          <p:cNvSpPr txBox="1">
            <a:spLocks noGrp="1"/>
          </p:cNvSpPr>
          <p:nvPr>
            <p:ph type="subTitle" idx="6"/>
          </p:nvPr>
        </p:nvSpPr>
        <p:spPr>
          <a:xfrm flipH="1">
            <a:off x="4739828" y="1041431"/>
            <a:ext cx="2892600" cy="56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2400" b="1">
                <a:solidFill>
                  <a:schemeClr val="dk1"/>
                </a:solidFill>
                <a:latin typeface="Montserrat" pitchFamily="2" charset="77"/>
                <a:ea typeface="Montserrat" pitchFamily="2" charset="77"/>
                <a:cs typeface="Montserrat" pitchFamily="2" charset="77"/>
                <a:sym typeface="Montserrat"/>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9" name="Google Shape;49;p13"/>
          <p:cNvSpPr txBox="1">
            <a:spLocks noGrp="1"/>
          </p:cNvSpPr>
          <p:nvPr>
            <p:ph type="subTitle" idx="7"/>
          </p:nvPr>
        </p:nvSpPr>
        <p:spPr>
          <a:xfrm flipH="1">
            <a:off x="608849" y="3356888"/>
            <a:ext cx="3369900" cy="45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2400" b="1">
                <a:solidFill>
                  <a:schemeClr val="dk1"/>
                </a:solidFill>
                <a:latin typeface="Montserrat" pitchFamily="2" charset="77"/>
                <a:ea typeface="Montserrat" pitchFamily="2" charset="77"/>
                <a:cs typeface="Montserrat" pitchFamily="2" charset="77"/>
                <a:sym typeface="Montserrat"/>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50" name="Google Shape;50;p13"/>
          <p:cNvSpPr txBox="1">
            <a:spLocks noGrp="1"/>
          </p:cNvSpPr>
          <p:nvPr>
            <p:ph type="subTitle" idx="8"/>
          </p:nvPr>
        </p:nvSpPr>
        <p:spPr>
          <a:xfrm flipH="1">
            <a:off x="4739828" y="3358638"/>
            <a:ext cx="3079200" cy="45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2400" b="1">
                <a:solidFill>
                  <a:schemeClr val="dk1"/>
                </a:solidFill>
                <a:latin typeface="Montserrat" pitchFamily="2" charset="77"/>
                <a:ea typeface="Montserrat" pitchFamily="2" charset="77"/>
                <a:cs typeface="Montserrat" pitchFamily="2" charset="77"/>
                <a:sym typeface="Montserrat"/>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51" name="Google Shape;51;p13"/>
          <p:cNvSpPr txBox="1">
            <a:spLocks noGrp="1"/>
          </p:cNvSpPr>
          <p:nvPr>
            <p:ph type="title" hasCustomPrompt="1"/>
          </p:nvPr>
        </p:nvSpPr>
        <p:spPr>
          <a:xfrm>
            <a:off x="726376" y="2723373"/>
            <a:ext cx="1196100" cy="577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5500"/>
              <a:buNone/>
              <a:defRPr sz="4800">
                <a:solidFill>
                  <a:schemeClr val="accent2"/>
                </a:solidFill>
                <a:latin typeface="Montserrat" pitchFamily="2" charset="77"/>
              </a:defRPr>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52" name="Google Shape;52;p13"/>
          <p:cNvSpPr txBox="1">
            <a:spLocks noGrp="1"/>
          </p:cNvSpPr>
          <p:nvPr>
            <p:ph type="title" idx="9" hasCustomPrompt="1"/>
          </p:nvPr>
        </p:nvSpPr>
        <p:spPr>
          <a:xfrm>
            <a:off x="4739828" y="480093"/>
            <a:ext cx="1132500" cy="577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5500"/>
              <a:buNone/>
              <a:defRPr sz="4800">
                <a:solidFill>
                  <a:schemeClr val="accent2"/>
                </a:solidFill>
                <a:latin typeface="Montserrat" pitchFamily="2" charset="77"/>
              </a:defRPr>
            </a:lvl1pPr>
            <a:lvl2pPr lvl="1"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53" name="Google Shape;53;p13"/>
          <p:cNvSpPr txBox="1">
            <a:spLocks noGrp="1"/>
          </p:cNvSpPr>
          <p:nvPr>
            <p:ph type="title" idx="13" hasCustomPrompt="1"/>
          </p:nvPr>
        </p:nvSpPr>
        <p:spPr>
          <a:xfrm>
            <a:off x="4739828" y="2717086"/>
            <a:ext cx="1487100" cy="577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5500"/>
              <a:buNone/>
              <a:defRPr sz="4800">
                <a:solidFill>
                  <a:schemeClr val="accent2"/>
                </a:solidFill>
                <a:latin typeface="Montserrat" pitchFamily="2" charset="77"/>
              </a:defRPr>
            </a:lvl1pPr>
            <a:lvl2pPr lvl="1"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54" name="Google Shape;54;p13"/>
          <p:cNvSpPr txBox="1">
            <a:spLocks noGrp="1"/>
          </p:cNvSpPr>
          <p:nvPr>
            <p:ph type="title" idx="14" hasCustomPrompt="1"/>
          </p:nvPr>
        </p:nvSpPr>
        <p:spPr>
          <a:xfrm>
            <a:off x="681978" y="480093"/>
            <a:ext cx="1132500" cy="577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5500"/>
              <a:buNone/>
              <a:defRPr sz="4800">
                <a:solidFill>
                  <a:schemeClr val="accent2"/>
                </a:solidFill>
                <a:latin typeface="Montserrat" pitchFamily="2" charset="77"/>
              </a:defRPr>
            </a:lvl1pPr>
            <a:lvl2pPr lvl="1"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hanks">
  <p:cSld name="CUSTOM_17">
    <p:spTree>
      <p:nvGrpSpPr>
        <p:cNvPr id="1" name="Shape 119"/>
        <p:cNvGrpSpPr/>
        <p:nvPr/>
      </p:nvGrpSpPr>
      <p:grpSpPr>
        <a:xfrm>
          <a:off x="0" y="0"/>
          <a:ext cx="0" cy="0"/>
          <a:chOff x="0" y="0"/>
          <a:chExt cx="0" cy="0"/>
        </a:xfrm>
      </p:grpSpPr>
      <p:sp>
        <p:nvSpPr>
          <p:cNvPr id="120" name="Google Shape;120;p25"/>
          <p:cNvSpPr txBox="1">
            <a:spLocks noGrp="1"/>
          </p:cNvSpPr>
          <p:nvPr>
            <p:ph type="title"/>
          </p:nvPr>
        </p:nvSpPr>
        <p:spPr>
          <a:xfrm rot="-198">
            <a:off x="730725" y="210673"/>
            <a:ext cx="5211600" cy="12858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7200" b="1">
                <a:latin typeface="Montserrat" pitchFamily="2" charset="77"/>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2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1pPr>
            <a:lvl2pPr lvl="1"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2pPr>
            <a:lvl3pPr lvl="2"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3pPr>
            <a:lvl4pPr lvl="3"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4pPr>
            <a:lvl5pPr lvl="4"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5pPr>
            <a:lvl6pPr lvl="5"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6pPr>
            <a:lvl7pPr lvl="6"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7pPr>
            <a:lvl8pPr lvl="7"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8pPr>
            <a:lvl9pPr lvl="8"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accent3"/>
              </a:buClr>
              <a:buSzPts val="1800"/>
              <a:buFont typeface="Quicksand"/>
              <a:buChar char="●"/>
              <a:defRPr sz="1800">
                <a:solidFill>
                  <a:schemeClr val="accent3"/>
                </a:solidFill>
                <a:latin typeface="Quicksand"/>
                <a:ea typeface="Quicksand"/>
                <a:cs typeface="Quicksand"/>
                <a:sym typeface="Quicksand"/>
              </a:defRPr>
            </a:lvl1pPr>
            <a:lvl2pPr marL="914400" lvl="1" indent="-317500">
              <a:lnSpc>
                <a:spcPct val="115000"/>
              </a:lnSpc>
              <a:spcBef>
                <a:spcPts val="1600"/>
              </a:spcBef>
              <a:spcAft>
                <a:spcPts val="0"/>
              </a:spcAft>
              <a:buClr>
                <a:schemeClr val="accent3"/>
              </a:buClr>
              <a:buSzPts val="1400"/>
              <a:buFont typeface="Quicksand"/>
              <a:buChar char="○"/>
              <a:defRPr>
                <a:solidFill>
                  <a:schemeClr val="accent3"/>
                </a:solidFill>
                <a:latin typeface="Quicksand"/>
                <a:ea typeface="Quicksand"/>
                <a:cs typeface="Quicksand"/>
                <a:sym typeface="Quicksand"/>
              </a:defRPr>
            </a:lvl2pPr>
            <a:lvl3pPr marL="1371600" lvl="2"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3pPr>
            <a:lvl4pPr marL="1828800" lvl="3"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4pPr>
            <a:lvl5pPr marL="2286000" lvl="4"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5pPr>
            <a:lvl6pPr marL="2743200" lvl="5"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6pPr>
            <a:lvl7pPr marL="3200400" lvl="6"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7pPr>
            <a:lvl8pPr marL="3657600" lvl="7"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8pPr>
            <a:lvl9pPr marL="4114800" lvl="8" indent="-304800">
              <a:lnSpc>
                <a:spcPct val="115000"/>
              </a:lnSpc>
              <a:spcBef>
                <a:spcPts val="1600"/>
              </a:spcBef>
              <a:spcAft>
                <a:spcPts val="1600"/>
              </a:spcAft>
              <a:buClr>
                <a:schemeClr val="accent3"/>
              </a:buClr>
              <a:buSzPts val="1200"/>
              <a:buFont typeface="Quicksand"/>
              <a:buChar char="■"/>
              <a:defRPr sz="1200">
                <a:solidFill>
                  <a:schemeClr val="accent3"/>
                </a:solidFill>
                <a:latin typeface="Quicksand"/>
                <a:ea typeface="Quicksand"/>
                <a:cs typeface="Quicksand"/>
                <a:sym typeface="Quicksa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54" r:id="rId4"/>
    <p:sldLayoutId id="2147483655" r:id="rId5"/>
    <p:sldLayoutId id="2147483659" r:id="rId6"/>
    <p:sldLayoutId id="2147483671" r:id="rId7"/>
    <p:sldLayoutId id="2147483672"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0">
          <p15:clr>
            <a:srgbClr val="EA4335"/>
          </p15:clr>
        </p15:guide>
        <p15:guide id="2" pos="454">
          <p15:clr>
            <a:srgbClr val="EA4335"/>
          </p15:clr>
        </p15:guide>
        <p15:guide id="3" pos="5306">
          <p15:clr>
            <a:srgbClr val="EA4335"/>
          </p15:clr>
        </p15:guide>
        <p15:guide id="4" orient="horz" pos="290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5.png"/><Relationship Id="rId7" Type="http://schemas.openxmlformats.org/officeDocument/2006/relationships/diagramQuickStyle" Target="../diagrams/quickStyle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6.png"/><Relationship Id="rId9" Type="http://schemas.microsoft.com/office/2007/relationships/diagramDrawing" Target="../diagrams/drawing4.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0.sv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jpe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image" Target="../media/image5.png"/><Relationship Id="rId7" Type="http://schemas.openxmlformats.org/officeDocument/2006/relationships/diagramData" Target="../diagrams/data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1.svg"/><Relationship Id="rId11" Type="http://schemas.microsoft.com/office/2007/relationships/diagramDrawing" Target="../diagrams/drawing5.xml"/><Relationship Id="rId5" Type="http://schemas.openxmlformats.org/officeDocument/2006/relationships/image" Target="../media/image18.jpeg"/><Relationship Id="rId10" Type="http://schemas.openxmlformats.org/officeDocument/2006/relationships/diagramColors" Target="../diagrams/colors5.xml"/><Relationship Id="rId4" Type="http://schemas.openxmlformats.org/officeDocument/2006/relationships/image" Target="../media/image6.png"/><Relationship Id="rId9"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5.png"/><Relationship Id="rId7" Type="http://schemas.openxmlformats.org/officeDocument/2006/relationships/image" Target="../media/image22.sv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5.png"/><Relationship Id="rId7" Type="http://schemas.openxmlformats.org/officeDocument/2006/relationships/image" Target="../media/image22.sv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png"/><Relationship Id="rId7" Type="http://schemas.openxmlformats.org/officeDocument/2006/relationships/diagramQuickStyle" Target="../diagrams/quickStyle1.xml"/><Relationship Id="rId12"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1.xml"/><Relationship Id="rId11" Type="http://schemas.openxmlformats.org/officeDocument/2006/relationships/image" Target="../media/image11.svg"/><Relationship Id="rId5" Type="http://schemas.openxmlformats.org/officeDocument/2006/relationships/diagramData" Target="../diagrams/data1.xml"/><Relationship Id="rId10" Type="http://schemas.openxmlformats.org/officeDocument/2006/relationships/image" Target="../media/image10.svg"/><Relationship Id="rId4" Type="http://schemas.openxmlformats.org/officeDocument/2006/relationships/image" Target="../media/image6.pn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5.png"/><Relationship Id="rId7" Type="http://schemas.openxmlformats.org/officeDocument/2006/relationships/diagramQuickStyle" Target="../diagrams/quickStyle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6.png"/><Relationship Id="rId9" Type="http://schemas.microsoft.com/office/2007/relationships/diagramDrawing" Target="../diagrams/drawing2.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5.png"/><Relationship Id="rId7" Type="http://schemas.openxmlformats.org/officeDocument/2006/relationships/diagramQuickStyle" Target="../diagrams/quickStyle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6.png"/><Relationship Id="rId9" Type="http://schemas.microsoft.com/office/2007/relationships/diagramDrawing" Target="../diagrams/drawing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7.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0"/>
        <p:cNvGrpSpPr/>
        <p:nvPr/>
      </p:nvGrpSpPr>
      <p:grpSpPr>
        <a:xfrm>
          <a:off x="0" y="0"/>
          <a:ext cx="0" cy="0"/>
          <a:chOff x="0" y="0"/>
          <a:chExt cx="0" cy="0"/>
        </a:xfrm>
      </p:grpSpPr>
      <p:pic>
        <p:nvPicPr>
          <p:cNvPr id="2" name="Imagem 1" descr="Uma imagem com ar livre, nuvem, água, céu&#10;&#10;Os conteúdos gerados por IA podem estar incorretos.">
            <a:extLst>
              <a:ext uri="{FF2B5EF4-FFF2-40B4-BE49-F238E27FC236}">
                <a16:creationId xmlns:a16="http://schemas.microsoft.com/office/drawing/2014/main" id="{8A0CD516-0B6F-7F4D-3C16-9E4CF2B0AC69}"/>
              </a:ext>
            </a:extLst>
          </p:cNvPr>
          <p:cNvPicPr>
            <a:picLocks noChangeAspect="1"/>
          </p:cNvPicPr>
          <p:nvPr/>
        </p:nvPicPr>
        <p:blipFill>
          <a:blip r:embed="rId3"/>
          <a:srcRect l="2225" r="2225"/>
          <a:stretch>
            <a:fillRect/>
          </a:stretch>
        </p:blipFill>
        <p:spPr>
          <a:xfrm>
            <a:off x="0" y="0"/>
            <a:ext cx="9144000" cy="5143500"/>
          </a:xfrm>
          <a:prstGeom prst="rect">
            <a:avLst/>
          </a:prstGeom>
        </p:spPr>
      </p:pic>
      <p:sp>
        <p:nvSpPr>
          <p:cNvPr id="15" name="Google Shape;162;p32">
            <a:extLst>
              <a:ext uri="{FF2B5EF4-FFF2-40B4-BE49-F238E27FC236}">
                <a16:creationId xmlns:a16="http://schemas.microsoft.com/office/drawing/2014/main" id="{3618DEBD-6F00-7444-8357-8B5923D1FF74}"/>
              </a:ext>
            </a:extLst>
          </p:cNvPr>
          <p:cNvSpPr txBox="1">
            <a:spLocks/>
          </p:cNvSpPr>
          <p:nvPr/>
        </p:nvSpPr>
        <p:spPr>
          <a:xfrm flipH="1">
            <a:off x="5819361" y="4617814"/>
            <a:ext cx="2935758" cy="30746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PT" sz="1100" b="1">
                <a:solidFill>
                  <a:schemeClr val="bg1"/>
                </a:solidFill>
                <a:latin typeface="WEB Regular Bold" panose="02000503040000020003" pitchFamily="2" charset="77"/>
              </a:rPr>
              <a:t>08| 2026</a:t>
            </a:r>
          </a:p>
        </p:txBody>
      </p:sp>
      <p:sp>
        <p:nvSpPr>
          <p:cNvPr id="34" name="Título 3">
            <a:extLst>
              <a:ext uri="{FF2B5EF4-FFF2-40B4-BE49-F238E27FC236}">
                <a16:creationId xmlns:a16="http://schemas.microsoft.com/office/drawing/2014/main" id="{2A36BA4D-53C9-B6F2-52E7-446BEC359BAD}"/>
              </a:ext>
            </a:extLst>
          </p:cNvPr>
          <p:cNvSpPr>
            <a:spLocks noGrp="1"/>
          </p:cNvSpPr>
          <p:nvPr>
            <p:ph type="ctrTitle"/>
          </p:nvPr>
        </p:nvSpPr>
        <p:spPr>
          <a:xfrm>
            <a:off x="441897" y="2821237"/>
            <a:ext cx="6138418" cy="624027"/>
          </a:xfrm>
        </p:spPr>
        <p:txBody>
          <a:bodyPr/>
          <a:lstStyle/>
          <a:p>
            <a:r>
              <a:rPr lang="pt-PT" sz="2800">
                <a:solidFill>
                  <a:schemeClr val="bg1"/>
                </a:solidFill>
                <a:latin typeface="WEB Regular Bold"/>
              </a:rPr>
              <a:t>Perceived</a:t>
            </a:r>
            <a:r>
              <a:rPr lang="pt-PT">
                <a:solidFill>
                  <a:schemeClr val="bg1"/>
                </a:solidFill>
                <a:latin typeface="WEB Regular Bold"/>
              </a:rPr>
              <a:t> Empathy in the Dental Hygiene Student Clinic</a:t>
            </a:r>
          </a:p>
        </p:txBody>
      </p:sp>
      <p:sp>
        <p:nvSpPr>
          <p:cNvPr id="35" name="Título 3">
            <a:extLst>
              <a:ext uri="{FF2B5EF4-FFF2-40B4-BE49-F238E27FC236}">
                <a16:creationId xmlns:a16="http://schemas.microsoft.com/office/drawing/2014/main" id="{E7B2FFC7-479A-E27C-C0ED-638CA1E8F162}"/>
              </a:ext>
            </a:extLst>
          </p:cNvPr>
          <p:cNvSpPr txBox="1">
            <a:spLocks/>
          </p:cNvSpPr>
          <p:nvPr/>
        </p:nvSpPr>
        <p:spPr>
          <a:xfrm>
            <a:off x="441898" y="4263046"/>
            <a:ext cx="5377463" cy="50982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5200"/>
              <a:buFont typeface="Montserrat SemiBold"/>
              <a:buNone/>
              <a:defRPr sz="2400" b="1" i="0" u="none" strike="noStrike" cap="none">
                <a:solidFill>
                  <a:schemeClr val="dk1"/>
                </a:solidFill>
                <a:latin typeface="Montserrat" pitchFamily="2" charset="77"/>
                <a:ea typeface="Montserrat" pitchFamily="2" charset="77"/>
                <a:cs typeface="Montserrat" pitchFamily="2" charset="77"/>
                <a:sym typeface="Montserrat"/>
              </a:defRPr>
            </a:lvl1pPr>
            <a:lvl2pPr marR="0" lvl="1" algn="ctr" rtl="0">
              <a:lnSpc>
                <a:spcPct val="100000"/>
              </a:lnSpc>
              <a:spcBef>
                <a:spcPts val="0"/>
              </a:spcBef>
              <a:spcAft>
                <a:spcPts val="0"/>
              </a:spcAft>
              <a:buClr>
                <a:schemeClr val="accent1"/>
              </a:buClr>
              <a:buSzPts val="5200"/>
              <a:buFont typeface="Montserrat SemiBold"/>
              <a:buNone/>
              <a:defRPr sz="5200" b="0" i="0" u="none" strike="noStrike" cap="none">
                <a:solidFill>
                  <a:schemeClr val="accent1"/>
                </a:solidFill>
                <a:latin typeface="Montserrat SemiBold"/>
                <a:ea typeface="Montserrat SemiBold"/>
                <a:cs typeface="Montserrat SemiBold"/>
                <a:sym typeface="Montserrat SemiBold"/>
              </a:defRPr>
            </a:lvl2pPr>
            <a:lvl3pPr marR="0" lvl="2" algn="ctr" rtl="0">
              <a:lnSpc>
                <a:spcPct val="100000"/>
              </a:lnSpc>
              <a:spcBef>
                <a:spcPts val="0"/>
              </a:spcBef>
              <a:spcAft>
                <a:spcPts val="0"/>
              </a:spcAft>
              <a:buClr>
                <a:schemeClr val="accent1"/>
              </a:buClr>
              <a:buSzPts val="5200"/>
              <a:buFont typeface="Montserrat SemiBold"/>
              <a:buNone/>
              <a:defRPr sz="5200" b="0" i="0" u="none" strike="noStrike" cap="none">
                <a:solidFill>
                  <a:schemeClr val="accent1"/>
                </a:solidFill>
                <a:latin typeface="Montserrat SemiBold"/>
                <a:ea typeface="Montserrat SemiBold"/>
                <a:cs typeface="Montserrat SemiBold"/>
                <a:sym typeface="Montserrat SemiBold"/>
              </a:defRPr>
            </a:lvl3pPr>
            <a:lvl4pPr marR="0" lvl="3" algn="ctr" rtl="0">
              <a:lnSpc>
                <a:spcPct val="100000"/>
              </a:lnSpc>
              <a:spcBef>
                <a:spcPts val="0"/>
              </a:spcBef>
              <a:spcAft>
                <a:spcPts val="0"/>
              </a:spcAft>
              <a:buClr>
                <a:schemeClr val="accent1"/>
              </a:buClr>
              <a:buSzPts val="5200"/>
              <a:buFont typeface="Montserrat SemiBold"/>
              <a:buNone/>
              <a:defRPr sz="5200" b="0" i="0" u="none" strike="noStrike" cap="none">
                <a:solidFill>
                  <a:schemeClr val="accent1"/>
                </a:solidFill>
                <a:latin typeface="Montserrat SemiBold"/>
                <a:ea typeface="Montserrat SemiBold"/>
                <a:cs typeface="Montserrat SemiBold"/>
                <a:sym typeface="Montserrat SemiBold"/>
              </a:defRPr>
            </a:lvl4pPr>
            <a:lvl5pPr marR="0" lvl="4" algn="ctr" rtl="0">
              <a:lnSpc>
                <a:spcPct val="100000"/>
              </a:lnSpc>
              <a:spcBef>
                <a:spcPts val="0"/>
              </a:spcBef>
              <a:spcAft>
                <a:spcPts val="0"/>
              </a:spcAft>
              <a:buClr>
                <a:schemeClr val="accent1"/>
              </a:buClr>
              <a:buSzPts val="5200"/>
              <a:buFont typeface="Montserrat SemiBold"/>
              <a:buNone/>
              <a:defRPr sz="5200" b="0" i="0" u="none" strike="noStrike" cap="none">
                <a:solidFill>
                  <a:schemeClr val="accent1"/>
                </a:solidFill>
                <a:latin typeface="Montserrat SemiBold"/>
                <a:ea typeface="Montserrat SemiBold"/>
                <a:cs typeface="Montserrat SemiBold"/>
                <a:sym typeface="Montserrat SemiBold"/>
              </a:defRPr>
            </a:lvl5pPr>
            <a:lvl6pPr marR="0" lvl="5" algn="ctr" rtl="0">
              <a:lnSpc>
                <a:spcPct val="100000"/>
              </a:lnSpc>
              <a:spcBef>
                <a:spcPts val="0"/>
              </a:spcBef>
              <a:spcAft>
                <a:spcPts val="0"/>
              </a:spcAft>
              <a:buClr>
                <a:schemeClr val="accent1"/>
              </a:buClr>
              <a:buSzPts val="5200"/>
              <a:buFont typeface="Montserrat SemiBold"/>
              <a:buNone/>
              <a:defRPr sz="5200" b="0" i="0" u="none" strike="noStrike" cap="none">
                <a:solidFill>
                  <a:schemeClr val="accent1"/>
                </a:solidFill>
                <a:latin typeface="Montserrat SemiBold"/>
                <a:ea typeface="Montserrat SemiBold"/>
                <a:cs typeface="Montserrat SemiBold"/>
                <a:sym typeface="Montserrat SemiBold"/>
              </a:defRPr>
            </a:lvl6pPr>
            <a:lvl7pPr marR="0" lvl="6" algn="ctr" rtl="0">
              <a:lnSpc>
                <a:spcPct val="100000"/>
              </a:lnSpc>
              <a:spcBef>
                <a:spcPts val="0"/>
              </a:spcBef>
              <a:spcAft>
                <a:spcPts val="0"/>
              </a:spcAft>
              <a:buClr>
                <a:schemeClr val="accent1"/>
              </a:buClr>
              <a:buSzPts val="5200"/>
              <a:buFont typeface="Montserrat SemiBold"/>
              <a:buNone/>
              <a:defRPr sz="5200" b="0" i="0" u="none" strike="noStrike" cap="none">
                <a:solidFill>
                  <a:schemeClr val="accent1"/>
                </a:solidFill>
                <a:latin typeface="Montserrat SemiBold"/>
                <a:ea typeface="Montserrat SemiBold"/>
                <a:cs typeface="Montserrat SemiBold"/>
                <a:sym typeface="Montserrat SemiBold"/>
              </a:defRPr>
            </a:lvl7pPr>
            <a:lvl8pPr marR="0" lvl="7" algn="ctr" rtl="0">
              <a:lnSpc>
                <a:spcPct val="100000"/>
              </a:lnSpc>
              <a:spcBef>
                <a:spcPts val="0"/>
              </a:spcBef>
              <a:spcAft>
                <a:spcPts val="0"/>
              </a:spcAft>
              <a:buClr>
                <a:schemeClr val="accent1"/>
              </a:buClr>
              <a:buSzPts val="5200"/>
              <a:buFont typeface="Montserrat SemiBold"/>
              <a:buNone/>
              <a:defRPr sz="5200" b="0" i="0" u="none" strike="noStrike" cap="none">
                <a:solidFill>
                  <a:schemeClr val="accent1"/>
                </a:solidFill>
                <a:latin typeface="Montserrat SemiBold"/>
                <a:ea typeface="Montserrat SemiBold"/>
                <a:cs typeface="Montserrat SemiBold"/>
                <a:sym typeface="Montserrat SemiBold"/>
              </a:defRPr>
            </a:lvl8pPr>
            <a:lvl9pPr marR="0" lvl="8" algn="ctr" rtl="0">
              <a:lnSpc>
                <a:spcPct val="100000"/>
              </a:lnSpc>
              <a:spcBef>
                <a:spcPts val="0"/>
              </a:spcBef>
              <a:spcAft>
                <a:spcPts val="0"/>
              </a:spcAft>
              <a:buClr>
                <a:schemeClr val="accent1"/>
              </a:buClr>
              <a:buSzPts val="5200"/>
              <a:buFont typeface="Montserrat SemiBold"/>
              <a:buNone/>
              <a:defRPr sz="5200" b="0" i="0" u="none" strike="noStrike" cap="none">
                <a:solidFill>
                  <a:schemeClr val="accent1"/>
                </a:solidFill>
                <a:latin typeface="Montserrat SemiBold"/>
                <a:ea typeface="Montserrat SemiBold"/>
                <a:cs typeface="Montserrat SemiBold"/>
                <a:sym typeface="Montserrat SemiBold"/>
              </a:defRPr>
            </a:lvl9pPr>
          </a:lstStyle>
          <a:p>
            <a:r>
              <a:rPr lang="pt-PT" sz="1800">
                <a:solidFill>
                  <a:schemeClr val="bg1"/>
                </a:solidFill>
                <a:latin typeface="WEB Regular Regular" panose="02000503040000020003" pitchFamily="2" charset="77"/>
              </a:rPr>
              <a:t>Elisabetta Bruschi; Universita Degli Studi Di Milano (Italy)</a:t>
            </a:r>
          </a:p>
          <a:p>
            <a:r>
              <a:rPr lang="pt-PT" sz="1800">
                <a:solidFill>
                  <a:schemeClr val="bg1"/>
                </a:solidFill>
                <a:latin typeface="WEB Regular Regular" panose="02000503040000020003" pitchFamily="2" charset="77"/>
              </a:rPr>
              <a:t>Peter Vos; University College Leuven-Limburg (Belgium)</a:t>
            </a:r>
          </a:p>
        </p:txBody>
      </p:sp>
      <p:pic>
        <p:nvPicPr>
          <p:cNvPr id="7" name="Imagem 6" descr="Uma imagem com Tipo de letra, texto, logótipo, Gráficos&#10;&#10;Os conteúdos gerados por IA podem estar incorretos.">
            <a:extLst>
              <a:ext uri="{FF2B5EF4-FFF2-40B4-BE49-F238E27FC236}">
                <a16:creationId xmlns:a16="http://schemas.microsoft.com/office/drawing/2014/main" id="{43153062-EE82-1AD4-E997-612E0AD3AF3B}"/>
              </a:ext>
            </a:extLst>
          </p:cNvPr>
          <p:cNvPicPr>
            <a:picLocks noChangeAspect="1"/>
          </p:cNvPicPr>
          <p:nvPr/>
        </p:nvPicPr>
        <p:blipFill>
          <a:blip r:embed="rId4"/>
          <a:stretch>
            <a:fillRect/>
          </a:stretch>
        </p:blipFill>
        <p:spPr>
          <a:xfrm>
            <a:off x="355544" y="321126"/>
            <a:ext cx="2034730" cy="385897"/>
          </a:xfrm>
          <a:prstGeom prst="rect">
            <a:avLst/>
          </a:prstGeom>
        </p:spPr>
      </p:pic>
      <p:pic>
        <p:nvPicPr>
          <p:cNvPr id="4" name="Imagem 3" descr="Uma imagem com texto, Tipo de letra, Gráficos, logótipo&#10;&#10;Os conteúdos gerados por IA podem estar incorretos.">
            <a:extLst>
              <a:ext uri="{FF2B5EF4-FFF2-40B4-BE49-F238E27FC236}">
                <a16:creationId xmlns:a16="http://schemas.microsoft.com/office/drawing/2014/main" id="{ADFB1BC5-47B3-0876-D6FB-F40C2D88BC6D}"/>
              </a:ext>
            </a:extLst>
          </p:cNvPr>
          <p:cNvPicPr>
            <a:picLocks noChangeAspect="1"/>
          </p:cNvPicPr>
          <p:nvPr/>
        </p:nvPicPr>
        <p:blipFill>
          <a:blip r:embed="rId5"/>
          <a:stretch>
            <a:fillRect/>
          </a:stretch>
        </p:blipFill>
        <p:spPr>
          <a:xfrm>
            <a:off x="6724637" y="-153556"/>
            <a:ext cx="2030482" cy="203048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B25345AE-446B-A649-CB8F-480DAB03DC91}"/>
            </a:ext>
          </a:extLst>
        </p:cNvPr>
        <p:cNvGrpSpPr/>
        <p:nvPr/>
      </p:nvGrpSpPr>
      <p:grpSpPr>
        <a:xfrm>
          <a:off x="0" y="0"/>
          <a:ext cx="0" cy="0"/>
          <a:chOff x="0" y="0"/>
          <a:chExt cx="0" cy="0"/>
        </a:xfrm>
      </p:grpSpPr>
      <p:sp>
        <p:nvSpPr>
          <p:cNvPr id="19" name="Rettangolo con angoli arrotondati 18">
            <a:extLst>
              <a:ext uri="{FF2B5EF4-FFF2-40B4-BE49-F238E27FC236}">
                <a16:creationId xmlns:a16="http://schemas.microsoft.com/office/drawing/2014/main" id="{FC0E11AB-F145-14E7-E972-B5438E628FBC}"/>
              </a:ext>
            </a:extLst>
          </p:cNvPr>
          <p:cNvSpPr/>
          <p:nvPr/>
        </p:nvSpPr>
        <p:spPr>
          <a:xfrm>
            <a:off x="7056332" y="3523992"/>
            <a:ext cx="1332212" cy="845665"/>
          </a:xfrm>
          <a:prstGeom prst="roundRect">
            <a:avLst/>
          </a:prstGeom>
          <a:solidFill>
            <a:srgbClr val="95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Rettangolo con angoli arrotondati 17">
            <a:extLst>
              <a:ext uri="{FF2B5EF4-FFF2-40B4-BE49-F238E27FC236}">
                <a16:creationId xmlns:a16="http://schemas.microsoft.com/office/drawing/2014/main" id="{6EE43C56-1F47-5AA8-651A-F40B54479F8E}"/>
              </a:ext>
            </a:extLst>
          </p:cNvPr>
          <p:cNvSpPr/>
          <p:nvPr/>
        </p:nvSpPr>
        <p:spPr>
          <a:xfrm>
            <a:off x="7056332" y="2783763"/>
            <a:ext cx="1332212" cy="845665"/>
          </a:xfrm>
          <a:prstGeom prst="round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con angoli arrotondati 13">
            <a:extLst>
              <a:ext uri="{FF2B5EF4-FFF2-40B4-BE49-F238E27FC236}">
                <a16:creationId xmlns:a16="http://schemas.microsoft.com/office/drawing/2014/main" id="{FF4CEAB4-45F9-A953-DF61-B6AC1512C482}"/>
              </a:ext>
            </a:extLst>
          </p:cNvPr>
          <p:cNvSpPr/>
          <p:nvPr/>
        </p:nvSpPr>
        <p:spPr>
          <a:xfrm>
            <a:off x="635196" y="1101222"/>
            <a:ext cx="1050839" cy="835478"/>
          </a:xfrm>
          <a:prstGeom prst="roundRect">
            <a:avLst/>
          </a:prstGeom>
          <a:solidFill>
            <a:schemeClr val="tx1">
              <a:lumMod val="25000"/>
              <a:lumOff val="75000"/>
            </a:schemeClr>
          </a:solidFill>
          <a:ln>
            <a:solidFill>
              <a:schemeClr val="tx1">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con angoli arrotondati 14">
            <a:extLst>
              <a:ext uri="{FF2B5EF4-FFF2-40B4-BE49-F238E27FC236}">
                <a16:creationId xmlns:a16="http://schemas.microsoft.com/office/drawing/2014/main" id="{5B9364D3-1289-1A5B-62B9-FDBA8EB24DE7}"/>
              </a:ext>
            </a:extLst>
          </p:cNvPr>
          <p:cNvSpPr/>
          <p:nvPr/>
        </p:nvSpPr>
        <p:spPr>
          <a:xfrm>
            <a:off x="646081" y="1928536"/>
            <a:ext cx="1088939" cy="857249"/>
          </a:xfrm>
          <a:prstGeom prst="roundRect">
            <a:avLst/>
          </a:prstGeom>
          <a:solidFill>
            <a:schemeClr val="tx1">
              <a:lumMod val="10000"/>
              <a:lumOff val="90000"/>
            </a:schemeClr>
          </a:solidFill>
          <a:ln>
            <a:solidFill>
              <a:schemeClr val="tx1">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9" name="Google Shape;179;p33">
            <a:extLst>
              <a:ext uri="{FF2B5EF4-FFF2-40B4-BE49-F238E27FC236}">
                <a16:creationId xmlns:a16="http://schemas.microsoft.com/office/drawing/2014/main" id="{E17E1196-040C-CC02-3AFF-7836DFB68266}"/>
              </a:ext>
            </a:extLst>
          </p:cNvPr>
          <p:cNvSpPr txBox="1">
            <a:spLocks noGrp="1"/>
          </p:cNvSpPr>
          <p:nvPr>
            <p:ph type="ctrTitle"/>
          </p:nvPr>
        </p:nvSpPr>
        <p:spPr>
          <a:xfrm>
            <a:off x="692787" y="410078"/>
            <a:ext cx="5941328" cy="876000"/>
          </a:xfrm>
          <a:prstGeom prst="rect">
            <a:avLst/>
          </a:prstGeom>
        </p:spPr>
        <p:txBody>
          <a:bodyPr spcFirstLastPara="1" wrap="square" lIns="91425" tIns="91425" rIns="91425" bIns="91425" anchor="b" anchorCtr="0">
            <a:noAutofit/>
          </a:bodyPr>
          <a:lstStyle/>
          <a:p>
            <a:br>
              <a:rPr lang="en-US"/>
            </a:br>
            <a:endParaRPr lang="it-IT"/>
          </a:p>
        </p:txBody>
      </p:sp>
      <p:sp>
        <p:nvSpPr>
          <p:cNvPr id="3" name="Google Shape;162;p32">
            <a:extLst>
              <a:ext uri="{FF2B5EF4-FFF2-40B4-BE49-F238E27FC236}">
                <a16:creationId xmlns:a16="http://schemas.microsoft.com/office/drawing/2014/main" id="{33AC1425-886E-DC79-040A-2BDA176012DF}"/>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PT" sz="1000" b="1">
                <a:solidFill>
                  <a:srgbClr val="004998"/>
                </a:solidFill>
                <a:latin typeface="WEB Regular Regular"/>
              </a:rPr>
              <a:t>08|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CD099B66-F717-D49C-0D0D-7CFB0BBCA413}"/>
              </a:ext>
            </a:extLst>
          </p:cNvPr>
          <p:cNvPicPr>
            <a:picLocks noChangeAspect="1"/>
          </p:cNvPicPr>
          <p:nvPr/>
        </p:nvPicPr>
        <p:blipFill>
          <a:blip r:embed="rId3"/>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26E46458-B90B-9873-A300-704CC6D5D6A3}"/>
              </a:ext>
            </a:extLst>
          </p:cNvPr>
          <p:cNvPicPr>
            <a:picLocks noChangeAspect="1"/>
          </p:cNvPicPr>
          <p:nvPr/>
        </p:nvPicPr>
        <p:blipFill>
          <a:blip r:embed="rId4"/>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EB42956E-4835-A788-FC61-F8CA9B3CCAE8}"/>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0" name="CasellaDiTesto 9">
            <a:extLst>
              <a:ext uri="{FF2B5EF4-FFF2-40B4-BE49-F238E27FC236}">
                <a16:creationId xmlns:a16="http://schemas.microsoft.com/office/drawing/2014/main" id="{F3DB541C-513D-836A-C397-0EC45F452B91}"/>
              </a:ext>
            </a:extLst>
          </p:cNvPr>
          <p:cNvSpPr txBox="1"/>
          <p:nvPr/>
        </p:nvSpPr>
        <p:spPr>
          <a:xfrm>
            <a:off x="694404" y="411782"/>
            <a:ext cx="437605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3200" b="1">
                <a:solidFill>
                  <a:srgbClr val="125FA0"/>
                </a:solidFill>
                <a:latin typeface="WEB Regular Regular"/>
                <a:cs typeface="Poppins"/>
              </a:rPr>
              <a:t>Analyzed</a:t>
            </a:r>
            <a:r>
              <a:rPr lang="it-IT" sz="3200" b="1">
                <a:latin typeface="WEB Regular Regular"/>
              </a:rPr>
              <a:t> </a:t>
            </a:r>
            <a:r>
              <a:rPr lang="it-IT" sz="3200" b="1">
                <a:solidFill>
                  <a:srgbClr val="125FA0"/>
                </a:solidFill>
                <a:latin typeface="WEB Regular Regular"/>
                <a:cs typeface="Poppins"/>
                <a:sym typeface="Montserrat SemiBold"/>
              </a:rPr>
              <a:t>Population</a:t>
            </a:r>
          </a:p>
        </p:txBody>
      </p:sp>
      <p:graphicFrame>
        <p:nvGraphicFramePr>
          <p:cNvPr id="11" name="Diagramma 10">
            <a:extLst>
              <a:ext uri="{FF2B5EF4-FFF2-40B4-BE49-F238E27FC236}">
                <a16:creationId xmlns:a16="http://schemas.microsoft.com/office/drawing/2014/main" id="{792FA13D-7F31-DF30-8205-1ACEB5B9FBE1}"/>
              </a:ext>
            </a:extLst>
          </p:cNvPr>
          <p:cNvGraphicFramePr/>
          <p:nvPr>
            <p:extLst>
              <p:ext uri="{D42A27DB-BD31-4B8C-83A1-F6EECF244321}">
                <p14:modId xmlns:p14="http://schemas.microsoft.com/office/powerpoint/2010/main" val="2102046802"/>
              </p:ext>
            </p:extLst>
          </p:nvPr>
        </p:nvGraphicFramePr>
        <p:xfrm>
          <a:off x="2394858" y="993322"/>
          <a:ext cx="4348842" cy="33800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2" name="Freccia curva 11">
            <a:extLst>
              <a:ext uri="{FF2B5EF4-FFF2-40B4-BE49-F238E27FC236}">
                <a16:creationId xmlns:a16="http://schemas.microsoft.com/office/drawing/2014/main" id="{FE03E476-487E-4309-056B-B2527DA54745}"/>
              </a:ext>
            </a:extLst>
          </p:cNvPr>
          <p:cNvSpPr/>
          <p:nvPr/>
        </p:nvSpPr>
        <p:spPr>
          <a:xfrm rot="16200000">
            <a:off x="1105342" y="2628016"/>
            <a:ext cx="1165286" cy="1483324"/>
          </a:xfrm>
          <a:prstGeom prst="bentArrow">
            <a:avLst/>
          </a:prstGeom>
          <a:solidFill>
            <a:schemeClr val="accent2">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3" name="CasellaDiTesto 12">
            <a:extLst>
              <a:ext uri="{FF2B5EF4-FFF2-40B4-BE49-F238E27FC236}">
                <a16:creationId xmlns:a16="http://schemas.microsoft.com/office/drawing/2014/main" id="{FFA06EB6-920F-3F7B-0427-CC60B8886C8A}"/>
              </a:ext>
            </a:extLst>
          </p:cNvPr>
          <p:cNvSpPr txBox="1"/>
          <p:nvPr/>
        </p:nvSpPr>
        <p:spPr>
          <a:xfrm>
            <a:off x="647772" y="1099051"/>
            <a:ext cx="1132115" cy="2046714"/>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2100" b="1">
                <a:solidFill>
                  <a:srgbClr val="1E1B4B"/>
                </a:solidFill>
                <a:latin typeface="Lato"/>
                <a:ea typeface="Lato"/>
                <a:cs typeface="Lato"/>
              </a:rPr>
              <a:t>38%</a:t>
            </a:r>
            <a:endParaRPr lang="it-IT"/>
          </a:p>
          <a:p>
            <a:r>
              <a:rPr lang="it-IT" sz="1000">
                <a:solidFill>
                  <a:srgbClr val="64748B"/>
                </a:solidFill>
                <a:latin typeface="Lato"/>
                <a:ea typeface="Lato"/>
                <a:cs typeface="Lato"/>
              </a:rPr>
              <a:t>Student </a:t>
            </a:r>
            <a:r>
              <a:rPr lang="it-IT" sz="1000" err="1">
                <a:solidFill>
                  <a:srgbClr val="64748B"/>
                </a:solidFill>
                <a:latin typeface="Lato"/>
                <a:ea typeface="Lato"/>
                <a:cs typeface="Lato"/>
              </a:rPr>
              <a:t>Response</a:t>
            </a:r>
            <a:r>
              <a:rPr lang="it-IT" sz="1000">
                <a:solidFill>
                  <a:srgbClr val="64748B"/>
                </a:solidFill>
                <a:latin typeface="Lato"/>
                <a:ea typeface="Lato"/>
                <a:cs typeface="Lato"/>
              </a:rPr>
              <a:t> Rate</a:t>
            </a:r>
            <a:endParaRPr lang="it-IT"/>
          </a:p>
          <a:p>
            <a:endParaRPr lang="it-IT" sz="2100" b="1">
              <a:solidFill>
                <a:srgbClr val="1E1B4B"/>
              </a:solidFill>
              <a:latin typeface="Lato"/>
              <a:ea typeface="Lato"/>
              <a:cs typeface="Lato"/>
            </a:endParaRPr>
          </a:p>
          <a:p>
            <a:r>
              <a:rPr lang="it-IT" sz="2100" b="1">
                <a:solidFill>
                  <a:srgbClr val="1E1B4B"/>
                </a:solidFill>
                <a:latin typeface="Lato"/>
                <a:ea typeface="Lato"/>
                <a:cs typeface="Lato"/>
              </a:rPr>
              <a:t>24.5</a:t>
            </a:r>
            <a:endParaRPr lang="it-IT"/>
          </a:p>
          <a:p>
            <a:r>
              <a:rPr lang="it-IT" sz="1000">
                <a:solidFill>
                  <a:srgbClr val="64748B"/>
                </a:solidFill>
                <a:latin typeface="Lato"/>
                <a:ea typeface="Lato"/>
                <a:cs typeface="Lato"/>
              </a:rPr>
              <a:t>Mean Student Age</a:t>
            </a:r>
            <a:endParaRPr lang="it-IT"/>
          </a:p>
          <a:p>
            <a:endParaRPr lang="it-IT" sz="1000">
              <a:solidFill>
                <a:srgbClr val="64748B"/>
              </a:solidFill>
              <a:latin typeface="Lato"/>
              <a:ea typeface="Lato"/>
              <a:cs typeface="Lato"/>
            </a:endParaRPr>
          </a:p>
          <a:p>
            <a:endParaRPr lang="it-IT">
              <a:ea typeface="Lato"/>
            </a:endParaRPr>
          </a:p>
        </p:txBody>
      </p:sp>
      <p:sp>
        <p:nvSpPr>
          <p:cNvPr id="16" name="Freccia curva 15">
            <a:extLst>
              <a:ext uri="{FF2B5EF4-FFF2-40B4-BE49-F238E27FC236}">
                <a16:creationId xmlns:a16="http://schemas.microsoft.com/office/drawing/2014/main" id="{2E32EB41-B160-F699-ED0B-129E841FECBA}"/>
              </a:ext>
            </a:extLst>
          </p:cNvPr>
          <p:cNvSpPr/>
          <p:nvPr/>
        </p:nvSpPr>
        <p:spPr>
          <a:xfrm rot="5400000">
            <a:off x="6686474" y="1720090"/>
            <a:ext cx="1066212" cy="997218"/>
          </a:xfrm>
          <a:prstGeom prst="bentArrow">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7" name="CasellaDiTesto 16">
            <a:extLst>
              <a:ext uri="{FF2B5EF4-FFF2-40B4-BE49-F238E27FC236}">
                <a16:creationId xmlns:a16="http://schemas.microsoft.com/office/drawing/2014/main" id="{4B3B0302-4C4F-83C4-9BC5-2BA560715BFE}"/>
              </a:ext>
            </a:extLst>
          </p:cNvPr>
          <p:cNvSpPr txBox="1"/>
          <p:nvPr/>
        </p:nvSpPr>
        <p:spPr>
          <a:xfrm>
            <a:off x="7082075" y="2857499"/>
            <a:ext cx="1349829" cy="172354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2100" b="1">
                <a:solidFill>
                  <a:srgbClr val="1E1B4B"/>
                </a:solidFill>
              </a:rPr>
              <a:t>50%</a:t>
            </a:r>
            <a:endParaRPr lang="it-IT"/>
          </a:p>
          <a:p>
            <a:r>
              <a:rPr lang="it-IT" sz="1000">
                <a:solidFill>
                  <a:srgbClr val="64748B"/>
                </a:solidFill>
                <a:latin typeface="Lato"/>
                <a:ea typeface="Lato"/>
                <a:cs typeface="Lato"/>
              </a:rPr>
              <a:t>Supervisor </a:t>
            </a:r>
            <a:r>
              <a:rPr lang="it-IT" sz="1000" err="1">
                <a:solidFill>
                  <a:srgbClr val="64748B"/>
                </a:solidFill>
                <a:latin typeface="Lato"/>
                <a:ea typeface="Lato"/>
                <a:cs typeface="Lato"/>
              </a:rPr>
              <a:t>Response</a:t>
            </a:r>
            <a:r>
              <a:rPr lang="it-IT" sz="1000">
                <a:solidFill>
                  <a:srgbClr val="64748B"/>
                </a:solidFill>
                <a:latin typeface="Lato"/>
                <a:ea typeface="Lato"/>
                <a:cs typeface="Lato"/>
              </a:rPr>
              <a:t> Rate</a:t>
            </a:r>
            <a:endParaRPr lang="it-IT"/>
          </a:p>
          <a:p>
            <a:endParaRPr lang="it-IT" sz="1000">
              <a:solidFill>
                <a:srgbClr val="64748B"/>
              </a:solidFill>
              <a:latin typeface="Lato"/>
              <a:ea typeface="Lato"/>
              <a:cs typeface="Lato"/>
            </a:endParaRPr>
          </a:p>
          <a:p>
            <a:r>
              <a:rPr lang="it-IT" sz="2100" b="1">
                <a:solidFill>
                  <a:srgbClr val="1E1B4B"/>
                </a:solidFill>
              </a:rPr>
              <a:t>1.4 </a:t>
            </a:r>
            <a:r>
              <a:rPr lang="it-IT" sz="2100" b="1" err="1">
                <a:solidFill>
                  <a:srgbClr val="1E1B4B"/>
                </a:solidFill>
              </a:rPr>
              <a:t>yrs</a:t>
            </a:r>
            <a:endParaRPr lang="it-IT" err="1"/>
          </a:p>
          <a:p>
            <a:r>
              <a:rPr lang="it-IT" sz="1000" err="1">
                <a:solidFill>
                  <a:srgbClr val="64748B"/>
                </a:solidFill>
                <a:latin typeface="Lato"/>
                <a:ea typeface="Lato"/>
                <a:cs typeface="Lato"/>
              </a:rPr>
              <a:t>Avg</a:t>
            </a:r>
            <a:r>
              <a:rPr lang="it-IT" sz="1000">
                <a:solidFill>
                  <a:srgbClr val="64748B"/>
                </a:solidFill>
                <a:latin typeface="Lato"/>
                <a:ea typeface="Lato"/>
                <a:cs typeface="Lato"/>
              </a:rPr>
              <a:t>. Educator Experience</a:t>
            </a:r>
            <a:endParaRPr lang="it-IT"/>
          </a:p>
          <a:p>
            <a:pPr algn="l"/>
            <a:endParaRPr lang="it-IT"/>
          </a:p>
        </p:txBody>
      </p:sp>
    </p:spTree>
    <p:extLst>
      <p:ext uri="{BB962C8B-B14F-4D97-AF65-F5344CB8AC3E}">
        <p14:creationId xmlns:p14="http://schemas.microsoft.com/office/powerpoint/2010/main" val="75361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621CF678-0BE5-3E2C-3A42-B0A98652DFA8}"/>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A8C61407-6086-5C67-23D3-6841312AC997}"/>
              </a:ext>
            </a:extLst>
          </p:cNvPr>
          <p:cNvSpPr/>
          <p:nvPr/>
        </p:nvSpPr>
        <p:spPr>
          <a:xfrm>
            <a:off x="530569" y="2119827"/>
            <a:ext cx="2768685" cy="1969358"/>
          </a:xfrm>
          <a:prstGeom prst="rect">
            <a:avLst/>
          </a:prstGeom>
          <a:solidFill>
            <a:schemeClr val="bg1"/>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9" name="Google Shape;179;p33">
            <a:extLst>
              <a:ext uri="{FF2B5EF4-FFF2-40B4-BE49-F238E27FC236}">
                <a16:creationId xmlns:a16="http://schemas.microsoft.com/office/drawing/2014/main" id="{7D3E7C21-1164-54CC-D31F-CA34221D15EE}"/>
              </a:ext>
            </a:extLst>
          </p:cNvPr>
          <p:cNvSpPr txBox="1">
            <a:spLocks noGrp="1"/>
          </p:cNvSpPr>
          <p:nvPr>
            <p:ph type="ctrTitle"/>
          </p:nvPr>
        </p:nvSpPr>
        <p:spPr>
          <a:xfrm>
            <a:off x="681902" y="410078"/>
            <a:ext cx="4123413" cy="876000"/>
          </a:xfrm>
          <a:prstGeom prst="rect">
            <a:avLst/>
          </a:prstGeom>
        </p:spPr>
        <p:txBody>
          <a:bodyPr spcFirstLastPara="1" wrap="square" lIns="91425" tIns="91425" rIns="91425" bIns="91425" anchor="b" anchorCtr="0">
            <a:noAutofit/>
          </a:bodyPr>
          <a:lstStyle/>
          <a:p>
            <a:r>
              <a:rPr lang="en" sz="3200">
                <a:solidFill>
                  <a:srgbClr val="125FA0"/>
                </a:solidFill>
                <a:latin typeface="WEB Regular Regular"/>
                <a:cs typeface="Poppins"/>
              </a:rPr>
              <a:t>Materials &amp; Methods: Study Design</a:t>
            </a:r>
            <a:endParaRPr lang="it-IT"/>
          </a:p>
        </p:txBody>
      </p:sp>
      <p:sp>
        <p:nvSpPr>
          <p:cNvPr id="3" name="Google Shape;162;p32">
            <a:extLst>
              <a:ext uri="{FF2B5EF4-FFF2-40B4-BE49-F238E27FC236}">
                <a16:creationId xmlns:a16="http://schemas.microsoft.com/office/drawing/2014/main" id="{B14B71FB-718E-0A32-4FEB-363405F9AEAE}"/>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PT" sz="1000" b="1">
                <a:solidFill>
                  <a:srgbClr val="004998"/>
                </a:solidFill>
                <a:latin typeface="WEB Regular Regular"/>
              </a:rPr>
              <a:t>08|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9388C5A6-88D2-21D2-E13C-7CBBBAD03627}"/>
              </a:ext>
            </a:extLst>
          </p:cNvPr>
          <p:cNvPicPr>
            <a:picLocks noChangeAspect="1"/>
          </p:cNvPicPr>
          <p:nvPr/>
        </p:nvPicPr>
        <p:blipFill>
          <a:blip r:embed="rId3"/>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0CB08B2E-B1BA-FEF5-CAF7-D9B8F794B5D2}"/>
              </a:ext>
            </a:extLst>
          </p:cNvPr>
          <p:cNvPicPr>
            <a:picLocks noChangeAspect="1"/>
          </p:cNvPicPr>
          <p:nvPr/>
        </p:nvPicPr>
        <p:blipFill>
          <a:blip r:embed="rId4"/>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0F63499B-F0FC-C413-FE3D-2B7499428C12}"/>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CasellaDiTesto 1">
            <a:extLst>
              <a:ext uri="{FF2B5EF4-FFF2-40B4-BE49-F238E27FC236}">
                <a16:creationId xmlns:a16="http://schemas.microsoft.com/office/drawing/2014/main" id="{198F9F3D-AC7C-A2A5-1FCA-0F50865398BA}"/>
              </a:ext>
            </a:extLst>
          </p:cNvPr>
          <p:cNvSpPr txBox="1"/>
          <p:nvPr/>
        </p:nvSpPr>
        <p:spPr>
          <a:xfrm>
            <a:off x="466651" y="1283815"/>
            <a:ext cx="809897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1200">
                <a:solidFill>
                  <a:srgbClr val="475569"/>
                </a:solidFill>
                <a:latin typeface="Lato"/>
                <a:ea typeface="Lato"/>
                <a:cs typeface="Lato"/>
              </a:rPr>
              <a:t>Study </a:t>
            </a:r>
            <a:r>
              <a:rPr lang="it-IT" sz="1200" err="1">
                <a:solidFill>
                  <a:srgbClr val="475569"/>
                </a:solidFill>
                <a:latin typeface="Lato"/>
                <a:ea typeface="Lato"/>
                <a:cs typeface="Lato"/>
              </a:rPr>
              <a:t>Type</a:t>
            </a:r>
            <a:r>
              <a:rPr lang="it-IT" sz="1200">
                <a:solidFill>
                  <a:srgbClr val="475569"/>
                </a:solidFill>
                <a:latin typeface="Lato"/>
                <a:ea typeface="Lato"/>
                <a:cs typeface="Lato"/>
              </a:rPr>
              <a:t>: </a:t>
            </a:r>
            <a:r>
              <a:rPr lang="it-IT" sz="1200" err="1">
                <a:solidFill>
                  <a:srgbClr val="475569"/>
                </a:solidFill>
                <a:latin typeface="Lato"/>
                <a:ea typeface="Lato"/>
                <a:cs typeface="Lato"/>
              </a:rPr>
              <a:t>Observational</a:t>
            </a:r>
            <a:r>
              <a:rPr lang="it-IT" sz="1200" b="0" i="0">
                <a:solidFill>
                  <a:srgbClr val="475569"/>
                </a:solidFill>
                <a:latin typeface="Lato"/>
                <a:ea typeface="Lato"/>
                <a:cs typeface="Lato"/>
              </a:rPr>
              <a:t>, </a:t>
            </a:r>
            <a:r>
              <a:rPr lang="it-IT" sz="1200" b="0" i="0" err="1">
                <a:solidFill>
                  <a:srgbClr val="475569"/>
                </a:solidFill>
                <a:latin typeface="Lato"/>
                <a:ea typeface="Lato"/>
                <a:cs typeface="Lato"/>
              </a:rPr>
              <a:t>descriptive</a:t>
            </a:r>
            <a:r>
              <a:rPr lang="it-IT" sz="1200" b="0" i="0">
                <a:solidFill>
                  <a:srgbClr val="475569"/>
                </a:solidFill>
                <a:latin typeface="Lato"/>
                <a:ea typeface="Lato"/>
                <a:cs typeface="Lato"/>
              </a:rPr>
              <a:t> study </a:t>
            </a:r>
            <a:r>
              <a:rPr lang="it-IT" sz="1200" b="0" i="0" err="1">
                <a:solidFill>
                  <a:srgbClr val="475569"/>
                </a:solidFill>
                <a:latin typeface="Lato"/>
                <a:ea typeface="Lato"/>
                <a:cs typeface="Lato"/>
              </a:rPr>
              <a:t>analyzing</a:t>
            </a:r>
            <a:r>
              <a:rPr lang="it-IT" sz="1200" b="0" i="0">
                <a:solidFill>
                  <a:srgbClr val="475569"/>
                </a:solidFill>
                <a:latin typeface="Lato"/>
                <a:ea typeface="Lato"/>
                <a:cs typeface="Lato"/>
              </a:rPr>
              <a:t> the supervisor-</a:t>
            </a:r>
            <a:r>
              <a:rPr lang="it-IT" sz="1200" b="0" i="0" err="1">
                <a:solidFill>
                  <a:srgbClr val="475569"/>
                </a:solidFill>
                <a:latin typeface="Lato"/>
                <a:ea typeface="Lato"/>
                <a:cs typeface="Lato"/>
              </a:rPr>
              <a:t>student</a:t>
            </a:r>
            <a:r>
              <a:rPr lang="it-IT" sz="1200" b="0" i="0">
                <a:solidFill>
                  <a:srgbClr val="475569"/>
                </a:solidFill>
                <a:latin typeface="Lato"/>
                <a:ea typeface="Lato"/>
                <a:cs typeface="Lato"/>
              </a:rPr>
              <a:t> </a:t>
            </a:r>
            <a:r>
              <a:rPr lang="it-IT" sz="1200" b="0" i="0" err="1">
                <a:solidFill>
                  <a:srgbClr val="475569"/>
                </a:solidFill>
                <a:latin typeface="Lato"/>
                <a:ea typeface="Lato"/>
                <a:cs typeface="Lato"/>
              </a:rPr>
              <a:t>empathetic</a:t>
            </a:r>
            <a:r>
              <a:rPr lang="it-IT" sz="1200" b="0" i="0">
                <a:solidFill>
                  <a:srgbClr val="475569"/>
                </a:solidFill>
                <a:latin typeface="Lato"/>
                <a:ea typeface="Lato"/>
                <a:cs typeface="Lato"/>
              </a:rPr>
              <a:t> connection (A.Y. 2025-2026).</a:t>
            </a:r>
            <a:endParaRPr lang="it-IT" sz="1200"/>
          </a:p>
        </p:txBody>
      </p:sp>
      <p:sp>
        <p:nvSpPr>
          <p:cNvPr id="8" name="CasellaDiTesto 7">
            <a:extLst>
              <a:ext uri="{FF2B5EF4-FFF2-40B4-BE49-F238E27FC236}">
                <a16:creationId xmlns:a16="http://schemas.microsoft.com/office/drawing/2014/main" id="{F7B354F6-E36F-4BD2-A051-19A50982229E}"/>
              </a:ext>
            </a:extLst>
          </p:cNvPr>
          <p:cNvSpPr txBox="1"/>
          <p:nvPr/>
        </p:nvSpPr>
        <p:spPr>
          <a:xfrm>
            <a:off x="539724" y="2119827"/>
            <a:ext cx="2759530" cy="1754326"/>
          </a:xfrm>
          <a:prstGeom prst="rect">
            <a:avLst/>
          </a:prstGeom>
          <a:noFill/>
          <a:ln>
            <a:solidFill>
              <a:srgbClr val="95D3EC"/>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just"/>
            <a:r>
              <a:rPr lang="it-IT" sz="1200"/>
              <a:t>Data </a:t>
            </a:r>
            <a:r>
              <a:rPr lang="it-IT" sz="1200" err="1"/>
              <a:t>collection</a:t>
            </a:r>
            <a:r>
              <a:rPr lang="it-IT" sz="1200"/>
              <a:t> </a:t>
            </a:r>
            <a:r>
              <a:rPr lang="it-IT" sz="1200" err="1"/>
              <a:t>was</a:t>
            </a:r>
            <a:r>
              <a:rPr lang="it-IT" sz="1200"/>
              <a:t> </a:t>
            </a:r>
            <a:r>
              <a:rPr lang="it-IT" sz="1200" err="1"/>
              <a:t>carried</a:t>
            </a:r>
            <a:r>
              <a:rPr lang="it-IT" sz="1200"/>
              <a:t> out </a:t>
            </a:r>
            <a:r>
              <a:rPr lang="it-IT" sz="1200" err="1"/>
              <a:t>using</a:t>
            </a:r>
            <a:r>
              <a:rPr lang="it-IT" sz="1200"/>
              <a:t> </a:t>
            </a:r>
            <a:r>
              <a:rPr lang="it-IT" sz="1200" err="1"/>
              <a:t>structured</a:t>
            </a:r>
            <a:r>
              <a:rPr lang="it-IT" sz="1200" b="1"/>
              <a:t> Micosoft Forms</a:t>
            </a:r>
            <a:r>
              <a:rPr lang="it-IT" sz="1200"/>
              <a:t> </a:t>
            </a:r>
            <a:r>
              <a:rPr lang="it-IT" sz="1200" err="1"/>
              <a:t>modules</a:t>
            </a:r>
            <a:r>
              <a:rPr lang="it-IT" sz="1200"/>
              <a:t>. Two </a:t>
            </a:r>
            <a:r>
              <a:rPr lang="it-IT" sz="1200" err="1"/>
              <a:t>distinct</a:t>
            </a:r>
            <a:r>
              <a:rPr lang="it-IT" sz="1200"/>
              <a:t> </a:t>
            </a:r>
            <a:r>
              <a:rPr lang="it-IT" sz="1200" err="1"/>
              <a:t>forms</a:t>
            </a:r>
            <a:r>
              <a:rPr lang="it-IT" sz="1200"/>
              <a:t> </a:t>
            </a:r>
            <a:r>
              <a:rPr lang="it-IT" sz="1200" err="1"/>
              <a:t>were</a:t>
            </a:r>
            <a:r>
              <a:rPr lang="it-IT" sz="1200"/>
              <a:t> </a:t>
            </a:r>
            <a:r>
              <a:rPr lang="it-IT" sz="1200" err="1"/>
              <a:t>developed</a:t>
            </a:r>
            <a:r>
              <a:rPr lang="it-IT" sz="1200"/>
              <a:t> and </a:t>
            </a:r>
            <a:r>
              <a:rPr lang="it-IT" sz="1200" err="1"/>
              <a:t>adapted</a:t>
            </a:r>
            <a:r>
              <a:rPr lang="it-IT" sz="1200"/>
              <a:t> for the </a:t>
            </a:r>
            <a:r>
              <a:rPr lang="it-IT" sz="1200" err="1"/>
              <a:t>student</a:t>
            </a:r>
            <a:r>
              <a:rPr lang="it-IT" sz="1200"/>
              <a:t> and supervisor </a:t>
            </a:r>
            <a:r>
              <a:rPr lang="it-IT" sz="1200" err="1"/>
              <a:t>perspectives</a:t>
            </a:r>
            <a:r>
              <a:rPr lang="it-IT" sz="1200"/>
              <a:t>, </a:t>
            </a:r>
            <a:r>
              <a:rPr lang="it-IT" sz="1200" err="1"/>
              <a:t>respectively</a:t>
            </a:r>
            <a:r>
              <a:rPr lang="it-IT" sz="1200"/>
              <a:t>, in </a:t>
            </a:r>
            <a:r>
              <a:rPr lang="it-IT" sz="1200" err="1"/>
              <a:t>order</a:t>
            </a:r>
            <a:r>
              <a:rPr lang="it-IT" sz="1200"/>
              <a:t> to </a:t>
            </a:r>
            <a:r>
              <a:rPr lang="it-IT" sz="1200" err="1"/>
              <a:t>evaluate</a:t>
            </a:r>
            <a:r>
              <a:rPr lang="it-IT" sz="1200"/>
              <a:t> the </a:t>
            </a:r>
            <a:r>
              <a:rPr lang="it-IT" sz="1200" err="1"/>
              <a:t>critical</a:t>
            </a:r>
            <a:r>
              <a:rPr lang="it-IT" sz="1200"/>
              <a:t> </a:t>
            </a:r>
            <a:r>
              <a:rPr lang="it-IT" sz="1200" err="1"/>
              <a:t>issues</a:t>
            </a:r>
            <a:r>
              <a:rPr lang="it-IT" sz="1200"/>
              <a:t> </a:t>
            </a:r>
            <a:r>
              <a:rPr lang="it-IT" sz="1200" err="1"/>
              <a:t>perceived</a:t>
            </a:r>
            <a:r>
              <a:rPr lang="it-IT" sz="1200"/>
              <a:t> by </a:t>
            </a:r>
            <a:r>
              <a:rPr lang="it-IT" sz="1200" err="1"/>
              <a:t>both</a:t>
            </a:r>
            <a:r>
              <a:rPr lang="it-IT" sz="1200"/>
              <a:t> </a:t>
            </a:r>
            <a:r>
              <a:rPr lang="it-IT" sz="1200" err="1"/>
              <a:t>figures</a:t>
            </a:r>
            <a:r>
              <a:rPr lang="it-IT" sz="1200"/>
              <a:t>. </a:t>
            </a:r>
            <a:endParaRPr lang="it-IT"/>
          </a:p>
          <a:p>
            <a:r>
              <a:rPr lang="it-IT" sz="1200"/>
              <a:t>Each form consists of </a:t>
            </a:r>
            <a:r>
              <a:rPr lang="it-IT" sz="1200" b="1"/>
              <a:t>17 questions</a:t>
            </a:r>
            <a:r>
              <a:rPr lang="it-IT" sz="1200"/>
              <a:t> divided into three sections:</a:t>
            </a:r>
            <a:endParaRPr lang="it-IT"/>
          </a:p>
        </p:txBody>
      </p:sp>
      <p:graphicFrame>
        <p:nvGraphicFramePr>
          <p:cNvPr id="9" name="Tabella 8">
            <a:extLst>
              <a:ext uri="{FF2B5EF4-FFF2-40B4-BE49-F238E27FC236}">
                <a16:creationId xmlns:a16="http://schemas.microsoft.com/office/drawing/2014/main" id="{1C9600B5-B4EA-AA0B-7CEB-2B6F0FAA0877}"/>
              </a:ext>
            </a:extLst>
          </p:cNvPr>
          <p:cNvGraphicFramePr>
            <a:graphicFrameLocks noGrp="1"/>
          </p:cNvGraphicFramePr>
          <p:nvPr>
            <p:extLst>
              <p:ext uri="{D42A27DB-BD31-4B8C-83A1-F6EECF244321}">
                <p14:modId xmlns:p14="http://schemas.microsoft.com/office/powerpoint/2010/main" val="2911430079"/>
              </p:ext>
            </p:extLst>
          </p:nvPr>
        </p:nvGraphicFramePr>
        <p:xfrm>
          <a:off x="3437708" y="2017776"/>
          <a:ext cx="5120640" cy="2175119"/>
        </p:xfrm>
        <a:graphic>
          <a:graphicData uri="http://schemas.openxmlformats.org/drawingml/2006/table">
            <a:tbl>
              <a:tblPr firstRow="1" bandRow="1">
                <a:tableStyleId>{41064E21-F729-4E95-91FB-2F22730F9E0A}</a:tableStyleId>
              </a:tblPr>
              <a:tblGrid>
                <a:gridCol w="1706880">
                  <a:extLst>
                    <a:ext uri="{9D8B030D-6E8A-4147-A177-3AD203B41FA5}">
                      <a16:colId xmlns:a16="http://schemas.microsoft.com/office/drawing/2014/main" val="1081691178"/>
                    </a:ext>
                  </a:extLst>
                </a:gridCol>
                <a:gridCol w="1706880">
                  <a:extLst>
                    <a:ext uri="{9D8B030D-6E8A-4147-A177-3AD203B41FA5}">
                      <a16:colId xmlns:a16="http://schemas.microsoft.com/office/drawing/2014/main" val="4047724012"/>
                    </a:ext>
                  </a:extLst>
                </a:gridCol>
                <a:gridCol w="1706880">
                  <a:extLst>
                    <a:ext uri="{9D8B030D-6E8A-4147-A177-3AD203B41FA5}">
                      <a16:colId xmlns:a16="http://schemas.microsoft.com/office/drawing/2014/main" val="1383895769"/>
                    </a:ext>
                  </a:extLst>
                </a:gridCol>
              </a:tblGrid>
              <a:tr h="349638">
                <a:tc>
                  <a:txBody>
                    <a:bodyPr/>
                    <a:lstStyle/>
                    <a:p>
                      <a:r>
                        <a:rPr lang="it-IT" sz="1000" b="1">
                          <a:solidFill>
                            <a:schemeClr val="bg1"/>
                          </a:solidFill>
                        </a:rPr>
                        <a:t>Survey Section</a:t>
                      </a:r>
                    </a:p>
                  </a:txBody>
                  <a:tcPr>
                    <a:solidFill>
                      <a:schemeClr val="accent2"/>
                    </a:solidFill>
                  </a:tcPr>
                </a:tc>
                <a:tc>
                  <a:txBody>
                    <a:bodyPr/>
                    <a:lstStyle/>
                    <a:p>
                      <a:r>
                        <a:rPr lang="it-IT" sz="1000" b="1">
                          <a:solidFill>
                            <a:schemeClr val="bg1"/>
                          </a:solidFill>
                        </a:rPr>
                        <a:t>Items</a:t>
                      </a:r>
                    </a:p>
                  </a:txBody>
                  <a:tcPr>
                    <a:solidFill>
                      <a:schemeClr val="accent2"/>
                    </a:solidFill>
                  </a:tcPr>
                </a:tc>
                <a:tc>
                  <a:txBody>
                    <a:bodyPr/>
                    <a:lstStyle/>
                    <a:p>
                      <a:r>
                        <a:rPr lang="it-IT" sz="1000" b="1">
                          <a:solidFill>
                            <a:schemeClr val="bg1"/>
                          </a:solidFill>
                        </a:rPr>
                        <a:t>Core </a:t>
                      </a:r>
                      <a:r>
                        <a:rPr lang="it-IT" sz="1000" b="1" err="1">
                          <a:solidFill>
                            <a:schemeClr val="bg1"/>
                          </a:solidFill>
                        </a:rPr>
                        <a:t>Metrics</a:t>
                      </a:r>
                      <a:r>
                        <a:rPr lang="it-IT" sz="1000" b="1">
                          <a:solidFill>
                            <a:schemeClr val="bg1"/>
                          </a:solidFill>
                        </a:rPr>
                        <a:t> </a:t>
                      </a:r>
                      <a:r>
                        <a:rPr lang="it-IT" sz="1000" b="1" err="1">
                          <a:solidFill>
                            <a:schemeClr val="bg1"/>
                          </a:solidFill>
                        </a:rPr>
                        <a:t>Assessed</a:t>
                      </a:r>
                    </a:p>
                  </a:txBody>
                  <a:tcPr>
                    <a:solidFill>
                      <a:schemeClr val="accent2"/>
                    </a:solidFill>
                  </a:tcPr>
                </a:tc>
                <a:extLst>
                  <a:ext uri="{0D108BD9-81ED-4DB2-BD59-A6C34878D82A}">
                    <a16:rowId xmlns:a16="http://schemas.microsoft.com/office/drawing/2014/main" val="2587268381"/>
                  </a:ext>
                </a:extLst>
              </a:tr>
              <a:tr h="535160">
                <a:tc>
                  <a:txBody>
                    <a:bodyPr/>
                    <a:lstStyle/>
                    <a:p>
                      <a:pPr lvl="0">
                        <a:buNone/>
                      </a:pPr>
                      <a:r>
                        <a:rPr lang="it-IT" sz="1000" b="0" i="0" u="none" strike="noStrike" baseline="0" noProof="0" err="1">
                          <a:solidFill>
                            <a:srgbClr val="000000"/>
                          </a:solidFill>
                          <a:latin typeface="Arial"/>
                          <a:ea typeface="Lato"/>
                          <a:cs typeface="Arial"/>
                        </a:rPr>
                        <a:t>Demographic</a:t>
                      </a:r>
                      <a:r>
                        <a:rPr lang="it-IT" sz="1000" b="0" i="0" u="none" strike="noStrike" baseline="0" noProof="0">
                          <a:solidFill>
                            <a:srgbClr val="000000"/>
                          </a:solidFill>
                          <a:latin typeface="Arial"/>
                          <a:ea typeface="Lato"/>
                          <a:cs typeface="Arial"/>
                        </a:rPr>
                        <a:t> Data</a:t>
                      </a:r>
                      <a:endParaRPr lang="it-IT" sz="1000"/>
                    </a:p>
                  </a:txBody>
                  <a:tcPr>
                    <a:solidFill>
                      <a:schemeClr val="accent5">
                        <a:lumMod val="40000"/>
                        <a:lumOff val="60000"/>
                      </a:schemeClr>
                    </a:solidFill>
                  </a:tcPr>
                </a:tc>
                <a:tc>
                  <a:txBody>
                    <a:bodyPr/>
                    <a:lstStyle/>
                    <a:p>
                      <a:r>
                        <a:rPr lang="it-IT" sz="1000"/>
                        <a:t>3 </a:t>
                      </a:r>
                      <a:r>
                        <a:rPr lang="it-IT" sz="1000" err="1"/>
                        <a:t>Qs</a:t>
                      </a:r>
                    </a:p>
                  </a:txBody>
                  <a:tcPr>
                    <a:solidFill>
                      <a:schemeClr val="accent5">
                        <a:lumMod val="40000"/>
                        <a:lumOff val="60000"/>
                      </a:schemeClr>
                    </a:solidFill>
                  </a:tcPr>
                </a:tc>
                <a:tc>
                  <a:txBody>
                    <a:bodyPr/>
                    <a:lstStyle/>
                    <a:p>
                      <a:pPr lvl="0">
                        <a:buNone/>
                      </a:pPr>
                      <a:r>
                        <a:rPr lang="it-IT" sz="1000" b="0" i="0" u="none" strike="noStrike" baseline="0" noProof="0">
                          <a:solidFill>
                            <a:srgbClr val="000000"/>
                          </a:solidFill>
                          <a:latin typeface="Arial"/>
                          <a:ea typeface="Lato"/>
                          <a:cs typeface="Arial"/>
                        </a:rPr>
                        <a:t>General background information and clinical </a:t>
                      </a:r>
                      <a:r>
                        <a:rPr lang="it-IT" sz="1000" b="0" i="0" u="none" strike="noStrike" baseline="0" noProof="0" err="1">
                          <a:solidFill>
                            <a:srgbClr val="000000"/>
                          </a:solidFill>
                          <a:latin typeface="Arial"/>
                          <a:ea typeface="Lato"/>
                          <a:cs typeface="Arial"/>
                        </a:rPr>
                        <a:t>profiles</a:t>
                      </a:r>
                      <a:r>
                        <a:rPr lang="it-IT" sz="1000" b="0" i="0" u="none" strike="noStrike" baseline="0" noProof="0">
                          <a:solidFill>
                            <a:srgbClr val="000000"/>
                          </a:solidFill>
                          <a:latin typeface="Arial"/>
                          <a:ea typeface="Lato"/>
                          <a:cs typeface="Arial"/>
                        </a:rPr>
                        <a:t>.</a:t>
                      </a:r>
                      <a:endParaRPr lang="it-IT" sz="1000"/>
                    </a:p>
                  </a:txBody>
                  <a:tcPr>
                    <a:solidFill>
                      <a:schemeClr val="accent5">
                        <a:lumMod val="40000"/>
                        <a:lumOff val="60000"/>
                      </a:schemeClr>
                    </a:solidFill>
                  </a:tcPr>
                </a:tc>
                <a:extLst>
                  <a:ext uri="{0D108BD9-81ED-4DB2-BD59-A6C34878D82A}">
                    <a16:rowId xmlns:a16="http://schemas.microsoft.com/office/drawing/2014/main" val="1511795648"/>
                  </a:ext>
                </a:extLst>
              </a:tr>
              <a:tr h="535160">
                <a:tc>
                  <a:txBody>
                    <a:bodyPr/>
                    <a:lstStyle/>
                    <a:p>
                      <a:pPr lvl="0">
                        <a:buNone/>
                      </a:pPr>
                      <a:r>
                        <a:rPr lang="it-IT" sz="1000" b="0" i="0" u="none" strike="noStrike" baseline="0" noProof="0">
                          <a:solidFill>
                            <a:srgbClr val="000000"/>
                          </a:solidFill>
                          <a:latin typeface="Arial"/>
                          <a:ea typeface="Lato"/>
                          <a:cs typeface="Arial"/>
                        </a:rPr>
                        <a:t>Empathy Assessment</a:t>
                      </a:r>
                      <a:endParaRPr lang="it-IT" sz="1000"/>
                    </a:p>
                  </a:txBody>
                  <a:tcPr>
                    <a:solidFill>
                      <a:schemeClr val="accent5">
                        <a:lumMod val="40000"/>
                        <a:lumOff val="60000"/>
                      </a:schemeClr>
                    </a:solidFill>
                  </a:tcPr>
                </a:tc>
                <a:tc>
                  <a:txBody>
                    <a:bodyPr/>
                    <a:lstStyle/>
                    <a:p>
                      <a:pPr lvl="0">
                        <a:buNone/>
                      </a:pPr>
                      <a:r>
                        <a:rPr lang="it-IT" sz="1000"/>
                        <a:t>9 </a:t>
                      </a:r>
                      <a:r>
                        <a:rPr lang="it-IT" sz="1000" err="1"/>
                        <a:t>Qs</a:t>
                      </a:r>
                    </a:p>
                  </a:txBody>
                  <a:tcPr>
                    <a:solidFill>
                      <a:schemeClr val="accent5">
                        <a:lumMod val="40000"/>
                        <a:lumOff val="60000"/>
                      </a:schemeClr>
                    </a:solidFill>
                  </a:tcPr>
                </a:tc>
                <a:tc>
                  <a:txBody>
                    <a:bodyPr/>
                    <a:lstStyle/>
                    <a:p>
                      <a:pPr lvl="0">
                        <a:buNone/>
                      </a:pPr>
                      <a:r>
                        <a:rPr lang="it-IT" sz="1000" b="0" i="0" u="none" strike="noStrike" baseline="0" noProof="0">
                          <a:solidFill>
                            <a:srgbClr val="000000"/>
                          </a:solidFill>
                          <a:latin typeface="Arial"/>
                          <a:ea typeface="Lato"/>
                          <a:cs typeface="Arial"/>
                        </a:rPr>
                        <a:t>Jefferson Scale (JSE) model; 5-point </a:t>
                      </a:r>
                      <a:r>
                        <a:rPr lang="it-IT" sz="1000" b="0" i="0" u="none" strike="noStrike" baseline="0" noProof="0" err="1">
                          <a:solidFill>
                            <a:srgbClr val="000000"/>
                          </a:solidFill>
                          <a:latin typeface="Arial"/>
                          <a:ea typeface="Lato"/>
                          <a:cs typeface="Arial"/>
                        </a:rPr>
                        <a:t>Likert</a:t>
                      </a:r>
                      <a:r>
                        <a:rPr lang="it-IT" sz="1000" b="0" i="0" u="none" strike="noStrike" baseline="0" noProof="0">
                          <a:solidFill>
                            <a:srgbClr val="000000"/>
                          </a:solidFill>
                          <a:latin typeface="Arial"/>
                          <a:ea typeface="Lato"/>
                          <a:cs typeface="Arial"/>
                        </a:rPr>
                        <a:t> scale with qualitative text field.</a:t>
                      </a:r>
                      <a:endParaRPr lang="it-IT" sz="1000"/>
                    </a:p>
                  </a:txBody>
                  <a:tcPr>
                    <a:solidFill>
                      <a:schemeClr val="accent5">
                        <a:lumMod val="40000"/>
                        <a:lumOff val="60000"/>
                      </a:schemeClr>
                    </a:solidFill>
                  </a:tcPr>
                </a:tc>
                <a:extLst>
                  <a:ext uri="{0D108BD9-81ED-4DB2-BD59-A6C34878D82A}">
                    <a16:rowId xmlns:a16="http://schemas.microsoft.com/office/drawing/2014/main" val="1196727181"/>
                  </a:ext>
                </a:extLst>
              </a:tr>
              <a:tr h="728201">
                <a:tc>
                  <a:txBody>
                    <a:bodyPr/>
                    <a:lstStyle/>
                    <a:p>
                      <a:pPr lvl="0">
                        <a:buNone/>
                      </a:pPr>
                      <a:r>
                        <a:rPr lang="it-IT" sz="1000" b="0" i="0" u="none" strike="noStrike" baseline="0" noProof="0">
                          <a:solidFill>
                            <a:srgbClr val="000000"/>
                          </a:solidFill>
                          <a:latin typeface="Arial"/>
                          <a:ea typeface="Lato"/>
                          <a:cs typeface="Arial"/>
                        </a:rPr>
                        <a:t>Qualitative Insight</a:t>
                      </a:r>
                      <a:endParaRPr lang="it-IT" sz="1000"/>
                    </a:p>
                  </a:txBody>
                  <a:tcPr>
                    <a:solidFill>
                      <a:schemeClr val="accent5">
                        <a:lumMod val="40000"/>
                        <a:lumOff val="60000"/>
                      </a:schemeClr>
                    </a:solidFill>
                  </a:tcPr>
                </a:tc>
                <a:tc>
                  <a:txBody>
                    <a:bodyPr/>
                    <a:lstStyle/>
                    <a:p>
                      <a:r>
                        <a:rPr lang="it-IT" sz="1000"/>
                        <a:t>5 </a:t>
                      </a:r>
                      <a:r>
                        <a:rPr lang="it-IT" sz="1000" err="1"/>
                        <a:t>Qs</a:t>
                      </a:r>
                    </a:p>
                  </a:txBody>
                  <a:tcPr>
                    <a:solidFill>
                      <a:schemeClr val="accent5">
                        <a:lumMod val="40000"/>
                        <a:lumOff val="60000"/>
                      </a:schemeClr>
                    </a:solidFill>
                  </a:tcPr>
                </a:tc>
                <a:tc>
                  <a:txBody>
                    <a:bodyPr/>
                    <a:lstStyle/>
                    <a:p>
                      <a:r>
                        <a:rPr lang="it-IT" sz="1000"/>
                        <a:t>Open-ended Prompts on subjective experiences and reflections</a:t>
                      </a:r>
                    </a:p>
                  </a:txBody>
                  <a:tcPr>
                    <a:solidFill>
                      <a:schemeClr val="accent5">
                        <a:lumMod val="40000"/>
                        <a:lumOff val="60000"/>
                      </a:schemeClr>
                    </a:solidFill>
                  </a:tcPr>
                </a:tc>
                <a:extLst>
                  <a:ext uri="{0D108BD9-81ED-4DB2-BD59-A6C34878D82A}">
                    <a16:rowId xmlns:a16="http://schemas.microsoft.com/office/drawing/2014/main" val="4103391853"/>
                  </a:ext>
                </a:extLst>
              </a:tr>
            </a:tbl>
          </a:graphicData>
        </a:graphic>
      </p:graphicFrame>
    </p:spTree>
    <p:extLst>
      <p:ext uri="{BB962C8B-B14F-4D97-AF65-F5344CB8AC3E}">
        <p14:creationId xmlns:p14="http://schemas.microsoft.com/office/powerpoint/2010/main" val="318396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B5E545CA-205C-163F-ECEE-F83D1A825313}"/>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CE2CE4EC-C014-FC34-8954-3655225D0E58}"/>
              </a:ext>
            </a:extLst>
          </p:cNvPr>
          <p:cNvSpPr txBox="1">
            <a:spLocks noGrp="1"/>
          </p:cNvSpPr>
          <p:nvPr>
            <p:ph type="ctrTitle"/>
          </p:nvPr>
        </p:nvSpPr>
        <p:spPr>
          <a:xfrm>
            <a:off x="678989" y="329586"/>
            <a:ext cx="5941328" cy="876000"/>
          </a:xfrm>
          <a:prstGeom prst="rect">
            <a:avLst/>
          </a:prstGeom>
        </p:spPr>
        <p:txBody>
          <a:bodyPr spcFirstLastPara="1" wrap="square" lIns="91425" tIns="91425" rIns="91425" bIns="91425" anchor="b" anchorCtr="0">
            <a:noAutofit/>
          </a:bodyPr>
          <a:lstStyle/>
          <a:p>
            <a:r>
              <a:rPr lang="en" sz="3200">
                <a:solidFill>
                  <a:schemeClr val="tx1">
                    <a:lumMod val="75000"/>
                    <a:lumOff val="25000"/>
                  </a:schemeClr>
                </a:solidFill>
                <a:latin typeface="WEB Regular Regular"/>
              </a:rPr>
              <a:t>Results (supervisors)</a:t>
            </a:r>
            <a:endParaRPr sz="3200">
              <a:solidFill>
                <a:schemeClr val="tx1">
                  <a:lumMod val="75000"/>
                  <a:lumOff val="25000"/>
                </a:schemeClr>
              </a:solidFill>
              <a:latin typeface="WEB Regular Regular" panose="02000503040000020003" pitchFamily="2" charset="77"/>
            </a:endParaRPr>
          </a:p>
        </p:txBody>
      </p:sp>
      <p:sp>
        <p:nvSpPr>
          <p:cNvPr id="3" name="Google Shape;162;p32">
            <a:extLst>
              <a:ext uri="{FF2B5EF4-FFF2-40B4-BE49-F238E27FC236}">
                <a16:creationId xmlns:a16="http://schemas.microsoft.com/office/drawing/2014/main" id="{84FD6CA6-8A6B-948C-9B09-6A423E9C21F4}"/>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PT" sz="1000" b="1">
                <a:solidFill>
                  <a:srgbClr val="004998"/>
                </a:solidFill>
                <a:latin typeface="WEB Regular Regular"/>
              </a:rPr>
              <a:t>08|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DCAB225F-1A2E-B0A0-535F-56096B87E22F}"/>
              </a:ext>
            </a:extLst>
          </p:cNvPr>
          <p:cNvPicPr>
            <a:picLocks noChangeAspect="1"/>
          </p:cNvPicPr>
          <p:nvPr/>
        </p:nvPicPr>
        <p:blipFill>
          <a:blip r:embed="rId3"/>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ED726EE1-987E-5C2B-80B9-6F02BE85FFC1}"/>
              </a:ext>
            </a:extLst>
          </p:cNvPr>
          <p:cNvPicPr>
            <a:picLocks noChangeAspect="1"/>
          </p:cNvPicPr>
          <p:nvPr/>
        </p:nvPicPr>
        <p:blipFill>
          <a:blip r:embed="rId4"/>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633ADAC8-7165-1851-2050-A8E19452712C}"/>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aphicFrame>
        <p:nvGraphicFramePr>
          <p:cNvPr id="8" name="Tabel 7">
            <a:extLst>
              <a:ext uri="{FF2B5EF4-FFF2-40B4-BE49-F238E27FC236}">
                <a16:creationId xmlns:a16="http://schemas.microsoft.com/office/drawing/2014/main" id="{039D3C6F-38D7-C894-71B7-44F1C1DD3885}"/>
              </a:ext>
            </a:extLst>
          </p:cNvPr>
          <p:cNvGraphicFramePr>
            <a:graphicFrameLocks noGrp="1"/>
          </p:cNvGraphicFramePr>
          <p:nvPr>
            <p:extLst>
              <p:ext uri="{D42A27DB-BD31-4B8C-83A1-F6EECF244321}">
                <p14:modId xmlns:p14="http://schemas.microsoft.com/office/powerpoint/2010/main" val="2377100990"/>
              </p:ext>
            </p:extLst>
          </p:nvPr>
        </p:nvGraphicFramePr>
        <p:xfrm>
          <a:off x="678989" y="1205586"/>
          <a:ext cx="7457406" cy="3339366"/>
        </p:xfrm>
        <a:graphic>
          <a:graphicData uri="http://schemas.openxmlformats.org/drawingml/2006/table">
            <a:tbl>
              <a:tblPr>
                <a:tableStyleId>{16D9F66E-5EB9-4882-86FB-DCBF35E3C3E4}</a:tableStyleId>
              </a:tblPr>
              <a:tblGrid>
                <a:gridCol w="2485802">
                  <a:extLst>
                    <a:ext uri="{9D8B030D-6E8A-4147-A177-3AD203B41FA5}">
                      <a16:colId xmlns:a16="http://schemas.microsoft.com/office/drawing/2014/main" val="730969085"/>
                    </a:ext>
                  </a:extLst>
                </a:gridCol>
                <a:gridCol w="2485802">
                  <a:extLst>
                    <a:ext uri="{9D8B030D-6E8A-4147-A177-3AD203B41FA5}">
                      <a16:colId xmlns:a16="http://schemas.microsoft.com/office/drawing/2014/main" val="2534425846"/>
                    </a:ext>
                  </a:extLst>
                </a:gridCol>
                <a:gridCol w="2485802">
                  <a:extLst>
                    <a:ext uri="{9D8B030D-6E8A-4147-A177-3AD203B41FA5}">
                      <a16:colId xmlns:a16="http://schemas.microsoft.com/office/drawing/2014/main" val="3911150006"/>
                    </a:ext>
                  </a:extLst>
                </a:gridCol>
              </a:tblGrid>
              <a:tr h="597658">
                <a:tc>
                  <a:txBody>
                    <a:bodyPr/>
                    <a:lstStyle/>
                    <a:p>
                      <a:pPr>
                        <a:buNone/>
                      </a:pPr>
                      <a:r>
                        <a:rPr lang="nl-BE" sz="1100" b="1" err="1">
                          <a:effectLst/>
                        </a:rPr>
                        <a:t>Perspective</a:t>
                      </a:r>
                      <a:r>
                        <a:rPr lang="nl-BE" sz="1100" b="1">
                          <a:effectLst/>
                        </a:rPr>
                        <a:t> </a:t>
                      </a:r>
                      <a:r>
                        <a:rPr lang="nl-BE" sz="1100" b="1" err="1">
                          <a:effectLst/>
                        </a:rPr>
                        <a:t>Taking</a:t>
                      </a:r>
                      <a:br>
                        <a:rPr lang="nl-BE" sz="1100">
                          <a:effectLst/>
                        </a:rPr>
                      </a:br>
                      <a:r>
                        <a:rPr lang="nl-BE" sz="1100">
                          <a:effectLst/>
                        </a:rPr>
                        <a:t>Understanding </a:t>
                      </a:r>
                      <a:r>
                        <a:rPr lang="nl-BE" sz="1100" err="1">
                          <a:effectLst/>
                        </a:rPr>
                        <a:t>the</a:t>
                      </a:r>
                      <a:r>
                        <a:rPr lang="nl-BE" sz="1100">
                          <a:effectLst/>
                        </a:rPr>
                        <a:t> </a:t>
                      </a:r>
                      <a:r>
                        <a:rPr lang="nl-BE" sz="1100" err="1">
                          <a:effectLst/>
                        </a:rPr>
                        <a:t>student's</a:t>
                      </a:r>
                      <a:r>
                        <a:rPr lang="nl-BE" sz="1100">
                          <a:effectLst/>
                        </a:rPr>
                        <a:t> </a:t>
                      </a:r>
                      <a:r>
                        <a:rPr lang="nl-BE" sz="1100" err="1">
                          <a:effectLst/>
                        </a:rPr>
                        <a:t>perspective</a:t>
                      </a:r>
                      <a:endParaRPr lang="nl-BE" sz="1100">
                        <a:effectLst/>
                      </a:endParaRPr>
                    </a:p>
                  </a:txBody>
                  <a:tcPr marL="74707" marR="74707" marT="37354" marB="37354" anchor="ctr"/>
                </a:tc>
                <a:tc>
                  <a:txBody>
                    <a:bodyPr/>
                    <a:lstStyle/>
                    <a:p>
                      <a:pPr>
                        <a:buNone/>
                      </a:pPr>
                      <a:r>
                        <a:rPr lang="nl-BE" sz="1100" b="1">
                          <a:effectLst/>
                        </a:rPr>
                        <a:t>Compassionate Care</a:t>
                      </a:r>
                      <a:br>
                        <a:rPr lang="nl-BE" sz="1100">
                          <a:effectLst/>
                        </a:rPr>
                      </a:br>
                      <a:r>
                        <a:rPr lang="nl-BE" sz="1100">
                          <a:effectLst/>
                        </a:rPr>
                        <a:t>Translating understanding into support</a:t>
                      </a:r>
                    </a:p>
                  </a:txBody>
                  <a:tcPr marL="74707" marR="74707" marT="37354" marB="37354" anchor="ctr"/>
                </a:tc>
                <a:tc>
                  <a:txBody>
                    <a:bodyPr/>
                    <a:lstStyle/>
                    <a:p>
                      <a:pPr>
                        <a:buNone/>
                      </a:pPr>
                      <a:r>
                        <a:rPr lang="nl-BE" sz="1100" b="1" err="1">
                          <a:effectLst/>
                        </a:rPr>
                        <a:t>Walking</a:t>
                      </a:r>
                      <a:r>
                        <a:rPr lang="nl-BE" sz="1100" b="1">
                          <a:effectLst/>
                        </a:rPr>
                        <a:t> in </a:t>
                      </a:r>
                      <a:r>
                        <a:rPr lang="nl-BE" sz="1100" b="1" err="1">
                          <a:effectLst/>
                        </a:rPr>
                        <a:t>the</a:t>
                      </a:r>
                      <a:r>
                        <a:rPr lang="nl-BE" sz="1100" b="1">
                          <a:effectLst/>
                        </a:rPr>
                        <a:t> </a:t>
                      </a:r>
                      <a:r>
                        <a:rPr lang="nl-BE" sz="1100" b="1" err="1">
                          <a:effectLst/>
                        </a:rPr>
                        <a:t>Student's</a:t>
                      </a:r>
                      <a:r>
                        <a:rPr lang="nl-BE" sz="1100" b="1">
                          <a:effectLst/>
                        </a:rPr>
                        <a:t> Shoes</a:t>
                      </a:r>
                      <a:br>
                        <a:rPr lang="nl-BE" sz="1100">
                          <a:effectLst/>
                        </a:rPr>
                      </a:br>
                      <a:r>
                        <a:rPr lang="nl-BE" sz="1100" err="1">
                          <a:effectLst/>
                        </a:rPr>
                        <a:t>Communicating</a:t>
                      </a:r>
                      <a:r>
                        <a:rPr lang="nl-BE" sz="1100">
                          <a:effectLst/>
                        </a:rPr>
                        <a:t> </a:t>
                      </a:r>
                      <a:r>
                        <a:rPr lang="nl-BE" sz="1100" err="1">
                          <a:effectLst/>
                        </a:rPr>
                        <a:t>understanding</a:t>
                      </a:r>
                      <a:r>
                        <a:rPr lang="nl-BE" sz="1100">
                          <a:effectLst/>
                        </a:rPr>
                        <a:t> and building rapport</a:t>
                      </a:r>
                    </a:p>
                  </a:txBody>
                  <a:tcPr marL="74707" marR="74707" marT="37354" marB="37354" anchor="ctr"/>
                </a:tc>
                <a:extLst>
                  <a:ext uri="{0D108BD9-81ED-4DB2-BD59-A6C34878D82A}">
                    <a16:rowId xmlns:a16="http://schemas.microsoft.com/office/drawing/2014/main" val="3388901989"/>
                  </a:ext>
                </a:extLst>
              </a:tr>
              <a:tr h="2569618">
                <a:tc>
                  <a:txBody>
                    <a:bodyPr/>
                    <a:lstStyle/>
                    <a:p>
                      <a:pPr>
                        <a:buNone/>
                      </a:pPr>
                      <a:r>
                        <a:rPr lang="nl-BE" sz="1100">
                          <a:effectLst/>
                        </a:rPr>
                        <a:t>• </a:t>
                      </a:r>
                      <a:r>
                        <a:rPr lang="nl-BE" sz="1100" err="1">
                          <a:effectLst/>
                        </a:rPr>
                        <a:t>Asking</a:t>
                      </a:r>
                      <a:r>
                        <a:rPr lang="nl-BE" sz="1100">
                          <a:effectLst/>
                        </a:rPr>
                        <a:t> </a:t>
                      </a:r>
                      <a:r>
                        <a:rPr lang="nl-BE" sz="1100" err="1">
                          <a:effectLst/>
                        </a:rPr>
                        <a:t>exploratory</a:t>
                      </a:r>
                      <a:r>
                        <a:rPr lang="nl-BE" sz="1100">
                          <a:effectLst/>
                        </a:rPr>
                        <a:t> </a:t>
                      </a:r>
                      <a:r>
                        <a:rPr lang="nl-BE" sz="1100" err="1">
                          <a:effectLst/>
                        </a:rPr>
                        <a:t>questions</a:t>
                      </a:r>
                      <a:br>
                        <a:rPr lang="nl-BE" sz="1100">
                          <a:effectLst/>
                        </a:rPr>
                      </a:br>
                      <a:r>
                        <a:rPr lang="nl-BE" sz="1100">
                          <a:effectLst/>
                        </a:rPr>
                        <a:t>• </a:t>
                      </a:r>
                      <a:r>
                        <a:rPr lang="nl-BE" sz="1100" err="1">
                          <a:effectLst/>
                        </a:rPr>
                        <a:t>Exploring</a:t>
                      </a:r>
                      <a:r>
                        <a:rPr lang="nl-BE" sz="1100">
                          <a:effectLst/>
                        </a:rPr>
                        <a:t> student </a:t>
                      </a:r>
                      <a:r>
                        <a:rPr lang="nl-BE" sz="1100" err="1">
                          <a:effectLst/>
                        </a:rPr>
                        <a:t>reasoning</a:t>
                      </a:r>
                      <a:br>
                        <a:rPr lang="nl-BE" sz="1100">
                          <a:effectLst/>
                        </a:rPr>
                      </a:br>
                      <a:r>
                        <a:rPr lang="nl-BE" sz="1100">
                          <a:effectLst/>
                        </a:rPr>
                        <a:t>• </a:t>
                      </a:r>
                      <a:r>
                        <a:rPr lang="nl-BE" sz="1100" err="1">
                          <a:effectLst/>
                        </a:rPr>
                        <a:t>Asking</a:t>
                      </a:r>
                      <a:r>
                        <a:rPr lang="nl-BE" sz="1100">
                          <a:effectLst/>
                        </a:rPr>
                        <a:t> </a:t>
                      </a:r>
                      <a:r>
                        <a:rPr lang="nl-BE" sz="1100" err="1">
                          <a:effectLst/>
                        </a:rPr>
                        <a:t>for</a:t>
                      </a:r>
                      <a:r>
                        <a:rPr lang="nl-BE" sz="1100">
                          <a:effectLst/>
                        </a:rPr>
                        <a:t> </a:t>
                      </a:r>
                      <a:r>
                        <a:rPr lang="nl-BE" sz="1100" err="1">
                          <a:effectLst/>
                        </a:rPr>
                        <a:t>the</a:t>
                      </a:r>
                      <a:r>
                        <a:rPr lang="nl-BE" sz="1100">
                          <a:effectLst/>
                        </a:rPr>
                        <a:t> </a:t>
                      </a:r>
                      <a:r>
                        <a:rPr lang="nl-BE" sz="1100" err="1">
                          <a:effectLst/>
                        </a:rPr>
                        <a:t>student's</a:t>
                      </a:r>
                      <a:r>
                        <a:rPr lang="nl-BE" sz="1100">
                          <a:effectLst/>
                        </a:rPr>
                        <a:t> opinion</a:t>
                      </a:r>
                      <a:br>
                        <a:rPr lang="nl-BE" sz="1100">
                          <a:effectLst/>
                        </a:rPr>
                      </a:br>
                      <a:r>
                        <a:rPr lang="nl-BE" sz="1100">
                          <a:effectLst/>
                        </a:rPr>
                        <a:t>• </a:t>
                      </a:r>
                      <a:r>
                        <a:rPr lang="nl-BE" sz="1100" err="1">
                          <a:effectLst/>
                        </a:rPr>
                        <a:t>Encouraging</a:t>
                      </a:r>
                      <a:r>
                        <a:rPr lang="nl-BE" sz="1100">
                          <a:effectLst/>
                        </a:rPr>
                        <a:t> </a:t>
                      </a:r>
                      <a:r>
                        <a:rPr lang="nl-BE" sz="1100" err="1">
                          <a:effectLst/>
                        </a:rPr>
                        <a:t>the</a:t>
                      </a:r>
                      <a:r>
                        <a:rPr lang="nl-BE" sz="1100">
                          <a:effectLst/>
                        </a:rPr>
                        <a:t> student </a:t>
                      </a:r>
                      <a:r>
                        <a:rPr lang="nl-BE" sz="1100" err="1">
                          <a:effectLst/>
                        </a:rPr>
                        <a:t>to</a:t>
                      </a:r>
                      <a:r>
                        <a:rPr lang="nl-BE" sz="1100">
                          <a:effectLst/>
                        </a:rPr>
                        <a:t> </a:t>
                      </a:r>
                      <a:r>
                        <a:rPr lang="nl-BE" sz="1100" err="1">
                          <a:effectLst/>
                        </a:rPr>
                        <a:t>explain</a:t>
                      </a:r>
                      <a:r>
                        <a:rPr lang="nl-BE" sz="1100">
                          <a:effectLst/>
                        </a:rPr>
                        <a:t> </a:t>
                      </a:r>
                      <a:r>
                        <a:rPr lang="nl-BE" sz="1100" err="1">
                          <a:effectLst/>
                        </a:rPr>
                        <a:t>their</a:t>
                      </a:r>
                      <a:r>
                        <a:rPr lang="nl-BE" sz="1100">
                          <a:effectLst/>
                        </a:rPr>
                        <a:t> viewpoint</a:t>
                      </a:r>
                      <a:br>
                        <a:rPr lang="nl-BE" sz="1100">
                          <a:effectLst/>
                        </a:rPr>
                      </a:br>
                      <a:r>
                        <a:rPr lang="nl-BE" sz="1100">
                          <a:effectLst/>
                        </a:rPr>
                        <a:t>• Using </a:t>
                      </a:r>
                      <a:r>
                        <a:rPr lang="nl-BE" sz="1100" err="1">
                          <a:effectLst/>
                        </a:rPr>
                        <a:t>two</a:t>
                      </a:r>
                      <a:r>
                        <a:rPr lang="nl-BE" sz="1100">
                          <a:effectLst/>
                        </a:rPr>
                        <a:t>-way feedback and </a:t>
                      </a:r>
                      <a:r>
                        <a:rPr lang="nl-BE" sz="1100" err="1">
                          <a:effectLst/>
                        </a:rPr>
                        <a:t>dialogue</a:t>
                      </a:r>
                      <a:br>
                        <a:rPr lang="nl-BE" sz="1100">
                          <a:effectLst/>
                        </a:rPr>
                      </a:br>
                      <a:r>
                        <a:rPr lang="nl-BE" sz="1100">
                          <a:effectLst/>
                        </a:rPr>
                        <a:t>• </a:t>
                      </a:r>
                      <a:r>
                        <a:rPr lang="nl-BE" sz="1100" err="1">
                          <a:effectLst/>
                        </a:rPr>
                        <a:t>Considering</a:t>
                      </a:r>
                      <a:r>
                        <a:rPr lang="nl-BE" sz="1100">
                          <a:effectLst/>
                        </a:rPr>
                        <a:t> </a:t>
                      </a:r>
                      <a:r>
                        <a:rPr lang="nl-BE" sz="1100" err="1">
                          <a:effectLst/>
                        </a:rPr>
                        <a:t>the</a:t>
                      </a:r>
                      <a:r>
                        <a:rPr lang="nl-BE" sz="1100">
                          <a:effectLst/>
                        </a:rPr>
                        <a:t> </a:t>
                      </a:r>
                      <a:r>
                        <a:rPr lang="nl-BE" sz="1100" err="1">
                          <a:effectLst/>
                        </a:rPr>
                        <a:t>student's</a:t>
                      </a:r>
                      <a:r>
                        <a:rPr lang="nl-BE" sz="1100">
                          <a:effectLst/>
                        </a:rPr>
                        <a:t> </a:t>
                      </a:r>
                      <a:r>
                        <a:rPr lang="nl-BE" sz="1100" err="1">
                          <a:effectLst/>
                        </a:rPr>
                        <a:t>perspective</a:t>
                      </a:r>
                      <a:r>
                        <a:rPr lang="nl-BE" sz="1100">
                          <a:effectLst/>
                        </a:rPr>
                        <a:t> </a:t>
                      </a:r>
                      <a:r>
                        <a:rPr lang="nl-BE" sz="1100" err="1">
                          <a:effectLst/>
                        </a:rPr>
                        <a:t>before</a:t>
                      </a:r>
                      <a:r>
                        <a:rPr lang="nl-BE" sz="1100">
                          <a:effectLst/>
                        </a:rPr>
                        <a:t> </a:t>
                      </a:r>
                      <a:r>
                        <a:rPr lang="nl-BE" sz="1100" err="1">
                          <a:effectLst/>
                        </a:rPr>
                        <a:t>responding</a:t>
                      </a:r>
                      <a:br>
                        <a:rPr lang="nl-BE" sz="1100">
                          <a:effectLst/>
                        </a:rPr>
                      </a:br>
                      <a:r>
                        <a:rPr lang="nl-BE" sz="1100">
                          <a:effectLst/>
                        </a:rPr>
                        <a:t>• Understanding </a:t>
                      </a:r>
                      <a:r>
                        <a:rPr lang="nl-BE" sz="1100" err="1">
                          <a:effectLst/>
                        </a:rPr>
                        <a:t>causes</a:t>
                      </a:r>
                      <a:r>
                        <a:rPr lang="nl-BE" sz="1100">
                          <a:effectLst/>
                        </a:rPr>
                        <a:t> of </a:t>
                      </a:r>
                      <a:r>
                        <a:rPr lang="nl-BE" sz="1100" err="1">
                          <a:effectLst/>
                        </a:rPr>
                        <a:t>difficulties</a:t>
                      </a:r>
                      <a:br>
                        <a:rPr lang="nl-BE" sz="1100">
                          <a:effectLst/>
                        </a:rPr>
                      </a:br>
                      <a:r>
                        <a:rPr lang="nl-BE" sz="1100">
                          <a:effectLst/>
                        </a:rPr>
                        <a:t>• </a:t>
                      </a:r>
                      <a:r>
                        <a:rPr lang="nl-BE" sz="1100" err="1">
                          <a:effectLst/>
                        </a:rPr>
                        <a:t>Adapting</a:t>
                      </a:r>
                      <a:r>
                        <a:rPr lang="nl-BE" sz="1100">
                          <a:effectLst/>
                        </a:rPr>
                        <a:t> </a:t>
                      </a:r>
                      <a:r>
                        <a:rPr lang="nl-BE" sz="1100" err="1">
                          <a:effectLst/>
                        </a:rPr>
                        <a:t>expectations</a:t>
                      </a:r>
                      <a:r>
                        <a:rPr lang="nl-BE" sz="1100">
                          <a:effectLst/>
                        </a:rPr>
                        <a:t> </a:t>
                      </a:r>
                      <a:r>
                        <a:rPr lang="nl-BE" sz="1100" err="1">
                          <a:effectLst/>
                        </a:rPr>
                        <a:t>to</a:t>
                      </a:r>
                      <a:r>
                        <a:rPr lang="nl-BE" sz="1100">
                          <a:effectLst/>
                        </a:rPr>
                        <a:t> experience level</a:t>
                      </a:r>
                    </a:p>
                  </a:txBody>
                  <a:tcPr marL="74707" marR="74707" marT="37354" marB="37354"/>
                </a:tc>
                <a:tc>
                  <a:txBody>
                    <a:bodyPr/>
                    <a:lstStyle/>
                    <a:p>
                      <a:pPr>
                        <a:buNone/>
                      </a:pPr>
                      <a:r>
                        <a:rPr lang="nl-BE" sz="1100">
                          <a:effectLst/>
                        </a:rPr>
                        <a:t>• </a:t>
                      </a:r>
                      <a:r>
                        <a:rPr lang="nl-BE" sz="1100" err="1">
                          <a:effectLst/>
                        </a:rPr>
                        <a:t>Taking</a:t>
                      </a:r>
                      <a:r>
                        <a:rPr lang="nl-BE" sz="1100">
                          <a:effectLst/>
                        </a:rPr>
                        <a:t> time and </a:t>
                      </a:r>
                      <a:r>
                        <a:rPr lang="nl-BE" sz="1100" err="1">
                          <a:effectLst/>
                        </a:rPr>
                        <a:t>being</a:t>
                      </a:r>
                      <a:r>
                        <a:rPr lang="nl-BE" sz="1100">
                          <a:effectLst/>
                        </a:rPr>
                        <a:t> </a:t>
                      </a:r>
                      <a:r>
                        <a:rPr lang="nl-BE" sz="1100" err="1">
                          <a:effectLst/>
                        </a:rPr>
                        <a:t>available</a:t>
                      </a:r>
                      <a:br>
                        <a:rPr lang="nl-BE" sz="1100">
                          <a:effectLst/>
                        </a:rPr>
                      </a:br>
                      <a:r>
                        <a:rPr lang="nl-BE" sz="1100">
                          <a:effectLst/>
                        </a:rPr>
                        <a:t>• </a:t>
                      </a:r>
                      <a:r>
                        <a:rPr lang="nl-BE" sz="1100" err="1">
                          <a:effectLst/>
                        </a:rPr>
                        <a:t>Providing</a:t>
                      </a:r>
                      <a:r>
                        <a:rPr lang="nl-BE" sz="1100">
                          <a:effectLst/>
                        </a:rPr>
                        <a:t> practical support and </a:t>
                      </a:r>
                      <a:r>
                        <a:rPr lang="nl-BE" sz="1100" err="1">
                          <a:effectLst/>
                        </a:rPr>
                        <a:t>solutions</a:t>
                      </a:r>
                      <a:br>
                        <a:rPr lang="nl-BE" sz="1100">
                          <a:effectLst/>
                        </a:rPr>
                      </a:br>
                      <a:r>
                        <a:rPr lang="nl-BE" sz="1100">
                          <a:effectLst/>
                        </a:rPr>
                        <a:t>• </a:t>
                      </a:r>
                      <a:r>
                        <a:rPr lang="nl-BE" sz="1100" err="1">
                          <a:effectLst/>
                        </a:rPr>
                        <a:t>Following</a:t>
                      </a:r>
                      <a:r>
                        <a:rPr lang="nl-BE" sz="1100">
                          <a:effectLst/>
                        </a:rPr>
                        <a:t> up </a:t>
                      </a:r>
                      <a:r>
                        <a:rPr lang="nl-BE" sz="1100" err="1">
                          <a:effectLst/>
                        </a:rPr>
                        <a:t>students</a:t>
                      </a:r>
                      <a:r>
                        <a:rPr lang="nl-BE" sz="1100">
                          <a:effectLst/>
                        </a:rPr>
                        <a:t>' concerns</a:t>
                      </a:r>
                      <a:br>
                        <a:rPr lang="nl-BE" sz="1100">
                          <a:effectLst/>
                        </a:rPr>
                      </a:br>
                      <a:r>
                        <a:rPr lang="nl-BE" sz="1100">
                          <a:effectLst/>
                        </a:rPr>
                        <a:t>• </a:t>
                      </a:r>
                      <a:r>
                        <a:rPr lang="nl-BE" sz="1100" err="1">
                          <a:effectLst/>
                        </a:rPr>
                        <a:t>Reassuring</a:t>
                      </a:r>
                      <a:r>
                        <a:rPr lang="nl-BE" sz="1100">
                          <a:effectLst/>
                        </a:rPr>
                        <a:t> and </a:t>
                      </a:r>
                      <a:r>
                        <a:rPr lang="nl-BE" sz="1100" err="1">
                          <a:effectLst/>
                        </a:rPr>
                        <a:t>encouraging</a:t>
                      </a:r>
                      <a:r>
                        <a:rPr lang="nl-BE" sz="1100">
                          <a:effectLst/>
                        </a:rPr>
                        <a:t> </a:t>
                      </a:r>
                      <a:r>
                        <a:rPr lang="nl-BE" sz="1100" err="1">
                          <a:effectLst/>
                        </a:rPr>
                        <a:t>students</a:t>
                      </a:r>
                      <a:br>
                        <a:rPr lang="nl-BE" sz="1100">
                          <a:effectLst/>
                        </a:rPr>
                      </a:br>
                      <a:r>
                        <a:rPr lang="nl-BE" sz="1100">
                          <a:effectLst/>
                        </a:rPr>
                        <a:t>• </a:t>
                      </a:r>
                      <a:r>
                        <a:rPr lang="nl-BE" sz="1100" err="1">
                          <a:effectLst/>
                        </a:rPr>
                        <a:t>Validating</a:t>
                      </a:r>
                      <a:r>
                        <a:rPr lang="nl-BE" sz="1100">
                          <a:effectLst/>
                        </a:rPr>
                        <a:t> </a:t>
                      </a:r>
                      <a:r>
                        <a:rPr lang="nl-BE" sz="1100" err="1">
                          <a:effectLst/>
                        </a:rPr>
                        <a:t>emotions</a:t>
                      </a:r>
                      <a:r>
                        <a:rPr lang="nl-BE" sz="1100">
                          <a:effectLst/>
                        </a:rPr>
                        <a:t> and concerns</a:t>
                      </a:r>
                      <a:br>
                        <a:rPr lang="nl-BE" sz="1100">
                          <a:effectLst/>
                        </a:rPr>
                      </a:br>
                      <a:r>
                        <a:rPr lang="nl-BE" sz="1100">
                          <a:effectLst/>
                        </a:rPr>
                        <a:t>• </a:t>
                      </a:r>
                      <a:r>
                        <a:rPr lang="nl-BE" sz="1100" err="1">
                          <a:effectLst/>
                        </a:rPr>
                        <a:t>Normalizing</a:t>
                      </a:r>
                      <a:r>
                        <a:rPr lang="nl-BE" sz="1100">
                          <a:effectLst/>
                        </a:rPr>
                        <a:t> mistakes as part of </a:t>
                      </a:r>
                      <a:r>
                        <a:rPr lang="nl-BE" sz="1100" err="1">
                          <a:effectLst/>
                        </a:rPr>
                        <a:t>learning</a:t>
                      </a:r>
                      <a:br>
                        <a:rPr lang="nl-BE" sz="1100">
                          <a:effectLst/>
                        </a:rPr>
                      </a:br>
                      <a:r>
                        <a:rPr lang="nl-BE" sz="1100">
                          <a:effectLst/>
                        </a:rPr>
                        <a:t>• </a:t>
                      </a:r>
                      <a:r>
                        <a:rPr lang="nl-BE" sz="1100" err="1">
                          <a:effectLst/>
                        </a:rPr>
                        <a:t>Creating</a:t>
                      </a:r>
                      <a:r>
                        <a:rPr lang="nl-BE" sz="1100">
                          <a:effectLst/>
                        </a:rPr>
                        <a:t> a safe, non-</a:t>
                      </a:r>
                      <a:r>
                        <a:rPr lang="nl-BE" sz="1100" err="1">
                          <a:effectLst/>
                        </a:rPr>
                        <a:t>judgmental</a:t>
                      </a:r>
                      <a:r>
                        <a:rPr lang="nl-BE" sz="1100">
                          <a:effectLst/>
                        </a:rPr>
                        <a:t> environment</a:t>
                      </a:r>
                      <a:br>
                        <a:rPr lang="nl-BE" sz="1100">
                          <a:effectLst/>
                        </a:rPr>
                      </a:br>
                      <a:r>
                        <a:rPr lang="nl-BE" sz="1100">
                          <a:effectLst/>
                        </a:rPr>
                        <a:t>• </a:t>
                      </a:r>
                      <a:r>
                        <a:rPr lang="nl-BE" sz="1100" err="1">
                          <a:effectLst/>
                        </a:rPr>
                        <a:t>Showing</a:t>
                      </a:r>
                      <a:r>
                        <a:rPr lang="nl-BE" sz="1100">
                          <a:effectLst/>
                        </a:rPr>
                        <a:t> </a:t>
                      </a:r>
                      <a:r>
                        <a:rPr lang="nl-BE" sz="1100" err="1">
                          <a:effectLst/>
                        </a:rPr>
                        <a:t>genuine</a:t>
                      </a:r>
                      <a:r>
                        <a:rPr lang="nl-BE" sz="1100">
                          <a:effectLst/>
                        </a:rPr>
                        <a:t> interest in </a:t>
                      </a:r>
                      <a:r>
                        <a:rPr lang="nl-BE" sz="1100" err="1">
                          <a:effectLst/>
                        </a:rPr>
                        <a:t>students</a:t>
                      </a:r>
                      <a:r>
                        <a:rPr lang="nl-BE" sz="1100">
                          <a:effectLst/>
                        </a:rPr>
                        <a:t>' </a:t>
                      </a:r>
                      <a:r>
                        <a:rPr lang="nl-BE" sz="1100" err="1">
                          <a:effectLst/>
                        </a:rPr>
                        <a:t>wellbeing</a:t>
                      </a:r>
                      <a:r>
                        <a:rPr lang="nl-BE" sz="1100">
                          <a:effectLst/>
                        </a:rPr>
                        <a:t> and </a:t>
                      </a:r>
                      <a:r>
                        <a:rPr lang="nl-BE" sz="1100" err="1">
                          <a:effectLst/>
                        </a:rPr>
                        <a:t>success</a:t>
                      </a:r>
                      <a:endParaRPr lang="nl-BE" sz="1100">
                        <a:effectLst/>
                      </a:endParaRPr>
                    </a:p>
                  </a:txBody>
                  <a:tcPr marL="74707" marR="74707" marT="37354" marB="37354"/>
                </a:tc>
                <a:tc>
                  <a:txBody>
                    <a:bodyPr/>
                    <a:lstStyle/>
                    <a:p>
                      <a:pPr fontAlgn="t">
                        <a:lnSpc>
                          <a:spcPts val="1500"/>
                        </a:lnSpc>
                        <a:buNone/>
                      </a:pPr>
                      <a:r>
                        <a:rPr lang="nl-BE" sz="1100">
                          <a:effectLst/>
                        </a:rPr>
                        <a:t>• </a:t>
                      </a:r>
                      <a:r>
                        <a:rPr lang="nl-BE" sz="1100" err="1">
                          <a:effectLst/>
                        </a:rPr>
                        <a:t>Maintaining</a:t>
                      </a:r>
                      <a:r>
                        <a:rPr lang="nl-BE" sz="1100">
                          <a:effectLst/>
                        </a:rPr>
                        <a:t> </a:t>
                      </a:r>
                      <a:r>
                        <a:rPr lang="nl-BE" sz="1100" err="1">
                          <a:effectLst/>
                        </a:rPr>
                        <a:t>eye</a:t>
                      </a:r>
                      <a:r>
                        <a:rPr lang="nl-BE" sz="1100">
                          <a:effectLst/>
                        </a:rPr>
                        <a:t> contact and </a:t>
                      </a:r>
                      <a:r>
                        <a:rPr lang="nl-BE" sz="1100" err="1">
                          <a:effectLst/>
                        </a:rPr>
                        <a:t>attentive</a:t>
                      </a:r>
                      <a:r>
                        <a:rPr lang="nl-BE" sz="1100">
                          <a:effectLst/>
                        </a:rPr>
                        <a:t> body </a:t>
                      </a:r>
                      <a:r>
                        <a:rPr lang="nl-BE" sz="1100" err="1">
                          <a:effectLst/>
                        </a:rPr>
                        <a:t>language</a:t>
                      </a:r>
                      <a:br>
                        <a:rPr lang="nl-BE" sz="1100">
                          <a:effectLst/>
                        </a:rPr>
                      </a:br>
                      <a:r>
                        <a:rPr lang="nl-BE" sz="1100">
                          <a:effectLst/>
                        </a:rPr>
                        <a:t>• </a:t>
                      </a:r>
                      <a:r>
                        <a:rPr lang="nl-BE" sz="1100" err="1">
                          <a:effectLst/>
                        </a:rPr>
                        <a:t>Nodding</a:t>
                      </a:r>
                      <a:r>
                        <a:rPr lang="nl-BE" sz="1100">
                          <a:effectLst/>
                        </a:rPr>
                        <a:t> and </a:t>
                      </a:r>
                      <a:r>
                        <a:rPr lang="nl-BE" sz="1100" err="1">
                          <a:effectLst/>
                        </a:rPr>
                        <a:t>using</a:t>
                      </a:r>
                      <a:r>
                        <a:rPr lang="nl-BE" sz="1100">
                          <a:effectLst/>
                        </a:rPr>
                        <a:t> </a:t>
                      </a:r>
                      <a:r>
                        <a:rPr lang="nl-BE" sz="1100" err="1">
                          <a:effectLst/>
                        </a:rPr>
                        <a:t>encouraging</a:t>
                      </a:r>
                      <a:r>
                        <a:rPr lang="nl-BE" sz="1100">
                          <a:effectLst/>
                        </a:rPr>
                        <a:t> facial </a:t>
                      </a:r>
                      <a:r>
                        <a:rPr lang="nl-BE" sz="1100" err="1">
                          <a:effectLst/>
                        </a:rPr>
                        <a:t>expressions</a:t>
                      </a:r>
                      <a:br>
                        <a:rPr lang="nl-BE" sz="1100">
                          <a:effectLst/>
                        </a:rPr>
                      </a:br>
                      <a:r>
                        <a:rPr lang="nl-BE" sz="1100">
                          <a:effectLst/>
                        </a:rPr>
                        <a:t>• </a:t>
                      </a:r>
                      <a:r>
                        <a:rPr lang="nl-BE" sz="1100" err="1">
                          <a:effectLst/>
                        </a:rPr>
                        <a:t>Listening</a:t>
                      </a:r>
                      <a:r>
                        <a:rPr lang="nl-BE" sz="1100">
                          <a:effectLst/>
                        </a:rPr>
                        <a:t> without </a:t>
                      </a:r>
                      <a:r>
                        <a:rPr lang="nl-BE" sz="1100" err="1">
                          <a:effectLst/>
                        </a:rPr>
                        <a:t>interrupting</a:t>
                      </a:r>
                      <a:br>
                        <a:rPr lang="nl-BE" sz="1100">
                          <a:effectLst/>
                        </a:rPr>
                      </a:br>
                      <a:r>
                        <a:rPr lang="nl-BE" sz="1100">
                          <a:effectLst/>
                        </a:rPr>
                        <a:t>• </a:t>
                      </a:r>
                      <a:r>
                        <a:rPr lang="nl-BE" sz="1100" err="1">
                          <a:effectLst/>
                        </a:rPr>
                        <a:t>Allowing</a:t>
                      </a:r>
                      <a:r>
                        <a:rPr lang="nl-BE" sz="1100">
                          <a:effectLst/>
                        </a:rPr>
                        <a:t> </a:t>
                      </a:r>
                      <a:r>
                        <a:rPr lang="nl-BE" sz="1100" err="1">
                          <a:effectLst/>
                        </a:rPr>
                        <a:t>students</a:t>
                      </a:r>
                      <a:r>
                        <a:rPr lang="nl-BE" sz="1100">
                          <a:effectLst/>
                        </a:rPr>
                        <a:t> </a:t>
                      </a:r>
                      <a:r>
                        <a:rPr lang="nl-BE" sz="1100" err="1">
                          <a:effectLst/>
                        </a:rPr>
                        <a:t>to</a:t>
                      </a:r>
                      <a:r>
                        <a:rPr lang="nl-BE" sz="1100">
                          <a:effectLst/>
                        </a:rPr>
                        <a:t> finish </a:t>
                      </a:r>
                      <a:r>
                        <a:rPr lang="nl-BE" sz="1100" err="1">
                          <a:effectLst/>
                        </a:rPr>
                        <a:t>speaking</a:t>
                      </a:r>
                      <a:br>
                        <a:rPr lang="nl-BE" sz="1100">
                          <a:effectLst/>
                        </a:rPr>
                      </a:br>
                      <a:r>
                        <a:rPr lang="nl-BE" sz="1100">
                          <a:effectLst/>
                        </a:rPr>
                        <a:t>• Using </a:t>
                      </a:r>
                      <a:r>
                        <a:rPr lang="nl-BE" sz="1100" err="1">
                          <a:effectLst/>
                        </a:rPr>
                        <a:t>reflective</a:t>
                      </a:r>
                      <a:r>
                        <a:rPr lang="nl-BE" sz="1100">
                          <a:effectLst/>
                        </a:rPr>
                        <a:t> </a:t>
                      </a:r>
                      <a:r>
                        <a:rPr lang="nl-BE" sz="1100" err="1">
                          <a:effectLst/>
                        </a:rPr>
                        <a:t>listening</a:t>
                      </a:r>
                      <a:r>
                        <a:rPr lang="nl-BE" sz="1100">
                          <a:effectLst/>
                        </a:rPr>
                        <a:t> and </a:t>
                      </a:r>
                      <a:r>
                        <a:rPr lang="nl-BE" sz="1100" err="1">
                          <a:effectLst/>
                        </a:rPr>
                        <a:t>paraphrasing</a:t>
                      </a:r>
                      <a:br>
                        <a:rPr lang="nl-BE" sz="1100">
                          <a:effectLst/>
                        </a:rPr>
                      </a:br>
                      <a:r>
                        <a:rPr lang="nl-BE" sz="1100">
                          <a:effectLst/>
                        </a:rPr>
                        <a:t>• </a:t>
                      </a:r>
                      <a:r>
                        <a:rPr lang="nl-BE" sz="1100" err="1">
                          <a:effectLst/>
                        </a:rPr>
                        <a:t>Communicating</a:t>
                      </a:r>
                      <a:r>
                        <a:rPr lang="nl-BE" sz="1100">
                          <a:effectLst/>
                        </a:rPr>
                        <a:t> </a:t>
                      </a:r>
                      <a:r>
                        <a:rPr lang="nl-BE" sz="1100" err="1">
                          <a:effectLst/>
                        </a:rPr>
                        <a:t>respectfully</a:t>
                      </a:r>
                      <a:r>
                        <a:rPr lang="nl-BE" sz="1100">
                          <a:effectLst/>
                        </a:rPr>
                        <a:t> and </a:t>
                      </a:r>
                      <a:r>
                        <a:rPr lang="nl-BE" sz="1100" err="1">
                          <a:effectLst/>
                        </a:rPr>
                        <a:t>constructively</a:t>
                      </a:r>
                      <a:br>
                        <a:rPr lang="nl-BE" sz="1100">
                          <a:effectLst/>
                        </a:rPr>
                      </a:br>
                      <a:r>
                        <a:rPr lang="nl-BE" sz="1100">
                          <a:effectLst/>
                        </a:rPr>
                        <a:t>• </a:t>
                      </a:r>
                      <a:r>
                        <a:rPr lang="nl-BE" sz="1100" err="1">
                          <a:effectLst/>
                        </a:rPr>
                        <a:t>Showing</a:t>
                      </a:r>
                      <a:r>
                        <a:rPr lang="nl-BE" sz="1100">
                          <a:effectLst/>
                        </a:rPr>
                        <a:t> </a:t>
                      </a:r>
                      <a:r>
                        <a:rPr lang="nl-BE" sz="1100" err="1">
                          <a:effectLst/>
                        </a:rPr>
                        <a:t>approachability</a:t>
                      </a:r>
                      <a:r>
                        <a:rPr lang="nl-BE" sz="1100">
                          <a:effectLst/>
                        </a:rPr>
                        <a:t> and </a:t>
                      </a:r>
                      <a:r>
                        <a:rPr lang="nl-BE" sz="1100" err="1">
                          <a:effectLst/>
                        </a:rPr>
                        <a:t>openness</a:t>
                      </a:r>
                      <a:br>
                        <a:rPr lang="nl-BE" sz="1100">
                          <a:effectLst/>
                        </a:rPr>
                      </a:br>
                      <a:r>
                        <a:rPr lang="nl-BE" sz="1100">
                          <a:effectLst/>
                        </a:rPr>
                        <a:t>• Building trust </a:t>
                      </a:r>
                      <a:r>
                        <a:rPr lang="nl-BE" sz="1100" err="1">
                          <a:effectLst/>
                        </a:rPr>
                        <a:t>through</a:t>
                      </a:r>
                      <a:r>
                        <a:rPr lang="nl-BE" sz="1100">
                          <a:effectLst/>
                        </a:rPr>
                        <a:t> personal interest and </a:t>
                      </a:r>
                      <a:r>
                        <a:rPr lang="nl-BE" sz="1100" err="1">
                          <a:effectLst/>
                        </a:rPr>
                        <a:t>informal</a:t>
                      </a:r>
                      <a:r>
                        <a:rPr lang="nl-BE" sz="1100">
                          <a:effectLst/>
                        </a:rPr>
                        <a:t> </a:t>
                      </a:r>
                      <a:r>
                        <a:rPr lang="nl-BE" sz="1100" err="1">
                          <a:effectLst/>
                        </a:rPr>
                        <a:t>conversation</a:t>
                      </a:r>
                      <a:endParaRPr lang="nl-BE" sz="900" b="0" i="0">
                        <a:effectLst/>
                        <a:latin typeface="Segoe UI" panose="020B0502040204020203" pitchFamily="34" charset="0"/>
                      </a:endParaRPr>
                    </a:p>
                  </a:txBody>
                  <a:tcPr marL="74707" marR="74707" marT="37354" marB="37354" anchor="ctr"/>
                </a:tc>
                <a:extLst>
                  <a:ext uri="{0D108BD9-81ED-4DB2-BD59-A6C34878D82A}">
                    <a16:rowId xmlns:a16="http://schemas.microsoft.com/office/drawing/2014/main" val="1476434752"/>
                  </a:ext>
                </a:extLst>
              </a:tr>
            </a:tbl>
          </a:graphicData>
        </a:graphic>
      </p:graphicFrame>
    </p:spTree>
    <p:extLst>
      <p:ext uri="{BB962C8B-B14F-4D97-AF65-F5344CB8AC3E}">
        <p14:creationId xmlns:p14="http://schemas.microsoft.com/office/powerpoint/2010/main" val="3485410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73E7AEE3-DE2F-97CA-5569-9DAF6B7209EA}"/>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AFBCAFF6-B0A4-3D37-3FFA-21AEFEE909AC}"/>
              </a:ext>
            </a:extLst>
          </p:cNvPr>
          <p:cNvSpPr txBox="1">
            <a:spLocks noGrp="1"/>
          </p:cNvSpPr>
          <p:nvPr>
            <p:ph type="ctrTitle"/>
          </p:nvPr>
        </p:nvSpPr>
        <p:spPr>
          <a:xfrm>
            <a:off x="722250" y="419295"/>
            <a:ext cx="5941328" cy="876000"/>
          </a:xfrm>
          <a:prstGeom prst="rect">
            <a:avLst/>
          </a:prstGeom>
        </p:spPr>
        <p:txBody>
          <a:bodyPr spcFirstLastPara="1" wrap="square" lIns="91425" tIns="91425" rIns="91425" bIns="91425" anchor="b" anchorCtr="0">
            <a:noAutofit/>
          </a:bodyPr>
          <a:lstStyle/>
          <a:p>
            <a:r>
              <a:rPr lang="en" sz="3200">
                <a:solidFill>
                  <a:schemeClr val="tx1">
                    <a:lumMod val="75000"/>
                    <a:lumOff val="25000"/>
                  </a:schemeClr>
                </a:solidFill>
                <a:latin typeface="WEB Regular Regular"/>
              </a:rPr>
              <a:t>Results (supervisors)</a:t>
            </a:r>
            <a:endParaRPr sz="3200">
              <a:solidFill>
                <a:schemeClr val="tx1">
                  <a:lumMod val="75000"/>
                  <a:lumOff val="25000"/>
                </a:schemeClr>
              </a:solidFill>
              <a:latin typeface="WEB Regular Regular" panose="02000503040000020003" pitchFamily="2" charset="77"/>
            </a:endParaRPr>
          </a:p>
        </p:txBody>
      </p:sp>
      <p:sp>
        <p:nvSpPr>
          <p:cNvPr id="3" name="Google Shape;162;p32">
            <a:extLst>
              <a:ext uri="{FF2B5EF4-FFF2-40B4-BE49-F238E27FC236}">
                <a16:creationId xmlns:a16="http://schemas.microsoft.com/office/drawing/2014/main" id="{1D5B94D5-A0A0-B02D-0325-7694A0285EAD}"/>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PT" sz="1000" b="1">
                <a:solidFill>
                  <a:srgbClr val="004998"/>
                </a:solidFill>
                <a:latin typeface="WEB Regular Regular"/>
              </a:rPr>
              <a:t>08|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55384278-3853-C217-A057-08DBCB8A75A8}"/>
              </a:ext>
            </a:extLst>
          </p:cNvPr>
          <p:cNvPicPr>
            <a:picLocks noChangeAspect="1"/>
          </p:cNvPicPr>
          <p:nvPr/>
        </p:nvPicPr>
        <p:blipFill>
          <a:blip r:embed="rId3"/>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64A4F2A6-D2B9-4FAF-687B-93219ADE974C}"/>
              </a:ext>
            </a:extLst>
          </p:cNvPr>
          <p:cNvPicPr>
            <a:picLocks noChangeAspect="1"/>
          </p:cNvPicPr>
          <p:nvPr/>
        </p:nvPicPr>
        <p:blipFill>
          <a:blip r:embed="rId4"/>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0EA568B0-29A1-E4D0-E087-5C212078FB45}"/>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4" name="Afbeelding 13" descr="Empathy, Passion, Sympathy Feeling Line Icon. Human Head and Heart ...">
            <a:extLst>
              <a:ext uri="{FF2B5EF4-FFF2-40B4-BE49-F238E27FC236}">
                <a16:creationId xmlns:a16="http://schemas.microsoft.com/office/drawing/2014/main" id="{DE501FA0-4EB6-6639-3786-8261BA60BC0E}"/>
              </a:ext>
            </a:extLst>
          </p:cNvPr>
          <p:cNvPicPr>
            <a:picLocks noChangeAspect="1"/>
          </p:cNvPicPr>
          <p:nvPr/>
        </p:nvPicPr>
        <p:blipFill>
          <a:blip r:embed="rId5"/>
          <a:srcRect b="16307"/>
          <a:stretch>
            <a:fillRect/>
          </a:stretch>
        </p:blipFill>
        <p:spPr>
          <a:xfrm>
            <a:off x="678989" y="1924377"/>
            <a:ext cx="1355655" cy="1134594"/>
          </a:xfrm>
          <a:prstGeom prst="rect">
            <a:avLst/>
          </a:prstGeom>
          <a:solidFill>
            <a:schemeClr val="tx1">
              <a:lumMod val="25000"/>
              <a:lumOff val="75000"/>
            </a:schemeClr>
          </a:solidFill>
        </p:spPr>
      </p:pic>
      <p:sp>
        <p:nvSpPr>
          <p:cNvPr id="16" name="Tekstvak 15">
            <a:extLst>
              <a:ext uri="{FF2B5EF4-FFF2-40B4-BE49-F238E27FC236}">
                <a16:creationId xmlns:a16="http://schemas.microsoft.com/office/drawing/2014/main" id="{FEAA2B54-1264-8744-A964-05A4728647ED}"/>
              </a:ext>
            </a:extLst>
          </p:cNvPr>
          <p:cNvSpPr txBox="1"/>
          <p:nvPr/>
        </p:nvSpPr>
        <p:spPr>
          <a:xfrm>
            <a:off x="2130842" y="1585054"/>
            <a:ext cx="4076793" cy="276999"/>
          </a:xfrm>
          <a:prstGeom prst="rect">
            <a:avLst/>
          </a:prstGeom>
          <a:noFill/>
        </p:spPr>
        <p:txBody>
          <a:bodyPr wrap="square" rtlCol="0">
            <a:spAutoFit/>
          </a:bodyPr>
          <a:lstStyle/>
          <a:p>
            <a:r>
              <a:rPr lang="nl-BE" sz="1200" b="1" err="1">
                <a:solidFill>
                  <a:srgbClr val="95D3EC"/>
                </a:solidFill>
              </a:rPr>
              <a:t>Self</a:t>
            </a:r>
            <a:r>
              <a:rPr lang="nl-BE" sz="1200" b="1">
                <a:solidFill>
                  <a:srgbClr val="95D3EC"/>
                </a:solidFill>
              </a:rPr>
              <a:t> </a:t>
            </a:r>
            <a:r>
              <a:rPr lang="nl-BE" sz="1200" b="1" err="1">
                <a:solidFill>
                  <a:srgbClr val="95D3EC"/>
                </a:solidFill>
              </a:rPr>
              <a:t>reported</a:t>
            </a:r>
            <a:r>
              <a:rPr lang="nl-BE" sz="1200" b="1">
                <a:solidFill>
                  <a:srgbClr val="95D3EC"/>
                </a:solidFill>
              </a:rPr>
              <a:t> </a:t>
            </a:r>
            <a:r>
              <a:rPr lang="nl-BE" sz="1200" b="1" err="1">
                <a:solidFill>
                  <a:srgbClr val="95D3EC"/>
                </a:solidFill>
              </a:rPr>
              <a:t>empathic</a:t>
            </a:r>
            <a:r>
              <a:rPr lang="nl-BE" sz="1200" b="1">
                <a:solidFill>
                  <a:srgbClr val="95D3EC"/>
                </a:solidFill>
              </a:rPr>
              <a:t> </a:t>
            </a:r>
            <a:r>
              <a:rPr lang="nl-BE" sz="1200" b="1" err="1">
                <a:solidFill>
                  <a:srgbClr val="95D3EC"/>
                </a:solidFill>
              </a:rPr>
              <a:t>behaviour</a:t>
            </a:r>
            <a:r>
              <a:rPr lang="nl-BE" sz="1200" b="1">
                <a:solidFill>
                  <a:srgbClr val="95D3EC"/>
                </a:solidFill>
              </a:rPr>
              <a:t>. </a:t>
            </a:r>
          </a:p>
        </p:txBody>
      </p:sp>
      <p:sp>
        <p:nvSpPr>
          <p:cNvPr id="19" name="Tekstvak 18">
            <a:extLst>
              <a:ext uri="{FF2B5EF4-FFF2-40B4-BE49-F238E27FC236}">
                <a16:creationId xmlns:a16="http://schemas.microsoft.com/office/drawing/2014/main" id="{B67A7F23-C044-352A-2BAA-BFBEFA9D6A3F}"/>
              </a:ext>
            </a:extLst>
          </p:cNvPr>
          <p:cNvSpPr txBox="1"/>
          <p:nvPr/>
        </p:nvSpPr>
        <p:spPr>
          <a:xfrm>
            <a:off x="2181248" y="1841927"/>
            <a:ext cx="6100106" cy="1936364"/>
          </a:xfrm>
          <a:prstGeom prst="rect">
            <a:avLst/>
          </a:prstGeom>
          <a:noFill/>
        </p:spPr>
        <p:txBody>
          <a:bodyPr wrap="square" rtlCol="0">
            <a:spAutoFit/>
          </a:bodyPr>
          <a:lstStyle/>
          <a:p>
            <a:pPr>
              <a:lnSpc>
                <a:spcPct val="150000"/>
              </a:lnSpc>
            </a:pPr>
            <a:r>
              <a:rPr lang="it-IT" sz="900">
                <a:solidFill>
                  <a:srgbClr val="343B93"/>
                </a:solidFill>
              </a:rPr>
              <a:t>I always </a:t>
            </a:r>
            <a:r>
              <a:rPr lang="it-IT" sz="900" b="1">
                <a:solidFill>
                  <a:srgbClr val="343B93"/>
                </a:solidFill>
              </a:rPr>
              <a:t>listened attentively </a:t>
            </a:r>
            <a:r>
              <a:rPr lang="it-IT" sz="900">
                <a:solidFill>
                  <a:srgbClr val="343B93"/>
                </a:solidFill>
              </a:rPr>
              <a:t>to them concerns and experiences</a:t>
            </a:r>
            <a:r>
              <a:rPr lang="nl-BE" sz="900">
                <a:solidFill>
                  <a:srgbClr val="343B93"/>
                </a:solidFill>
              </a:rPr>
              <a:t>  (n=5)</a:t>
            </a:r>
          </a:p>
          <a:p>
            <a:pPr>
              <a:lnSpc>
                <a:spcPct val="150000"/>
              </a:lnSpc>
            </a:pPr>
            <a:r>
              <a:rPr lang="it-IT" sz="900">
                <a:solidFill>
                  <a:srgbClr val="343B93"/>
                </a:solidFill>
              </a:rPr>
              <a:t>I have no problems </a:t>
            </a:r>
            <a:r>
              <a:rPr lang="it-IT" sz="900" b="1">
                <a:solidFill>
                  <a:srgbClr val="343B93"/>
                </a:solidFill>
              </a:rPr>
              <a:t>taking all the questions </a:t>
            </a:r>
            <a:r>
              <a:rPr lang="it-IT" sz="900">
                <a:solidFill>
                  <a:srgbClr val="343B93"/>
                </a:solidFill>
              </a:rPr>
              <a:t>of my students seriously</a:t>
            </a:r>
            <a:r>
              <a:rPr lang="nl-BE" sz="900">
                <a:solidFill>
                  <a:srgbClr val="343B93"/>
                </a:solidFill>
              </a:rPr>
              <a:t> (n=4)</a:t>
            </a:r>
          </a:p>
          <a:p>
            <a:pPr>
              <a:lnSpc>
                <a:spcPct val="150000"/>
              </a:lnSpc>
            </a:pPr>
            <a:r>
              <a:rPr lang="it-IT" sz="900">
                <a:solidFill>
                  <a:srgbClr val="343B93"/>
                </a:solidFill>
              </a:rPr>
              <a:t>I showed understanding for the student's </a:t>
            </a:r>
            <a:r>
              <a:rPr lang="it-IT" sz="900" b="1">
                <a:solidFill>
                  <a:srgbClr val="343B93"/>
                </a:solidFill>
              </a:rPr>
              <a:t>personal situation </a:t>
            </a:r>
            <a:r>
              <a:rPr lang="it-IT" sz="900">
                <a:solidFill>
                  <a:srgbClr val="343B93"/>
                </a:solidFill>
              </a:rPr>
              <a:t>(if communicated and relevant)</a:t>
            </a:r>
            <a:r>
              <a:rPr lang="nl-BE" sz="900">
                <a:solidFill>
                  <a:srgbClr val="343B93"/>
                </a:solidFill>
              </a:rPr>
              <a:t> (n=5)</a:t>
            </a:r>
          </a:p>
          <a:p>
            <a:pPr>
              <a:lnSpc>
                <a:spcPct val="150000"/>
              </a:lnSpc>
            </a:pPr>
            <a:r>
              <a:rPr lang="it-IT" sz="900">
                <a:solidFill>
                  <a:srgbClr val="343B93"/>
                </a:solidFill>
              </a:rPr>
              <a:t>I gave them </a:t>
            </a:r>
            <a:r>
              <a:rPr lang="it-IT" sz="900" b="1">
                <a:solidFill>
                  <a:srgbClr val="343B93"/>
                </a:solidFill>
              </a:rPr>
              <a:t>space to express their emotions </a:t>
            </a:r>
            <a:r>
              <a:rPr lang="it-IT" sz="900">
                <a:solidFill>
                  <a:srgbClr val="343B93"/>
                </a:solidFill>
              </a:rPr>
              <a:t>(anxieties, frustrations, satisfactions)</a:t>
            </a:r>
            <a:r>
              <a:rPr lang="nl-BE" sz="900">
                <a:solidFill>
                  <a:srgbClr val="343B93"/>
                </a:solidFill>
              </a:rPr>
              <a:t> </a:t>
            </a:r>
            <a:r>
              <a:rPr lang="nl-BE" sz="900" b="1">
                <a:solidFill>
                  <a:srgbClr val="FF0000"/>
                </a:solidFill>
              </a:rPr>
              <a:t>(n=2)</a:t>
            </a:r>
          </a:p>
          <a:p>
            <a:pPr>
              <a:lnSpc>
                <a:spcPct val="150000"/>
              </a:lnSpc>
            </a:pPr>
            <a:r>
              <a:rPr lang="it-IT" sz="900">
                <a:solidFill>
                  <a:srgbClr val="343B93"/>
                </a:solidFill>
              </a:rPr>
              <a:t>I responded to the student's needs or difficulties in a </a:t>
            </a:r>
            <a:r>
              <a:rPr lang="it-IT" sz="900" b="1">
                <a:solidFill>
                  <a:srgbClr val="343B93"/>
                </a:solidFill>
              </a:rPr>
              <a:t>supportive and non-judgmental way</a:t>
            </a:r>
            <a:r>
              <a:rPr lang="nl-BE" sz="900" b="1">
                <a:solidFill>
                  <a:srgbClr val="343B93"/>
                </a:solidFill>
              </a:rPr>
              <a:t> </a:t>
            </a:r>
            <a:r>
              <a:rPr lang="nl-BE" sz="900">
                <a:solidFill>
                  <a:srgbClr val="343B93"/>
                </a:solidFill>
              </a:rPr>
              <a:t>(n=4)</a:t>
            </a:r>
          </a:p>
          <a:p>
            <a:pPr>
              <a:lnSpc>
                <a:spcPct val="150000"/>
              </a:lnSpc>
            </a:pPr>
            <a:r>
              <a:rPr lang="it-IT" sz="900">
                <a:solidFill>
                  <a:srgbClr val="343B93"/>
                </a:solidFill>
              </a:rPr>
              <a:t>I was or felt I was </a:t>
            </a:r>
            <a:r>
              <a:rPr lang="it-IT" sz="900" b="1">
                <a:solidFill>
                  <a:srgbClr val="343B93"/>
                </a:solidFill>
              </a:rPr>
              <a:t>available when they needed </a:t>
            </a:r>
            <a:r>
              <a:rPr lang="it-IT" sz="900">
                <a:solidFill>
                  <a:srgbClr val="343B93"/>
                </a:solidFill>
              </a:rPr>
              <a:t>my support</a:t>
            </a:r>
            <a:r>
              <a:rPr lang="nl-BE" sz="900">
                <a:solidFill>
                  <a:srgbClr val="343B93"/>
                </a:solidFill>
              </a:rPr>
              <a:t> </a:t>
            </a:r>
            <a:r>
              <a:rPr lang="nl-BE" sz="900" b="1">
                <a:solidFill>
                  <a:srgbClr val="FF0000"/>
                </a:solidFill>
              </a:rPr>
              <a:t>(n=3)</a:t>
            </a:r>
          </a:p>
          <a:p>
            <a:pPr>
              <a:lnSpc>
                <a:spcPct val="150000"/>
              </a:lnSpc>
            </a:pPr>
            <a:r>
              <a:rPr lang="it-IT" sz="900">
                <a:solidFill>
                  <a:srgbClr val="343B93"/>
                </a:solidFill>
              </a:rPr>
              <a:t>I made the student feel that </a:t>
            </a:r>
            <a:r>
              <a:rPr lang="it-IT" sz="900" b="1">
                <a:solidFill>
                  <a:srgbClr val="343B93"/>
                </a:solidFill>
              </a:rPr>
              <a:t>making mistakes is acceptable </a:t>
            </a:r>
            <a:r>
              <a:rPr lang="it-IT" sz="900">
                <a:solidFill>
                  <a:srgbClr val="343B93"/>
                </a:solidFill>
              </a:rPr>
              <a:t>and part of the learning process</a:t>
            </a:r>
            <a:r>
              <a:rPr lang="nl-BE" sz="900">
                <a:solidFill>
                  <a:srgbClr val="343B93"/>
                </a:solidFill>
              </a:rPr>
              <a:t> (n=5)</a:t>
            </a:r>
          </a:p>
          <a:p>
            <a:pPr fontAlgn="base">
              <a:lnSpc>
                <a:spcPct val="150000"/>
              </a:lnSpc>
            </a:pPr>
            <a:r>
              <a:rPr lang="it-IT" sz="900">
                <a:solidFill>
                  <a:srgbClr val="343B93"/>
                </a:solidFill>
              </a:rPr>
              <a:t>I showed </a:t>
            </a:r>
            <a:r>
              <a:rPr lang="it-IT" sz="900" b="1">
                <a:solidFill>
                  <a:srgbClr val="343B93"/>
                </a:solidFill>
              </a:rPr>
              <a:t>interest in students as people</a:t>
            </a:r>
            <a:r>
              <a:rPr lang="it-IT" sz="900">
                <a:solidFill>
                  <a:srgbClr val="343B93"/>
                </a:solidFill>
              </a:rPr>
              <a:t>, not just as interns</a:t>
            </a:r>
            <a:r>
              <a:rPr lang="nl-BE" sz="900">
                <a:solidFill>
                  <a:srgbClr val="343B93"/>
                </a:solidFill>
              </a:rPr>
              <a:t> (n=4)</a:t>
            </a:r>
          </a:p>
          <a:p>
            <a:pPr fontAlgn="base">
              <a:lnSpc>
                <a:spcPct val="150000"/>
              </a:lnSpc>
            </a:pPr>
            <a:r>
              <a:rPr lang="it-IT" sz="900">
                <a:solidFill>
                  <a:srgbClr val="343B93"/>
                </a:solidFill>
              </a:rPr>
              <a:t>I provided </a:t>
            </a:r>
            <a:r>
              <a:rPr lang="it-IT" sz="900" b="1">
                <a:solidFill>
                  <a:srgbClr val="343B93"/>
                </a:solidFill>
              </a:rPr>
              <a:t>clinical and behavioral feedback </a:t>
            </a:r>
            <a:r>
              <a:rPr lang="it-IT" sz="900">
                <a:solidFill>
                  <a:srgbClr val="343B93"/>
                </a:solidFill>
              </a:rPr>
              <a:t>in a respectful and constructive manner</a:t>
            </a:r>
            <a:r>
              <a:rPr lang="nl-BE" sz="900">
                <a:solidFill>
                  <a:srgbClr val="343B93"/>
                </a:solidFill>
              </a:rPr>
              <a:t> (n=5)</a:t>
            </a:r>
          </a:p>
        </p:txBody>
      </p:sp>
      <p:pic>
        <p:nvPicPr>
          <p:cNvPr id="2" name="Graphic 1" descr="Vrouwelijke arts silhouet">
            <a:extLst>
              <a:ext uri="{FF2B5EF4-FFF2-40B4-BE49-F238E27FC236}">
                <a16:creationId xmlns:a16="http://schemas.microsoft.com/office/drawing/2014/main" id="{6E18D803-2A28-8AD3-AC15-0E9C2AFD3A6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361624" y="335711"/>
            <a:ext cx="914400" cy="914400"/>
          </a:xfrm>
          <a:prstGeom prst="rect">
            <a:avLst/>
          </a:prstGeom>
        </p:spPr>
      </p:pic>
      <p:pic>
        <p:nvPicPr>
          <p:cNvPr id="8" name="Graphic 7" descr="Mannelijke arts silhouet">
            <a:extLst>
              <a:ext uri="{FF2B5EF4-FFF2-40B4-BE49-F238E27FC236}">
                <a16:creationId xmlns:a16="http://schemas.microsoft.com/office/drawing/2014/main" id="{9702B66A-9E8E-D45E-3754-517CE7A16D7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059670" y="337072"/>
            <a:ext cx="914400" cy="914400"/>
          </a:xfrm>
          <a:prstGeom prst="rect">
            <a:avLst/>
          </a:prstGeom>
        </p:spPr>
      </p:pic>
    </p:spTree>
    <p:extLst>
      <p:ext uri="{BB962C8B-B14F-4D97-AF65-F5344CB8AC3E}">
        <p14:creationId xmlns:p14="http://schemas.microsoft.com/office/powerpoint/2010/main" val="1352498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481C9600-F9AC-8595-AB7A-6F2A722F10A4}"/>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052E248B-A130-EEFC-B5BC-F5C9EC2B6CD2}"/>
              </a:ext>
            </a:extLst>
          </p:cNvPr>
          <p:cNvSpPr txBox="1">
            <a:spLocks noGrp="1"/>
          </p:cNvSpPr>
          <p:nvPr>
            <p:ph type="ctrTitle"/>
          </p:nvPr>
        </p:nvSpPr>
        <p:spPr>
          <a:xfrm>
            <a:off x="643801" y="235907"/>
            <a:ext cx="5941328" cy="876000"/>
          </a:xfrm>
          <a:prstGeom prst="rect">
            <a:avLst/>
          </a:prstGeom>
        </p:spPr>
        <p:txBody>
          <a:bodyPr spcFirstLastPara="1" wrap="square" lIns="91425" tIns="91425" rIns="91425" bIns="91425" anchor="b" anchorCtr="0">
            <a:noAutofit/>
          </a:bodyPr>
          <a:lstStyle/>
          <a:p>
            <a:r>
              <a:rPr lang="en" sz="3200">
                <a:solidFill>
                  <a:schemeClr val="tx1">
                    <a:lumMod val="75000"/>
                    <a:lumOff val="25000"/>
                  </a:schemeClr>
                </a:solidFill>
                <a:latin typeface="WEB Regular Regular"/>
              </a:rPr>
              <a:t>Results (Students)</a:t>
            </a:r>
            <a:endParaRPr sz="3200">
              <a:solidFill>
                <a:schemeClr val="tx1">
                  <a:lumMod val="75000"/>
                  <a:lumOff val="25000"/>
                </a:schemeClr>
              </a:solidFill>
              <a:latin typeface="WEB Regular Regular" panose="02000503040000020003" pitchFamily="2" charset="77"/>
            </a:endParaRPr>
          </a:p>
        </p:txBody>
      </p:sp>
      <p:sp>
        <p:nvSpPr>
          <p:cNvPr id="3" name="Google Shape;162;p32">
            <a:extLst>
              <a:ext uri="{FF2B5EF4-FFF2-40B4-BE49-F238E27FC236}">
                <a16:creationId xmlns:a16="http://schemas.microsoft.com/office/drawing/2014/main" id="{BE40EE9C-94B2-B913-6C5B-65DA7639D3FF}"/>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PT" sz="1000" b="1">
                <a:solidFill>
                  <a:srgbClr val="004998"/>
                </a:solidFill>
                <a:latin typeface="WEB Regular Regular"/>
              </a:rPr>
              <a:t>08|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3C0B4087-0EDA-7A0F-6742-3BD2F665D515}"/>
              </a:ext>
            </a:extLst>
          </p:cNvPr>
          <p:cNvPicPr>
            <a:picLocks noChangeAspect="1"/>
          </p:cNvPicPr>
          <p:nvPr/>
        </p:nvPicPr>
        <p:blipFill>
          <a:blip r:embed="rId3"/>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B5A55DF3-3EE1-6E0E-C9C0-0214C262F7D5}"/>
              </a:ext>
            </a:extLst>
          </p:cNvPr>
          <p:cNvPicPr>
            <a:picLocks noChangeAspect="1"/>
          </p:cNvPicPr>
          <p:nvPr/>
        </p:nvPicPr>
        <p:blipFill>
          <a:blip r:embed="rId4"/>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477AC57E-8F0F-CB11-05EE-8FE26EBC7E60}"/>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4" name="Afbeelding 13" descr="Empathy, Passion, Sympathy Feeling Line Icon. Human Head and Heart ...">
            <a:extLst>
              <a:ext uri="{FF2B5EF4-FFF2-40B4-BE49-F238E27FC236}">
                <a16:creationId xmlns:a16="http://schemas.microsoft.com/office/drawing/2014/main" id="{E937C3E1-63F7-2957-0DE7-687BF8C1DF27}"/>
              </a:ext>
            </a:extLst>
          </p:cNvPr>
          <p:cNvPicPr>
            <a:picLocks noChangeAspect="1"/>
          </p:cNvPicPr>
          <p:nvPr/>
        </p:nvPicPr>
        <p:blipFill>
          <a:blip r:embed="rId5"/>
          <a:srcRect b="16307"/>
          <a:stretch>
            <a:fillRect/>
          </a:stretch>
        </p:blipFill>
        <p:spPr>
          <a:xfrm>
            <a:off x="641470" y="2193912"/>
            <a:ext cx="1355655" cy="1134594"/>
          </a:xfrm>
          <a:prstGeom prst="rect">
            <a:avLst/>
          </a:prstGeom>
        </p:spPr>
      </p:pic>
      <p:sp>
        <p:nvSpPr>
          <p:cNvPr id="16" name="Tekstvak 15">
            <a:extLst>
              <a:ext uri="{FF2B5EF4-FFF2-40B4-BE49-F238E27FC236}">
                <a16:creationId xmlns:a16="http://schemas.microsoft.com/office/drawing/2014/main" id="{EA991A93-0753-D70C-6F2C-4E07EB254840}"/>
              </a:ext>
            </a:extLst>
          </p:cNvPr>
          <p:cNvSpPr txBox="1"/>
          <p:nvPr/>
        </p:nvSpPr>
        <p:spPr>
          <a:xfrm>
            <a:off x="2364713" y="2434727"/>
            <a:ext cx="4076793" cy="276999"/>
          </a:xfrm>
          <a:prstGeom prst="rect">
            <a:avLst/>
          </a:prstGeom>
          <a:noFill/>
        </p:spPr>
        <p:txBody>
          <a:bodyPr wrap="square" rtlCol="0">
            <a:spAutoFit/>
          </a:bodyPr>
          <a:lstStyle/>
          <a:p>
            <a:r>
              <a:rPr lang="nl-BE" sz="1200" b="1" err="1">
                <a:solidFill>
                  <a:srgbClr val="95D3EC"/>
                </a:solidFill>
              </a:rPr>
              <a:t>Self</a:t>
            </a:r>
            <a:r>
              <a:rPr lang="nl-BE" sz="1200" b="1">
                <a:solidFill>
                  <a:srgbClr val="95D3EC"/>
                </a:solidFill>
              </a:rPr>
              <a:t> </a:t>
            </a:r>
            <a:r>
              <a:rPr lang="nl-BE" sz="1200" b="1" err="1">
                <a:solidFill>
                  <a:srgbClr val="95D3EC"/>
                </a:solidFill>
              </a:rPr>
              <a:t>reported</a:t>
            </a:r>
            <a:r>
              <a:rPr lang="nl-BE" sz="1200" b="1">
                <a:solidFill>
                  <a:srgbClr val="95D3EC"/>
                </a:solidFill>
              </a:rPr>
              <a:t> </a:t>
            </a:r>
            <a:r>
              <a:rPr lang="nl-BE" sz="1200" b="1" err="1">
                <a:solidFill>
                  <a:srgbClr val="95D3EC"/>
                </a:solidFill>
              </a:rPr>
              <a:t>empathic</a:t>
            </a:r>
            <a:r>
              <a:rPr lang="nl-BE" sz="1200" b="1">
                <a:solidFill>
                  <a:srgbClr val="95D3EC"/>
                </a:solidFill>
              </a:rPr>
              <a:t> </a:t>
            </a:r>
            <a:r>
              <a:rPr lang="nl-BE" sz="1200" b="1" err="1">
                <a:solidFill>
                  <a:srgbClr val="95D3EC"/>
                </a:solidFill>
              </a:rPr>
              <a:t>behaviour</a:t>
            </a:r>
            <a:r>
              <a:rPr lang="nl-BE" sz="1200" b="1">
                <a:solidFill>
                  <a:srgbClr val="95D3EC"/>
                </a:solidFill>
              </a:rPr>
              <a:t>. </a:t>
            </a:r>
          </a:p>
        </p:txBody>
      </p:sp>
      <p:sp>
        <p:nvSpPr>
          <p:cNvPr id="19" name="Tekstvak 18">
            <a:extLst>
              <a:ext uri="{FF2B5EF4-FFF2-40B4-BE49-F238E27FC236}">
                <a16:creationId xmlns:a16="http://schemas.microsoft.com/office/drawing/2014/main" id="{3C821B55-72F6-F288-32CF-A9A60E2890FD}"/>
              </a:ext>
            </a:extLst>
          </p:cNvPr>
          <p:cNvSpPr txBox="1"/>
          <p:nvPr/>
        </p:nvSpPr>
        <p:spPr>
          <a:xfrm>
            <a:off x="2284603" y="2662974"/>
            <a:ext cx="6100106" cy="1936364"/>
          </a:xfrm>
          <a:prstGeom prst="rect">
            <a:avLst/>
          </a:prstGeom>
          <a:solidFill>
            <a:schemeClr val="bg1"/>
          </a:solidFill>
        </p:spPr>
        <p:txBody>
          <a:bodyPr wrap="square" lIns="91440" tIns="45720" rIns="91440" bIns="45720" rtlCol="0" anchor="t">
            <a:spAutoFit/>
          </a:bodyPr>
          <a:lstStyle/>
          <a:p>
            <a:pPr>
              <a:lnSpc>
                <a:spcPct val="150000"/>
              </a:lnSpc>
            </a:pPr>
            <a:r>
              <a:rPr lang="it-IT" sz="900">
                <a:solidFill>
                  <a:srgbClr val="343B93"/>
                </a:solidFill>
              </a:rPr>
              <a:t>My internship supervisor </a:t>
            </a:r>
            <a:r>
              <a:rPr lang="it-IT" sz="900" b="1" err="1">
                <a:solidFill>
                  <a:srgbClr val="343B93"/>
                </a:solidFill>
              </a:rPr>
              <a:t>listened</a:t>
            </a:r>
            <a:r>
              <a:rPr lang="it-IT" sz="900" b="1">
                <a:solidFill>
                  <a:srgbClr val="343B93"/>
                </a:solidFill>
              </a:rPr>
              <a:t> </a:t>
            </a:r>
            <a:r>
              <a:rPr lang="it-IT" sz="900" b="1" err="1">
                <a:solidFill>
                  <a:srgbClr val="343B93"/>
                </a:solidFill>
              </a:rPr>
              <a:t>attentively</a:t>
            </a:r>
            <a:r>
              <a:rPr lang="it-IT" sz="900">
                <a:solidFill>
                  <a:srgbClr val="343B93"/>
                </a:solidFill>
              </a:rPr>
              <a:t> to </a:t>
            </a:r>
            <a:r>
              <a:rPr lang="it-IT" sz="900" err="1">
                <a:solidFill>
                  <a:srgbClr val="343B93"/>
                </a:solidFill>
              </a:rPr>
              <a:t>my</a:t>
            </a:r>
            <a:r>
              <a:rPr lang="it-IT" sz="900">
                <a:solidFill>
                  <a:srgbClr val="343B93"/>
                </a:solidFill>
              </a:rPr>
              <a:t> </a:t>
            </a:r>
            <a:r>
              <a:rPr lang="it-IT" sz="900" err="1">
                <a:solidFill>
                  <a:srgbClr val="343B93"/>
                </a:solidFill>
              </a:rPr>
              <a:t>concerns</a:t>
            </a:r>
            <a:r>
              <a:rPr lang="it-IT" sz="900">
                <a:solidFill>
                  <a:srgbClr val="343B93"/>
                </a:solidFill>
              </a:rPr>
              <a:t> and </a:t>
            </a:r>
            <a:r>
              <a:rPr lang="it-IT" sz="900" err="1">
                <a:solidFill>
                  <a:srgbClr val="343B93"/>
                </a:solidFill>
              </a:rPr>
              <a:t>experiences</a:t>
            </a:r>
            <a:r>
              <a:rPr lang="nl-BE" sz="900">
                <a:solidFill>
                  <a:srgbClr val="343B93"/>
                </a:solidFill>
              </a:rPr>
              <a:t>(n=19; 79,17%)</a:t>
            </a:r>
            <a:endParaRPr lang="it-IT" sz="900">
              <a:solidFill>
                <a:srgbClr val="343B93"/>
              </a:solidFill>
            </a:endParaRPr>
          </a:p>
          <a:p>
            <a:pPr>
              <a:lnSpc>
                <a:spcPct val="150000"/>
              </a:lnSpc>
            </a:pPr>
            <a:r>
              <a:rPr lang="it-IT" sz="900">
                <a:solidFill>
                  <a:srgbClr val="343B93"/>
                </a:solidFill>
              </a:rPr>
              <a:t>I </a:t>
            </a:r>
            <a:r>
              <a:rPr lang="it-IT" sz="900" b="1" err="1">
                <a:solidFill>
                  <a:srgbClr val="343B93"/>
                </a:solidFill>
              </a:rPr>
              <a:t>felt</a:t>
            </a:r>
            <a:r>
              <a:rPr lang="it-IT" sz="900" b="1">
                <a:solidFill>
                  <a:srgbClr val="343B93"/>
                </a:solidFill>
              </a:rPr>
              <a:t> </a:t>
            </a:r>
            <a:r>
              <a:rPr lang="it-IT" sz="900" b="1" err="1">
                <a:solidFill>
                  <a:srgbClr val="343B93"/>
                </a:solidFill>
              </a:rPr>
              <a:t>taken</a:t>
            </a:r>
            <a:r>
              <a:rPr lang="it-IT" sz="900" b="1">
                <a:solidFill>
                  <a:srgbClr val="343B93"/>
                </a:solidFill>
              </a:rPr>
              <a:t> </a:t>
            </a:r>
            <a:r>
              <a:rPr lang="it-IT" sz="900" b="1" err="1">
                <a:solidFill>
                  <a:srgbClr val="343B93"/>
                </a:solidFill>
              </a:rPr>
              <a:t>seriously</a:t>
            </a:r>
            <a:r>
              <a:rPr lang="it-IT" sz="900" b="1">
                <a:solidFill>
                  <a:srgbClr val="343B93"/>
                </a:solidFill>
              </a:rPr>
              <a:t> </a:t>
            </a:r>
            <a:r>
              <a:rPr lang="it-IT" sz="900">
                <a:solidFill>
                  <a:srgbClr val="343B93"/>
                </a:solidFill>
              </a:rPr>
              <a:t>by </a:t>
            </a:r>
            <a:r>
              <a:rPr lang="it-IT" sz="900" err="1">
                <a:solidFill>
                  <a:srgbClr val="343B93"/>
                </a:solidFill>
              </a:rPr>
              <a:t>my</a:t>
            </a:r>
            <a:r>
              <a:rPr lang="it-IT" sz="900">
                <a:solidFill>
                  <a:srgbClr val="343B93"/>
                </a:solidFill>
              </a:rPr>
              <a:t> supervisor</a:t>
            </a:r>
            <a:r>
              <a:rPr lang="nl-BE" sz="900">
                <a:solidFill>
                  <a:srgbClr val="343B93"/>
                </a:solidFill>
              </a:rPr>
              <a:t> (n=18; 75%)</a:t>
            </a:r>
          </a:p>
          <a:p>
            <a:pPr>
              <a:lnSpc>
                <a:spcPct val="150000"/>
              </a:lnSpc>
            </a:pPr>
            <a:r>
              <a:rPr lang="it-IT" sz="900">
                <a:solidFill>
                  <a:srgbClr val="343B93"/>
                </a:solidFill>
              </a:rPr>
              <a:t>My supervisor </a:t>
            </a:r>
            <a:r>
              <a:rPr lang="it-IT" sz="900" err="1">
                <a:solidFill>
                  <a:srgbClr val="343B93"/>
                </a:solidFill>
              </a:rPr>
              <a:t>showed</a:t>
            </a:r>
            <a:r>
              <a:rPr lang="it-IT" sz="900">
                <a:solidFill>
                  <a:srgbClr val="343B93"/>
                </a:solidFill>
              </a:rPr>
              <a:t> </a:t>
            </a:r>
            <a:r>
              <a:rPr lang="it-IT" sz="900" err="1">
                <a:solidFill>
                  <a:srgbClr val="343B93"/>
                </a:solidFill>
              </a:rPr>
              <a:t>understanding</a:t>
            </a:r>
            <a:r>
              <a:rPr lang="it-IT" sz="900">
                <a:solidFill>
                  <a:srgbClr val="343B93"/>
                </a:solidFill>
              </a:rPr>
              <a:t> for </a:t>
            </a:r>
            <a:r>
              <a:rPr lang="it-IT" sz="900" err="1">
                <a:solidFill>
                  <a:srgbClr val="343B93"/>
                </a:solidFill>
              </a:rPr>
              <a:t>my</a:t>
            </a:r>
            <a:r>
              <a:rPr lang="it-IT" sz="900">
                <a:solidFill>
                  <a:srgbClr val="343B93"/>
                </a:solidFill>
              </a:rPr>
              <a:t> </a:t>
            </a:r>
            <a:r>
              <a:rPr lang="it-IT" sz="900" b="1">
                <a:solidFill>
                  <a:srgbClr val="343B93"/>
                </a:solidFill>
              </a:rPr>
              <a:t>personal situation</a:t>
            </a:r>
            <a:r>
              <a:rPr lang="nl-BE" sz="900">
                <a:solidFill>
                  <a:srgbClr val="343B93"/>
                </a:solidFill>
              </a:rPr>
              <a:t> (n=13; 54,17%))</a:t>
            </a:r>
          </a:p>
          <a:p>
            <a:pPr>
              <a:lnSpc>
                <a:spcPct val="150000"/>
              </a:lnSpc>
            </a:pPr>
            <a:r>
              <a:rPr lang="it-IT" sz="900">
                <a:solidFill>
                  <a:srgbClr val="343B93"/>
                </a:solidFill>
              </a:rPr>
              <a:t>My supervisor</a:t>
            </a:r>
            <a:r>
              <a:rPr lang="it-IT" sz="900" b="1">
                <a:solidFill>
                  <a:srgbClr val="343B93"/>
                </a:solidFill>
              </a:rPr>
              <a:t> </a:t>
            </a:r>
            <a:r>
              <a:rPr lang="it-IT" sz="900" b="1" err="1">
                <a:solidFill>
                  <a:srgbClr val="343B93"/>
                </a:solidFill>
              </a:rPr>
              <a:t>gave</a:t>
            </a:r>
            <a:r>
              <a:rPr lang="it-IT" sz="900" b="1">
                <a:solidFill>
                  <a:srgbClr val="343B93"/>
                </a:solidFill>
              </a:rPr>
              <a:t> me </a:t>
            </a:r>
            <a:r>
              <a:rPr lang="it-IT" sz="900" b="1" err="1">
                <a:solidFill>
                  <a:srgbClr val="343B93"/>
                </a:solidFill>
              </a:rPr>
              <a:t>space</a:t>
            </a:r>
            <a:r>
              <a:rPr lang="it-IT" sz="900" b="1">
                <a:solidFill>
                  <a:srgbClr val="343B93"/>
                </a:solidFill>
              </a:rPr>
              <a:t> to express </a:t>
            </a:r>
            <a:r>
              <a:rPr lang="it-IT" sz="900" b="1" err="1">
                <a:solidFill>
                  <a:srgbClr val="343B93"/>
                </a:solidFill>
              </a:rPr>
              <a:t>my</a:t>
            </a:r>
            <a:r>
              <a:rPr lang="it-IT" sz="900" b="1">
                <a:solidFill>
                  <a:srgbClr val="343B93"/>
                </a:solidFill>
              </a:rPr>
              <a:t> </a:t>
            </a:r>
            <a:r>
              <a:rPr lang="it-IT" sz="900" b="1" err="1">
                <a:solidFill>
                  <a:srgbClr val="343B93"/>
                </a:solidFill>
              </a:rPr>
              <a:t>emotio</a:t>
            </a:r>
            <a:r>
              <a:rPr lang="it-IT" sz="900" err="1">
                <a:solidFill>
                  <a:srgbClr val="343B93"/>
                </a:solidFill>
              </a:rPr>
              <a:t>n</a:t>
            </a:r>
            <a:r>
              <a:rPr lang="it-IT" sz="900">
                <a:solidFill>
                  <a:srgbClr val="343B93"/>
                </a:solidFill>
              </a:rPr>
              <a:t> (</a:t>
            </a:r>
            <a:r>
              <a:rPr lang="it-IT" sz="900" err="1">
                <a:solidFill>
                  <a:srgbClr val="343B93"/>
                </a:solidFill>
              </a:rPr>
              <a:t>anxieties</a:t>
            </a:r>
            <a:r>
              <a:rPr lang="it-IT" sz="900">
                <a:solidFill>
                  <a:srgbClr val="343B93"/>
                </a:solidFill>
              </a:rPr>
              <a:t>, </a:t>
            </a:r>
            <a:r>
              <a:rPr lang="it-IT" sz="900" err="1">
                <a:solidFill>
                  <a:srgbClr val="343B93"/>
                </a:solidFill>
              </a:rPr>
              <a:t>frustrations</a:t>
            </a:r>
            <a:r>
              <a:rPr lang="it-IT" sz="900">
                <a:solidFill>
                  <a:srgbClr val="343B93"/>
                </a:solidFill>
              </a:rPr>
              <a:t>, </a:t>
            </a:r>
            <a:r>
              <a:rPr lang="it-IT" sz="900" err="1">
                <a:solidFill>
                  <a:srgbClr val="343B93"/>
                </a:solidFill>
              </a:rPr>
              <a:t>satisfactions</a:t>
            </a:r>
            <a:r>
              <a:rPr lang="it-IT" sz="900">
                <a:solidFill>
                  <a:srgbClr val="343B93"/>
                </a:solidFill>
              </a:rPr>
              <a:t>)</a:t>
            </a:r>
            <a:r>
              <a:rPr lang="nl-BE" sz="900">
                <a:solidFill>
                  <a:srgbClr val="343B93"/>
                </a:solidFill>
              </a:rPr>
              <a:t> </a:t>
            </a:r>
            <a:r>
              <a:rPr lang="nl-BE" sz="900" b="1">
                <a:solidFill>
                  <a:srgbClr val="FF0000"/>
                </a:solidFill>
              </a:rPr>
              <a:t>(n=11; 44,83%)</a:t>
            </a:r>
          </a:p>
          <a:p>
            <a:pPr>
              <a:lnSpc>
                <a:spcPct val="150000"/>
              </a:lnSpc>
            </a:pPr>
            <a:r>
              <a:rPr lang="nl-BE" sz="900">
                <a:solidFill>
                  <a:srgbClr val="343B93"/>
                </a:solidFill>
              </a:rPr>
              <a:t>My supervisor responded in a </a:t>
            </a:r>
            <a:r>
              <a:rPr lang="nl-BE" sz="900" b="1">
                <a:solidFill>
                  <a:srgbClr val="343B93"/>
                </a:solidFill>
              </a:rPr>
              <a:t>supportive and non-judgmental way</a:t>
            </a:r>
            <a:r>
              <a:rPr lang="nl-BE" sz="900">
                <a:solidFill>
                  <a:srgbClr val="343B93"/>
                </a:solidFill>
              </a:rPr>
              <a:t> (n=16%; 66,67%)</a:t>
            </a:r>
          </a:p>
          <a:p>
            <a:pPr>
              <a:lnSpc>
                <a:spcPct val="150000"/>
              </a:lnSpc>
            </a:pPr>
            <a:r>
              <a:rPr lang="nl-BE" sz="900">
                <a:solidFill>
                  <a:srgbClr val="343B93"/>
                </a:solidFill>
              </a:rPr>
              <a:t>My supervisor was </a:t>
            </a:r>
            <a:r>
              <a:rPr lang="nl-BE" sz="900" b="1">
                <a:solidFill>
                  <a:srgbClr val="343B93"/>
                </a:solidFill>
              </a:rPr>
              <a:t>available </a:t>
            </a:r>
            <a:r>
              <a:rPr lang="nl-BE" sz="900">
                <a:solidFill>
                  <a:srgbClr val="343B93"/>
                </a:solidFill>
              </a:rPr>
              <a:t>when I needed them </a:t>
            </a:r>
            <a:r>
              <a:rPr lang="nl-BE" sz="900">
                <a:solidFill>
                  <a:srgbClr val="FF0000"/>
                </a:solidFill>
              </a:rPr>
              <a:t>(n=11; 45,83%)</a:t>
            </a:r>
          </a:p>
          <a:p>
            <a:pPr>
              <a:lnSpc>
                <a:spcPct val="150000"/>
              </a:lnSpc>
            </a:pPr>
            <a:r>
              <a:rPr lang="nl-BE" sz="900">
                <a:solidFill>
                  <a:srgbClr val="343B93"/>
                </a:solidFill>
              </a:rPr>
              <a:t>My supervisor made me feel that it was </a:t>
            </a:r>
            <a:r>
              <a:rPr lang="nl-BE" sz="900" b="1">
                <a:solidFill>
                  <a:srgbClr val="343B93"/>
                </a:solidFill>
              </a:rPr>
              <a:t>okay to make mistakes</a:t>
            </a:r>
            <a:r>
              <a:rPr lang="nl-BE" sz="900">
                <a:solidFill>
                  <a:srgbClr val="343B93"/>
                </a:solidFill>
              </a:rPr>
              <a:t> and learn from them (n=13; 54, 17%)</a:t>
            </a:r>
          </a:p>
          <a:p>
            <a:pPr>
              <a:lnSpc>
                <a:spcPct val="150000"/>
              </a:lnSpc>
            </a:pPr>
            <a:r>
              <a:rPr lang="nl-BE" sz="900">
                <a:solidFill>
                  <a:srgbClr val="343B93"/>
                </a:solidFill>
              </a:rPr>
              <a:t>My supervisor </a:t>
            </a:r>
            <a:r>
              <a:rPr lang="nl-BE" sz="900" b="1">
                <a:solidFill>
                  <a:srgbClr val="343B93"/>
                </a:solidFill>
              </a:rPr>
              <a:t>showed interest in me as a person,</a:t>
            </a:r>
            <a:r>
              <a:rPr lang="nl-BE" sz="900">
                <a:solidFill>
                  <a:srgbClr val="343B93"/>
                </a:solidFill>
              </a:rPr>
              <a:t> not just as an intern (n=12; 50%)</a:t>
            </a:r>
          </a:p>
          <a:p>
            <a:pPr>
              <a:lnSpc>
                <a:spcPct val="150000"/>
              </a:lnSpc>
            </a:pPr>
            <a:r>
              <a:rPr lang="it-IT" sz="900">
                <a:solidFill>
                  <a:srgbClr val="343B93"/>
                </a:solidFill>
              </a:rPr>
              <a:t>My supervisor </a:t>
            </a:r>
            <a:r>
              <a:rPr lang="it-IT" sz="900" err="1">
                <a:solidFill>
                  <a:srgbClr val="343B93"/>
                </a:solidFill>
              </a:rPr>
              <a:t>provided</a:t>
            </a:r>
            <a:r>
              <a:rPr lang="it-IT" sz="900">
                <a:solidFill>
                  <a:srgbClr val="343B93"/>
                </a:solidFill>
              </a:rPr>
              <a:t> </a:t>
            </a:r>
            <a:r>
              <a:rPr lang="it-IT" sz="900" b="1">
                <a:solidFill>
                  <a:srgbClr val="343B93"/>
                </a:solidFill>
              </a:rPr>
              <a:t>feedback in a </a:t>
            </a:r>
            <a:r>
              <a:rPr lang="it-IT" sz="900" b="1" err="1">
                <a:solidFill>
                  <a:srgbClr val="343B93"/>
                </a:solidFill>
              </a:rPr>
              <a:t>respectful</a:t>
            </a:r>
            <a:r>
              <a:rPr lang="it-IT" sz="900" b="1">
                <a:solidFill>
                  <a:srgbClr val="343B93"/>
                </a:solidFill>
              </a:rPr>
              <a:t> and </a:t>
            </a:r>
            <a:r>
              <a:rPr lang="it-IT" sz="900" b="1" err="1">
                <a:solidFill>
                  <a:srgbClr val="343B93"/>
                </a:solidFill>
              </a:rPr>
              <a:t>constructive</a:t>
            </a:r>
            <a:r>
              <a:rPr lang="it-IT" sz="900" b="1">
                <a:solidFill>
                  <a:srgbClr val="343B93"/>
                </a:solidFill>
              </a:rPr>
              <a:t> </a:t>
            </a:r>
            <a:r>
              <a:rPr lang="it-IT" sz="900" b="1" err="1">
                <a:solidFill>
                  <a:srgbClr val="343B93"/>
                </a:solidFill>
              </a:rPr>
              <a:t>manne</a:t>
            </a:r>
            <a:r>
              <a:rPr lang="it-IT" sz="900" err="1">
                <a:solidFill>
                  <a:srgbClr val="343B93"/>
                </a:solidFill>
              </a:rPr>
              <a:t>r</a:t>
            </a:r>
            <a:r>
              <a:rPr lang="nl-BE" sz="900">
                <a:solidFill>
                  <a:srgbClr val="343B93"/>
                </a:solidFill>
              </a:rPr>
              <a:t> (n=17; 70%)</a:t>
            </a:r>
            <a:endParaRPr lang="nl-BE"/>
          </a:p>
        </p:txBody>
      </p:sp>
      <p:pic>
        <p:nvPicPr>
          <p:cNvPr id="2" name="Elemento grafico 1">
            <a:extLst>
              <a:ext uri="{FF2B5EF4-FFF2-40B4-BE49-F238E27FC236}">
                <a16:creationId xmlns:a16="http://schemas.microsoft.com/office/drawing/2014/main" id="{F1A9FF96-C4AC-0518-5DDC-80AFDD2DDEB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9843" y="1281793"/>
            <a:ext cx="914400" cy="914400"/>
          </a:xfrm>
          <a:prstGeom prst="rect">
            <a:avLst/>
          </a:prstGeom>
        </p:spPr>
      </p:pic>
      <p:graphicFrame>
        <p:nvGraphicFramePr>
          <p:cNvPr id="6" name="Diagramma 5">
            <a:extLst>
              <a:ext uri="{FF2B5EF4-FFF2-40B4-BE49-F238E27FC236}">
                <a16:creationId xmlns:a16="http://schemas.microsoft.com/office/drawing/2014/main" id="{B2FD711F-5D92-4E81-3A42-A19C2DFB285B}"/>
              </a:ext>
            </a:extLst>
          </p:cNvPr>
          <p:cNvGraphicFramePr/>
          <p:nvPr>
            <p:extLst>
              <p:ext uri="{D42A27DB-BD31-4B8C-83A1-F6EECF244321}">
                <p14:modId xmlns:p14="http://schemas.microsoft.com/office/powerpoint/2010/main" val="544821123"/>
              </p:ext>
            </p:extLst>
          </p:nvPr>
        </p:nvGraphicFramePr>
        <p:xfrm>
          <a:off x="4098471" y="-209550"/>
          <a:ext cx="4680857" cy="35433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456556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D4C70874-C88B-B6AC-B942-5F6C67AF7A84}"/>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618FB518-9BAE-1505-653E-05D4C19527C2}"/>
              </a:ext>
            </a:extLst>
          </p:cNvPr>
          <p:cNvSpPr txBox="1">
            <a:spLocks noGrp="1"/>
          </p:cNvSpPr>
          <p:nvPr>
            <p:ph type="ctrTitle"/>
          </p:nvPr>
        </p:nvSpPr>
        <p:spPr>
          <a:xfrm>
            <a:off x="681902" y="410078"/>
            <a:ext cx="7035341" cy="876000"/>
          </a:xfrm>
          <a:prstGeom prst="rect">
            <a:avLst/>
          </a:prstGeom>
        </p:spPr>
        <p:txBody>
          <a:bodyPr spcFirstLastPara="1" wrap="square" lIns="91425" tIns="91425" rIns="91425" bIns="91425" anchor="b" anchorCtr="0">
            <a:noAutofit/>
          </a:bodyPr>
          <a:lstStyle/>
          <a:p>
            <a:r>
              <a:rPr lang="nl-BE" sz="3200" err="1">
                <a:solidFill>
                  <a:schemeClr val="tx1">
                    <a:lumMod val="75000"/>
                    <a:lumOff val="25000"/>
                  </a:schemeClr>
                </a:solidFill>
                <a:latin typeface="WEB Regular Regular"/>
              </a:rPr>
              <a:t>Perception</a:t>
            </a:r>
            <a:r>
              <a:rPr lang="nl-BE" sz="3200">
                <a:solidFill>
                  <a:schemeClr val="tx1">
                    <a:lumMod val="75000"/>
                    <a:lumOff val="25000"/>
                  </a:schemeClr>
                </a:solidFill>
                <a:latin typeface="WEB Regular Regular"/>
              </a:rPr>
              <a:t> of </a:t>
            </a:r>
            <a:r>
              <a:rPr lang="nl-BE" sz="3200" err="1">
                <a:solidFill>
                  <a:schemeClr val="tx1">
                    <a:lumMod val="75000"/>
                    <a:lumOff val="25000"/>
                  </a:schemeClr>
                </a:solidFill>
                <a:latin typeface="WEB Regular Regular"/>
              </a:rPr>
              <a:t>own</a:t>
            </a:r>
            <a:r>
              <a:rPr lang="nl-BE" sz="3200">
                <a:solidFill>
                  <a:schemeClr val="tx1">
                    <a:lumMod val="75000"/>
                    <a:lumOff val="25000"/>
                  </a:schemeClr>
                </a:solidFill>
                <a:latin typeface="WEB Regular Regular"/>
              </a:rPr>
              <a:t> supervisors </a:t>
            </a:r>
            <a:r>
              <a:rPr lang="nl-BE" sz="3200" err="1">
                <a:solidFill>
                  <a:schemeClr val="tx1">
                    <a:lumMod val="75000"/>
                    <a:lumOff val="25000"/>
                  </a:schemeClr>
                </a:solidFill>
                <a:latin typeface="WEB Regular Regular"/>
              </a:rPr>
              <a:t>behavior</a:t>
            </a:r>
            <a:r>
              <a:rPr lang="nl-BE" sz="3200">
                <a:solidFill>
                  <a:schemeClr val="tx1">
                    <a:lumMod val="75000"/>
                    <a:lumOff val="25000"/>
                  </a:schemeClr>
                </a:solidFill>
                <a:latin typeface="WEB Regular Regular"/>
              </a:rPr>
              <a:t> vs. How </a:t>
            </a:r>
            <a:r>
              <a:rPr lang="nl-BE" sz="3200" err="1">
                <a:solidFill>
                  <a:schemeClr val="tx1">
                    <a:lumMod val="75000"/>
                    <a:lumOff val="25000"/>
                  </a:schemeClr>
                </a:solidFill>
                <a:latin typeface="WEB Regular Regular"/>
              </a:rPr>
              <a:t>students</a:t>
            </a:r>
            <a:r>
              <a:rPr lang="nl-BE" sz="3200">
                <a:solidFill>
                  <a:schemeClr val="tx1">
                    <a:lumMod val="75000"/>
                    <a:lumOff val="25000"/>
                  </a:schemeClr>
                </a:solidFill>
                <a:latin typeface="WEB Regular Regular"/>
              </a:rPr>
              <a:t> </a:t>
            </a:r>
            <a:r>
              <a:rPr lang="nl-BE" sz="3200" err="1">
                <a:solidFill>
                  <a:schemeClr val="tx1">
                    <a:lumMod val="75000"/>
                    <a:lumOff val="25000"/>
                  </a:schemeClr>
                </a:solidFill>
                <a:latin typeface="WEB Regular Regular"/>
              </a:rPr>
              <a:t>perceive</a:t>
            </a:r>
            <a:r>
              <a:rPr lang="nl-BE" sz="3200">
                <a:solidFill>
                  <a:schemeClr val="tx1">
                    <a:lumMod val="75000"/>
                    <a:lumOff val="25000"/>
                  </a:schemeClr>
                </a:solidFill>
                <a:latin typeface="WEB Regular Regular"/>
              </a:rPr>
              <a:t> it.</a:t>
            </a:r>
            <a:endParaRPr lang="en" sz="3200">
              <a:solidFill>
                <a:schemeClr val="tx1">
                  <a:lumMod val="75000"/>
                  <a:lumOff val="25000"/>
                </a:schemeClr>
              </a:solidFill>
              <a:latin typeface="WEB Regular Regular" panose="02000503040000020003" pitchFamily="2" charset="77"/>
            </a:endParaRPr>
          </a:p>
        </p:txBody>
      </p:sp>
      <p:sp>
        <p:nvSpPr>
          <p:cNvPr id="3" name="Google Shape;162;p32">
            <a:extLst>
              <a:ext uri="{FF2B5EF4-FFF2-40B4-BE49-F238E27FC236}">
                <a16:creationId xmlns:a16="http://schemas.microsoft.com/office/drawing/2014/main" id="{24F4DB54-0C34-7D90-685F-BFE7D12581A6}"/>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PT" sz="1000" b="1">
                <a:solidFill>
                  <a:srgbClr val="004998"/>
                </a:solidFill>
                <a:latin typeface="WEB Regular Regular"/>
              </a:rPr>
              <a:t>08|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11AC2DC1-4928-E1C0-C202-BF580AC81BAF}"/>
              </a:ext>
            </a:extLst>
          </p:cNvPr>
          <p:cNvPicPr>
            <a:picLocks noChangeAspect="1"/>
          </p:cNvPicPr>
          <p:nvPr/>
        </p:nvPicPr>
        <p:blipFill>
          <a:blip r:embed="rId3"/>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D9138C5C-0270-A7FE-0BE6-FAC33C0C50B1}"/>
              </a:ext>
            </a:extLst>
          </p:cNvPr>
          <p:cNvPicPr>
            <a:picLocks noChangeAspect="1"/>
          </p:cNvPicPr>
          <p:nvPr/>
        </p:nvPicPr>
        <p:blipFill>
          <a:blip r:embed="rId4"/>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DAC37749-759B-6EF6-4A46-DD8A3457050C}"/>
              </a:ext>
            </a:extLst>
          </p:cNvPr>
          <p:cNvCxnSpPr>
            <a:cxnSpLocks/>
          </p:cNvCxnSpPr>
          <p:nvPr/>
        </p:nvCxnSpPr>
        <p:spPr>
          <a:xfrm flipV="1">
            <a:off x="-18857" y="4640741"/>
            <a:ext cx="7690372" cy="54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6" name="Tabel 15">
            <a:extLst>
              <a:ext uri="{FF2B5EF4-FFF2-40B4-BE49-F238E27FC236}">
                <a16:creationId xmlns:a16="http://schemas.microsoft.com/office/drawing/2014/main" id="{F0AB7E01-9762-A7D9-C526-58B3431C9843}"/>
              </a:ext>
            </a:extLst>
          </p:cNvPr>
          <p:cNvGraphicFramePr>
            <a:graphicFrameLocks noGrp="1"/>
          </p:cNvGraphicFramePr>
          <p:nvPr>
            <p:extLst>
              <p:ext uri="{D42A27DB-BD31-4B8C-83A1-F6EECF244321}">
                <p14:modId xmlns:p14="http://schemas.microsoft.com/office/powerpoint/2010/main" val="3387322984"/>
              </p:ext>
            </p:extLst>
          </p:nvPr>
        </p:nvGraphicFramePr>
        <p:xfrm>
          <a:off x="1305470" y="1185596"/>
          <a:ext cx="6366045" cy="3218828"/>
        </p:xfrm>
        <a:graphic>
          <a:graphicData uri="http://schemas.openxmlformats.org/drawingml/2006/table">
            <a:tbl>
              <a:tblPr>
                <a:tableStyleId>{9DCAF9ED-07DC-4A11-8D7F-57B35C25682E}</a:tableStyleId>
              </a:tblPr>
              <a:tblGrid>
                <a:gridCol w="2122015">
                  <a:extLst>
                    <a:ext uri="{9D8B030D-6E8A-4147-A177-3AD203B41FA5}">
                      <a16:colId xmlns:a16="http://schemas.microsoft.com/office/drawing/2014/main" val="3520957655"/>
                    </a:ext>
                  </a:extLst>
                </a:gridCol>
                <a:gridCol w="2122015">
                  <a:extLst>
                    <a:ext uri="{9D8B030D-6E8A-4147-A177-3AD203B41FA5}">
                      <a16:colId xmlns:a16="http://schemas.microsoft.com/office/drawing/2014/main" val="3143128984"/>
                    </a:ext>
                  </a:extLst>
                </a:gridCol>
                <a:gridCol w="2122015">
                  <a:extLst>
                    <a:ext uri="{9D8B030D-6E8A-4147-A177-3AD203B41FA5}">
                      <a16:colId xmlns:a16="http://schemas.microsoft.com/office/drawing/2014/main" val="2350052107"/>
                    </a:ext>
                  </a:extLst>
                </a:gridCol>
              </a:tblGrid>
              <a:tr h="335706">
                <a:tc>
                  <a:txBody>
                    <a:bodyPr/>
                    <a:lstStyle/>
                    <a:p>
                      <a:pPr>
                        <a:buNone/>
                      </a:pPr>
                      <a:r>
                        <a:rPr lang="nl-BE" sz="900" b="1" err="1">
                          <a:effectLst/>
                        </a:rPr>
                        <a:t>Students</a:t>
                      </a:r>
                      <a:r>
                        <a:rPr lang="nl-BE" sz="900" b="1">
                          <a:effectLst/>
                        </a:rPr>
                        <a:t> (% </a:t>
                      </a:r>
                      <a:r>
                        <a:rPr lang="nl-BE" sz="900" b="1" err="1">
                          <a:effectLst/>
                        </a:rPr>
                        <a:t>Agree</a:t>
                      </a:r>
                      <a:r>
                        <a:rPr lang="nl-BE" sz="900" b="1">
                          <a:effectLst/>
                        </a:rPr>
                        <a:t>/</a:t>
                      </a:r>
                      <a:r>
                        <a:rPr lang="nl-BE" sz="900" b="1" err="1">
                          <a:effectLst/>
                        </a:rPr>
                        <a:t>Strongly</a:t>
                      </a:r>
                      <a:r>
                        <a:rPr lang="nl-BE" sz="900" b="1">
                          <a:effectLst/>
                        </a:rPr>
                        <a:t> </a:t>
                      </a:r>
                      <a:r>
                        <a:rPr lang="nl-BE" sz="900" b="1" err="1">
                          <a:effectLst/>
                        </a:rPr>
                        <a:t>Agree</a:t>
                      </a:r>
                      <a:r>
                        <a:rPr lang="nl-BE" sz="900" b="1">
                          <a:effectLst/>
                        </a:rPr>
                        <a:t>)</a:t>
                      </a:r>
                    </a:p>
                  </a:txBody>
                  <a:tcPr marL="59242" marR="59242" marT="29621" marB="29621" anchor="ctr">
                    <a:solidFill>
                      <a:schemeClr val="accent4">
                        <a:lumMod val="20000"/>
                        <a:lumOff val="80000"/>
                      </a:schemeClr>
                    </a:solidFill>
                  </a:tcPr>
                </a:tc>
                <a:tc>
                  <a:txBody>
                    <a:bodyPr/>
                    <a:lstStyle/>
                    <a:p>
                      <a:pPr>
                        <a:buNone/>
                      </a:pPr>
                      <a:r>
                        <a:rPr lang="nl-BE" sz="900" b="1" err="1">
                          <a:effectLst/>
                        </a:rPr>
                        <a:t>Dimension</a:t>
                      </a:r>
                      <a:endParaRPr lang="nl-BE" sz="900" b="1">
                        <a:effectLst/>
                      </a:endParaRPr>
                    </a:p>
                  </a:txBody>
                  <a:tcPr marL="59242" marR="59242" marT="29621" marB="29621" anchor="ctr">
                    <a:solidFill>
                      <a:schemeClr val="accent4">
                        <a:lumMod val="20000"/>
                        <a:lumOff val="80000"/>
                      </a:schemeClr>
                    </a:solidFill>
                  </a:tcPr>
                </a:tc>
                <a:tc>
                  <a:txBody>
                    <a:bodyPr/>
                    <a:lstStyle/>
                    <a:p>
                      <a:pPr>
                        <a:buNone/>
                      </a:pPr>
                      <a:r>
                        <a:rPr lang="nl-BE" sz="900" b="1">
                          <a:effectLst/>
                        </a:rPr>
                        <a:t>Supervisors (% </a:t>
                      </a:r>
                      <a:r>
                        <a:rPr lang="nl-BE" sz="900" b="1" err="1">
                          <a:effectLst/>
                        </a:rPr>
                        <a:t>Agree</a:t>
                      </a:r>
                      <a:r>
                        <a:rPr lang="nl-BE" sz="900" b="1">
                          <a:effectLst/>
                        </a:rPr>
                        <a:t>/</a:t>
                      </a:r>
                      <a:r>
                        <a:rPr lang="nl-BE" sz="900" b="1" err="1">
                          <a:effectLst/>
                        </a:rPr>
                        <a:t>Strongly</a:t>
                      </a:r>
                      <a:r>
                        <a:rPr lang="nl-BE" sz="900" b="1">
                          <a:effectLst/>
                        </a:rPr>
                        <a:t> </a:t>
                      </a:r>
                      <a:r>
                        <a:rPr lang="nl-BE" sz="900" b="1" err="1">
                          <a:effectLst/>
                        </a:rPr>
                        <a:t>Agree</a:t>
                      </a:r>
                      <a:r>
                        <a:rPr lang="nl-BE" sz="900" b="1">
                          <a:effectLst/>
                        </a:rPr>
                        <a:t>)</a:t>
                      </a:r>
                    </a:p>
                  </a:txBody>
                  <a:tcPr marL="59242" marR="59242" marT="29621" marB="29621" anchor="ctr">
                    <a:solidFill>
                      <a:schemeClr val="accent4">
                        <a:lumMod val="20000"/>
                        <a:lumOff val="80000"/>
                      </a:schemeClr>
                    </a:solidFill>
                  </a:tcPr>
                </a:tc>
                <a:extLst>
                  <a:ext uri="{0D108BD9-81ED-4DB2-BD59-A6C34878D82A}">
                    <a16:rowId xmlns:a16="http://schemas.microsoft.com/office/drawing/2014/main" val="172290164"/>
                  </a:ext>
                </a:extLst>
              </a:tr>
              <a:tr h="335706">
                <a:tc>
                  <a:txBody>
                    <a:bodyPr/>
                    <a:lstStyle/>
                    <a:p>
                      <a:pPr algn="ctr">
                        <a:buNone/>
                      </a:pPr>
                      <a:r>
                        <a:rPr lang="nl-BE" sz="900">
                          <a:effectLst/>
                        </a:rPr>
                        <a:t>79%</a:t>
                      </a:r>
                    </a:p>
                  </a:txBody>
                  <a:tcPr marL="59242" marR="59242" marT="29621" marB="29621" anchor="ctr"/>
                </a:tc>
                <a:tc>
                  <a:txBody>
                    <a:bodyPr/>
                    <a:lstStyle/>
                    <a:p>
                      <a:pPr>
                        <a:buNone/>
                      </a:pPr>
                      <a:r>
                        <a:rPr lang="nl-BE" sz="900" err="1">
                          <a:effectLst/>
                        </a:rPr>
                        <a:t>Listens</a:t>
                      </a:r>
                      <a:r>
                        <a:rPr lang="nl-BE" sz="900">
                          <a:effectLst/>
                        </a:rPr>
                        <a:t> </a:t>
                      </a:r>
                      <a:r>
                        <a:rPr lang="nl-BE" sz="900" err="1">
                          <a:effectLst/>
                        </a:rPr>
                        <a:t>attentively</a:t>
                      </a:r>
                      <a:r>
                        <a:rPr lang="nl-BE" sz="900">
                          <a:effectLst/>
                        </a:rPr>
                        <a:t> </a:t>
                      </a:r>
                      <a:r>
                        <a:rPr lang="nl-BE" sz="900" err="1">
                          <a:effectLst/>
                        </a:rPr>
                        <a:t>to</a:t>
                      </a:r>
                      <a:r>
                        <a:rPr lang="nl-BE" sz="900">
                          <a:effectLst/>
                        </a:rPr>
                        <a:t> concerns and experiences</a:t>
                      </a:r>
                    </a:p>
                  </a:txBody>
                  <a:tcPr marL="59242" marR="59242" marT="29621" marB="29621" anchor="ctr">
                    <a:solidFill>
                      <a:schemeClr val="accent1">
                        <a:lumMod val="10000"/>
                        <a:lumOff val="90000"/>
                      </a:schemeClr>
                    </a:solidFill>
                  </a:tcPr>
                </a:tc>
                <a:tc>
                  <a:txBody>
                    <a:bodyPr/>
                    <a:lstStyle/>
                    <a:p>
                      <a:pPr algn="ctr">
                        <a:buNone/>
                      </a:pPr>
                      <a:r>
                        <a:rPr lang="nl-BE" sz="900">
                          <a:effectLst/>
                        </a:rPr>
                        <a:t>100%</a:t>
                      </a:r>
                    </a:p>
                  </a:txBody>
                  <a:tcPr marL="59242" marR="59242" marT="29621" marB="29621" anchor="ctr"/>
                </a:tc>
                <a:extLst>
                  <a:ext uri="{0D108BD9-81ED-4DB2-BD59-A6C34878D82A}">
                    <a16:rowId xmlns:a16="http://schemas.microsoft.com/office/drawing/2014/main" val="3160278786"/>
                  </a:ext>
                </a:extLst>
              </a:tr>
              <a:tr h="197474">
                <a:tc>
                  <a:txBody>
                    <a:bodyPr/>
                    <a:lstStyle/>
                    <a:p>
                      <a:pPr algn="ctr">
                        <a:buNone/>
                      </a:pPr>
                      <a:r>
                        <a:rPr lang="nl-BE" sz="900">
                          <a:effectLst/>
                        </a:rPr>
                        <a:t>75%</a:t>
                      </a:r>
                    </a:p>
                  </a:txBody>
                  <a:tcPr marL="59242" marR="59242" marT="29621" marB="29621" anchor="ctr"/>
                </a:tc>
                <a:tc>
                  <a:txBody>
                    <a:bodyPr/>
                    <a:lstStyle/>
                    <a:p>
                      <a:pPr>
                        <a:buNone/>
                      </a:pPr>
                      <a:r>
                        <a:rPr lang="nl-BE" sz="900">
                          <a:effectLst/>
                        </a:rPr>
                        <a:t>Takes me </a:t>
                      </a:r>
                      <a:r>
                        <a:rPr lang="nl-BE" sz="900" err="1">
                          <a:effectLst/>
                        </a:rPr>
                        <a:t>seriously</a:t>
                      </a:r>
                      <a:endParaRPr lang="nl-BE" sz="900">
                        <a:effectLst/>
                      </a:endParaRPr>
                    </a:p>
                  </a:txBody>
                  <a:tcPr marL="59242" marR="59242" marT="29621" marB="29621" anchor="ctr">
                    <a:solidFill>
                      <a:schemeClr val="accent1">
                        <a:lumMod val="10000"/>
                        <a:lumOff val="90000"/>
                      </a:schemeClr>
                    </a:solidFill>
                  </a:tcPr>
                </a:tc>
                <a:tc>
                  <a:txBody>
                    <a:bodyPr/>
                    <a:lstStyle/>
                    <a:p>
                      <a:pPr algn="ctr">
                        <a:buNone/>
                      </a:pPr>
                      <a:r>
                        <a:rPr lang="nl-BE" sz="900">
                          <a:effectLst/>
                        </a:rPr>
                        <a:t>80%</a:t>
                      </a:r>
                    </a:p>
                  </a:txBody>
                  <a:tcPr marL="59242" marR="59242" marT="29621" marB="29621" anchor="ctr"/>
                </a:tc>
                <a:extLst>
                  <a:ext uri="{0D108BD9-81ED-4DB2-BD59-A6C34878D82A}">
                    <a16:rowId xmlns:a16="http://schemas.microsoft.com/office/drawing/2014/main" val="2616002964"/>
                  </a:ext>
                </a:extLst>
              </a:tr>
              <a:tr h="335706">
                <a:tc>
                  <a:txBody>
                    <a:bodyPr/>
                    <a:lstStyle/>
                    <a:p>
                      <a:pPr algn="ctr">
                        <a:buNone/>
                      </a:pPr>
                      <a:r>
                        <a:rPr lang="nl-BE" sz="900">
                          <a:effectLst/>
                        </a:rPr>
                        <a:t>54%</a:t>
                      </a:r>
                    </a:p>
                  </a:txBody>
                  <a:tcPr marL="59242" marR="59242" marT="29621" marB="29621" anchor="ctr"/>
                </a:tc>
                <a:tc>
                  <a:txBody>
                    <a:bodyPr/>
                    <a:lstStyle/>
                    <a:p>
                      <a:pPr>
                        <a:buNone/>
                      </a:pPr>
                      <a:r>
                        <a:rPr lang="nl-BE" sz="900" err="1">
                          <a:effectLst/>
                        </a:rPr>
                        <a:t>Demonstrates</a:t>
                      </a:r>
                      <a:r>
                        <a:rPr lang="nl-BE" sz="900">
                          <a:effectLst/>
                        </a:rPr>
                        <a:t> </a:t>
                      </a:r>
                      <a:r>
                        <a:rPr lang="nl-BE" sz="900" err="1">
                          <a:effectLst/>
                        </a:rPr>
                        <a:t>understanding</a:t>
                      </a:r>
                      <a:r>
                        <a:rPr lang="nl-BE" sz="900">
                          <a:effectLst/>
                        </a:rPr>
                        <a:t> of </a:t>
                      </a:r>
                      <a:r>
                        <a:rPr lang="nl-BE" sz="900" err="1">
                          <a:effectLst/>
                        </a:rPr>
                        <a:t>my</a:t>
                      </a:r>
                      <a:r>
                        <a:rPr lang="nl-BE" sz="900">
                          <a:effectLst/>
                        </a:rPr>
                        <a:t> personal </a:t>
                      </a:r>
                      <a:r>
                        <a:rPr lang="nl-BE" sz="900" err="1">
                          <a:effectLst/>
                        </a:rPr>
                        <a:t>circumstances</a:t>
                      </a:r>
                      <a:endParaRPr lang="nl-BE" sz="900">
                        <a:effectLst/>
                      </a:endParaRPr>
                    </a:p>
                  </a:txBody>
                  <a:tcPr marL="59242" marR="59242" marT="29621" marB="29621" anchor="ctr">
                    <a:solidFill>
                      <a:schemeClr val="accent1">
                        <a:lumMod val="10000"/>
                        <a:lumOff val="90000"/>
                      </a:schemeClr>
                    </a:solidFill>
                  </a:tcPr>
                </a:tc>
                <a:tc>
                  <a:txBody>
                    <a:bodyPr/>
                    <a:lstStyle/>
                    <a:p>
                      <a:pPr algn="ctr">
                        <a:buNone/>
                      </a:pPr>
                      <a:r>
                        <a:rPr lang="nl-BE" sz="900">
                          <a:effectLst/>
                        </a:rPr>
                        <a:t>100%</a:t>
                      </a:r>
                    </a:p>
                  </a:txBody>
                  <a:tcPr marL="59242" marR="59242" marT="29621" marB="29621" anchor="ctr"/>
                </a:tc>
                <a:extLst>
                  <a:ext uri="{0D108BD9-81ED-4DB2-BD59-A6C34878D82A}">
                    <a16:rowId xmlns:a16="http://schemas.microsoft.com/office/drawing/2014/main" val="2858462945"/>
                  </a:ext>
                </a:extLst>
              </a:tr>
              <a:tr h="335706">
                <a:tc>
                  <a:txBody>
                    <a:bodyPr/>
                    <a:lstStyle/>
                    <a:p>
                      <a:pPr algn="ctr">
                        <a:buNone/>
                      </a:pPr>
                      <a:r>
                        <a:rPr lang="nl-BE" sz="900">
                          <a:effectLst/>
                        </a:rPr>
                        <a:t>46%</a:t>
                      </a:r>
                    </a:p>
                  </a:txBody>
                  <a:tcPr marL="59242" marR="59242" marT="29621" marB="29621" anchor="ctr"/>
                </a:tc>
                <a:tc>
                  <a:txBody>
                    <a:bodyPr/>
                    <a:lstStyle/>
                    <a:p>
                      <a:pPr>
                        <a:buNone/>
                      </a:pPr>
                      <a:r>
                        <a:rPr lang="nl-BE" sz="900">
                          <a:effectLst/>
                        </a:rPr>
                        <a:t>Provides space to express emotions</a:t>
                      </a:r>
                    </a:p>
                  </a:txBody>
                  <a:tcPr marL="59242" marR="59242" marT="29621" marB="29621" anchor="ctr">
                    <a:solidFill>
                      <a:schemeClr val="accent1">
                        <a:lumMod val="10000"/>
                        <a:lumOff val="90000"/>
                      </a:schemeClr>
                    </a:solidFill>
                  </a:tcPr>
                </a:tc>
                <a:tc>
                  <a:txBody>
                    <a:bodyPr/>
                    <a:lstStyle/>
                    <a:p>
                      <a:pPr algn="ctr">
                        <a:buNone/>
                      </a:pPr>
                      <a:r>
                        <a:rPr lang="nl-BE" sz="900">
                          <a:effectLst/>
                        </a:rPr>
                        <a:t>40%</a:t>
                      </a:r>
                    </a:p>
                  </a:txBody>
                  <a:tcPr marL="59242" marR="59242" marT="29621" marB="29621" anchor="ctr"/>
                </a:tc>
                <a:extLst>
                  <a:ext uri="{0D108BD9-81ED-4DB2-BD59-A6C34878D82A}">
                    <a16:rowId xmlns:a16="http://schemas.microsoft.com/office/drawing/2014/main" val="2363031543"/>
                  </a:ext>
                </a:extLst>
              </a:tr>
              <a:tr h="335706">
                <a:tc>
                  <a:txBody>
                    <a:bodyPr/>
                    <a:lstStyle/>
                    <a:p>
                      <a:pPr algn="ctr">
                        <a:buNone/>
                      </a:pPr>
                      <a:r>
                        <a:rPr lang="nl-BE" sz="900">
                          <a:effectLst/>
                        </a:rPr>
                        <a:t>67%</a:t>
                      </a:r>
                    </a:p>
                  </a:txBody>
                  <a:tcPr marL="59242" marR="59242" marT="29621" marB="29621" anchor="ctr"/>
                </a:tc>
                <a:tc>
                  <a:txBody>
                    <a:bodyPr/>
                    <a:lstStyle/>
                    <a:p>
                      <a:pPr>
                        <a:buNone/>
                      </a:pPr>
                      <a:r>
                        <a:rPr lang="nl-BE" sz="900" err="1">
                          <a:effectLst/>
                        </a:rPr>
                        <a:t>Responds</a:t>
                      </a:r>
                      <a:r>
                        <a:rPr lang="nl-BE" sz="900">
                          <a:effectLst/>
                        </a:rPr>
                        <a:t> in a </a:t>
                      </a:r>
                      <a:r>
                        <a:rPr lang="nl-BE" sz="900" err="1">
                          <a:effectLst/>
                        </a:rPr>
                        <a:t>supportive</a:t>
                      </a:r>
                      <a:r>
                        <a:rPr lang="nl-BE" sz="900">
                          <a:effectLst/>
                        </a:rPr>
                        <a:t> and non-</a:t>
                      </a:r>
                      <a:r>
                        <a:rPr lang="nl-BE" sz="900" err="1">
                          <a:effectLst/>
                        </a:rPr>
                        <a:t>judgmental</a:t>
                      </a:r>
                      <a:r>
                        <a:rPr lang="nl-BE" sz="900">
                          <a:effectLst/>
                        </a:rPr>
                        <a:t> </a:t>
                      </a:r>
                      <a:r>
                        <a:rPr lang="nl-BE" sz="900" err="1">
                          <a:effectLst/>
                        </a:rPr>
                        <a:t>manner</a:t>
                      </a:r>
                      <a:endParaRPr lang="nl-BE" sz="900">
                        <a:effectLst/>
                      </a:endParaRPr>
                    </a:p>
                  </a:txBody>
                  <a:tcPr marL="59242" marR="59242" marT="29621" marB="29621" anchor="ctr">
                    <a:solidFill>
                      <a:schemeClr val="accent1">
                        <a:lumMod val="10000"/>
                        <a:lumOff val="90000"/>
                      </a:schemeClr>
                    </a:solidFill>
                  </a:tcPr>
                </a:tc>
                <a:tc>
                  <a:txBody>
                    <a:bodyPr/>
                    <a:lstStyle/>
                    <a:p>
                      <a:pPr algn="ctr">
                        <a:buNone/>
                      </a:pPr>
                      <a:r>
                        <a:rPr lang="nl-BE" sz="900">
                          <a:effectLst/>
                        </a:rPr>
                        <a:t>80%</a:t>
                      </a:r>
                    </a:p>
                  </a:txBody>
                  <a:tcPr marL="59242" marR="59242" marT="29621" marB="29621" anchor="ctr"/>
                </a:tc>
                <a:extLst>
                  <a:ext uri="{0D108BD9-81ED-4DB2-BD59-A6C34878D82A}">
                    <a16:rowId xmlns:a16="http://schemas.microsoft.com/office/drawing/2014/main" val="3763352700"/>
                  </a:ext>
                </a:extLst>
              </a:tr>
              <a:tr h="335706">
                <a:tc>
                  <a:txBody>
                    <a:bodyPr/>
                    <a:lstStyle/>
                    <a:p>
                      <a:pPr algn="ctr">
                        <a:buNone/>
                      </a:pPr>
                      <a:r>
                        <a:rPr lang="nl-BE" sz="900">
                          <a:effectLst/>
                        </a:rPr>
                        <a:t>46%</a:t>
                      </a:r>
                    </a:p>
                  </a:txBody>
                  <a:tcPr marL="59242" marR="59242" marT="29621" marB="29621" anchor="ctr"/>
                </a:tc>
                <a:tc>
                  <a:txBody>
                    <a:bodyPr/>
                    <a:lstStyle/>
                    <a:p>
                      <a:pPr>
                        <a:buNone/>
                      </a:pPr>
                      <a:r>
                        <a:rPr lang="nl-BE" sz="900">
                          <a:effectLst/>
                        </a:rPr>
                        <a:t>Is </a:t>
                      </a:r>
                      <a:r>
                        <a:rPr lang="nl-BE" sz="900" err="1">
                          <a:effectLst/>
                        </a:rPr>
                        <a:t>available</a:t>
                      </a:r>
                      <a:r>
                        <a:rPr lang="nl-BE" sz="900">
                          <a:effectLst/>
                        </a:rPr>
                        <a:t> </a:t>
                      </a:r>
                      <a:r>
                        <a:rPr lang="nl-BE" sz="900" err="1">
                          <a:effectLst/>
                        </a:rPr>
                        <a:t>when</a:t>
                      </a:r>
                      <a:r>
                        <a:rPr lang="nl-BE" sz="900">
                          <a:effectLst/>
                        </a:rPr>
                        <a:t> support is </a:t>
                      </a:r>
                      <a:r>
                        <a:rPr lang="nl-BE" sz="900" err="1">
                          <a:effectLst/>
                        </a:rPr>
                        <a:t>needed</a:t>
                      </a:r>
                      <a:endParaRPr lang="nl-BE" sz="900">
                        <a:effectLst/>
                      </a:endParaRPr>
                    </a:p>
                  </a:txBody>
                  <a:tcPr marL="59242" marR="59242" marT="29621" marB="29621" anchor="ctr">
                    <a:solidFill>
                      <a:schemeClr val="accent1">
                        <a:lumMod val="10000"/>
                        <a:lumOff val="90000"/>
                      </a:schemeClr>
                    </a:solidFill>
                  </a:tcPr>
                </a:tc>
                <a:tc>
                  <a:txBody>
                    <a:bodyPr/>
                    <a:lstStyle/>
                    <a:p>
                      <a:pPr algn="ctr">
                        <a:buNone/>
                      </a:pPr>
                      <a:r>
                        <a:rPr lang="nl-BE" sz="900">
                          <a:effectLst/>
                        </a:rPr>
                        <a:t>60%</a:t>
                      </a:r>
                    </a:p>
                  </a:txBody>
                  <a:tcPr marL="59242" marR="59242" marT="29621" marB="29621" anchor="ctr"/>
                </a:tc>
                <a:extLst>
                  <a:ext uri="{0D108BD9-81ED-4DB2-BD59-A6C34878D82A}">
                    <a16:rowId xmlns:a16="http://schemas.microsoft.com/office/drawing/2014/main" val="1605412005"/>
                  </a:ext>
                </a:extLst>
              </a:tr>
              <a:tr h="335706">
                <a:tc>
                  <a:txBody>
                    <a:bodyPr/>
                    <a:lstStyle/>
                    <a:p>
                      <a:pPr algn="ctr">
                        <a:buNone/>
                      </a:pPr>
                      <a:r>
                        <a:rPr lang="nl-BE" sz="900">
                          <a:effectLst/>
                        </a:rPr>
                        <a:t>54%</a:t>
                      </a:r>
                    </a:p>
                  </a:txBody>
                  <a:tcPr marL="59242" marR="59242" marT="29621" marB="29621" anchor="ctr"/>
                </a:tc>
                <a:tc>
                  <a:txBody>
                    <a:bodyPr/>
                    <a:lstStyle/>
                    <a:p>
                      <a:pPr>
                        <a:buNone/>
                      </a:pPr>
                      <a:r>
                        <a:rPr lang="nl-BE" sz="900" err="1">
                          <a:effectLst/>
                        </a:rPr>
                        <a:t>Encourages</a:t>
                      </a:r>
                      <a:r>
                        <a:rPr lang="nl-BE" sz="900">
                          <a:effectLst/>
                        </a:rPr>
                        <a:t> </a:t>
                      </a:r>
                      <a:r>
                        <a:rPr lang="nl-BE" sz="900" err="1">
                          <a:effectLst/>
                        </a:rPr>
                        <a:t>learning</a:t>
                      </a:r>
                      <a:r>
                        <a:rPr lang="nl-BE" sz="900">
                          <a:effectLst/>
                        </a:rPr>
                        <a:t> </a:t>
                      </a:r>
                      <a:r>
                        <a:rPr lang="nl-BE" sz="900" err="1">
                          <a:effectLst/>
                        </a:rPr>
                        <a:t>from</a:t>
                      </a:r>
                      <a:r>
                        <a:rPr lang="nl-BE" sz="900">
                          <a:effectLst/>
                        </a:rPr>
                        <a:t> mistakes</a:t>
                      </a:r>
                    </a:p>
                  </a:txBody>
                  <a:tcPr marL="59242" marR="59242" marT="29621" marB="29621" anchor="ctr">
                    <a:solidFill>
                      <a:schemeClr val="accent1">
                        <a:lumMod val="10000"/>
                        <a:lumOff val="90000"/>
                      </a:schemeClr>
                    </a:solidFill>
                  </a:tcPr>
                </a:tc>
                <a:tc>
                  <a:txBody>
                    <a:bodyPr/>
                    <a:lstStyle/>
                    <a:p>
                      <a:pPr algn="ctr">
                        <a:buNone/>
                      </a:pPr>
                      <a:r>
                        <a:rPr lang="nl-BE" sz="900">
                          <a:effectLst/>
                        </a:rPr>
                        <a:t>100%</a:t>
                      </a:r>
                    </a:p>
                  </a:txBody>
                  <a:tcPr marL="59242" marR="59242" marT="29621" marB="29621" anchor="ctr"/>
                </a:tc>
                <a:extLst>
                  <a:ext uri="{0D108BD9-81ED-4DB2-BD59-A6C34878D82A}">
                    <a16:rowId xmlns:a16="http://schemas.microsoft.com/office/drawing/2014/main" val="3743320714"/>
                  </a:ext>
                </a:extLst>
              </a:tr>
              <a:tr h="335706">
                <a:tc>
                  <a:txBody>
                    <a:bodyPr/>
                    <a:lstStyle/>
                    <a:p>
                      <a:pPr algn="ctr">
                        <a:buNone/>
                      </a:pPr>
                      <a:r>
                        <a:rPr lang="nl-BE" sz="900">
                          <a:effectLst/>
                        </a:rPr>
                        <a:t>50%</a:t>
                      </a:r>
                    </a:p>
                  </a:txBody>
                  <a:tcPr marL="59242" marR="59242" marT="29621" marB="29621" anchor="ctr"/>
                </a:tc>
                <a:tc>
                  <a:txBody>
                    <a:bodyPr/>
                    <a:lstStyle/>
                    <a:p>
                      <a:pPr>
                        <a:buNone/>
                      </a:pPr>
                      <a:r>
                        <a:rPr lang="nl-BE" sz="900">
                          <a:effectLst/>
                        </a:rPr>
                        <a:t>Shows interest in me as a person, </a:t>
                      </a:r>
                      <a:r>
                        <a:rPr lang="nl-BE" sz="900" err="1">
                          <a:effectLst/>
                        </a:rPr>
                        <a:t>not</a:t>
                      </a:r>
                      <a:r>
                        <a:rPr lang="nl-BE" sz="900">
                          <a:effectLst/>
                        </a:rPr>
                        <a:t> </a:t>
                      </a:r>
                      <a:r>
                        <a:rPr lang="nl-BE" sz="900" err="1">
                          <a:effectLst/>
                        </a:rPr>
                        <a:t>only</a:t>
                      </a:r>
                      <a:r>
                        <a:rPr lang="nl-BE" sz="900">
                          <a:effectLst/>
                        </a:rPr>
                        <a:t> as </a:t>
                      </a:r>
                      <a:r>
                        <a:rPr lang="nl-BE" sz="900" err="1">
                          <a:effectLst/>
                        </a:rPr>
                        <a:t>an</a:t>
                      </a:r>
                      <a:r>
                        <a:rPr lang="nl-BE" sz="900">
                          <a:effectLst/>
                        </a:rPr>
                        <a:t> intern</a:t>
                      </a:r>
                    </a:p>
                  </a:txBody>
                  <a:tcPr marL="59242" marR="59242" marT="29621" marB="29621" anchor="ctr">
                    <a:solidFill>
                      <a:schemeClr val="accent1">
                        <a:lumMod val="10000"/>
                        <a:lumOff val="90000"/>
                      </a:schemeClr>
                    </a:solidFill>
                  </a:tcPr>
                </a:tc>
                <a:tc>
                  <a:txBody>
                    <a:bodyPr/>
                    <a:lstStyle/>
                    <a:p>
                      <a:pPr algn="ctr">
                        <a:buNone/>
                      </a:pPr>
                      <a:r>
                        <a:rPr lang="nl-BE" sz="900">
                          <a:effectLst/>
                        </a:rPr>
                        <a:t>80%</a:t>
                      </a:r>
                    </a:p>
                  </a:txBody>
                  <a:tcPr marL="59242" marR="59242" marT="29621" marB="29621" anchor="ctr"/>
                </a:tc>
                <a:extLst>
                  <a:ext uri="{0D108BD9-81ED-4DB2-BD59-A6C34878D82A}">
                    <a16:rowId xmlns:a16="http://schemas.microsoft.com/office/drawing/2014/main" val="3951658967"/>
                  </a:ext>
                </a:extLst>
              </a:tr>
              <a:tr h="335706">
                <a:tc>
                  <a:txBody>
                    <a:bodyPr/>
                    <a:lstStyle/>
                    <a:p>
                      <a:pPr algn="ctr">
                        <a:buNone/>
                      </a:pPr>
                      <a:r>
                        <a:rPr lang="nl-BE" sz="900">
                          <a:effectLst/>
                        </a:rPr>
                        <a:t>71%</a:t>
                      </a:r>
                    </a:p>
                  </a:txBody>
                  <a:tcPr marL="59242" marR="59242" marT="29621" marB="29621" anchor="ctr"/>
                </a:tc>
                <a:tc>
                  <a:txBody>
                    <a:bodyPr/>
                    <a:lstStyle/>
                    <a:p>
                      <a:pPr>
                        <a:buNone/>
                      </a:pPr>
                      <a:r>
                        <a:rPr lang="nl-BE" sz="900" err="1">
                          <a:effectLst/>
                        </a:rPr>
                        <a:t>Provides</a:t>
                      </a:r>
                      <a:r>
                        <a:rPr lang="nl-BE" sz="900">
                          <a:effectLst/>
                        </a:rPr>
                        <a:t> </a:t>
                      </a:r>
                      <a:r>
                        <a:rPr lang="nl-BE" sz="900" err="1">
                          <a:effectLst/>
                        </a:rPr>
                        <a:t>respectful</a:t>
                      </a:r>
                      <a:r>
                        <a:rPr lang="nl-BE" sz="900">
                          <a:effectLst/>
                        </a:rPr>
                        <a:t> and </a:t>
                      </a:r>
                      <a:r>
                        <a:rPr lang="nl-BE" sz="900" err="1">
                          <a:effectLst/>
                        </a:rPr>
                        <a:t>constructive</a:t>
                      </a:r>
                      <a:r>
                        <a:rPr lang="nl-BE" sz="900">
                          <a:effectLst/>
                        </a:rPr>
                        <a:t> feedback</a:t>
                      </a:r>
                    </a:p>
                  </a:txBody>
                  <a:tcPr marL="59242" marR="59242" marT="29621" marB="29621" anchor="ctr">
                    <a:solidFill>
                      <a:schemeClr val="accent1">
                        <a:lumMod val="10000"/>
                        <a:lumOff val="90000"/>
                      </a:schemeClr>
                    </a:solidFill>
                  </a:tcPr>
                </a:tc>
                <a:tc>
                  <a:txBody>
                    <a:bodyPr/>
                    <a:lstStyle/>
                    <a:p>
                      <a:pPr algn="ctr" fontAlgn="t">
                        <a:lnSpc>
                          <a:spcPts val="1500"/>
                        </a:lnSpc>
                        <a:buNone/>
                      </a:pPr>
                      <a:r>
                        <a:rPr lang="nl-BE" sz="900">
                          <a:effectLst/>
                        </a:rPr>
                        <a:t>100%</a:t>
                      </a:r>
                      <a:endParaRPr lang="nl-BE" sz="700" b="0" i="0">
                        <a:effectLst/>
                        <a:latin typeface="Segoe UI" panose="020B0502040204020203" pitchFamily="34" charset="0"/>
                      </a:endParaRPr>
                    </a:p>
                  </a:txBody>
                  <a:tcPr marL="59242" marR="59242" marT="29621" marB="29621" anchor="ctr"/>
                </a:tc>
                <a:extLst>
                  <a:ext uri="{0D108BD9-81ED-4DB2-BD59-A6C34878D82A}">
                    <a16:rowId xmlns:a16="http://schemas.microsoft.com/office/drawing/2014/main" val="3684652038"/>
                  </a:ext>
                </a:extLst>
              </a:tr>
            </a:tbl>
          </a:graphicData>
        </a:graphic>
      </p:graphicFrame>
      <p:sp>
        <p:nvSpPr>
          <p:cNvPr id="17" name="Ovaal 16">
            <a:extLst>
              <a:ext uri="{FF2B5EF4-FFF2-40B4-BE49-F238E27FC236}">
                <a16:creationId xmlns:a16="http://schemas.microsoft.com/office/drawing/2014/main" id="{852957F3-E75F-0C88-3613-DCD80D5CB71E}"/>
              </a:ext>
            </a:extLst>
          </p:cNvPr>
          <p:cNvSpPr/>
          <p:nvPr/>
        </p:nvSpPr>
        <p:spPr>
          <a:xfrm>
            <a:off x="3248891" y="2050473"/>
            <a:ext cx="2403764" cy="332022"/>
          </a:xfrm>
          <a:prstGeom prst="ellipse">
            <a:avLst/>
          </a:prstGeom>
          <a:noFill/>
          <a:ln>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9" name="Ovaal 18">
            <a:extLst>
              <a:ext uri="{FF2B5EF4-FFF2-40B4-BE49-F238E27FC236}">
                <a16:creationId xmlns:a16="http://schemas.microsoft.com/office/drawing/2014/main" id="{6C968E38-64CC-C99F-BA49-2564D5F415A5}"/>
              </a:ext>
            </a:extLst>
          </p:cNvPr>
          <p:cNvSpPr/>
          <p:nvPr/>
        </p:nvSpPr>
        <p:spPr>
          <a:xfrm>
            <a:off x="3248891" y="3403199"/>
            <a:ext cx="2403764" cy="332022"/>
          </a:xfrm>
          <a:prstGeom prst="ellipse">
            <a:avLst/>
          </a:prstGeom>
          <a:noFill/>
          <a:ln>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1" name="Ovaal 20">
            <a:extLst>
              <a:ext uri="{FF2B5EF4-FFF2-40B4-BE49-F238E27FC236}">
                <a16:creationId xmlns:a16="http://schemas.microsoft.com/office/drawing/2014/main" id="{16D8248A-D48F-5A00-4B1F-83D701ADBEDC}"/>
              </a:ext>
            </a:extLst>
          </p:cNvPr>
          <p:cNvSpPr/>
          <p:nvPr/>
        </p:nvSpPr>
        <p:spPr>
          <a:xfrm>
            <a:off x="3248891" y="3735221"/>
            <a:ext cx="2403764" cy="332022"/>
          </a:xfrm>
          <a:prstGeom prst="ellipse">
            <a:avLst/>
          </a:prstGeom>
          <a:noFill/>
          <a:ln>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05127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9F29EC46-0DFE-3D3D-2B3D-A980A81DADD7}"/>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82B2C07C-210D-BE0D-2A9D-BADFED318F4A}"/>
              </a:ext>
            </a:extLst>
          </p:cNvPr>
          <p:cNvSpPr txBox="1">
            <a:spLocks noGrp="1"/>
          </p:cNvSpPr>
          <p:nvPr>
            <p:ph type="ctrTitle"/>
          </p:nvPr>
        </p:nvSpPr>
        <p:spPr>
          <a:xfrm>
            <a:off x="692787" y="410078"/>
            <a:ext cx="5941328" cy="876000"/>
          </a:xfrm>
          <a:prstGeom prst="rect">
            <a:avLst/>
          </a:prstGeom>
        </p:spPr>
        <p:txBody>
          <a:bodyPr spcFirstLastPara="1" wrap="square" lIns="91425" tIns="91425" rIns="91425" bIns="91425" anchor="b" anchorCtr="0">
            <a:noAutofit/>
          </a:bodyPr>
          <a:lstStyle/>
          <a:p>
            <a:r>
              <a:rPr lang="en" sz="3200">
                <a:solidFill>
                  <a:schemeClr val="tx1">
                    <a:lumMod val="75000"/>
                    <a:lumOff val="25000"/>
                  </a:schemeClr>
                </a:solidFill>
                <a:latin typeface="WEB Regular Regular"/>
              </a:rPr>
              <a:t>Conclusion</a:t>
            </a:r>
            <a:endParaRPr sz="3200">
              <a:solidFill>
                <a:schemeClr val="tx1">
                  <a:lumMod val="75000"/>
                  <a:lumOff val="25000"/>
                </a:schemeClr>
              </a:solidFill>
              <a:latin typeface="WEB Regular Regular" panose="02000503040000020003" pitchFamily="2" charset="77"/>
            </a:endParaRPr>
          </a:p>
        </p:txBody>
      </p:sp>
      <p:sp>
        <p:nvSpPr>
          <p:cNvPr id="3" name="Google Shape;162;p32">
            <a:extLst>
              <a:ext uri="{FF2B5EF4-FFF2-40B4-BE49-F238E27FC236}">
                <a16:creationId xmlns:a16="http://schemas.microsoft.com/office/drawing/2014/main" id="{A3E773FB-B476-1653-2DC5-F1BA7E212407}"/>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PT" sz="1000" b="1">
                <a:solidFill>
                  <a:srgbClr val="004998"/>
                </a:solidFill>
                <a:latin typeface="WEB Regular Regular"/>
              </a:rPr>
              <a:t>08|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DE7233DF-1B20-FFAD-F2DB-0805460F7895}"/>
              </a:ext>
            </a:extLst>
          </p:cNvPr>
          <p:cNvPicPr>
            <a:picLocks noChangeAspect="1"/>
          </p:cNvPicPr>
          <p:nvPr/>
        </p:nvPicPr>
        <p:blipFill>
          <a:blip r:embed="rId3"/>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7F7555D3-E543-4F09-EE71-493DE666C877}"/>
              </a:ext>
            </a:extLst>
          </p:cNvPr>
          <p:cNvPicPr>
            <a:picLocks noChangeAspect="1"/>
          </p:cNvPicPr>
          <p:nvPr/>
        </p:nvPicPr>
        <p:blipFill>
          <a:blip r:embed="rId4"/>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A94395E8-905E-F9F6-38DB-67C5D65238C6}"/>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8" name="Graphic 7" descr="Vrouwelijke arts silhouet">
            <a:extLst>
              <a:ext uri="{FF2B5EF4-FFF2-40B4-BE49-F238E27FC236}">
                <a16:creationId xmlns:a16="http://schemas.microsoft.com/office/drawing/2014/main" id="{81D8C1F1-9102-27AA-0F05-27E9820C94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77503" y="1326567"/>
            <a:ext cx="914400" cy="914400"/>
          </a:xfrm>
          <a:prstGeom prst="rect">
            <a:avLst/>
          </a:prstGeom>
        </p:spPr>
      </p:pic>
      <p:pic>
        <p:nvPicPr>
          <p:cNvPr id="12" name="Graphic 11" descr="Mannelijke arts silhouet">
            <a:extLst>
              <a:ext uri="{FF2B5EF4-FFF2-40B4-BE49-F238E27FC236}">
                <a16:creationId xmlns:a16="http://schemas.microsoft.com/office/drawing/2014/main" id="{20559312-D402-439B-1C37-344EE75B915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44989" y="1316819"/>
            <a:ext cx="914400" cy="914400"/>
          </a:xfrm>
          <a:prstGeom prst="rect">
            <a:avLst/>
          </a:prstGeom>
        </p:spPr>
      </p:pic>
      <p:pic>
        <p:nvPicPr>
          <p:cNvPr id="16" name="Elemento grafico 1">
            <a:extLst>
              <a:ext uri="{FF2B5EF4-FFF2-40B4-BE49-F238E27FC236}">
                <a16:creationId xmlns:a16="http://schemas.microsoft.com/office/drawing/2014/main" id="{F2C25F9D-F0E4-235F-089E-4FDF2EE62B6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025449" y="1365117"/>
            <a:ext cx="914400" cy="914400"/>
          </a:xfrm>
          <a:prstGeom prst="rect">
            <a:avLst/>
          </a:prstGeom>
        </p:spPr>
      </p:pic>
      <p:sp>
        <p:nvSpPr>
          <p:cNvPr id="18" name="Hart 17">
            <a:extLst>
              <a:ext uri="{FF2B5EF4-FFF2-40B4-BE49-F238E27FC236}">
                <a16:creationId xmlns:a16="http://schemas.microsoft.com/office/drawing/2014/main" id="{C0191562-18AE-2309-35C0-2E259AF0A750}"/>
              </a:ext>
            </a:extLst>
          </p:cNvPr>
          <p:cNvSpPr/>
          <p:nvPr/>
        </p:nvSpPr>
        <p:spPr>
          <a:xfrm>
            <a:off x="3502565" y="1396152"/>
            <a:ext cx="1759268" cy="1023432"/>
          </a:xfrm>
          <a:prstGeom prst="heart">
            <a:avLst/>
          </a:prstGeom>
          <a:solidFill>
            <a:schemeClr val="tx1">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0" name="Bliksemflits 19">
            <a:extLst>
              <a:ext uri="{FF2B5EF4-FFF2-40B4-BE49-F238E27FC236}">
                <a16:creationId xmlns:a16="http://schemas.microsoft.com/office/drawing/2014/main" id="{E8157FF6-2AF3-69E3-F0BE-6B675DFC6BF7}"/>
              </a:ext>
            </a:extLst>
          </p:cNvPr>
          <p:cNvSpPr/>
          <p:nvPr/>
        </p:nvSpPr>
        <p:spPr>
          <a:xfrm rot="770943">
            <a:off x="4162286" y="1643125"/>
            <a:ext cx="313648" cy="758961"/>
          </a:xfrm>
          <a:prstGeom prst="lightningBol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3" name="Tekstvak 22">
            <a:extLst>
              <a:ext uri="{FF2B5EF4-FFF2-40B4-BE49-F238E27FC236}">
                <a16:creationId xmlns:a16="http://schemas.microsoft.com/office/drawing/2014/main" id="{92F07FF1-9BA9-BBDB-9B6F-245ED40C8705}"/>
              </a:ext>
            </a:extLst>
          </p:cNvPr>
          <p:cNvSpPr txBox="1"/>
          <p:nvPr/>
        </p:nvSpPr>
        <p:spPr>
          <a:xfrm>
            <a:off x="1305471" y="2649059"/>
            <a:ext cx="5674659" cy="1600438"/>
          </a:xfrm>
          <a:prstGeom prst="rect">
            <a:avLst/>
          </a:prstGeom>
          <a:noFill/>
        </p:spPr>
        <p:txBody>
          <a:bodyPr wrap="square" rtlCol="0">
            <a:spAutoFit/>
          </a:bodyPr>
          <a:lstStyle/>
          <a:p>
            <a:r>
              <a:rPr lang="nl-BE">
                <a:solidFill>
                  <a:schemeClr val="tx1"/>
                </a:solidFill>
              </a:rPr>
              <a:t>Gap in </a:t>
            </a:r>
            <a:r>
              <a:rPr lang="nl-BE" err="1">
                <a:solidFill>
                  <a:schemeClr val="tx1"/>
                </a:solidFill>
              </a:rPr>
              <a:t>perception</a:t>
            </a:r>
            <a:r>
              <a:rPr lang="nl-BE">
                <a:solidFill>
                  <a:schemeClr val="tx1"/>
                </a:solidFill>
              </a:rPr>
              <a:t> </a:t>
            </a:r>
            <a:r>
              <a:rPr lang="nl-BE" err="1">
                <a:solidFill>
                  <a:schemeClr val="tx1"/>
                </a:solidFill>
              </a:rPr>
              <a:t>between</a:t>
            </a:r>
            <a:r>
              <a:rPr lang="nl-BE">
                <a:solidFill>
                  <a:schemeClr val="tx1"/>
                </a:solidFill>
              </a:rPr>
              <a:t> </a:t>
            </a:r>
            <a:r>
              <a:rPr lang="nl-BE" err="1">
                <a:solidFill>
                  <a:schemeClr val="tx1"/>
                </a:solidFill>
              </a:rPr>
              <a:t>superviors</a:t>
            </a:r>
            <a:r>
              <a:rPr lang="nl-BE">
                <a:solidFill>
                  <a:schemeClr val="tx1"/>
                </a:solidFill>
              </a:rPr>
              <a:t> and </a:t>
            </a:r>
            <a:r>
              <a:rPr lang="nl-BE" err="1">
                <a:solidFill>
                  <a:schemeClr val="tx1"/>
                </a:solidFill>
              </a:rPr>
              <a:t>students</a:t>
            </a:r>
            <a:endParaRPr lang="nl-BE">
              <a:solidFill>
                <a:schemeClr val="tx1"/>
              </a:solidFill>
            </a:endParaRPr>
          </a:p>
          <a:p>
            <a:endParaRPr lang="nl-BE">
              <a:solidFill>
                <a:schemeClr val="tx1"/>
              </a:solidFill>
            </a:endParaRPr>
          </a:p>
          <a:p>
            <a:r>
              <a:rPr lang="nl-BE">
                <a:solidFill>
                  <a:schemeClr val="tx1"/>
                </a:solidFill>
              </a:rPr>
              <a:t>Coach and jury at </a:t>
            </a:r>
            <a:r>
              <a:rPr lang="nl-BE" err="1">
                <a:solidFill>
                  <a:schemeClr val="tx1"/>
                </a:solidFill>
              </a:rPr>
              <a:t>the</a:t>
            </a:r>
            <a:r>
              <a:rPr lang="nl-BE">
                <a:solidFill>
                  <a:schemeClr val="tx1"/>
                </a:solidFill>
              </a:rPr>
              <a:t> </a:t>
            </a:r>
            <a:r>
              <a:rPr lang="nl-BE" err="1">
                <a:solidFill>
                  <a:schemeClr val="tx1"/>
                </a:solidFill>
              </a:rPr>
              <a:t>same</a:t>
            </a:r>
            <a:r>
              <a:rPr lang="nl-BE">
                <a:solidFill>
                  <a:schemeClr val="tx1"/>
                </a:solidFill>
              </a:rPr>
              <a:t> time</a:t>
            </a:r>
          </a:p>
          <a:p>
            <a:endParaRPr lang="nl-BE">
              <a:solidFill>
                <a:schemeClr val="tx1"/>
              </a:solidFill>
            </a:endParaRPr>
          </a:p>
          <a:p>
            <a:r>
              <a:rPr lang="nl-BE" err="1">
                <a:solidFill>
                  <a:schemeClr val="tx1"/>
                </a:solidFill>
              </a:rPr>
              <a:t>Structural</a:t>
            </a:r>
            <a:r>
              <a:rPr lang="nl-BE">
                <a:solidFill>
                  <a:schemeClr val="tx1"/>
                </a:solidFill>
              </a:rPr>
              <a:t> </a:t>
            </a:r>
            <a:r>
              <a:rPr lang="nl-BE" err="1">
                <a:solidFill>
                  <a:schemeClr val="tx1"/>
                </a:solidFill>
              </a:rPr>
              <a:t>barriers</a:t>
            </a:r>
            <a:endParaRPr lang="nl-BE">
              <a:solidFill>
                <a:schemeClr val="tx1"/>
              </a:solidFill>
            </a:endParaRPr>
          </a:p>
          <a:p>
            <a:endParaRPr lang="nl-BE">
              <a:solidFill>
                <a:schemeClr val="tx1"/>
              </a:solidFill>
            </a:endParaRPr>
          </a:p>
          <a:p>
            <a:r>
              <a:rPr lang="nl-BE" err="1">
                <a:solidFill>
                  <a:schemeClr val="tx1"/>
                </a:solidFill>
              </a:rPr>
              <a:t>Variability</a:t>
            </a:r>
            <a:r>
              <a:rPr lang="nl-BE">
                <a:solidFill>
                  <a:schemeClr val="tx1"/>
                </a:solidFill>
              </a:rPr>
              <a:t> in </a:t>
            </a:r>
            <a:r>
              <a:rPr lang="nl-BE" err="1">
                <a:solidFill>
                  <a:schemeClr val="tx1"/>
                </a:solidFill>
              </a:rPr>
              <a:t>supervisory</a:t>
            </a:r>
            <a:r>
              <a:rPr lang="nl-BE">
                <a:solidFill>
                  <a:schemeClr val="tx1"/>
                </a:solidFill>
              </a:rPr>
              <a:t> </a:t>
            </a:r>
            <a:r>
              <a:rPr lang="nl-BE" err="1">
                <a:solidFill>
                  <a:schemeClr val="tx1"/>
                </a:solidFill>
              </a:rPr>
              <a:t>styles</a:t>
            </a:r>
            <a:endParaRPr lang="nl-BE">
              <a:solidFill>
                <a:schemeClr val="tx1"/>
              </a:solidFill>
            </a:endParaRPr>
          </a:p>
        </p:txBody>
      </p:sp>
      <p:pic>
        <p:nvPicPr>
          <p:cNvPr id="25" name="Graphic 24" descr="Gebroken hart silhouet">
            <a:extLst>
              <a:ext uri="{FF2B5EF4-FFF2-40B4-BE49-F238E27FC236}">
                <a16:creationId xmlns:a16="http://schemas.microsoft.com/office/drawing/2014/main" id="{835F3A4B-31BE-CBCF-1A2E-19F7B044B52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30895" y="2571750"/>
            <a:ext cx="474576" cy="474576"/>
          </a:xfrm>
          <a:prstGeom prst="rect">
            <a:avLst/>
          </a:prstGeom>
        </p:spPr>
      </p:pic>
      <p:pic>
        <p:nvPicPr>
          <p:cNvPr id="27" name="Graphic 26" descr="Gebroken hart silhouet">
            <a:extLst>
              <a:ext uri="{FF2B5EF4-FFF2-40B4-BE49-F238E27FC236}">
                <a16:creationId xmlns:a16="http://schemas.microsoft.com/office/drawing/2014/main" id="{7CD9C9F8-0F40-B579-FB6F-F85B682488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30895" y="3046326"/>
            <a:ext cx="474576" cy="474576"/>
          </a:xfrm>
          <a:prstGeom prst="rect">
            <a:avLst/>
          </a:prstGeom>
        </p:spPr>
      </p:pic>
      <p:pic>
        <p:nvPicPr>
          <p:cNvPr id="29" name="Graphic 28" descr="Gebroken hart silhouet">
            <a:extLst>
              <a:ext uri="{FF2B5EF4-FFF2-40B4-BE49-F238E27FC236}">
                <a16:creationId xmlns:a16="http://schemas.microsoft.com/office/drawing/2014/main" id="{EE62ECEE-EAA2-2554-90DC-F6AE681B418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19871" y="3443593"/>
            <a:ext cx="474576" cy="474576"/>
          </a:xfrm>
          <a:prstGeom prst="rect">
            <a:avLst/>
          </a:prstGeom>
        </p:spPr>
      </p:pic>
      <p:pic>
        <p:nvPicPr>
          <p:cNvPr id="31" name="Graphic 30" descr="Gebroken hart silhouet">
            <a:extLst>
              <a:ext uri="{FF2B5EF4-FFF2-40B4-BE49-F238E27FC236}">
                <a16:creationId xmlns:a16="http://schemas.microsoft.com/office/drawing/2014/main" id="{ACF6A149-3054-A52A-C60C-6444575B674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19871" y="3890374"/>
            <a:ext cx="474576" cy="474576"/>
          </a:xfrm>
          <a:prstGeom prst="rect">
            <a:avLst/>
          </a:prstGeom>
        </p:spPr>
      </p:pic>
    </p:spTree>
    <p:extLst>
      <p:ext uri="{BB962C8B-B14F-4D97-AF65-F5344CB8AC3E}">
        <p14:creationId xmlns:p14="http://schemas.microsoft.com/office/powerpoint/2010/main" val="2613152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8687EF48-230D-CD99-2934-174C64AC9005}"/>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32084001-1817-854A-2A6B-2FFE9AEB683A}"/>
              </a:ext>
            </a:extLst>
          </p:cNvPr>
          <p:cNvSpPr txBox="1">
            <a:spLocks noGrp="1"/>
          </p:cNvSpPr>
          <p:nvPr>
            <p:ph type="ctrTitle"/>
          </p:nvPr>
        </p:nvSpPr>
        <p:spPr>
          <a:xfrm>
            <a:off x="692787" y="410078"/>
            <a:ext cx="5941328" cy="876000"/>
          </a:xfrm>
          <a:prstGeom prst="rect">
            <a:avLst/>
          </a:prstGeom>
        </p:spPr>
        <p:txBody>
          <a:bodyPr spcFirstLastPara="1" wrap="square" lIns="91425" tIns="91425" rIns="91425" bIns="91425" anchor="b" anchorCtr="0">
            <a:noAutofit/>
          </a:bodyPr>
          <a:lstStyle/>
          <a:p>
            <a:r>
              <a:rPr lang="en" sz="3200">
                <a:solidFill>
                  <a:schemeClr val="tx1">
                    <a:lumMod val="75000"/>
                    <a:lumOff val="25000"/>
                  </a:schemeClr>
                </a:solidFill>
                <a:latin typeface="WEB Regular Regular"/>
              </a:rPr>
              <a:t>Conclusion</a:t>
            </a:r>
            <a:endParaRPr sz="3200">
              <a:solidFill>
                <a:schemeClr val="tx1">
                  <a:lumMod val="75000"/>
                  <a:lumOff val="25000"/>
                </a:schemeClr>
              </a:solidFill>
              <a:latin typeface="WEB Regular Regular" panose="02000503040000020003" pitchFamily="2" charset="77"/>
            </a:endParaRPr>
          </a:p>
        </p:txBody>
      </p:sp>
      <p:sp>
        <p:nvSpPr>
          <p:cNvPr id="3" name="Google Shape;162;p32">
            <a:extLst>
              <a:ext uri="{FF2B5EF4-FFF2-40B4-BE49-F238E27FC236}">
                <a16:creationId xmlns:a16="http://schemas.microsoft.com/office/drawing/2014/main" id="{C6F105A4-745F-9439-7E3C-8A6B349997A1}"/>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PT" sz="1000" b="1">
                <a:solidFill>
                  <a:srgbClr val="004998"/>
                </a:solidFill>
                <a:latin typeface="WEB Regular Regular"/>
              </a:rPr>
              <a:t>08|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64F5C598-47A7-9CCC-011A-B4F54A8DBBC8}"/>
              </a:ext>
            </a:extLst>
          </p:cNvPr>
          <p:cNvPicPr>
            <a:picLocks noChangeAspect="1"/>
          </p:cNvPicPr>
          <p:nvPr/>
        </p:nvPicPr>
        <p:blipFill>
          <a:blip r:embed="rId3"/>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81A6E268-0AC2-9D2A-845B-C7F85BDEA8C5}"/>
              </a:ext>
            </a:extLst>
          </p:cNvPr>
          <p:cNvPicPr>
            <a:picLocks noChangeAspect="1"/>
          </p:cNvPicPr>
          <p:nvPr/>
        </p:nvPicPr>
        <p:blipFill>
          <a:blip r:embed="rId4"/>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AE8FFC29-9B7D-A9A3-F0B8-173FB731734F}"/>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8" name="Graphic 7" descr="Vrouwelijke arts silhouet">
            <a:extLst>
              <a:ext uri="{FF2B5EF4-FFF2-40B4-BE49-F238E27FC236}">
                <a16:creationId xmlns:a16="http://schemas.microsoft.com/office/drawing/2014/main" id="{CD407E95-D120-5057-AC6E-8318C20F269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77503" y="1326567"/>
            <a:ext cx="914400" cy="914400"/>
          </a:xfrm>
          <a:prstGeom prst="rect">
            <a:avLst/>
          </a:prstGeom>
        </p:spPr>
      </p:pic>
      <p:pic>
        <p:nvPicPr>
          <p:cNvPr id="12" name="Graphic 11" descr="Mannelijke arts silhouet">
            <a:extLst>
              <a:ext uri="{FF2B5EF4-FFF2-40B4-BE49-F238E27FC236}">
                <a16:creationId xmlns:a16="http://schemas.microsoft.com/office/drawing/2014/main" id="{004EEFA6-938C-E80A-F0A3-FF31B7EA0EE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44989" y="1316819"/>
            <a:ext cx="914400" cy="914400"/>
          </a:xfrm>
          <a:prstGeom prst="rect">
            <a:avLst/>
          </a:prstGeom>
        </p:spPr>
      </p:pic>
      <p:pic>
        <p:nvPicPr>
          <p:cNvPr id="16" name="Elemento grafico 1">
            <a:extLst>
              <a:ext uri="{FF2B5EF4-FFF2-40B4-BE49-F238E27FC236}">
                <a16:creationId xmlns:a16="http://schemas.microsoft.com/office/drawing/2014/main" id="{009097F9-8BCE-5499-4891-714205FBCF7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025449" y="1365117"/>
            <a:ext cx="914400" cy="914400"/>
          </a:xfrm>
          <a:prstGeom prst="rect">
            <a:avLst/>
          </a:prstGeom>
        </p:spPr>
      </p:pic>
      <p:sp>
        <p:nvSpPr>
          <p:cNvPr id="18" name="Hart 17">
            <a:extLst>
              <a:ext uri="{FF2B5EF4-FFF2-40B4-BE49-F238E27FC236}">
                <a16:creationId xmlns:a16="http://schemas.microsoft.com/office/drawing/2014/main" id="{B75747D6-4889-912F-9A66-96EDAD66E249}"/>
              </a:ext>
            </a:extLst>
          </p:cNvPr>
          <p:cNvSpPr/>
          <p:nvPr/>
        </p:nvSpPr>
        <p:spPr>
          <a:xfrm>
            <a:off x="3502565" y="1396152"/>
            <a:ext cx="1759268" cy="1023432"/>
          </a:xfrm>
          <a:prstGeom prst="heart">
            <a:avLst/>
          </a:prstGeom>
          <a:solidFill>
            <a:schemeClr val="tx1">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3" name="Tekstvak 22">
            <a:extLst>
              <a:ext uri="{FF2B5EF4-FFF2-40B4-BE49-F238E27FC236}">
                <a16:creationId xmlns:a16="http://schemas.microsoft.com/office/drawing/2014/main" id="{07C2AB53-567B-62FD-E05F-0B48ABD28894}"/>
              </a:ext>
            </a:extLst>
          </p:cNvPr>
          <p:cNvSpPr txBox="1"/>
          <p:nvPr/>
        </p:nvSpPr>
        <p:spPr>
          <a:xfrm>
            <a:off x="1305471" y="2649059"/>
            <a:ext cx="5674659" cy="1600438"/>
          </a:xfrm>
          <a:prstGeom prst="rect">
            <a:avLst/>
          </a:prstGeom>
          <a:noFill/>
        </p:spPr>
        <p:txBody>
          <a:bodyPr wrap="square" lIns="91440" tIns="45720" rIns="91440" bIns="45720" rtlCol="0" anchor="t">
            <a:spAutoFit/>
          </a:bodyPr>
          <a:lstStyle/>
          <a:p>
            <a:r>
              <a:rPr lang="nl-BE" err="1">
                <a:solidFill>
                  <a:schemeClr val="tx1"/>
                </a:solidFill>
              </a:rPr>
              <a:t>Reduce</a:t>
            </a:r>
            <a:r>
              <a:rPr lang="nl-BE">
                <a:solidFill>
                  <a:schemeClr val="tx1"/>
                </a:solidFill>
              </a:rPr>
              <a:t> </a:t>
            </a:r>
            <a:r>
              <a:rPr lang="nl-BE" err="1">
                <a:solidFill>
                  <a:schemeClr val="tx1"/>
                </a:solidFill>
              </a:rPr>
              <a:t>workload</a:t>
            </a:r>
            <a:r>
              <a:rPr lang="nl-BE">
                <a:solidFill>
                  <a:schemeClr val="tx1"/>
                </a:solidFill>
              </a:rPr>
              <a:t> and student-</a:t>
            </a:r>
            <a:r>
              <a:rPr lang="nl-BE" err="1">
                <a:solidFill>
                  <a:schemeClr val="tx1"/>
                </a:solidFill>
              </a:rPr>
              <a:t>to</a:t>
            </a:r>
            <a:r>
              <a:rPr lang="nl-BE">
                <a:solidFill>
                  <a:schemeClr val="tx1"/>
                </a:solidFill>
              </a:rPr>
              <a:t>-supervisor ratio.</a:t>
            </a:r>
          </a:p>
          <a:p>
            <a:endParaRPr lang="nl-BE">
              <a:solidFill>
                <a:schemeClr val="tx1"/>
              </a:solidFill>
            </a:endParaRPr>
          </a:p>
          <a:p>
            <a:r>
              <a:rPr lang="nl-BE">
                <a:solidFill>
                  <a:schemeClr val="tx1"/>
                </a:solidFill>
              </a:rPr>
              <a:t>Training in </a:t>
            </a:r>
            <a:r>
              <a:rPr lang="nl-BE" err="1">
                <a:solidFill>
                  <a:schemeClr val="tx1"/>
                </a:solidFill>
              </a:rPr>
              <a:t>empathetic</a:t>
            </a:r>
            <a:r>
              <a:rPr lang="nl-BE">
                <a:solidFill>
                  <a:schemeClr val="tx1"/>
                </a:solidFill>
              </a:rPr>
              <a:t> communication.</a:t>
            </a:r>
          </a:p>
          <a:p>
            <a:endParaRPr lang="nl-BE">
              <a:solidFill>
                <a:schemeClr val="tx1"/>
              </a:solidFill>
            </a:endParaRPr>
          </a:p>
          <a:p>
            <a:r>
              <a:rPr lang="nl-BE" err="1">
                <a:solidFill>
                  <a:schemeClr val="tx1"/>
                </a:solidFill>
              </a:rPr>
              <a:t>Fostering</a:t>
            </a:r>
            <a:r>
              <a:rPr lang="nl-BE">
                <a:solidFill>
                  <a:schemeClr val="tx1"/>
                </a:solidFill>
              </a:rPr>
              <a:t> a growth-orientation feedback culture </a:t>
            </a:r>
            <a:r>
              <a:rPr lang="nl-BE" err="1">
                <a:solidFill>
                  <a:schemeClr val="tx1"/>
                </a:solidFill>
              </a:rPr>
              <a:t>based</a:t>
            </a:r>
            <a:r>
              <a:rPr lang="nl-BE">
                <a:solidFill>
                  <a:schemeClr val="tx1"/>
                </a:solidFill>
              </a:rPr>
              <a:t> on </a:t>
            </a:r>
            <a:r>
              <a:rPr lang="nl-BE" err="1">
                <a:solidFill>
                  <a:schemeClr val="tx1"/>
                </a:solidFill>
              </a:rPr>
              <a:t>psychological</a:t>
            </a:r>
            <a:r>
              <a:rPr lang="nl-BE">
                <a:solidFill>
                  <a:schemeClr val="tx1"/>
                </a:solidFill>
              </a:rPr>
              <a:t> </a:t>
            </a:r>
            <a:r>
              <a:rPr lang="nl-BE" err="1">
                <a:solidFill>
                  <a:schemeClr val="tx1"/>
                </a:solidFill>
              </a:rPr>
              <a:t>safety</a:t>
            </a:r>
            <a:r>
              <a:rPr lang="nl-BE">
                <a:solidFill>
                  <a:schemeClr val="tx1"/>
                </a:solidFill>
              </a:rPr>
              <a:t> </a:t>
            </a:r>
            <a:r>
              <a:rPr lang="nl-BE" err="1">
                <a:solidFill>
                  <a:schemeClr val="tx1"/>
                </a:solidFill>
              </a:rPr>
              <a:t>rather</a:t>
            </a:r>
            <a:r>
              <a:rPr lang="nl-BE">
                <a:solidFill>
                  <a:schemeClr val="tx1"/>
                </a:solidFill>
              </a:rPr>
              <a:t> </a:t>
            </a:r>
            <a:r>
              <a:rPr lang="nl-BE" err="1">
                <a:solidFill>
                  <a:schemeClr val="tx1"/>
                </a:solidFill>
              </a:rPr>
              <a:t>than</a:t>
            </a:r>
            <a:r>
              <a:rPr lang="nl-BE">
                <a:solidFill>
                  <a:schemeClr val="tx1"/>
                </a:solidFill>
              </a:rPr>
              <a:t> </a:t>
            </a:r>
            <a:r>
              <a:rPr lang="nl-BE" err="1">
                <a:solidFill>
                  <a:schemeClr val="tx1"/>
                </a:solidFill>
              </a:rPr>
              <a:t>soley</a:t>
            </a:r>
            <a:r>
              <a:rPr lang="nl-BE">
                <a:solidFill>
                  <a:schemeClr val="tx1"/>
                </a:solidFill>
              </a:rPr>
              <a:t> </a:t>
            </a:r>
            <a:r>
              <a:rPr lang="nl-BE" err="1">
                <a:solidFill>
                  <a:schemeClr val="tx1"/>
                </a:solidFill>
              </a:rPr>
              <a:t>clinical</a:t>
            </a:r>
            <a:r>
              <a:rPr lang="nl-BE">
                <a:solidFill>
                  <a:schemeClr val="tx1"/>
                </a:solidFill>
              </a:rPr>
              <a:t> </a:t>
            </a:r>
            <a:r>
              <a:rPr lang="nl-BE" err="1">
                <a:solidFill>
                  <a:schemeClr val="tx1"/>
                </a:solidFill>
              </a:rPr>
              <a:t>outcomes</a:t>
            </a:r>
            <a:endParaRPr lang="nl-BE">
              <a:solidFill>
                <a:schemeClr val="tx1"/>
              </a:solidFill>
            </a:endParaRPr>
          </a:p>
          <a:p>
            <a:endParaRPr lang="nl-BE">
              <a:solidFill>
                <a:schemeClr val="tx1"/>
              </a:solidFill>
            </a:endParaRPr>
          </a:p>
        </p:txBody>
      </p:sp>
      <p:pic>
        <p:nvPicPr>
          <p:cNvPr id="6" name="Graphic 5" descr="Hart met pijl silhouet">
            <a:extLst>
              <a:ext uri="{FF2B5EF4-FFF2-40B4-BE49-F238E27FC236}">
                <a16:creationId xmlns:a16="http://schemas.microsoft.com/office/drawing/2014/main" id="{1D55F842-2FAD-720A-D4C8-5C4C21828C9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62007" y="2536138"/>
            <a:ext cx="543464" cy="543464"/>
          </a:xfrm>
          <a:prstGeom prst="rect">
            <a:avLst/>
          </a:prstGeom>
        </p:spPr>
      </p:pic>
      <p:pic>
        <p:nvPicPr>
          <p:cNvPr id="10" name="Graphic 9" descr="Hart met pijl silhouet">
            <a:extLst>
              <a:ext uri="{FF2B5EF4-FFF2-40B4-BE49-F238E27FC236}">
                <a16:creationId xmlns:a16="http://schemas.microsoft.com/office/drawing/2014/main" id="{D0FAA24D-A3AC-AF85-15FB-709F240BFAB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62007" y="2953978"/>
            <a:ext cx="543464" cy="543464"/>
          </a:xfrm>
          <a:prstGeom prst="rect">
            <a:avLst/>
          </a:prstGeom>
        </p:spPr>
      </p:pic>
      <p:pic>
        <p:nvPicPr>
          <p:cNvPr id="13" name="Graphic 12" descr="Hart met pijl silhouet">
            <a:extLst>
              <a:ext uri="{FF2B5EF4-FFF2-40B4-BE49-F238E27FC236}">
                <a16:creationId xmlns:a16="http://schemas.microsoft.com/office/drawing/2014/main" id="{857E5710-06F6-26D4-B552-1897EDE5591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62007" y="3410446"/>
            <a:ext cx="543464" cy="543464"/>
          </a:xfrm>
          <a:prstGeom prst="rect">
            <a:avLst/>
          </a:prstGeom>
        </p:spPr>
      </p:pic>
    </p:spTree>
    <p:extLst>
      <p:ext uri="{BB962C8B-B14F-4D97-AF65-F5344CB8AC3E}">
        <p14:creationId xmlns:p14="http://schemas.microsoft.com/office/powerpoint/2010/main" val="17114193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lumMod val="10000"/>
            <a:lumOff val="90000"/>
          </a:schemeClr>
        </a:solidFill>
        <a:effectLst/>
      </p:bgPr>
    </p:bg>
    <p:spTree>
      <p:nvGrpSpPr>
        <p:cNvPr id="1" name="Shape 229"/>
        <p:cNvGrpSpPr/>
        <p:nvPr/>
      </p:nvGrpSpPr>
      <p:grpSpPr>
        <a:xfrm>
          <a:off x="0" y="0"/>
          <a:ext cx="0" cy="0"/>
          <a:chOff x="0" y="0"/>
          <a:chExt cx="0" cy="0"/>
        </a:xfrm>
      </p:grpSpPr>
      <p:pic>
        <p:nvPicPr>
          <p:cNvPr id="3" name="Imagem 2" descr="Uma imagem com nuvem, ar livre, céu, edifício&#10;&#10;Os conteúdos gerados por IA podem estar incorretos.">
            <a:extLst>
              <a:ext uri="{FF2B5EF4-FFF2-40B4-BE49-F238E27FC236}">
                <a16:creationId xmlns:a16="http://schemas.microsoft.com/office/drawing/2014/main" id="{2AA85438-DCB8-790B-8529-BB913FA4CC45}"/>
              </a:ext>
            </a:extLst>
          </p:cNvPr>
          <p:cNvPicPr>
            <a:picLocks noChangeAspect="1"/>
          </p:cNvPicPr>
          <p:nvPr/>
        </p:nvPicPr>
        <p:blipFill>
          <a:blip r:embed="rId3"/>
          <a:srcRect t="7623" b="7623"/>
          <a:stretch>
            <a:fillRect/>
          </a:stretch>
        </p:blipFill>
        <p:spPr>
          <a:xfrm>
            <a:off x="0" y="0"/>
            <a:ext cx="9144000" cy="5143500"/>
          </a:xfrm>
          <a:prstGeom prst="rect">
            <a:avLst/>
          </a:prstGeom>
        </p:spPr>
      </p:pic>
      <p:sp>
        <p:nvSpPr>
          <p:cNvPr id="13" name="Retângulo 12">
            <a:extLst>
              <a:ext uri="{FF2B5EF4-FFF2-40B4-BE49-F238E27FC236}">
                <a16:creationId xmlns:a16="http://schemas.microsoft.com/office/drawing/2014/main" id="{57143EAD-765D-0ABA-4483-C885AFEBACDB}"/>
              </a:ext>
            </a:extLst>
          </p:cNvPr>
          <p:cNvSpPr/>
          <p:nvPr/>
        </p:nvSpPr>
        <p:spPr>
          <a:xfrm>
            <a:off x="0" y="-1"/>
            <a:ext cx="9144000" cy="5143501"/>
          </a:xfrm>
          <a:prstGeom prst="rect">
            <a:avLst/>
          </a:prstGeom>
          <a:gradFill flip="none" rotWithShape="1">
            <a:gsLst>
              <a:gs pos="0">
                <a:schemeClr val="accent1">
                  <a:tint val="66000"/>
                  <a:satMod val="160000"/>
                </a:schemeClr>
              </a:gs>
              <a:gs pos="0">
                <a:schemeClr val="accent6">
                  <a:lumMod val="40000"/>
                  <a:lumOff val="60000"/>
                </a:schemeClr>
              </a:gs>
              <a:gs pos="100000">
                <a:schemeClr val="accent1">
                  <a:tint val="23500"/>
                  <a:satMod val="160000"/>
                  <a:lumMod val="0"/>
                  <a:lumOff val="100000"/>
                  <a:alpha val="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sz="1100"/>
          </a:p>
        </p:txBody>
      </p:sp>
      <p:sp>
        <p:nvSpPr>
          <p:cNvPr id="230" name="Google Shape;230;p37"/>
          <p:cNvSpPr txBox="1">
            <a:spLocks noGrp="1"/>
          </p:cNvSpPr>
          <p:nvPr>
            <p:ph type="title"/>
          </p:nvPr>
        </p:nvSpPr>
        <p:spPr>
          <a:xfrm rot="-289">
            <a:off x="126715" y="172297"/>
            <a:ext cx="6463776" cy="212403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solidFill>
                  <a:schemeClr val="accent4"/>
                </a:solidFill>
                <a:latin typeface="WEB Regular Regular"/>
              </a:rPr>
              <a:t>Strengthening empathy in clinical education is essentional for students’ well-being, learning success and the development of patient-centered dental hygienist.</a:t>
            </a:r>
            <a:endParaRPr sz="2800">
              <a:solidFill>
                <a:schemeClr val="accent4"/>
              </a:solidFill>
              <a:latin typeface="WEB Regular Regular"/>
            </a:endParaRPr>
          </a:p>
        </p:txBody>
      </p:sp>
      <p:pic>
        <p:nvPicPr>
          <p:cNvPr id="12" name="Imagem 11" descr="Uma imagem com Tipo de letra, texto, logótipo, Gráficos&#10;&#10;Os conteúdos gerados por IA podem estar incorretos.">
            <a:extLst>
              <a:ext uri="{FF2B5EF4-FFF2-40B4-BE49-F238E27FC236}">
                <a16:creationId xmlns:a16="http://schemas.microsoft.com/office/drawing/2014/main" id="{88F000A0-1B21-4496-6B43-5BDD30EBB837}"/>
              </a:ext>
            </a:extLst>
          </p:cNvPr>
          <p:cNvPicPr>
            <a:picLocks noChangeAspect="1"/>
          </p:cNvPicPr>
          <p:nvPr/>
        </p:nvPicPr>
        <p:blipFill>
          <a:blip r:embed="rId4"/>
          <a:stretch>
            <a:fillRect/>
          </a:stretch>
        </p:blipFill>
        <p:spPr>
          <a:xfrm>
            <a:off x="259681" y="4756904"/>
            <a:ext cx="1131374" cy="21457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pic>
        <p:nvPicPr>
          <p:cNvPr id="12" name="Imagem 11" descr="Uma imagem com céu, ar livre, água, cidade&#10;&#10;Os conteúdos gerados por IA podem estar incorretos.">
            <a:extLst>
              <a:ext uri="{FF2B5EF4-FFF2-40B4-BE49-F238E27FC236}">
                <a16:creationId xmlns:a16="http://schemas.microsoft.com/office/drawing/2014/main" id="{8E6074A7-B9BA-ED61-CF5D-87EF2064924B}"/>
              </a:ext>
            </a:extLst>
          </p:cNvPr>
          <p:cNvPicPr>
            <a:picLocks noChangeAspect="1"/>
          </p:cNvPicPr>
          <p:nvPr/>
        </p:nvPicPr>
        <p:blipFill>
          <a:blip r:embed="rId3"/>
          <a:srcRect t="4731" b="10894"/>
          <a:stretch>
            <a:fillRect/>
          </a:stretch>
        </p:blipFill>
        <p:spPr>
          <a:xfrm>
            <a:off x="-1" y="0"/>
            <a:ext cx="9144000" cy="5143500"/>
          </a:xfrm>
          <a:prstGeom prst="rect">
            <a:avLst/>
          </a:prstGeom>
        </p:spPr>
      </p:pic>
      <p:sp>
        <p:nvSpPr>
          <p:cNvPr id="870" name="Google Shape;870;p59"/>
          <p:cNvSpPr txBox="1">
            <a:spLocks noGrp="1"/>
          </p:cNvSpPr>
          <p:nvPr>
            <p:ph type="subTitle" idx="4294967295"/>
          </p:nvPr>
        </p:nvSpPr>
        <p:spPr>
          <a:xfrm>
            <a:off x="4308517" y="783330"/>
            <a:ext cx="4396451" cy="1211778"/>
          </a:xfrm>
          <a:prstGeom prst="rect">
            <a:avLst/>
          </a:prstGeom>
        </p:spPr>
        <p:txBody>
          <a:bodyPr spcFirstLastPara="1" wrap="square" lIns="91425" tIns="91425" rIns="91425" bIns="91425" anchor="t" anchorCtr="0">
            <a:noAutofit/>
          </a:bodyPr>
          <a:lstStyle/>
          <a:p>
            <a:pPr marL="0" lvl="0" indent="0" algn="r" rtl="0">
              <a:lnSpc>
                <a:spcPct val="100000"/>
              </a:lnSpc>
              <a:spcBef>
                <a:spcPts val="0"/>
              </a:spcBef>
              <a:spcAft>
                <a:spcPts val="0"/>
              </a:spcAft>
              <a:buNone/>
            </a:pPr>
            <a:r>
              <a:rPr lang="en" sz="1600" b="1">
                <a:solidFill>
                  <a:schemeClr val="tx1">
                    <a:lumMod val="75000"/>
                    <a:lumOff val="25000"/>
                  </a:schemeClr>
                </a:solidFill>
                <a:latin typeface="WEB Regular Regular" panose="02000503040000020003" pitchFamily="2" charset="77"/>
              </a:rPr>
              <a:t>Does anyone have any questions?</a:t>
            </a:r>
            <a:endParaRPr sz="1600" b="1">
              <a:solidFill>
                <a:schemeClr val="tx1">
                  <a:lumMod val="75000"/>
                  <a:lumOff val="25000"/>
                </a:schemeClr>
              </a:solidFill>
              <a:latin typeface="WEB Regular Regular" panose="02000503040000020003" pitchFamily="2" charset="77"/>
            </a:endParaRPr>
          </a:p>
          <a:p>
            <a:pPr marL="0" lvl="0" indent="0" algn="r" rtl="0">
              <a:lnSpc>
                <a:spcPct val="100000"/>
              </a:lnSpc>
              <a:spcBef>
                <a:spcPts val="0"/>
              </a:spcBef>
              <a:spcAft>
                <a:spcPts val="0"/>
              </a:spcAft>
              <a:buNone/>
            </a:pPr>
            <a:endParaRPr lang="pt-PT" sz="1200">
              <a:solidFill>
                <a:schemeClr val="tx1">
                  <a:lumMod val="75000"/>
                  <a:lumOff val="25000"/>
                </a:schemeClr>
              </a:solidFill>
              <a:latin typeface="WEB Regular Regular" panose="02000503040000020003" pitchFamily="2" charset="77"/>
            </a:endParaRPr>
          </a:p>
          <a:p>
            <a:pPr marL="0" lvl="0" indent="0" algn="r" rtl="0">
              <a:lnSpc>
                <a:spcPct val="100000"/>
              </a:lnSpc>
              <a:spcBef>
                <a:spcPts val="0"/>
              </a:spcBef>
              <a:spcAft>
                <a:spcPts val="0"/>
              </a:spcAft>
              <a:buNone/>
            </a:pPr>
            <a:r>
              <a:rPr lang="pt-PT" sz="1200">
                <a:solidFill>
                  <a:schemeClr val="tx1">
                    <a:lumMod val="75000"/>
                    <a:lumOff val="25000"/>
                  </a:schemeClr>
                </a:solidFill>
                <a:latin typeface="WEB Regular Regular" panose="02000503040000020003" pitchFamily="2" charset="77"/>
              </a:rPr>
              <a:t>Elisabetta Bruschi</a:t>
            </a:r>
          </a:p>
        </p:txBody>
      </p:sp>
      <p:sp>
        <p:nvSpPr>
          <p:cNvPr id="873" name="Google Shape;873;p59"/>
          <p:cNvSpPr txBox="1">
            <a:spLocks noGrp="1"/>
          </p:cNvSpPr>
          <p:nvPr>
            <p:ph type="title"/>
          </p:nvPr>
        </p:nvSpPr>
        <p:spPr>
          <a:xfrm rot="-198">
            <a:off x="3493336" y="269456"/>
            <a:ext cx="5211600" cy="588834"/>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3200">
                <a:solidFill>
                  <a:schemeClr val="tx1">
                    <a:lumMod val="90000"/>
                    <a:lumOff val="10000"/>
                  </a:schemeClr>
                </a:solidFill>
                <a:latin typeface="WEB Regular Bold" panose="02000503040000020003" pitchFamily="2" charset="77"/>
              </a:rPr>
              <a:t>Thanks</a:t>
            </a:r>
            <a:endParaRPr sz="3200">
              <a:solidFill>
                <a:schemeClr val="tx1">
                  <a:lumMod val="90000"/>
                  <a:lumOff val="10000"/>
                </a:schemeClr>
              </a:solidFill>
              <a:latin typeface="WEB Regular Bold" panose="02000503040000020003" pitchFamily="2" charset="77"/>
            </a:endParaRP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876C867B-A3E4-F289-964B-ACF7DFF2139A}"/>
              </a:ext>
            </a:extLst>
          </p:cNvPr>
          <p:cNvPicPr>
            <a:picLocks noChangeAspect="1"/>
          </p:cNvPicPr>
          <p:nvPr/>
        </p:nvPicPr>
        <p:blipFill>
          <a:blip r:embed="rId4"/>
          <a:stretch>
            <a:fillRect/>
          </a:stretch>
        </p:blipFill>
        <p:spPr>
          <a:xfrm>
            <a:off x="169930" y="4656430"/>
            <a:ext cx="1551028" cy="297132"/>
          </a:xfrm>
          <a:prstGeom prst="rect">
            <a:avLst/>
          </a:prstGeom>
        </p:spPr>
      </p:pic>
      <p:pic>
        <p:nvPicPr>
          <p:cNvPr id="7" name="Imagem 6" descr="Uma imagem com Tipo de letra, texto, Gráficos, logótipo&#10;&#10;Os conteúdos gerados por IA podem estar incorretos.">
            <a:extLst>
              <a:ext uri="{FF2B5EF4-FFF2-40B4-BE49-F238E27FC236}">
                <a16:creationId xmlns:a16="http://schemas.microsoft.com/office/drawing/2014/main" id="{050B5611-1340-BD9F-28A2-C35DCBFE3694}"/>
              </a:ext>
            </a:extLst>
          </p:cNvPr>
          <p:cNvPicPr>
            <a:picLocks noChangeAspect="1"/>
          </p:cNvPicPr>
          <p:nvPr/>
        </p:nvPicPr>
        <p:blipFill>
          <a:blip r:embed="rId5"/>
          <a:stretch>
            <a:fillRect/>
          </a:stretch>
        </p:blipFill>
        <p:spPr>
          <a:xfrm>
            <a:off x="1927639" y="4566343"/>
            <a:ext cx="1616838" cy="45847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4" name="Imagem 13" descr="Uma imagem com esboço, desenho, panorama, arte&#10;&#10;Os conteúdos gerados por IA podem estar incorretos.">
            <a:extLst>
              <a:ext uri="{FF2B5EF4-FFF2-40B4-BE49-F238E27FC236}">
                <a16:creationId xmlns:a16="http://schemas.microsoft.com/office/drawing/2014/main" id="{1E71FFAD-E879-59E0-23ED-D2AFE2B9C785}"/>
              </a:ext>
            </a:extLst>
          </p:cNvPr>
          <p:cNvPicPr>
            <a:picLocks noChangeAspect="1"/>
          </p:cNvPicPr>
          <p:nvPr/>
        </p:nvPicPr>
        <p:blipFill>
          <a:blip r:embed="rId3">
            <a:alphaModFix amt="15000"/>
            <a:extLst>
              <a:ext uri="{BEBA8EAE-BF5A-486C-A8C5-ECC9F3942E4B}">
                <a14:imgProps xmlns:a14="http://schemas.microsoft.com/office/drawing/2010/main">
                  <a14:imgLayer r:embed="rId4">
                    <a14:imgEffect>
                      <a14:colorTemperature colorTemp="1500"/>
                    </a14:imgEffect>
                    <a14:imgEffect>
                      <a14:saturation sat="33000"/>
                    </a14:imgEffect>
                  </a14:imgLayer>
                </a14:imgProps>
              </a:ext>
            </a:extLst>
          </a:blip>
          <a:stretch>
            <a:fillRect/>
          </a:stretch>
        </p:blipFill>
        <p:spPr>
          <a:xfrm>
            <a:off x="1089517" y="2664419"/>
            <a:ext cx="6964965" cy="2052000"/>
          </a:xfrm>
          <a:prstGeom prst="rect">
            <a:avLst/>
          </a:prstGeom>
        </p:spPr>
      </p:pic>
      <p:sp>
        <p:nvSpPr>
          <p:cNvPr id="158" name="Google Shape;158;p32"/>
          <p:cNvSpPr txBox="1">
            <a:spLocks noGrp="1"/>
          </p:cNvSpPr>
          <p:nvPr>
            <p:ph type="title" idx="14"/>
          </p:nvPr>
        </p:nvSpPr>
        <p:spPr>
          <a:xfrm>
            <a:off x="915521" y="1129483"/>
            <a:ext cx="11325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000">
                <a:solidFill>
                  <a:schemeClr val="tx1">
                    <a:lumMod val="90000"/>
                    <a:lumOff val="10000"/>
                  </a:schemeClr>
                </a:solidFill>
                <a:latin typeface="WEB Regular Regular" panose="02000503040000020003" pitchFamily="2" charset="77"/>
              </a:rPr>
              <a:t>#1</a:t>
            </a:r>
            <a:endParaRPr sz="4000">
              <a:solidFill>
                <a:schemeClr val="tx1">
                  <a:lumMod val="90000"/>
                  <a:lumOff val="10000"/>
                </a:schemeClr>
              </a:solidFill>
              <a:latin typeface="WEB Regular Regular" panose="02000503040000020003" pitchFamily="2" charset="77"/>
            </a:endParaRPr>
          </a:p>
        </p:txBody>
      </p:sp>
      <p:sp>
        <p:nvSpPr>
          <p:cNvPr id="160" name="Google Shape;160;p32"/>
          <p:cNvSpPr txBox="1">
            <a:spLocks noGrp="1"/>
          </p:cNvSpPr>
          <p:nvPr>
            <p:ph type="subTitle" idx="2"/>
          </p:nvPr>
        </p:nvSpPr>
        <p:spPr>
          <a:xfrm flipH="1">
            <a:off x="5612478" y="1775423"/>
            <a:ext cx="2784000" cy="745800"/>
          </a:xfrm>
          <a:prstGeom prst="rect">
            <a:avLst/>
          </a:prstGeom>
        </p:spPr>
        <p:txBody>
          <a:bodyPr spcFirstLastPara="1" wrap="square" lIns="91425" tIns="91425" rIns="91425" bIns="91425" anchor="t" anchorCtr="0">
            <a:noAutofit/>
          </a:bodyPr>
          <a:lstStyle/>
          <a:p>
            <a:pPr marL="228600" indent="-228600">
              <a:buAutoNum type="arabicPeriod"/>
            </a:pPr>
            <a:r>
              <a:rPr lang="en" sz="1100">
                <a:solidFill>
                  <a:schemeClr val="accent3">
                    <a:lumMod val="50000"/>
                  </a:schemeClr>
                </a:solidFill>
                <a:latin typeface="WEB Regular Regular"/>
              </a:rPr>
              <a:t>Results from students</a:t>
            </a:r>
            <a:endParaRPr lang="it-IT"/>
          </a:p>
          <a:p>
            <a:pPr marL="228600" indent="-228600">
              <a:buAutoNum type="arabicPeriod"/>
            </a:pPr>
            <a:r>
              <a:rPr lang="en" sz="1100">
                <a:solidFill>
                  <a:schemeClr val="accent3">
                    <a:lumMod val="50000"/>
                  </a:schemeClr>
                </a:solidFill>
                <a:latin typeface="WEB Regular Regular"/>
              </a:rPr>
              <a:t>Results from supervisors</a:t>
            </a:r>
          </a:p>
        </p:txBody>
      </p:sp>
      <p:sp>
        <p:nvSpPr>
          <p:cNvPr id="161" name="Google Shape;161;p32"/>
          <p:cNvSpPr txBox="1">
            <a:spLocks noGrp="1"/>
          </p:cNvSpPr>
          <p:nvPr>
            <p:ph type="subTitle" idx="1"/>
          </p:nvPr>
        </p:nvSpPr>
        <p:spPr>
          <a:xfrm flipH="1">
            <a:off x="1305471" y="1776262"/>
            <a:ext cx="2629500" cy="745800"/>
          </a:xfrm>
          <a:prstGeom prst="rect">
            <a:avLst/>
          </a:prstGeom>
        </p:spPr>
        <p:txBody>
          <a:bodyPr spcFirstLastPara="1" wrap="square" lIns="91425" tIns="91425" rIns="91425" bIns="91425" anchor="t" anchorCtr="0">
            <a:noAutofit/>
          </a:bodyPr>
          <a:lstStyle/>
          <a:p>
            <a:pPr marL="228600" indent="-228600">
              <a:buAutoNum type="arabicPeriod"/>
            </a:pPr>
            <a:r>
              <a:rPr lang="en" sz="1100">
                <a:solidFill>
                  <a:schemeClr val="accent3">
                    <a:lumMod val="50000"/>
                  </a:schemeClr>
                </a:solidFill>
                <a:latin typeface="WEB Regular Regular"/>
              </a:rPr>
              <a:t>Introduction</a:t>
            </a:r>
          </a:p>
          <a:p>
            <a:pPr marL="228600" indent="-228600">
              <a:buAutoNum type="arabicPeriod"/>
            </a:pPr>
            <a:r>
              <a:rPr lang="en" sz="1100">
                <a:solidFill>
                  <a:schemeClr val="accent3">
                    <a:lumMod val="50000"/>
                  </a:schemeClr>
                </a:solidFill>
                <a:latin typeface="WEB Regular Regular"/>
              </a:rPr>
              <a:t>The organization of the student clinic.</a:t>
            </a:r>
            <a:endParaRPr lang="en" sz="1100">
              <a:solidFill>
                <a:schemeClr val="accent3">
                  <a:lumMod val="50000"/>
                </a:schemeClr>
              </a:solidFill>
              <a:latin typeface="WEB Regular Regular" panose="02000503040000020003" pitchFamily="2" charset="77"/>
            </a:endParaRPr>
          </a:p>
          <a:p>
            <a:pPr marL="228600" indent="-228600">
              <a:buAutoNum type="arabicPeriod"/>
            </a:pPr>
            <a:r>
              <a:rPr lang="en" sz="1100">
                <a:solidFill>
                  <a:schemeClr val="accent3">
                    <a:lumMod val="50000"/>
                  </a:schemeClr>
                </a:solidFill>
                <a:latin typeface="WEB Regular Regular"/>
              </a:rPr>
              <a:t>Empathy in the student clinic.</a:t>
            </a:r>
            <a:endParaRPr lang="en" sz="1100">
              <a:solidFill>
                <a:schemeClr val="accent3">
                  <a:lumMod val="50000"/>
                </a:schemeClr>
              </a:solidFill>
              <a:latin typeface="WEB Regular Regular" panose="02000503040000020003" pitchFamily="2" charset="77"/>
            </a:endParaRPr>
          </a:p>
        </p:txBody>
      </p:sp>
      <p:sp>
        <p:nvSpPr>
          <p:cNvPr id="164" name="Google Shape;164;p32"/>
          <p:cNvSpPr txBox="1">
            <a:spLocks noGrp="1"/>
          </p:cNvSpPr>
          <p:nvPr>
            <p:ph type="subTitle" idx="6"/>
          </p:nvPr>
        </p:nvSpPr>
        <p:spPr>
          <a:xfrm flipH="1">
            <a:off x="5699564" y="1173356"/>
            <a:ext cx="2892599" cy="568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600" b="0">
                <a:solidFill>
                  <a:schemeClr val="tx1">
                    <a:lumMod val="75000"/>
                    <a:lumOff val="25000"/>
                  </a:schemeClr>
                </a:solidFill>
                <a:latin typeface="WEB Regular Regular"/>
              </a:rPr>
              <a:t>Results</a:t>
            </a:r>
            <a:endParaRPr sz="1600" b="0">
              <a:solidFill>
                <a:schemeClr val="tx1">
                  <a:lumMod val="75000"/>
                  <a:lumOff val="25000"/>
                </a:schemeClr>
              </a:solidFill>
              <a:latin typeface="WEB Regular Regular" panose="02000503040000020003" pitchFamily="2" charset="77"/>
            </a:endParaRPr>
          </a:p>
        </p:txBody>
      </p:sp>
      <p:sp>
        <p:nvSpPr>
          <p:cNvPr id="165" name="Google Shape;165;p32"/>
          <p:cNvSpPr txBox="1">
            <a:spLocks noGrp="1"/>
          </p:cNvSpPr>
          <p:nvPr>
            <p:ph type="subTitle" idx="7"/>
          </p:nvPr>
        </p:nvSpPr>
        <p:spPr>
          <a:xfrm flipH="1">
            <a:off x="1544419" y="2725588"/>
            <a:ext cx="3369900" cy="457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t-IT" sz="1600" b="0">
                <a:solidFill>
                  <a:schemeClr val="tx1">
                    <a:lumMod val="75000"/>
                    <a:lumOff val="25000"/>
                  </a:schemeClr>
                </a:solidFill>
                <a:latin typeface="WEB Regular Regular"/>
              </a:rPr>
              <a:t>Materials &amp; method</a:t>
            </a:r>
            <a:endParaRPr lang="it-IT" sz="1600" b="0">
              <a:solidFill>
                <a:schemeClr val="tx1">
                  <a:lumMod val="75000"/>
                  <a:lumOff val="25000"/>
                </a:schemeClr>
              </a:solidFill>
              <a:latin typeface="WEB Regular Regular" panose="02000503040000020003" pitchFamily="2" charset="77"/>
            </a:endParaRPr>
          </a:p>
        </p:txBody>
      </p:sp>
      <p:sp>
        <p:nvSpPr>
          <p:cNvPr id="166" name="Google Shape;166;p32"/>
          <p:cNvSpPr txBox="1">
            <a:spLocks noGrp="1"/>
          </p:cNvSpPr>
          <p:nvPr>
            <p:ph type="subTitle" idx="8"/>
          </p:nvPr>
        </p:nvSpPr>
        <p:spPr>
          <a:xfrm flipH="1">
            <a:off x="5699564" y="2675602"/>
            <a:ext cx="3079200" cy="457200"/>
          </a:xfrm>
          <a:prstGeom prst="rect">
            <a:avLst/>
          </a:prstGeom>
        </p:spPr>
        <p:txBody>
          <a:bodyPr spcFirstLastPara="1" wrap="square" lIns="91425" tIns="91425" rIns="91425" bIns="91425" anchor="ctr" anchorCtr="0">
            <a:noAutofit/>
          </a:bodyPr>
          <a:lstStyle/>
          <a:p>
            <a:pPr marL="0" indent="0"/>
            <a:r>
              <a:rPr lang="pt-PT" sz="1600" b="0">
                <a:solidFill>
                  <a:schemeClr val="tx1">
                    <a:lumMod val="75000"/>
                    <a:lumOff val="25000"/>
                  </a:schemeClr>
                </a:solidFill>
                <a:latin typeface="WEB Regular Regular"/>
              </a:rPr>
              <a:t>Conclusion</a:t>
            </a:r>
            <a:endParaRPr lang="en" sz="1600" b="0">
              <a:solidFill>
                <a:schemeClr val="tx1">
                  <a:lumMod val="75000"/>
                  <a:lumOff val="25000"/>
                </a:schemeClr>
              </a:solidFill>
              <a:latin typeface="WEB Regular Regular" panose="02000503040000020003" pitchFamily="2" charset="77"/>
            </a:endParaRPr>
          </a:p>
        </p:txBody>
      </p:sp>
      <p:sp>
        <p:nvSpPr>
          <p:cNvPr id="167" name="Google Shape;167;p32"/>
          <p:cNvSpPr txBox="1">
            <a:spLocks noGrp="1"/>
          </p:cNvSpPr>
          <p:nvPr>
            <p:ph type="title"/>
          </p:nvPr>
        </p:nvSpPr>
        <p:spPr>
          <a:xfrm>
            <a:off x="921819" y="2684877"/>
            <a:ext cx="11961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000">
                <a:solidFill>
                  <a:schemeClr val="tx1">
                    <a:lumMod val="90000"/>
                    <a:lumOff val="10000"/>
                  </a:schemeClr>
                </a:solidFill>
                <a:latin typeface="WEB Regular Regular" panose="02000503040000020003" pitchFamily="2" charset="77"/>
              </a:rPr>
              <a:t>#2</a:t>
            </a:r>
            <a:endParaRPr sz="4000">
              <a:solidFill>
                <a:schemeClr val="tx1">
                  <a:lumMod val="90000"/>
                  <a:lumOff val="10000"/>
                </a:schemeClr>
              </a:solidFill>
              <a:latin typeface="WEB Regular Regular" panose="02000503040000020003" pitchFamily="2" charset="77"/>
            </a:endParaRPr>
          </a:p>
        </p:txBody>
      </p:sp>
      <p:sp>
        <p:nvSpPr>
          <p:cNvPr id="168" name="Google Shape;168;p32"/>
          <p:cNvSpPr txBox="1">
            <a:spLocks noGrp="1"/>
          </p:cNvSpPr>
          <p:nvPr>
            <p:ph type="title" idx="9"/>
          </p:nvPr>
        </p:nvSpPr>
        <p:spPr>
          <a:xfrm>
            <a:off x="5046421" y="1114682"/>
            <a:ext cx="11325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000">
                <a:solidFill>
                  <a:schemeClr val="tx1">
                    <a:lumMod val="90000"/>
                    <a:lumOff val="10000"/>
                  </a:schemeClr>
                </a:solidFill>
                <a:latin typeface="WEB Regular Regular" panose="02000503040000020003" pitchFamily="2" charset="77"/>
              </a:rPr>
              <a:t>#3</a:t>
            </a:r>
            <a:endParaRPr sz="4000">
              <a:solidFill>
                <a:schemeClr val="tx1">
                  <a:lumMod val="90000"/>
                  <a:lumOff val="10000"/>
                </a:schemeClr>
              </a:solidFill>
              <a:latin typeface="WEB Regular Regular" panose="02000503040000020003" pitchFamily="2" charset="77"/>
            </a:endParaRPr>
          </a:p>
        </p:txBody>
      </p:sp>
      <p:sp>
        <p:nvSpPr>
          <p:cNvPr id="169" name="Google Shape;169;p32"/>
          <p:cNvSpPr txBox="1">
            <a:spLocks noGrp="1"/>
          </p:cNvSpPr>
          <p:nvPr>
            <p:ph type="title" idx="13"/>
          </p:nvPr>
        </p:nvSpPr>
        <p:spPr>
          <a:xfrm>
            <a:off x="5046421" y="2678590"/>
            <a:ext cx="14871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000">
                <a:solidFill>
                  <a:schemeClr val="tx1">
                    <a:lumMod val="90000"/>
                    <a:lumOff val="10000"/>
                  </a:schemeClr>
                </a:solidFill>
                <a:latin typeface="WEB Regular Regular" panose="02000503040000020003" pitchFamily="2" charset="77"/>
              </a:rPr>
              <a:t>#4</a:t>
            </a:r>
            <a:endParaRPr sz="4000">
              <a:solidFill>
                <a:schemeClr val="tx1">
                  <a:lumMod val="90000"/>
                  <a:lumOff val="10000"/>
                </a:schemeClr>
              </a:solidFill>
              <a:latin typeface="WEB Regular Regular" panose="02000503040000020003" pitchFamily="2" charset="77"/>
            </a:endParaRPr>
          </a:p>
        </p:txBody>
      </p:sp>
      <p:sp>
        <p:nvSpPr>
          <p:cNvPr id="170" name="Google Shape;170;p32"/>
          <p:cNvSpPr txBox="1">
            <a:spLocks noGrp="1"/>
          </p:cNvSpPr>
          <p:nvPr>
            <p:ph type="subTitle" idx="5"/>
          </p:nvPr>
        </p:nvSpPr>
        <p:spPr>
          <a:xfrm flipH="1">
            <a:off x="1519869" y="1165827"/>
            <a:ext cx="3392374" cy="568800"/>
          </a:xfrm>
          <a:prstGeom prst="rect">
            <a:avLst/>
          </a:prstGeom>
        </p:spPr>
        <p:txBody>
          <a:bodyPr spcFirstLastPara="1" wrap="square" lIns="91425" tIns="91425" rIns="91425" bIns="91425" anchor="ctr" anchorCtr="0">
            <a:noAutofit/>
          </a:bodyPr>
          <a:lstStyle/>
          <a:p>
            <a:pPr marL="0" indent="0"/>
            <a:r>
              <a:rPr lang="en" sz="1600" b="0">
                <a:solidFill>
                  <a:schemeClr val="tx1">
                    <a:lumMod val="75000"/>
                    <a:lumOff val="25000"/>
                  </a:schemeClr>
                </a:solidFill>
                <a:latin typeface="WEB Regular Regular"/>
              </a:rPr>
              <a:t>The importance of empathy in the student clinic</a:t>
            </a:r>
            <a:endParaRPr lang="en" sz="1600" b="0">
              <a:solidFill>
                <a:schemeClr val="tx1">
                  <a:lumMod val="75000"/>
                  <a:lumOff val="25000"/>
                </a:schemeClr>
              </a:solidFill>
              <a:latin typeface="WEB Regular Regular" panose="02000503040000020003" pitchFamily="2" charset="77"/>
            </a:endParaRPr>
          </a:p>
        </p:txBody>
      </p:sp>
      <p:pic>
        <p:nvPicPr>
          <p:cNvPr id="5" name="Imagem 4" descr="Uma imagem com Tipo de letra, captura de ecrã, Gráficos, logótipo&#10;&#10;Descrição gerada automaticamente">
            <a:extLst>
              <a:ext uri="{FF2B5EF4-FFF2-40B4-BE49-F238E27FC236}">
                <a16:creationId xmlns:a16="http://schemas.microsoft.com/office/drawing/2014/main" id="{8DC5CDCE-7B94-6158-8C30-E79139D196A2}"/>
              </a:ext>
            </a:extLst>
          </p:cNvPr>
          <p:cNvPicPr>
            <a:picLocks noChangeAspect="1"/>
          </p:cNvPicPr>
          <p:nvPr/>
        </p:nvPicPr>
        <p:blipFill>
          <a:blip r:embed="rId5"/>
          <a:stretch>
            <a:fillRect/>
          </a:stretch>
        </p:blipFill>
        <p:spPr>
          <a:xfrm>
            <a:off x="169930" y="4758520"/>
            <a:ext cx="1018118" cy="195042"/>
          </a:xfrm>
          <a:prstGeom prst="rect">
            <a:avLst/>
          </a:prstGeom>
        </p:spPr>
      </p:pic>
      <p:sp>
        <p:nvSpPr>
          <p:cNvPr id="7" name="Título 5">
            <a:extLst>
              <a:ext uri="{FF2B5EF4-FFF2-40B4-BE49-F238E27FC236}">
                <a16:creationId xmlns:a16="http://schemas.microsoft.com/office/drawing/2014/main" id="{6AE52F60-5C2D-8CDB-7603-BC202E608B4B}"/>
              </a:ext>
            </a:extLst>
          </p:cNvPr>
          <p:cNvSpPr txBox="1">
            <a:spLocks/>
          </p:cNvSpPr>
          <p:nvPr/>
        </p:nvSpPr>
        <p:spPr>
          <a:xfrm>
            <a:off x="720000" y="539750"/>
            <a:ext cx="6925200" cy="37865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3"/>
              </a:buClr>
              <a:buSzPts val="1800"/>
              <a:buFont typeface="Quicksand"/>
              <a:buNone/>
              <a:defRPr sz="1400" b="0" i="0" u="none" strike="noStrike" cap="none">
                <a:solidFill>
                  <a:schemeClr val="dk2"/>
                </a:solidFill>
                <a:latin typeface="Montserrat" pitchFamily="2" charset="77"/>
                <a:ea typeface="Quicksand"/>
                <a:cs typeface="Quicksand"/>
                <a:sym typeface="Quicksand"/>
              </a:defRPr>
            </a:lvl1pPr>
            <a:lvl2pPr marL="914400" marR="0" lvl="1" indent="-317500" algn="ctr" rtl="0">
              <a:lnSpc>
                <a:spcPct val="100000"/>
              </a:lnSpc>
              <a:spcBef>
                <a:spcPts val="0"/>
              </a:spcBef>
              <a:spcAft>
                <a:spcPts val="0"/>
              </a:spcAft>
              <a:buClr>
                <a:schemeClr val="accent3"/>
              </a:buClr>
              <a:buSzPts val="1400"/>
              <a:buFont typeface="Quicksand"/>
              <a:buNone/>
              <a:defRPr sz="1400" b="0" i="0" u="none" strike="noStrike" cap="none">
                <a:solidFill>
                  <a:schemeClr val="accent3"/>
                </a:solidFill>
                <a:latin typeface="Quicksand"/>
                <a:ea typeface="Quicksand"/>
                <a:cs typeface="Quicksand"/>
                <a:sym typeface="Quicksand"/>
              </a:defRPr>
            </a:lvl2pPr>
            <a:lvl3pPr marL="1371600" marR="0" lvl="2"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3pPr>
            <a:lvl4pPr marL="1828800" marR="0" lvl="3"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4pPr>
            <a:lvl5pPr marL="2286000" marR="0" lvl="4"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5pPr>
            <a:lvl6pPr marL="2743200" marR="0" lvl="5"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6pPr>
            <a:lvl7pPr marL="3200400" marR="0" lvl="6"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7pPr>
            <a:lvl8pPr marL="3657600" marR="0" lvl="7"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8pPr>
            <a:lvl9pPr marL="4114800" marR="0" lvl="8"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9pPr>
          </a:lstStyle>
          <a:p>
            <a:r>
              <a:rPr lang="pt-PT" sz="1600">
                <a:solidFill>
                  <a:schemeClr val="tx1">
                    <a:lumMod val="90000"/>
                    <a:lumOff val="10000"/>
                  </a:schemeClr>
                </a:solidFill>
                <a:latin typeface="WEB Regular Regular"/>
              </a:rPr>
              <a:t>Overview</a:t>
            </a:r>
            <a:endParaRPr lang="pt-PT" sz="1600">
              <a:solidFill>
                <a:schemeClr val="tx1">
                  <a:lumMod val="90000"/>
                  <a:lumOff val="10000"/>
                </a:schemeClr>
              </a:solidFill>
              <a:latin typeface="WEB Regular Regular" panose="02000503040000020003" pitchFamily="2" charset="77"/>
            </a:endParaRPr>
          </a:p>
        </p:txBody>
      </p:sp>
      <p:pic>
        <p:nvPicPr>
          <p:cNvPr id="3" name="Imagem 2" descr="Uma imagem com Tipo de letra, texto, Gráficos, logótipo&#10;&#10;Os conteúdos gerados por IA podem estar incorretos.">
            <a:extLst>
              <a:ext uri="{FF2B5EF4-FFF2-40B4-BE49-F238E27FC236}">
                <a16:creationId xmlns:a16="http://schemas.microsoft.com/office/drawing/2014/main" id="{DE693F6E-90BF-2D0F-0C59-D0D40ACB6F4D}"/>
              </a:ext>
            </a:extLst>
          </p:cNvPr>
          <p:cNvPicPr>
            <a:picLocks noChangeAspect="1"/>
          </p:cNvPicPr>
          <p:nvPr/>
        </p:nvPicPr>
        <p:blipFill>
          <a:blip r:embed="rId6"/>
          <a:stretch>
            <a:fillRect/>
          </a:stretch>
        </p:blipFill>
        <p:spPr>
          <a:xfrm>
            <a:off x="1305471" y="4723869"/>
            <a:ext cx="1061317" cy="300952"/>
          </a:xfrm>
          <a:prstGeom prst="rect">
            <a:avLst/>
          </a:prstGeom>
        </p:spPr>
      </p:pic>
      <p:sp>
        <p:nvSpPr>
          <p:cNvPr id="6" name="Google Shape;162;p32">
            <a:extLst>
              <a:ext uri="{FF2B5EF4-FFF2-40B4-BE49-F238E27FC236}">
                <a16:creationId xmlns:a16="http://schemas.microsoft.com/office/drawing/2014/main" id="{7F752A16-DAE5-A818-D206-24688E697666}"/>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PT" sz="1000" b="1">
                <a:solidFill>
                  <a:srgbClr val="004998"/>
                </a:solidFill>
                <a:latin typeface="WEB Regular Regular" panose="02000503040000020003" pitchFamily="2" charset="77"/>
              </a:rPr>
              <a:t>08 | 2026</a:t>
            </a:r>
          </a:p>
        </p:txBody>
      </p:sp>
      <p:cxnSp>
        <p:nvCxnSpPr>
          <p:cNvPr id="4" name="Conexão Reta 3">
            <a:extLst>
              <a:ext uri="{FF2B5EF4-FFF2-40B4-BE49-F238E27FC236}">
                <a16:creationId xmlns:a16="http://schemas.microsoft.com/office/drawing/2014/main" id="{BEFAE2B1-BAED-0C6F-5355-FDB1932714EF}"/>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Google Shape;161;p32">
            <a:extLst>
              <a:ext uri="{FF2B5EF4-FFF2-40B4-BE49-F238E27FC236}">
                <a16:creationId xmlns:a16="http://schemas.microsoft.com/office/drawing/2014/main" id="{C249C117-6A9B-5455-C99F-F22397EC811B}"/>
              </a:ext>
            </a:extLst>
          </p:cNvPr>
          <p:cNvSpPr txBox="1">
            <a:spLocks/>
          </p:cNvSpPr>
          <p:nvPr/>
        </p:nvSpPr>
        <p:spPr>
          <a:xfrm flipH="1">
            <a:off x="1258071" y="3194256"/>
            <a:ext cx="2629500" cy="745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3"/>
              </a:buClr>
              <a:buSzPts val="1800"/>
              <a:buFont typeface="Quicksand"/>
              <a:buNone/>
              <a:defRPr sz="1400" b="0" i="0" u="none" strike="noStrike" cap="none">
                <a:solidFill>
                  <a:schemeClr val="dk2"/>
                </a:solidFill>
                <a:latin typeface="Montserrat" pitchFamily="2" charset="77"/>
                <a:ea typeface="Quicksand"/>
                <a:cs typeface="Quicksand"/>
                <a:sym typeface="Quicksand"/>
              </a:defRPr>
            </a:lvl1pPr>
            <a:lvl2pPr marL="914400" marR="0" lvl="1" indent="-317500" algn="ctr" rtl="0">
              <a:lnSpc>
                <a:spcPct val="100000"/>
              </a:lnSpc>
              <a:spcBef>
                <a:spcPts val="0"/>
              </a:spcBef>
              <a:spcAft>
                <a:spcPts val="0"/>
              </a:spcAft>
              <a:buClr>
                <a:schemeClr val="accent3"/>
              </a:buClr>
              <a:buSzPts val="1400"/>
              <a:buFont typeface="Quicksand"/>
              <a:buNone/>
              <a:defRPr sz="1400" b="0" i="0" u="none" strike="noStrike" cap="none">
                <a:solidFill>
                  <a:schemeClr val="accent3"/>
                </a:solidFill>
                <a:latin typeface="Quicksand"/>
                <a:ea typeface="Quicksand"/>
                <a:cs typeface="Quicksand"/>
                <a:sym typeface="Quicksand"/>
              </a:defRPr>
            </a:lvl2pPr>
            <a:lvl3pPr marL="1371600" marR="0" lvl="2"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3pPr>
            <a:lvl4pPr marL="1828800" marR="0" lvl="3"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4pPr>
            <a:lvl5pPr marL="2286000" marR="0" lvl="4"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5pPr>
            <a:lvl6pPr marL="2743200" marR="0" lvl="5"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6pPr>
            <a:lvl7pPr marL="3200400" marR="0" lvl="6"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7pPr>
            <a:lvl8pPr marL="3657600" marR="0" lvl="7"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8pPr>
            <a:lvl9pPr marL="4114800" marR="0" lvl="8"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9pPr>
          </a:lstStyle>
          <a:p>
            <a:pPr marL="228600" indent="-228600">
              <a:buFont typeface="Quicksand"/>
              <a:buAutoNum type="arabicPeriod"/>
            </a:pPr>
            <a:r>
              <a:rPr lang="nl-BE" sz="1100">
                <a:solidFill>
                  <a:schemeClr val="accent3">
                    <a:lumMod val="50000"/>
                  </a:schemeClr>
                </a:solidFill>
                <a:latin typeface="WEB Regular Regular"/>
              </a:rPr>
              <a:t>S</a:t>
            </a:r>
            <a:r>
              <a:rPr lang="en" sz="1100">
                <a:solidFill>
                  <a:schemeClr val="accent3">
                    <a:lumMod val="50000"/>
                  </a:schemeClr>
                </a:solidFill>
                <a:latin typeface="WEB Regular Regular"/>
              </a:rPr>
              <a:t>tudy design</a:t>
            </a:r>
            <a:endParaRPr lang="en" sz="1100">
              <a:solidFill>
                <a:schemeClr val="accent3">
                  <a:lumMod val="50000"/>
                </a:schemeClr>
              </a:solidFill>
              <a:latin typeface="WEB Regular Regular" panose="02000503040000020003" pitchFamily="2" charset="77"/>
            </a:endParaRPr>
          </a:p>
        </p:txBody>
      </p:sp>
      <p:sp>
        <p:nvSpPr>
          <p:cNvPr id="12" name="Google Shape;161;p32">
            <a:extLst>
              <a:ext uri="{FF2B5EF4-FFF2-40B4-BE49-F238E27FC236}">
                <a16:creationId xmlns:a16="http://schemas.microsoft.com/office/drawing/2014/main" id="{D37D0805-98BD-4B4F-7FF8-36E6AF5F6C38}"/>
              </a:ext>
            </a:extLst>
          </p:cNvPr>
          <p:cNvSpPr txBox="1">
            <a:spLocks/>
          </p:cNvSpPr>
          <p:nvPr/>
        </p:nvSpPr>
        <p:spPr>
          <a:xfrm flipH="1">
            <a:off x="5424982" y="3194256"/>
            <a:ext cx="2629500" cy="745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3"/>
              </a:buClr>
              <a:buSzPts val="1800"/>
              <a:buFont typeface="Quicksand"/>
              <a:buNone/>
              <a:defRPr sz="1400" b="0" i="0" u="none" strike="noStrike" cap="none">
                <a:solidFill>
                  <a:schemeClr val="dk2"/>
                </a:solidFill>
                <a:latin typeface="Montserrat" pitchFamily="2" charset="77"/>
                <a:ea typeface="Quicksand"/>
                <a:cs typeface="Quicksand"/>
                <a:sym typeface="Quicksand"/>
              </a:defRPr>
            </a:lvl1pPr>
            <a:lvl2pPr marL="914400" marR="0" lvl="1" indent="-317500" algn="ctr" rtl="0">
              <a:lnSpc>
                <a:spcPct val="100000"/>
              </a:lnSpc>
              <a:spcBef>
                <a:spcPts val="0"/>
              </a:spcBef>
              <a:spcAft>
                <a:spcPts val="0"/>
              </a:spcAft>
              <a:buClr>
                <a:schemeClr val="accent3"/>
              </a:buClr>
              <a:buSzPts val="1400"/>
              <a:buFont typeface="Quicksand"/>
              <a:buNone/>
              <a:defRPr sz="1400" b="0" i="0" u="none" strike="noStrike" cap="none">
                <a:solidFill>
                  <a:schemeClr val="accent3"/>
                </a:solidFill>
                <a:latin typeface="Quicksand"/>
                <a:ea typeface="Quicksand"/>
                <a:cs typeface="Quicksand"/>
                <a:sym typeface="Quicksand"/>
              </a:defRPr>
            </a:lvl2pPr>
            <a:lvl3pPr marL="1371600" marR="0" lvl="2"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3pPr>
            <a:lvl4pPr marL="1828800" marR="0" lvl="3"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4pPr>
            <a:lvl5pPr marL="2286000" marR="0" lvl="4"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5pPr>
            <a:lvl6pPr marL="2743200" marR="0" lvl="5"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6pPr>
            <a:lvl7pPr marL="3200400" marR="0" lvl="6"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7pPr>
            <a:lvl8pPr marL="3657600" marR="0" lvl="7"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8pPr>
            <a:lvl9pPr marL="4114800" marR="0" lvl="8" indent="-304800" algn="ctr" rtl="0">
              <a:lnSpc>
                <a:spcPct val="100000"/>
              </a:lnSpc>
              <a:spcBef>
                <a:spcPts val="0"/>
              </a:spcBef>
              <a:spcAft>
                <a:spcPts val="0"/>
              </a:spcAft>
              <a:buClr>
                <a:schemeClr val="accent3"/>
              </a:buClr>
              <a:buSzPts val="1200"/>
              <a:buFont typeface="Quicksand"/>
              <a:buNone/>
              <a:defRPr sz="1200" b="0" i="0" u="none" strike="noStrike" cap="none">
                <a:solidFill>
                  <a:schemeClr val="accent3"/>
                </a:solidFill>
                <a:latin typeface="Quicksand"/>
                <a:ea typeface="Quicksand"/>
                <a:cs typeface="Quicksand"/>
                <a:sym typeface="Quicksand"/>
              </a:defRPr>
            </a:lvl9pPr>
          </a:lstStyle>
          <a:p>
            <a:pPr marL="228600" indent="-228600">
              <a:buFont typeface="Quicksand"/>
              <a:buAutoNum type="arabicPeriod"/>
            </a:pPr>
            <a:endParaRPr lang="en" sz="1100">
              <a:solidFill>
                <a:schemeClr val="accent3">
                  <a:lumMod val="50000"/>
                </a:schemeClr>
              </a:solidFill>
              <a:latin typeface="WEB Regular Regular" panose="02000503040000020003" pitchFamily="2" charset="77"/>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8648D68C-19BB-C491-584F-DA121BF39657}"/>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18173A0B-5A1F-ADB0-BE45-6CD73D2DA63C}"/>
              </a:ext>
            </a:extLst>
          </p:cNvPr>
          <p:cNvSpPr txBox="1">
            <a:spLocks noGrp="1"/>
          </p:cNvSpPr>
          <p:nvPr>
            <p:ph type="ctrTitle"/>
          </p:nvPr>
        </p:nvSpPr>
        <p:spPr>
          <a:xfrm>
            <a:off x="692787" y="410078"/>
            <a:ext cx="5941328" cy="876000"/>
          </a:xfrm>
          <a:prstGeom prst="rect">
            <a:avLst/>
          </a:prstGeom>
        </p:spPr>
        <p:txBody>
          <a:bodyPr spcFirstLastPara="1" wrap="square" lIns="91425" tIns="91425" rIns="91425" bIns="91425" anchor="b" anchorCtr="0">
            <a:noAutofit/>
          </a:bodyPr>
          <a:lstStyle/>
          <a:p>
            <a:r>
              <a:rPr lang="en" sz="3200">
                <a:solidFill>
                  <a:schemeClr val="tx1">
                    <a:lumMod val="75000"/>
                    <a:lumOff val="25000"/>
                  </a:schemeClr>
                </a:solidFill>
                <a:latin typeface="WEB Regular Regular"/>
              </a:rPr>
              <a:t>Introduction</a:t>
            </a:r>
            <a:endParaRPr lang="en" sz="3200">
              <a:solidFill>
                <a:schemeClr val="tx1">
                  <a:lumMod val="75000"/>
                  <a:lumOff val="25000"/>
                </a:schemeClr>
              </a:solidFill>
              <a:latin typeface="WEB Regular Regular" panose="02000503040000020003" pitchFamily="2" charset="77"/>
            </a:endParaRPr>
          </a:p>
        </p:txBody>
      </p:sp>
      <p:sp>
        <p:nvSpPr>
          <p:cNvPr id="3" name="Google Shape;162;p32">
            <a:extLst>
              <a:ext uri="{FF2B5EF4-FFF2-40B4-BE49-F238E27FC236}">
                <a16:creationId xmlns:a16="http://schemas.microsoft.com/office/drawing/2014/main" id="{171B055A-E65F-B157-524E-65074DF8DC9D}"/>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PT" sz="1000" b="1">
                <a:solidFill>
                  <a:srgbClr val="004998"/>
                </a:solidFill>
                <a:latin typeface="WEB Regular Regular"/>
              </a:rPr>
              <a:t>08|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E3F5FFA8-F509-403E-54D9-FE85B5D0466F}"/>
              </a:ext>
            </a:extLst>
          </p:cNvPr>
          <p:cNvPicPr>
            <a:picLocks noChangeAspect="1"/>
          </p:cNvPicPr>
          <p:nvPr/>
        </p:nvPicPr>
        <p:blipFill>
          <a:blip r:embed="rId3"/>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E8AD523E-4634-436F-C0CA-A312C6B4140C}"/>
              </a:ext>
            </a:extLst>
          </p:cNvPr>
          <p:cNvPicPr>
            <a:picLocks noChangeAspect="1"/>
          </p:cNvPicPr>
          <p:nvPr/>
        </p:nvPicPr>
        <p:blipFill>
          <a:blip r:embed="rId4"/>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20663A55-F794-D10B-1857-C5D8E59997A2}"/>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75E10501-0C16-7440-4C00-D18302A44B66}"/>
              </a:ext>
            </a:extLst>
          </p:cNvPr>
          <p:cNvPicPr>
            <a:picLocks noChangeAspect="1"/>
          </p:cNvPicPr>
          <p:nvPr/>
        </p:nvPicPr>
        <p:blipFill>
          <a:blip r:embed="rId5"/>
          <a:stretch>
            <a:fillRect/>
          </a:stretch>
        </p:blipFill>
        <p:spPr>
          <a:xfrm>
            <a:off x="5142043" y="1958234"/>
            <a:ext cx="3739243" cy="1094015"/>
          </a:xfrm>
          <a:prstGeom prst="rect">
            <a:avLst/>
          </a:prstGeom>
        </p:spPr>
      </p:pic>
      <p:pic>
        <p:nvPicPr>
          <p:cNvPr id="13" name="Picture 12" descr="Giapponese in università a Milano - Giappone Milano">
            <a:extLst>
              <a:ext uri="{FF2B5EF4-FFF2-40B4-BE49-F238E27FC236}">
                <a16:creationId xmlns:a16="http://schemas.microsoft.com/office/drawing/2014/main" id="{CEC68648-347B-B70C-A7EF-EE0892A6ED9F}"/>
              </a:ext>
            </a:extLst>
          </p:cNvPr>
          <p:cNvPicPr>
            <a:picLocks noChangeAspect="1"/>
          </p:cNvPicPr>
          <p:nvPr/>
        </p:nvPicPr>
        <p:blipFill>
          <a:blip r:embed="rId6"/>
          <a:stretch>
            <a:fillRect/>
          </a:stretch>
        </p:blipFill>
        <p:spPr>
          <a:xfrm>
            <a:off x="820084" y="1870196"/>
            <a:ext cx="3102430" cy="1398816"/>
          </a:xfrm>
          <a:prstGeom prst="rect">
            <a:avLst/>
          </a:prstGeom>
        </p:spPr>
      </p:pic>
      <p:sp>
        <p:nvSpPr>
          <p:cNvPr id="14" name="Arrow: Right 13">
            <a:extLst>
              <a:ext uri="{FF2B5EF4-FFF2-40B4-BE49-F238E27FC236}">
                <a16:creationId xmlns:a16="http://schemas.microsoft.com/office/drawing/2014/main" id="{32ACE2BA-7829-1F9A-FDA6-44026B4A790A}"/>
              </a:ext>
            </a:extLst>
          </p:cNvPr>
          <p:cNvSpPr/>
          <p:nvPr/>
        </p:nvSpPr>
        <p:spPr>
          <a:xfrm>
            <a:off x="4112372" y="2138264"/>
            <a:ext cx="1335862" cy="86267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cs typeface="Arial"/>
              </a:rPr>
              <a:t>Erasmus traineeship</a:t>
            </a:r>
            <a:endParaRPr lang="en-US"/>
          </a:p>
        </p:txBody>
      </p:sp>
      <p:pic>
        <p:nvPicPr>
          <p:cNvPr id="2" name="Immagine 1">
            <a:extLst>
              <a:ext uri="{FF2B5EF4-FFF2-40B4-BE49-F238E27FC236}">
                <a16:creationId xmlns:a16="http://schemas.microsoft.com/office/drawing/2014/main" id="{DDA9D428-B58E-5715-38EA-7A1D31878187}"/>
              </a:ext>
            </a:extLst>
          </p:cNvPr>
          <p:cNvPicPr>
            <a:picLocks noChangeAspect="1"/>
          </p:cNvPicPr>
          <p:nvPr/>
        </p:nvPicPr>
        <p:blipFill>
          <a:blip r:embed="rId7"/>
          <a:srcRect l="9188" t="1521" r="8063" b="13308"/>
          <a:stretch>
            <a:fillRect/>
          </a:stretch>
        </p:blipFill>
        <p:spPr>
          <a:xfrm>
            <a:off x="4192618" y="3271157"/>
            <a:ext cx="1166506" cy="1219203"/>
          </a:xfrm>
          <a:prstGeom prst="rect">
            <a:avLst/>
          </a:prstGeom>
        </p:spPr>
      </p:pic>
    </p:spTree>
    <p:extLst>
      <p:ext uri="{BB962C8B-B14F-4D97-AF65-F5344CB8AC3E}">
        <p14:creationId xmlns:p14="http://schemas.microsoft.com/office/powerpoint/2010/main" val="418433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9" name="Google Shape;179;p33"/>
          <p:cNvSpPr txBox="1">
            <a:spLocks noGrp="1"/>
          </p:cNvSpPr>
          <p:nvPr>
            <p:ph type="ctrTitle"/>
          </p:nvPr>
        </p:nvSpPr>
        <p:spPr>
          <a:xfrm>
            <a:off x="692787" y="410078"/>
            <a:ext cx="5941328" cy="876000"/>
          </a:xfrm>
          <a:prstGeom prst="rect">
            <a:avLst/>
          </a:prstGeom>
        </p:spPr>
        <p:txBody>
          <a:bodyPr spcFirstLastPara="1" wrap="square" lIns="91425" tIns="91425" rIns="91425" bIns="91425" anchor="b" anchorCtr="0">
            <a:noAutofit/>
          </a:bodyPr>
          <a:lstStyle/>
          <a:p>
            <a:r>
              <a:rPr lang="en" sz="3200">
                <a:solidFill>
                  <a:schemeClr val="tx1">
                    <a:lumMod val="75000"/>
                    <a:lumOff val="25000"/>
                  </a:schemeClr>
                </a:solidFill>
                <a:latin typeface="WEB Regular Regular"/>
              </a:rPr>
              <a:t>Organization of the student clinic</a:t>
            </a:r>
            <a:endParaRPr sz="3200">
              <a:solidFill>
                <a:schemeClr val="tx1">
                  <a:lumMod val="75000"/>
                  <a:lumOff val="25000"/>
                </a:schemeClr>
              </a:solidFill>
              <a:latin typeface="WEB Regular Regular" panose="02000503040000020003" pitchFamily="2" charset="77"/>
            </a:endParaRPr>
          </a:p>
        </p:txBody>
      </p:sp>
      <p:sp>
        <p:nvSpPr>
          <p:cNvPr id="3" name="Google Shape;162;p32">
            <a:extLst>
              <a:ext uri="{FF2B5EF4-FFF2-40B4-BE49-F238E27FC236}">
                <a16:creationId xmlns:a16="http://schemas.microsoft.com/office/drawing/2014/main" id="{86369C22-88D7-5E9E-2830-A0A724D0A759}"/>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PT" sz="1000" b="1">
                <a:solidFill>
                  <a:srgbClr val="004998"/>
                </a:solidFill>
                <a:latin typeface="WEB Regular Regular"/>
              </a:rPr>
              <a:t>08|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D61B91E0-C379-AD57-FCB7-57C8170E7F1B}"/>
              </a:ext>
            </a:extLst>
          </p:cNvPr>
          <p:cNvPicPr>
            <a:picLocks noChangeAspect="1"/>
          </p:cNvPicPr>
          <p:nvPr/>
        </p:nvPicPr>
        <p:blipFill>
          <a:blip r:embed="rId3"/>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A4C17DC3-E815-8343-32D0-19FBDF88AB7E}"/>
              </a:ext>
            </a:extLst>
          </p:cNvPr>
          <p:cNvPicPr>
            <a:picLocks noChangeAspect="1"/>
          </p:cNvPicPr>
          <p:nvPr/>
        </p:nvPicPr>
        <p:blipFill>
          <a:blip r:embed="rId4"/>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5377B63C-1D4F-C7F2-024B-3E72DC47FD3F}"/>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aphicFrame>
        <p:nvGraphicFramePr>
          <p:cNvPr id="9" name="Diagram 8">
            <a:extLst>
              <a:ext uri="{FF2B5EF4-FFF2-40B4-BE49-F238E27FC236}">
                <a16:creationId xmlns:a16="http://schemas.microsoft.com/office/drawing/2014/main" id="{F08D621D-DC62-0025-5C30-9236B9A9386A}"/>
              </a:ext>
            </a:extLst>
          </p:cNvPr>
          <p:cNvGraphicFramePr/>
          <p:nvPr>
            <p:extLst>
              <p:ext uri="{D42A27DB-BD31-4B8C-83A1-F6EECF244321}">
                <p14:modId xmlns:p14="http://schemas.microsoft.com/office/powerpoint/2010/main" val="2810385822"/>
              </p:ext>
            </p:extLst>
          </p:nvPr>
        </p:nvGraphicFramePr>
        <p:xfrm>
          <a:off x="680357" y="1406978"/>
          <a:ext cx="4577443" cy="253092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52" name="Graphic 151" descr="Ziekenhuis met effen opvulling">
            <a:extLst>
              <a:ext uri="{FF2B5EF4-FFF2-40B4-BE49-F238E27FC236}">
                <a16:creationId xmlns:a16="http://schemas.microsoft.com/office/drawing/2014/main" id="{D9A802FF-DCE6-A6FB-1ACD-FF22EB3C1C25}"/>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220686" y="1526721"/>
            <a:ext cx="1295399" cy="957943"/>
          </a:xfrm>
          <a:prstGeom prst="rect">
            <a:avLst/>
          </a:prstGeom>
        </p:spPr>
      </p:pic>
      <p:sp>
        <p:nvSpPr>
          <p:cNvPr id="157" name="TextBox 156">
            <a:extLst>
              <a:ext uri="{FF2B5EF4-FFF2-40B4-BE49-F238E27FC236}">
                <a16:creationId xmlns:a16="http://schemas.microsoft.com/office/drawing/2014/main" id="{4B2D23AE-BCFA-9358-4AE1-B285C748A3E6}"/>
              </a:ext>
            </a:extLst>
          </p:cNvPr>
          <p:cNvSpPr txBox="1"/>
          <p:nvPr/>
        </p:nvSpPr>
        <p:spPr>
          <a:xfrm>
            <a:off x="2152989" y="3002160"/>
            <a:ext cx="1884164"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q"/>
            </a:pPr>
            <a:r>
              <a:rPr lang="en-US" sz="1100">
                <a:solidFill>
                  <a:srgbClr val="95D3EC"/>
                </a:solidFill>
              </a:rPr>
              <a:t>9 ECTS</a:t>
            </a:r>
            <a:endParaRPr lang="it-IT"/>
          </a:p>
          <a:p>
            <a:pPr marL="285750" indent="-285750">
              <a:buFont typeface="Wingdings"/>
              <a:buChar char="q"/>
            </a:pPr>
            <a:r>
              <a:rPr lang="en-US" sz="1100">
                <a:solidFill>
                  <a:srgbClr val="95D3EC"/>
                </a:solidFill>
              </a:rPr>
              <a:t>October till May</a:t>
            </a:r>
          </a:p>
          <a:p>
            <a:pPr marL="285750" indent="-285750">
              <a:buFont typeface="Wingdings"/>
              <a:buChar char="q"/>
            </a:pPr>
            <a:r>
              <a:rPr lang="en-US" sz="1100">
                <a:solidFill>
                  <a:srgbClr val="95D3EC"/>
                </a:solidFill>
              </a:rPr>
              <a:t>260 hours</a:t>
            </a:r>
          </a:p>
          <a:p>
            <a:pPr marL="285750" indent="-285750">
              <a:buFont typeface="Wingdings"/>
              <a:buChar char="q"/>
            </a:pPr>
            <a:r>
              <a:rPr lang="en-US" sz="1100">
                <a:solidFill>
                  <a:srgbClr val="95D3EC"/>
                </a:solidFill>
              </a:rPr>
              <a:t>First time contact with real patients</a:t>
            </a:r>
          </a:p>
        </p:txBody>
      </p:sp>
      <p:pic>
        <p:nvPicPr>
          <p:cNvPr id="174" name="Graphic 173" descr="Vrouwelijke arts silhouet">
            <a:extLst>
              <a:ext uri="{FF2B5EF4-FFF2-40B4-BE49-F238E27FC236}">
                <a16:creationId xmlns:a16="http://schemas.microsoft.com/office/drawing/2014/main" id="{7CE54086-F262-6C04-8005-746B8997521B}"/>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313714" y="1641021"/>
            <a:ext cx="914400" cy="914400"/>
          </a:xfrm>
          <a:prstGeom prst="rect">
            <a:avLst/>
          </a:prstGeom>
        </p:spPr>
      </p:pic>
      <p:pic>
        <p:nvPicPr>
          <p:cNvPr id="175" name="Graphic 174" descr="Mannelijke arts silhouet">
            <a:extLst>
              <a:ext uri="{FF2B5EF4-FFF2-40B4-BE49-F238E27FC236}">
                <a16:creationId xmlns:a16="http://schemas.microsoft.com/office/drawing/2014/main" id="{3473301F-0404-495F-5C52-B57F2315445D}"/>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7011760" y="1642382"/>
            <a:ext cx="914400" cy="914400"/>
          </a:xfrm>
          <a:prstGeom prst="rect">
            <a:avLst/>
          </a:prstGeom>
        </p:spPr>
      </p:pic>
      <p:sp>
        <p:nvSpPr>
          <p:cNvPr id="176" name="TextBox 175">
            <a:extLst>
              <a:ext uri="{FF2B5EF4-FFF2-40B4-BE49-F238E27FC236}">
                <a16:creationId xmlns:a16="http://schemas.microsoft.com/office/drawing/2014/main" id="{7A48DA53-C857-2A37-7035-B5438DA399B6}"/>
              </a:ext>
            </a:extLst>
          </p:cNvPr>
          <p:cNvSpPr txBox="1"/>
          <p:nvPr/>
        </p:nvSpPr>
        <p:spPr>
          <a:xfrm>
            <a:off x="6420189" y="2534074"/>
            <a:ext cx="1884164"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a:solidFill>
                  <a:schemeClr val="tx1">
                    <a:lumMod val="49000"/>
                    <a:lumOff val="51000"/>
                  </a:schemeClr>
                </a:solidFill>
              </a:rPr>
              <a:t>Daily team</a:t>
            </a:r>
          </a:p>
          <a:p>
            <a:pPr marL="171450" indent="-171450">
              <a:buFont typeface="Courier New"/>
              <a:buChar char="o"/>
            </a:pPr>
            <a:r>
              <a:rPr lang="en-US" sz="1100">
                <a:solidFill>
                  <a:schemeClr val="tx1">
                    <a:lumMod val="49000"/>
                    <a:lumOff val="51000"/>
                  </a:schemeClr>
                </a:solidFill>
              </a:rPr>
              <a:t>2-3 supervisors</a:t>
            </a:r>
          </a:p>
          <a:p>
            <a:pPr marL="171450" indent="-171450">
              <a:buFont typeface="Courier New"/>
              <a:buChar char="o"/>
            </a:pPr>
            <a:r>
              <a:rPr lang="en-US" sz="1100">
                <a:solidFill>
                  <a:schemeClr val="tx1">
                    <a:lumMod val="49000"/>
                    <a:lumOff val="51000"/>
                  </a:schemeClr>
                </a:solidFill>
              </a:rPr>
              <a:t>16-20 students in 8 to 10 boxes.</a:t>
            </a:r>
          </a:p>
          <a:p>
            <a:pPr marL="171450" indent="-171450">
              <a:buFont typeface="Courier New"/>
              <a:buChar char="o"/>
            </a:pPr>
            <a:r>
              <a:rPr lang="en-US" sz="1100">
                <a:solidFill>
                  <a:schemeClr val="tx1">
                    <a:lumMod val="49000"/>
                    <a:lumOff val="51000"/>
                  </a:schemeClr>
                </a:solidFill>
              </a:rPr>
              <a:t>4 patients/day </a:t>
            </a:r>
          </a:p>
        </p:txBody>
      </p:sp>
      <p:sp>
        <p:nvSpPr>
          <p:cNvPr id="180" name="TextBox 179">
            <a:extLst>
              <a:ext uri="{FF2B5EF4-FFF2-40B4-BE49-F238E27FC236}">
                <a16:creationId xmlns:a16="http://schemas.microsoft.com/office/drawing/2014/main" id="{BB08FCF7-1784-D48D-7147-E0FAF652AF7E}"/>
              </a:ext>
            </a:extLst>
          </p:cNvPr>
          <p:cNvSpPr txBox="1"/>
          <p:nvPr/>
        </p:nvSpPr>
        <p:spPr>
          <a:xfrm>
            <a:off x="6420189" y="3535559"/>
            <a:ext cx="1884164"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a:solidFill>
                  <a:schemeClr val="tx1">
                    <a:lumMod val="49000"/>
                    <a:lumOff val="51000"/>
                  </a:schemeClr>
                </a:solidFill>
              </a:rPr>
              <a:t>Total team</a:t>
            </a:r>
          </a:p>
          <a:p>
            <a:pPr marL="171450" indent="-171450">
              <a:buFont typeface="Courier New"/>
              <a:buChar char="o"/>
            </a:pPr>
            <a:r>
              <a:rPr lang="en-US" sz="1100">
                <a:solidFill>
                  <a:schemeClr val="tx1">
                    <a:lumMod val="49000"/>
                    <a:lumOff val="51000"/>
                  </a:schemeClr>
                </a:solidFill>
              </a:rPr>
              <a:t>10 supervisors</a:t>
            </a:r>
            <a:r>
              <a:rPr lang="en-US" sz="800">
                <a:solidFill>
                  <a:schemeClr val="tx1">
                    <a:lumMod val="49000"/>
                    <a:lumOff val="51000"/>
                  </a:schemeClr>
                </a:solidFill>
              </a:rPr>
              <a:t> (9DH +  1 D)</a:t>
            </a:r>
          </a:p>
          <a:p>
            <a:pPr marL="171450" indent="-171450">
              <a:buFont typeface="Courier New"/>
              <a:buChar char="o"/>
            </a:pPr>
            <a:r>
              <a:rPr lang="en-US" sz="1100">
                <a:solidFill>
                  <a:schemeClr val="tx1">
                    <a:lumMod val="49000"/>
                    <a:lumOff val="51000"/>
                  </a:schemeClr>
                </a:solidFill>
              </a:rPr>
              <a:t>62 students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68B48B08-1485-B08B-B4EF-CE541A065011}"/>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333BF481-5D79-7B6C-4F15-B8FEB0449086}"/>
              </a:ext>
            </a:extLst>
          </p:cNvPr>
          <p:cNvSpPr txBox="1">
            <a:spLocks noGrp="1"/>
          </p:cNvSpPr>
          <p:nvPr>
            <p:ph type="ctrTitle"/>
          </p:nvPr>
        </p:nvSpPr>
        <p:spPr>
          <a:xfrm>
            <a:off x="681902" y="410078"/>
            <a:ext cx="7035341" cy="876000"/>
          </a:xfrm>
          <a:prstGeom prst="rect">
            <a:avLst/>
          </a:prstGeom>
        </p:spPr>
        <p:txBody>
          <a:bodyPr spcFirstLastPara="1" wrap="square" lIns="91425" tIns="91425" rIns="91425" bIns="91425" anchor="b" anchorCtr="0">
            <a:noAutofit/>
          </a:bodyPr>
          <a:lstStyle/>
          <a:p>
            <a:r>
              <a:rPr lang="en" sz="3200">
                <a:solidFill>
                  <a:schemeClr val="tx1">
                    <a:lumMod val="75000"/>
                    <a:lumOff val="25000"/>
                  </a:schemeClr>
                </a:solidFill>
                <a:latin typeface="WEB Regular Regular"/>
              </a:rPr>
              <a:t>Responsibilities in the student clinic</a:t>
            </a:r>
            <a:endParaRPr lang="en" sz="3200">
              <a:solidFill>
                <a:schemeClr val="tx1">
                  <a:lumMod val="75000"/>
                  <a:lumOff val="25000"/>
                </a:schemeClr>
              </a:solidFill>
              <a:latin typeface="WEB Regular Regular" panose="02000503040000020003" pitchFamily="2" charset="77"/>
            </a:endParaRPr>
          </a:p>
        </p:txBody>
      </p:sp>
      <p:sp>
        <p:nvSpPr>
          <p:cNvPr id="3" name="Google Shape;162;p32">
            <a:extLst>
              <a:ext uri="{FF2B5EF4-FFF2-40B4-BE49-F238E27FC236}">
                <a16:creationId xmlns:a16="http://schemas.microsoft.com/office/drawing/2014/main" id="{B369D557-2A43-5B0D-E00D-A75BE5CADCE6}"/>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PT" sz="1000" b="1">
                <a:solidFill>
                  <a:srgbClr val="004998"/>
                </a:solidFill>
                <a:latin typeface="WEB Regular Regular"/>
              </a:rPr>
              <a:t>08|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25D9FEC0-89A4-6C55-6076-C932D4FBA94F}"/>
              </a:ext>
            </a:extLst>
          </p:cNvPr>
          <p:cNvPicPr>
            <a:picLocks noChangeAspect="1"/>
          </p:cNvPicPr>
          <p:nvPr/>
        </p:nvPicPr>
        <p:blipFill>
          <a:blip r:embed="rId3"/>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276A4A3B-75D9-5A4F-4BA5-39B243213322}"/>
              </a:ext>
            </a:extLst>
          </p:cNvPr>
          <p:cNvPicPr>
            <a:picLocks noChangeAspect="1"/>
          </p:cNvPicPr>
          <p:nvPr/>
        </p:nvPicPr>
        <p:blipFill>
          <a:blip r:embed="rId4"/>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AC2D8366-A959-4660-C8CD-8181573B6B95}"/>
              </a:ext>
            </a:extLst>
          </p:cNvPr>
          <p:cNvCxnSpPr>
            <a:cxnSpLocks/>
          </p:cNvCxnSpPr>
          <p:nvPr/>
        </p:nvCxnSpPr>
        <p:spPr>
          <a:xfrm flipV="1">
            <a:off x="-18857" y="4640741"/>
            <a:ext cx="7690372" cy="54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32" name="Diagramma 131">
            <a:extLst>
              <a:ext uri="{FF2B5EF4-FFF2-40B4-BE49-F238E27FC236}">
                <a16:creationId xmlns:a16="http://schemas.microsoft.com/office/drawing/2014/main" id="{89F0FA2B-F164-132C-B531-13518D924111}"/>
              </a:ext>
            </a:extLst>
          </p:cNvPr>
          <p:cNvGraphicFramePr/>
          <p:nvPr>
            <p:extLst>
              <p:ext uri="{D42A27DB-BD31-4B8C-83A1-F6EECF244321}">
                <p14:modId xmlns:p14="http://schemas.microsoft.com/office/powerpoint/2010/main" val="1570967578"/>
              </p:ext>
            </p:extLst>
          </p:nvPr>
        </p:nvGraphicFramePr>
        <p:xfrm>
          <a:off x="2286000" y="1287236"/>
          <a:ext cx="3782787" cy="28411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CasellaDiTesto 1">
            <a:extLst>
              <a:ext uri="{FF2B5EF4-FFF2-40B4-BE49-F238E27FC236}">
                <a16:creationId xmlns:a16="http://schemas.microsoft.com/office/drawing/2014/main" id="{E76269D0-C8B4-5DA5-36FE-280647DE8696}"/>
              </a:ext>
            </a:extLst>
          </p:cNvPr>
          <p:cNvSpPr txBox="1"/>
          <p:nvPr/>
        </p:nvSpPr>
        <p:spPr>
          <a:xfrm>
            <a:off x="6773459" y="2345607"/>
            <a:ext cx="1670956" cy="1538883"/>
          </a:xfrm>
          <a:prstGeom prst="rect">
            <a:avLst/>
          </a:prstGeom>
          <a:solidFill>
            <a:schemeClr val="accent1">
              <a:lumMod val="10000"/>
              <a:lumOff val="90000"/>
            </a:schemeClr>
          </a:solidFill>
          <a:ln>
            <a:solidFill>
              <a:schemeClr val="accent2">
                <a:lumMod val="40000"/>
                <a:lumOff val="6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sz="800">
                <a:solidFill>
                  <a:srgbClr val="004998"/>
                </a:solidFill>
              </a:rPr>
              <a:t>Different supervisor each time</a:t>
            </a:r>
            <a:endParaRPr lang="en-US" sz="800">
              <a:solidFill>
                <a:srgbClr val="07243D"/>
              </a:solidFill>
            </a:endParaRPr>
          </a:p>
          <a:p>
            <a:pPr marL="285750" indent="-285750">
              <a:buFont typeface="Arial,Sans-Serif"/>
              <a:buChar char="•"/>
            </a:pPr>
            <a:r>
              <a:rPr lang="en-US" sz="800">
                <a:solidFill>
                  <a:srgbClr val="004998"/>
                </a:solidFill>
              </a:rPr>
              <a:t>1 personal supervisor</a:t>
            </a:r>
            <a:endParaRPr lang="en-US" sz="800">
              <a:solidFill>
                <a:srgbClr val="07243D"/>
              </a:solidFill>
            </a:endParaRPr>
          </a:p>
          <a:p>
            <a:pPr marL="285750" indent="-285750">
              <a:buFont typeface="Arial,Sans-Serif"/>
              <a:buChar char="•"/>
            </a:pPr>
            <a:r>
              <a:rPr lang="en-US" sz="800">
                <a:solidFill>
                  <a:srgbClr val="004998"/>
                </a:solidFill>
              </a:rPr>
              <a:t>Feedback and evaluation form each time.</a:t>
            </a:r>
            <a:endParaRPr lang="en-US" sz="800">
              <a:solidFill>
                <a:srgbClr val="07243D"/>
              </a:solidFill>
            </a:endParaRPr>
          </a:p>
          <a:p>
            <a:pPr marL="285750" indent="-285750">
              <a:buFont typeface="Arial,Sans-Serif"/>
              <a:buChar char="•"/>
            </a:pPr>
            <a:r>
              <a:rPr lang="en-US" sz="800">
                <a:solidFill>
                  <a:srgbClr val="004998"/>
                </a:solidFill>
              </a:rPr>
              <a:t>Feedback conversation each time.</a:t>
            </a:r>
            <a:endParaRPr lang="en-US" sz="800">
              <a:solidFill>
                <a:srgbClr val="07243D"/>
              </a:solidFill>
            </a:endParaRPr>
          </a:p>
          <a:p>
            <a:pPr marL="285750" indent="-285750">
              <a:buFont typeface="Arial,Sans-Serif"/>
              <a:buChar char="•"/>
            </a:pPr>
            <a:r>
              <a:rPr lang="en-US" sz="800">
                <a:solidFill>
                  <a:srgbClr val="004998"/>
                </a:solidFill>
              </a:rPr>
              <a:t>Monthly follow-up meeting with personal supervisor</a:t>
            </a:r>
            <a:endParaRPr lang="en-US" sz="800">
              <a:solidFill>
                <a:srgbClr val="07243D"/>
              </a:solidFill>
            </a:endParaRPr>
          </a:p>
          <a:p>
            <a:endParaRPr lang="en-US" sz="800">
              <a:solidFill>
                <a:srgbClr val="07243D"/>
              </a:solidFill>
            </a:endParaRPr>
          </a:p>
          <a:p>
            <a:pPr algn="l"/>
            <a:endParaRPr lang="it-IT"/>
          </a:p>
        </p:txBody>
      </p:sp>
      <p:cxnSp>
        <p:nvCxnSpPr>
          <p:cNvPr id="6" name="Connettore a gomito 5">
            <a:extLst>
              <a:ext uri="{FF2B5EF4-FFF2-40B4-BE49-F238E27FC236}">
                <a16:creationId xmlns:a16="http://schemas.microsoft.com/office/drawing/2014/main" id="{635CBB6E-A574-DFC3-A198-121FF6651D51}"/>
              </a:ext>
            </a:extLst>
          </p:cNvPr>
          <p:cNvCxnSpPr/>
          <p:nvPr/>
        </p:nvCxnSpPr>
        <p:spPr>
          <a:xfrm flipV="1">
            <a:off x="6070278" y="3115772"/>
            <a:ext cx="700548" cy="571500"/>
          </a:xfrm>
          <a:prstGeom prst="bentConnector3">
            <a:avLst/>
          </a:prstGeom>
          <a:ln>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0326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0B6E02F3-B211-8291-23EF-942B61FC50E6}"/>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66A364C7-9358-E323-AE2F-388DB50D3854}"/>
              </a:ext>
            </a:extLst>
          </p:cNvPr>
          <p:cNvSpPr txBox="1">
            <a:spLocks noGrp="1"/>
          </p:cNvSpPr>
          <p:nvPr>
            <p:ph type="ctrTitle"/>
          </p:nvPr>
        </p:nvSpPr>
        <p:spPr>
          <a:xfrm>
            <a:off x="518616" y="279449"/>
            <a:ext cx="8102141" cy="876000"/>
          </a:xfrm>
          <a:prstGeom prst="rect">
            <a:avLst/>
          </a:prstGeom>
        </p:spPr>
        <p:txBody>
          <a:bodyPr spcFirstLastPara="1" wrap="square" lIns="91425" tIns="91425" rIns="91425" bIns="91425" anchor="b" anchorCtr="0">
            <a:noAutofit/>
          </a:bodyPr>
          <a:lstStyle/>
          <a:p>
            <a:r>
              <a:rPr lang="en" sz="3200">
                <a:solidFill>
                  <a:srgbClr val="125FA0"/>
                </a:solidFill>
                <a:latin typeface="WEB Regular Regular"/>
                <a:cs typeface="Poppins"/>
              </a:rPr>
              <a:t>Daily Clinical Routine &amp; Workflow</a:t>
            </a:r>
            <a:r>
              <a:rPr lang="en" sz="3200">
                <a:solidFill>
                  <a:schemeClr val="tx1">
                    <a:lumMod val="75000"/>
                    <a:lumOff val="25000"/>
                  </a:schemeClr>
                </a:solidFill>
                <a:latin typeface="WEB Regular Regular"/>
                <a:cs typeface="Poppins"/>
              </a:rPr>
              <a:t> </a:t>
            </a:r>
            <a:r>
              <a:rPr lang="en" sz="3200">
                <a:solidFill>
                  <a:schemeClr val="tx1">
                    <a:lumMod val="75000"/>
                    <a:lumOff val="25000"/>
                  </a:schemeClr>
                </a:solidFill>
                <a:latin typeface="WEB Regular Regular"/>
              </a:rPr>
              <a:t> </a:t>
            </a:r>
            <a:endParaRPr lang="en" sz="3200">
              <a:solidFill>
                <a:schemeClr val="tx1">
                  <a:lumMod val="75000"/>
                  <a:lumOff val="25000"/>
                </a:schemeClr>
              </a:solidFill>
              <a:latin typeface="WEB Regular Regular" panose="02000503040000020003" pitchFamily="2" charset="77"/>
            </a:endParaRPr>
          </a:p>
        </p:txBody>
      </p:sp>
      <p:sp>
        <p:nvSpPr>
          <p:cNvPr id="3" name="Google Shape;162;p32">
            <a:extLst>
              <a:ext uri="{FF2B5EF4-FFF2-40B4-BE49-F238E27FC236}">
                <a16:creationId xmlns:a16="http://schemas.microsoft.com/office/drawing/2014/main" id="{E4524116-D355-364C-BA26-EE65BA706A33}"/>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PT" sz="1000" b="1">
                <a:solidFill>
                  <a:srgbClr val="004998"/>
                </a:solidFill>
                <a:latin typeface="WEB Regular Regular"/>
              </a:rPr>
              <a:t>08|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6F94B628-0845-382E-D812-DD5FA38E53C3}"/>
              </a:ext>
            </a:extLst>
          </p:cNvPr>
          <p:cNvPicPr>
            <a:picLocks noChangeAspect="1"/>
          </p:cNvPicPr>
          <p:nvPr/>
        </p:nvPicPr>
        <p:blipFill>
          <a:blip r:embed="rId3"/>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23AA1B73-CA6E-8CDF-A6A4-4C6FD6EFEC31}"/>
              </a:ext>
            </a:extLst>
          </p:cNvPr>
          <p:cNvPicPr>
            <a:picLocks noChangeAspect="1"/>
          </p:cNvPicPr>
          <p:nvPr/>
        </p:nvPicPr>
        <p:blipFill>
          <a:blip r:embed="rId4"/>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84B0353A-9942-70F7-24B3-116BDD7CB8D4}"/>
              </a:ext>
            </a:extLst>
          </p:cNvPr>
          <p:cNvCxnSpPr>
            <a:cxnSpLocks/>
          </p:cNvCxnSpPr>
          <p:nvPr/>
        </p:nvCxnSpPr>
        <p:spPr>
          <a:xfrm flipV="1">
            <a:off x="-18857" y="4640741"/>
            <a:ext cx="7690372" cy="54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Diagramma 5">
            <a:extLst>
              <a:ext uri="{FF2B5EF4-FFF2-40B4-BE49-F238E27FC236}">
                <a16:creationId xmlns:a16="http://schemas.microsoft.com/office/drawing/2014/main" id="{0E69C3DE-9489-F3C4-2882-6A29BA5D988F}"/>
              </a:ext>
            </a:extLst>
          </p:cNvPr>
          <p:cNvGraphicFramePr/>
          <p:nvPr>
            <p:extLst>
              <p:ext uri="{D42A27DB-BD31-4B8C-83A1-F6EECF244321}">
                <p14:modId xmlns:p14="http://schemas.microsoft.com/office/powerpoint/2010/main" val="990983282"/>
              </p:ext>
            </p:extLst>
          </p:nvPr>
        </p:nvGraphicFramePr>
        <p:xfrm>
          <a:off x="1382485" y="410936"/>
          <a:ext cx="6286500" cy="41855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06" name="CasellaDiTesto 505">
            <a:extLst>
              <a:ext uri="{FF2B5EF4-FFF2-40B4-BE49-F238E27FC236}">
                <a16:creationId xmlns:a16="http://schemas.microsoft.com/office/drawing/2014/main" id="{A40CD81C-40FA-888C-930C-683EA4109095}"/>
              </a:ext>
            </a:extLst>
          </p:cNvPr>
          <p:cNvSpPr txBox="1"/>
          <p:nvPr/>
        </p:nvSpPr>
        <p:spPr>
          <a:xfrm>
            <a:off x="1754275" y="1283675"/>
            <a:ext cx="1224642" cy="584775"/>
          </a:xfrm>
          <a:prstGeom prst="rect">
            <a:avLst/>
          </a:prstGeom>
          <a:noFill/>
          <a:ln>
            <a:solidFill>
              <a:schemeClr val="accent2">
                <a:lumMod val="40000"/>
                <a:lumOff val="6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800">
                <a:solidFill>
                  <a:schemeClr val="tx1"/>
                </a:solidFill>
                <a:latin typeface="Poppins"/>
                <a:ea typeface="Lato"/>
                <a:cs typeface="Poppins"/>
              </a:rPr>
              <a:t>Preparing cabinet with all necessary materials and clinical instruments</a:t>
            </a:r>
            <a:r>
              <a:rPr lang="it-IT" sz="800">
                <a:solidFill>
                  <a:schemeClr val="tx1"/>
                </a:solidFill>
                <a:ea typeface="Lato"/>
              </a:rPr>
              <a:t>.</a:t>
            </a:r>
            <a:endParaRPr lang="it-IT" sz="800">
              <a:solidFill>
                <a:schemeClr val="tx1"/>
              </a:solidFill>
            </a:endParaRPr>
          </a:p>
        </p:txBody>
      </p:sp>
      <p:sp>
        <p:nvSpPr>
          <p:cNvPr id="507" name="CasellaDiTesto 506">
            <a:extLst>
              <a:ext uri="{FF2B5EF4-FFF2-40B4-BE49-F238E27FC236}">
                <a16:creationId xmlns:a16="http://schemas.microsoft.com/office/drawing/2014/main" id="{0B384847-468E-7981-0068-084E82D3EA48}"/>
              </a:ext>
            </a:extLst>
          </p:cNvPr>
          <p:cNvSpPr txBox="1"/>
          <p:nvPr/>
        </p:nvSpPr>
        <p:spPr>
          <a:xfrm>
            <a:off x="2898715" y="3135107"/>
            <a:ext cx="1153886" cy="830997"/>
          </a:xfrm>
          <a:prstGeom prst="rect">
            <a:avLst/>
          </a:prstGeom>
          <a:noFill/>
          <a:ln>
            <a:solidFill>
              <a:schemeClr val="accent2">
                <a:lumMod val="40000"/>
                <a:lumOff val="6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800">
                <a:solidFill>
                  <a:schemeClr val="tx1"/>
                </a:solidFill>
                <a:latin typeface="Poppins"/>
                <a:ea typeface="Lato"/>
                <a:cs typeface="Poppins"/>
              </a:rPr>
              <a:t>Reviewing online records for medical issues, prior care, and required procedures.</a:t>
            </a:r>
            <a:endParaRPr lang="it-IT" sz="800">
              <a:solidFill>
                <a:schemeClr val="tx1"/>
              </a:solidFill>
              <a:latin typeface="Poppins"/>
              <a:cs typeface="Poppins"/>
            </a:endParaRPr>
          </a:p>
        </p:txBody>
      </p:sp>
      <p:sp>
        <p:nvSpPr>
          <p:cNvPr id="508" name="CasellaDiTesto 507">
            <a:extLst>
              <a:ext uri="{FF2B5EF4-FFF2-40B4-BE49-F238E27FC236}">
                <a16:creationId xmlns:a16="http://schemas.microsoft.com/office/drawing/2014/main" id="{C225D778-957C-B300-45B2-24E2961631BF}"/>
              </a:ext>
            </a:extLst>
          </p:cNvPr>
          <p:cNvSpPr txBox="1"/>
          <p:nvPr/>
        </p:nvSpPr>
        <p:spPr>
          <a:xfrm>
            <a:off x="3959325" y="1275647"/>
            <a:ext cx="1219201" cy="584775"/>
          </a:xfrm>
          <a:prstGeom prst="rect">
            <a:avLst/>
          </a:prstGeom>
          <a:noFill/>
          <a:ln>
            <a:solidFill>
              <a:schemeClr val="accent2">
                <a:lumMod val="40000"/>
                <a:lumOff val="6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800">
                <a:solidFill>
                  <a:schemeClr val="tx1"/>
                </a:solidFill>
                <a:highlight>
                  <a:srgbClr val="FFFFFF"/>
                </a:highlight>
                <a:latin typeface="Poppins"/>
                <a:ea typeface="Lato"/>
                <a:cs typeface="Poppins"/>
              </a:rPr>
              <a:t>Discussing the case diagnosis and proposed plan with the tutor.</a:t>
            </a:r>
            <a:endParaRPr lang="it-IT" sz="800">
              <a:solidFill>
                <a:schemeClr val="tx1"/>
              </a:solidFill>
              <a:latin typeface="Poppins"/>
              <a:cs typeface="Poppins"/>
            </a:endParaRPr>
          </a:p>
        </p:txBody>
      </p:sp>
      <p:sp>
        <p:nvSpPr>
          <p:cNvPr id="509" name="CasellaDiTesto 508">
            <a:extLst>
              <a:ext uri="{FF2B5EF4-FFF2-40B4-BE49-F238E27FC236}">
                <a16:creationId xmlns:a16="http://schemas.microsoft.com/office/drawing/2014/main" id="{2C1F24D5-7292-839A-50A3-4F47F9B73E45}"/>
              </a:ext>
            </a:extLst>
          </p:cNvPr>
          <p:cNvSpPr txBox="1"/>
          <p:nvPr/>
        </p:nvSpPr>
        <p:spPr>
          <a:xfrm>
            <a:off x="5193100" y="3120689"/>
            <a:ext cx="1153886" cy="707886"/>
          </a:xfrm>
          <a:prstGeom prst="rect">
            <a:avLst/>
          </a:prstGeom>
          <a:noFill/>
          <a:ln>
            <a:solidFill>
              <a:schemeClr val="accent2">
                <a:lumMod val="40000"/>
                <a:lumOff val="6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800">
                <a:solidFill>
                  <a:schemeClr val="tx1"/>
                </a:solidFill>
                <a:latin typeface="Poppins"/>
                <a:ea typeface="Lato"/>
                <a:cs typeface="Poppins"/>
              </a:rPr>
              <a:t>Executing procedures under active clinica</a:t>
            </a:r>
            <a:r>
              <a:rPr lang="it-IT" sz="800">
                <a:solidFill>
                  <a:schemeClr val="tx1"/>
                </a:solidFill>
                <a:highlight>
                  <a:srgbClr val="FFFFFF"/>
                </a:highlight>
                <a:latin typeface="Poppins"/>
                <a:ea typeface="Lato"/>
                <a:cs typeface="Poppins"/>
              </a:rPr>
              <a:t>l guidance and supervision.</a:t>
            </a:r>
            <a:endParaRPr lang="it-IT" sz="800">
              <a:solidFill>
                <a:schemeClr val="tx1"/>
              </a:solidFill>
              <a:latin typeface="Poppins"/>
              <a:cs typeface="Poppins"/>
            </a:endParaRPr>
          </a:p>
        </p:txBody>
      </p:sp>
      <p:sp>
        <p:nvSpPr>
          <p:cNvPr id="510" name="CasellaDiTesto 509">
            <a:extLst>
              <a:ext uri="{FF2B5EF4-FFF2-40B4-BE49-F238E27FC236}">
                <a16:creationId xmlns:a16="http://schemas.microsoft.com/office/drawing/2014/main" id="{8758260A-47FE-2248-CD2B-B2A36B9688BD}"/>
              </a:ext>
            </a:extLst>
          </p:cNvPr>
          <p:cNvSpPr txBox="1"/>
          <p:nvPr/>
        </p:nvSpPr>
        <p:spPr>
          <a:xfrm>
            <a:off x="6228296" y="1157837"/>
            <a:ext cx="1219200" cy="707886"/>
          </a:xfrm>
          <a:prstGeom prst="rect">
            <a:avLst/>
          </a:prstGeom>
          <a:noFill/>
          <a:ln>
            <a:solidFill>
              <a:schemeClr val="accent2">
                <a:lumMod val="40000"/>
                <a:lumOff val="6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800" err="1">
                <a:solidFill>
                  <a:schemeClr val="tx1"/>
                </a:solidFill>
                <a:latin typeface="Poppins"/>
                <a:ea typeface="Lato"/>
                <a:cs typeface="Poppins"/>
              </a:rPr>
              <a:t>Final</a:t>
            </a:r>
            <a:r>
              <a:rPr lang="it-IT" sz="800">
                <a:solidFill>
                  <a:schemeClr val="tx1"/>
                </a:solidFill>
                <a:latin typeface="Poppins"/>
                <a:ea typeface="Lato"/>
                <a:cs typeface="Poppins"/>
              </a:rPr>
              <a:t> </a:t>
            </a:r>
            <a:r>
              <a:rPr lang="it-IT" sz="800" err="1">
                <a:solidFill>
                  <a:schemeClr val="tx1"/>
                </a:solidFill>
                <a:latin typeface="Poppins"/>
                <a:ea typeface="Lato"/>
                <a:cs typeface="Poppins"/>
              </a:rPr>
              <a:t>inspection</a:t>
            </a:r>
            <a:r>
              <a:rPr lang="it-IT" sz="800">
                <a:solidFill>
                  <a:schemeClr val="tx1"/>
                </a:solidFill>
                <a:latin typeface="Poppins"/>
                <a:ea typeface="Lato"/>
                <a:cs typeface="Poppins"/>
              </a:rPr>
              <a:t> and </a:t>
            </a:r>
            <a:r>
              <a:rPr lang="it-IT" sz="800" err="1">
                <a:solidFill>
                  <a:schemeClr val="tx1"/>
                </a:solidFill>
                <a:latin typeface="Poppins"/>
                <a:ea typeface="Lato"/>
                <a:cs typeface="Poppins"/>
              </a:rPr>
              <a:t>constructive</a:t>
            </a:r>
            <a:r>
              <a:rPr lang="it-IT" sz="800">
                <a:solidFill>
                  <a:schemeClr val="tx1"/>
                </a:solidFill>
                <a:latin typeface="Poppins"/>
                <a:ea typeface="Lato"/>
                <a:cs typeface="Poppins"/>
              </a:rPr>
              <a:t> debriefing on clinical performance.</a:t>
            </a:r>
          </a:p>
        </p:txBody>
      </p:sp>
      <p:sp>
        <p:nvSpPr>
          <p:cNvPr id="511" name="CasellaDiTesto 510">
            <a:extLst>
              <a:ext uri="{FF2B5EF4-FFF2-40B4-BE49-F238E27FC236}">
                <a16:creationId xmlns:a16="http://schemas.microsoft.com/office/drawing/2014/main" id="{A4667C12-12E4-2060-202F-89FD615AB4BF}"/>
              </a:ext>
            </a:extLst>
          </p:cNvPr>
          <p:cNvSpPr txBox="1"/>
          <p:nvPr/>
        </p:nvSpPr>
        <p:spPr>
          <a:xfrm>
            <a:off x="2046690" y="2700623"/>
            <a:ext cx="64225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1000">
                <a:solidFill>
                  <a:schemeClr val="accent2">
                    <a:lumMod val="60000"/>
                    <a:lumOff val="40000"/>
                  </a:schemeClr>
                </a:solidFill>
                <a:latin typeface="WEB Regular Bold"/>
              </a:rPr>
              <a:t>STEP 1</a:t>
            </a:r>
          </a:p>
        </p:txBody>
      </p:sp>
      <p:sp>
        <p:nvSpPr>
          <p:cNvPr id="512" name="CasellaDiTesto 511">
            <a:extLst>
              <a:ext uri="{FF2B5EF4-FFF2-40B4-BE49-F238E27FC236}">
                <a16:creationId xmlns:a16="http://schemas.microsoft.com/office/drawing/2014/main" id="{794DD910-1CDD-8432-95D7-6B18B0C63956}"/>
              </a:ext>
            </a:extLst>
          </p:cNvPr>
          <p:cNvSpPr txBox="1"/>
          <p:nvPr/>
        </p:nvSpPr>
        <p:spPr>
          <a:xfrm>
            <a:off x="3162475" y="2014823"/>
            <a:ext cx="64225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1000">
                <a:solidFill>
                  <a:schemeClr val="accent2">
                    <a:lumMod val="60000"/>
                    <a:lumOff val="40000"/>
                  </a:schemeClr>
                </a:solidFill>
                <a:latin typeface="WEB Regular Bold"/>
              </a:rPr>
              <a:t>STEP 2</a:t>
            </a:r>
          </a:p>
        </p:txBody>
      </p:sp>
      <p:sp>
        <p:nvSpPr>
          <p:cNvPr id="513" name="CasellaDiTesto 512">
            <a:extLst>
              <a:ext uri="{FF2B5EF4-FFF2-40B4-BE49-F238E27FC236}">
                <a16:creationId xmlns:a16="http://schemas.microsoft.com/office/drawing/2014/main" id="{63C5A9F5-05C9-F430-8E76-DCA80A5DE73B}"/>
              </a:ext>
            </a:extLst>
          </p:cNvPr>
          <p:cNvSpPr txBox="1"/>
          <p:nvPr/>
        </p:nvSpPr>
        <p:spPr>
          <a:xfrm>
            <a:off x="4251047" y="2700622"/>
            <a:ext cx="64225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1000">
                <a:solidFill>
                  <a:schemeClr val="accent2">
                    <a:lumMod val="60000"/>
                    <a:lumOff val="40000"/>
                  </a:schemeClr>
                </a:solidFill>
                <a:latin typeface="WEB Regular Bold"/>
              </a:rPr>
              <a:t>STEP 3</a:t>
            </a:r>
          </a:p>
        </p:txBody>
      </p:sp>
      <p:sp>
        <p:nvSpPr>
          <p:cNvPr id="514" name="CasellaDiTesto 513">
            <a:extLst>
              <a:ext uri="{FF2B5EF4-FFF2-40B4-BE49-F238E27FC236}">
                <a16:creationId xmlns:a16="http://schemas.microsoft.com/office/drawing/2014/main" id="{797199F5-5B9B-5A69-AD38-4EC6C537AECF}"/>
              </a:ext>
            </a:extLst>
          </p:cNvPr>
          <p:cNvSpPr txBox="1"/>
          <p:nvPr/>
        </p:nvSpPr>
        <p:spPr>
          <a:xfrm>
            <a:off x="5366832" y="2014822"/>
            <a:ext cx="64225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1000">
                <a:solidFill>
                  <a:schemeClr val="accent2">
                    <a:lumMod val="60000"/>
                    <a:lumOff val="40000"/>
                  </a:schemeClr>
                </a:solidFill>
                <a:latin typeface="WEB Regular Bold"/>
              </a:rPr>
              <a:t>STEP 4</a:t>
            </a:r>
          </a:p>
        </p:txBody>
      </p:sp>
      <p:sp>
        <p:nvSpPr>
          <p:cNvPr id="515" name="CasellaDiTesto 514">
            <a:extLst>
              <a:ext uri="{FF2B5EF4-FFF2-40B4-BE49-F238E27FC236}">
                <a16:creationId xmlns:a16="http://schemas.microsoft.com/office/drawing/2014/main" id="{BEBB407C-AC81-CB6A-D691-89C0C044B9B8}"/>
              </a:ext>
            </a:extLst>
          </p:cNvPr>
          <p:cNvSpPr txBox="1"/>
          <p:nvPr/>
        </p:nvSpPr>
        <p:spPr>
          <a:xfrm>
            <a:off x="6449961" y="2700623"/>
            <a:ext cx="64225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1000">
                <a:solidFill>
                  <a:schemeClr val="accent2">
                    <a:lumMod val="60000"/>
                    <a:lumOff val="40000"/>
                  </a:schemeClr>
                </a:solidFill>
                <a:latin typeface="WEB Regular Bold"/>
              </a:rPr>
              <a:t>STEP 5</a:t>
            </a:r>
          </a:p>
        </p:txBody>
      </p:sp>
    </p:spTree>
    <p:extLst>
      <p:ext uri="{BB962C8B-B14F-4D97-AF65-F5344CB8AC3E}">
        <p14:creationId xmlns:p14="http://schemas.microsoft.com/office/powerpoint/2010/main" val="1159426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81CD92FB-C758-1844-4FBA-D980B1F0CF39}"/>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38E1038B-74C2-EC68-79ED-64C1E32F2805}"/>
              </a:ext>
            </a:extLst>
          </p:cNvPr>
          <p:cNvSpPr txBox="1">
            <a:spLocks noGrp="1"/>
          </p:cNvSpPr>
          <p:nvPr>
            <p:ph type="ctrTitle"/>
          </p:nvPr>
        </p:nvSpPr>
        <p:spPr>
          <a:xfrm>
            <a:off x="692787" y="410078"/>
            <a:ext cx="5941328" cy="876000"/>
          </a:xfrm>
          <a:prstGeom prst="rect">
            <a:avLst/>
          </a:prstGeom>
        </p:spPr>
        <p:txBody>
          <a:bodyPr spcFirstLastPara="1" wrap="square" lIns="91425" tIns="91425" rIns="91425" bIns="91425" anchor="b" anchorCtr="0">
            <a:noAutofit/>
          </a:bodyPr>
          <a:lstStyle/>
          <a:p>
            <a:r>
              <a:rPr lang="en" sz="3200">
                <a:solidFill>
                  <a:srgbClr val="125FA0"/>
                </a:solidFill>
                <a:latin typeface="WEB Regular Regular"/>
                <a:cs typeface="Poppins"/>
              </a:rPr>
              <a:t>The Crucial Role of Empathy</a:t>
            </a:r>
            <a:endParaRPr lang="it-IT"/>
          </a:p>
        </p:txBody>
      </p:sp>
      <p:sp>
        <p:nvSpPr>
          <p:cNvPr id="3" name="Google Shape;162;p32">
            <a:extLst>
              <a:ext uri="{FF2B5EF4-FFF2-40B4-BE49-F238E27FC236}">
                <a16:creationId xmlns:a16="http://schemas.microsoft.com/office/drawing/2014/main" id="{942FB517-BF9A-BB7F-3B4F-CFC1D0AAC1FD}"/>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PT" sz="1000" b="1">
                <a:solidFill>
                  <a:srgbClr val="004998"/>
                </a:solidFill>
                <a:latin typeface="WEB Regular Regular"/>
              </a:rPr>
              <a:t>08|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152B0D8E-7EF6-4478-0EAA-CF66A5DB12E1}"/>
              </a:ext>
            </a:extLst>
          </p:cNvPr>
          <p:cNvPicPr>
            <a:picLocks noChangeAspect="1"/>
          </p:cNvPicPr>
          <p:nvPr/>
        </p:nvPicPr>
        <p:blipFill>
          <a:blip r:embed="rId3"/>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115E39C0-3D35-EF13-537D-67654B011867}"/>
              </a:ext>
            </a:extLst>
          </p:cNvPr>
          <p:cNvPicPr>
            <a:picLocks noChangeAspect="1"/>
          </p:cNvPicPr>
          <p:nvPr/>
        </p:nvPicPr>
        <p:blipFill>
          <a:blip r:embed="rId4"/>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B8B597E2-97C4-788A-063B-0947CACB661A}"/>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3" name="Ovale 22">
            <a:extLst>
              <a:ext uri="{FF2B5EF4-FFF2-40B4-BE49-F238E27FC236}">
                <a16:creationId xmlns:a16="http://schemas.microsoft.com/office/drawing/2014/main" id="{4A947275-3A3D-4854-F21F-BDCC106CB8FA}"/>
              </a:ext>
            </a:extLst>
          </p:cNvPr>
          <p:cNvSpPr/>
          <p:nvPr/>
        </p:nvSpPr>
        <p:spPr>
          <a:xfrm>
            <a:off x="463111" y="1481114"/>
            <a:ext cx="633999" cy="616074"/>
          </a:xfrm>
          <a:prstGeom prst="ellipse">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4" name="Elemento grafico 23">
            <a:extLst>
              <a:ext uri="{FF2B5EF4-FFF2-40B4-BE49-F238E27FC236}">
                <a16:creationId xmlns:a16="http://schemas.microsoft.com/office/drawing/2014/main" id="{83A55F25-3BAC-C709-07BF-97CFBBFF74C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9729" y="1548494"/>
            <a:ext cx="468086" cy="478971"/>
          </a:xfrm>
          <a:prstGeom prst="rect">
            <a:avLst/>
          </a:prstGeom>
        </p:spPr>
      </p:pic>
      <p:sp>
        <p:nvSpPr>
          <p:cNvPr id="25" name="CasellaDiTesto 24">
            <a:extLst>
              <a:ext uri="{FF2B5EF4-FFF2-40B4-BE49-F238E27FC236}">
                <a16:creationId xmlns:a16="http://schemas.microsoft.com/office/drawing/2014/main" id="{3543BC5B-322E-51B2-CADC-6E4BA8C683EE}"/>
              </a:ext>
            </a:extLst>
          </p:cNvPr>
          <p:cNvSpPr txBox="1"/>
          <p:nvPr/>
        </p:nvSpPr>
        <p:spPr>
          <a:xfrm>
            <a:off x="1089228" y="1520245"/>
            <a:ext cx="249282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b="1">
                <a:solidFill>
                  <a:schemeClr val="tx1">
                    <a:lumMod val="76000"/>
                    <a:lumOff val="24000"/>
                  </a:schemeClr>
                </a:solidFill>
              </a:rPr>
              <a:t>The Cognitive </a:t>
            </a:r>
            <a:r>
              <a:rPr lang="it-IT" b="1" err="1">
                <a:solidFill>
                  <a:schemeClr val="tx1">
                    <a:lumMod val="76000"/>
                    <a:lumOff val="24000"/>
                  </a:schemeClr>
                </a:solidFill>
              </a:rPr>
              <a:t>Construct</a:t>
            </a:r>
            <a:endParaRPr lang="it-IT" b="1">
              <a:solidFill>
                <a:schemeClr val="tx1">
                  <a:lumMod val="76000"/>
                  <a:lumOff val="24000"/>
                </a:schemeClr>
              </a:solidFill>
            </a:endParaRPr>
          </a:p>
          <a:p>
            <a:br>
              <a:rPr lang="en-US"/>
            </a:br>
            <a:endParaRPr lang="en-US">
              <a:solidFill>
                <a:schemeClr val="tx1">
                  <a:lumMod val="76000"/>
                  <a:lumOff val="24000"/>
                </a:schemeClr>
              </a:solidFill>
            </a:endParaRPr>
          </a:p>
        </p:txBody>
      </p:sp>
      <p:sp>
        <p:nvSpPr>
          <p:cNvPr id="27" name="CasellaDiTesto 26">
            <a:extLst>
              <a:ext uri="{FF2B5EF4-FFF2-40B4-BE49-F238E27FC236}">
                <a16:creationId xmlns:a16="http://schemas.microsoft.com/office/drawing/2014/main" id="{80355EA9-68CA-A05B-AFA7-049C7F0C4CFE}"/>
              </a:ext>
            </a:extLst>
          </p:cNvPr>
          <p:cNvSpPr txBox="1"/>
          <p:nvPr/>
        </p:nvSpPr>
        <p:spPr>
          <a:xfrm>
            <a:off x="1088008" y="1889328"/>
            <a:ext cx="3107871"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it-IT" sz="1200" b="1" i="0">
                <a:solidFill>
                  <a:schemeClr val="tx1">
                    <a:lumMod val="76000"/>
                    <a:lumOff val="24000"/>
                  </a:schemeClr>
                </a:solidFill>
                <a:ea typeface="Lato"/>
              </a:rPr>
              <a:t>Defining Medical Empathy (Hojat):</a:t>
            </a:r>
          </a:p>
          <a:p>
            <a:pPr algn="just"/>
            <a:r>
              <a:rPr lang="it-IT" sz="1200" b="0" i="0">
                <a:solidFill>
                  <a:schemeClr val="tx1">
                    <a:lumMod val="76000"/>
                    <a:lumOff val="24000"/>
                  </a:schemeClr>
                </a:solidFill>
                <a:ea typeface="Lato"/>
              </a:rPr>
              <a:t>A cognitive attribute involving the understanding of students' inner experiences and clinical struggles, coupled with the vital capacity to </a:t>
            </a:r>
            <a:r>
              <a:rPr lang="it-IT" sz="1200" b="0" i="1">
                <a:solidFill>
                  <a:schemeClr val="tx1">
                    <a:lumMod val="76000"/>
                    <a:lumOff val="24000"/>
                  </a:schemeClr>
                </a:solidFill>
                <a:ea typeface="Lato"/>
              </a:rPr>
              <a:t>communicate</a:t>
            </a:r>
            <a:r>
              <a:rPr lang="it-IT" sz="1200" b="0" i="0">
                <a:solidFill>
                  <a:schemeClr val="tx1">
                    <a:lumMod val="76000"/>
                    <a:lumOff val="24000"/>
                  </a:schemeClr>
                </a:solidFill>
                <a:ea typeface="Lato"/>
              </a:rPr>
              <a:t> this understanding back to them.</a:t>
            </a:r>
          </a:p>
          <a:p>
            <a:endParaRPr lang="it-IT" sz="1200">
              <a:solidFill>
                <a:schemeClr val="tx1">
                  <a:lumMod val="76000"/>
                  <a:lumOff val="24000"/>
                </a:schemeClr>
              </a:solidFill>
              <a:ea typeface="Lato"/>
            </a:endParaRPr>
          </a:p>
          <a:p>
            <a:pPr algn="l"/>
            <a:r>
              <a:rPr lang="it-IT" sz="1200" b="1" i="0">
                <a:solidFill>
                  <a:schemeClr val="tx1">
                    <a:lumMod val="76000"/>
                    <a:lumOff val="24000"/>
                  </a:schemeClr>
                </a:solidFill>
                <a:ea typeface="Lato"/>
              </a:rPr>
              <a:t>The "As If" Principle (Rogers):</a:t>
            </a:r>
          </a:p>
          <a:p>
            <a:pPr algn="just"/>
            <a:r>
              <a:rPr lang="it-IT" sz="1200" b="0" i="0">
                <a:solidFill>
                  <a:schemeClr val="tx1">
                    <a:lumMod val="76000"/>
                    <a:lumOff val="24000"/>
                  </a:schemeClr>
                </a:solidFill>
                <a:ea typeface="Lato"/>
              </a:rPr>
              <a:t>Actively perceiving and feeling the student's clinical situation "as if" one were the student, without becoming emotionally overwhelmed.</a:t>
            </a:r>
            <a:endParaRPr lang="it-IT" sz="1200">
              <a:solidFill>
                <a:schemeClr val="tx1">
                  <a:lumMod val="76000"/>
                  <a:lumOff val="24000"/>
                </a:schemeClr>
              </a:solidFill>
            </a:endParaRPr>
          </a:p>
        </p:txBody>
      </p:sp>
      <p:sp>
        <p:nvSpPr>
          <p:cNvPr id="30" name="Ovale 29">
            <a:extLst>
              <a:ext uri="{FF2B5EF4-FFF2-40B4-BE49-F238E27FC236}">
                <a16:creationId xmlns:a16="http://schemas.microsoft.com/office/drawing/2014/main" id="{37D3A3D0-769B-6C70-445D-8E78A5E615A3}"/>
              </a:ext>
            </a:extLst>
          </p:cNvPr>
          <p:cNvSpPr/>
          <p:nvPr/>
        </p:nvSpPr>
        <p:spPr>
          <a:xfrm>
            <a:off x="4637782" y="1481113"/>
            <a:ext cx="633999" cy="616074"/>
          </a:xfrm>
          <a:prstGeom prst="ellipse">
            <a:avLst/>
          </a:prstGeom>
          <a:noFill/>
          <a:ln>
            <a:solidFill>
              <a:schemeClr val="tx1">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1" name="Elemento grafico 30">
            <a:extLst>
              <a:ext uri="{FF2B5EF4-FFF2-40B4-BE49-F238E27FC236}">
                <a16:creationId xmlns:a16="http://schemas.microsoft.com/office/drawing/2014/main" id="{ECBC6123-29DC-5A99-F917-DC8DF1FE51E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02629" y="1521280"/>
            <a:ext cx="506186" cy="538842"/>
          </a:xfrm>
          <a:prstGeom prst="rect">
            <a:avLst/>
          </a:prstGeom>
        </p:spPr>
      </p:pic>
      <p:sp>
        <p:nvSpPr>
          <p:cNvPr id="32" name="CasellaDiTesto 31">
            <a:extLst>
              <a:ext uri="{FF2B5EF4-FFF2-40B4-BE49-F238E27FC236}">
                <a16:creationId xmlns:a16="http://schemas.microsoft.com/office/drawing/2014/main" id="{DA267FCD-3173-E7E2-1E4D-E53F83B6B636}"/>
              </a:ext>
            </a:extLst>
          </p:cNvPr>
          <p:cNvSpPr txBox="1"/>
          <p:nvPr/>
        </p:nvSpPr>
        <p:spPr>
          <a:xfrm>
            <a:off x="5275817" y="1520715"/>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a:solidFill>
                  <a:schemeClr val="tx1">
                    <a:lumMod val="25000"/>
                    <a:lumOff val="75000"/>
                  </a:schemeClr>
                </a:solidFill>
                <a:latin typeface="WEB Regular Bold"/>
              </a:rPr>
              <a:t>Pedagogical &amp; Stress Impact</a:t>
            </a:r>
          </a:p>
          <a:p>
            <a:pPr algn="l"/>
            <a:endParaRPr lang="it-IT">
              <a:solidFill>
                <a:schemeClr val="tx1">
                  <a:lumMod val="25000"/>
                  <a:lumOff val="75000"/>
                </a:schemeClr>
              </a:solidFill>
            </a:endParaRPr>
          </a:p>
        </p:txBody>
      </p:sp>
      <p:sp>
        <p:nvSpPr>
          <p:cNvPr id="33" name="CasellaDiTesto 32">
            <a:extLst>
              <a:ext uri="{FF2B5EF4-FFF2-40B4-BE49-F238E27FC236}">
                <a16:creationId xmlns:a16="http://schemas.microsoft.com/office/drawing/2014/main" id="{196EA9C7-C22D-5A76-35E3-7552075EFE14}"/>
              </a:ext>
            </a:extLst>
          </p:cNvPr>
          <p:cNvSpPr txBox="1"/>
          <p:nvPr/>
        </p:nvSpPr>
        <p:spPr>
          <a:xfrm>
            <a:off x="5336628" y="1864388"/>
            <a:ext cx="3091543" cy="2702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1200" b="1">
                <a:solidFill>
                  <a:schemeClr val="accent1">
                    <a:lumMod val="25000"/>
                    <a:lumOff val="75000"/>
                  </a:schemeClr>
                </a:solidFill>
              </a:rPr>
              <a:t>The Stress Barrier &amp; Connection:</a:t>
            </a:r>
          </a:p>
          <a:p>
            <a:pPr algn="just"/>
            <a:r>
              <a:rPr lang="it-IT" sz="1200">
                <a:solidFill>
                  <a:schemeClr val="accent1">
                    <a:lumMod val="25000"/>
                    <a:lumOff val="75000"/>
                  </a:schemeClr>
                </a:solidFill>
              </a:rPr>
              <a:t>During periods of intense clinical stress or anxiety, the brain is temporarily blocked from receiving empathy or guidance. A good mentor must actively put students at ease to restore cognitive connection.</a:t>
            </a:r>
          </a:p>
          <a:p>
            <a:endParaRPr lang="it-IT" sz="1200">
              <a:solidFill>
                <a:schemeClr val="accent1">
                  <a:lumMod val="25000"/>
                  <a:lumOff val="75000"/>
                </a:schemeClr>
              </a:solidFill>
            </a:endParaRPr>
          </a:p>
          <a:p>
            <a:r>
              <a:rPr lang="it-IT" sz="1200" b="1">
                <a:solidFill>
                  <a:schemeClr val="accent1">
                    <a:lumMod val="25000"/>
                    <a:lumOff val="75000"/>
                  </a:schemeClr>
                </a:solidFill>
              </a:rPr>
              <a:t>Empathetic Learning Climate (Siderius):</a:t>
            </a:r>
          </a:p>
          <a:p>
            <a:pPr algn="just"/>
            <a:r>
              <a:rPr lang="it-IT" sz="1200">
                <a:solidFill>
                  <a:schemeClr val="accent1">
                    <a:lumMod val="25000"/>
                    <a:lumOff val="75000"/>
                  </a:schemeClr>
                </a:solidFill>
              </a:rPr>
              <a:t>Attentive and open-minded supervisors accelerate educational progress. This climate protects the vital motivational triad: Autonomy, Competence, and Connection.</a:t>
            </a:r>
          </a:p>
          <a:p>
            <a:pPr algn="l"/>
            <a:endParaRPr lang="it-IT">
              <a:solidFill>
                <a:schemeClr val="accent1">
                  <a:lumMod val="25000"/>
                  <a:lumOff val="75000"/>
                </a:schemeClr>
              </a:solidFill>
            </a:endParaRPr>
          </a:p>
        </p:txBody>
      </p:sp>
    </p:spTree>
    <p:extLst>
      <p:ext uri="{BB962C8B-B14F-4D97-AF65-F5344CB8AC3E}">
        <p14:creationId xmlns:p14="http://schemas.microsoft.com/office/powerpoint/2010/main" val="4097594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11687376-ABCF-0581-83DE-827D6A1B094F}"/>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1B68204C-9557-33A3-72F2-1878641196A2}"/>
              </a:ext>
            </a:extLst>
          </p:cNvPr>
          <p:cNvSpPr txBox="1">
            <a:spLocks noGrp="1"/>
          </p:cNvSpPr>
          <p:nvPr>
            <p:ph type="ctrTitle"/>
          </p:nvPr>
        </p:nvSpPr>
        <p:spPr>
          <a:xfrm>
            <a:off x="676459" y="410078"/>
            <a:ext cx="7035341" cy="876000"/>
          </a:xfrm>
          <a:prstGeom prst="rect">
            <a:avLst/>
          </a:prstGeom>
        </p:spPr>
        <p:txBody>
          <a:bodyPr spcFirstLastPara="1" wrap="square" lIns="91425" tIns="91425" rIns="91425" bIns="91425" anchor="b" anchorCtr="0">
            <a:noAutofit/>
          </a:bodyPr>
          <a:lstStyle/>
          <a:p>
            <a:r>
              <a:rPr lang="en" sz="3200">
                <a:solidFill>
                  <a:srgbClr val="125FA0"/>
                </a:solidFill>
                <a:latin typeface="WEB Regular Regular"/>
                <a:cs typeface="Poppins"/>
              </a:rPr>
              <a:t>Factor Structure of the JSE</a:t>
            </a:r>
            <a:endParaRPr lang="it-IT"/>
          </a:p>
        </p:txBody>
      </p:sp>
      <p:sp>
        <p:nvSpPr>
          <p:cNvPr id="3" name="Google Shape;162;p32">
            <a:extLst>
              <a:ext uri="{FF2B5EF4-FFF2-40B4-BE49-F238E27FC236}">
                <a16:creationId xmlns:a16="http://schemas.microsoft.com/office/drawing/2014/main" id="{97CED302-B2A4-2A94-4D1B-1382E7D66595}"/>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PT" sz="1000" b="1">
                <a:solidFill>
                  <a:srgbClr val="004998"/>
                </a:solidFill>
                <a:latin typeface="WEB Regular Regular"/>
              </a:rPr>
              <a:t>08|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762EE163-90CC-0DD8-8BB1-8134D4CAA86C}"/>
              </a:ext>
            </a:extLst>
          </p:cNvPr>
          <p:cNvPicPr>
            <a:picLocks noChangeAspect="1"/>
          </p:cNvPicPr>
          <p:nvPr/>
        </p:nvPicPr>
        <p:blipFill>
          <a:blip r:embed="rId3"/>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010033A0-A5C3-C6DD-D5EA-47770885DF6A}"/>
              </a:ext>
            </a:extLst>
          </p:cNvPr>
          <p:cNvPicPr>
            <a:picLocks noChangeAspect="1"/>
          </p:cNvPicPr>
          <p:nvPr/>
        </p:nvPicPr>
        <p:blipFill>
          <a:blip r:embed="rId4"/>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04BD4DC3-0A1B-8712-000C-33FD1AA4399C}"/>
              </a:ext>
            </a:extLst>
          </p:cNvPr>
          <p:cNvCxnSpPr>
            <a:cxnSpLocks/>
          </p:cNvCxnSpPr>
          <p:nvPr/>
        </p:nvCxnSpPr>
        <p:spPr>
          <a:xfrm flipV="1">
            <a:off x="-18857" y="4640741"/>
            <a:ext cx="7690372" cy="54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 name="Rettangolo con angoli arrotondati 16">
            <a:extLst>
              <a:ext uri="{FF2B5EF4-FFF2-40B4-BE49-F238E27FC236}">
                <a16:creationId xmlns:a16="http://schemas.microsoft.com/office/drawing/2014/main" id="{E90BADAA-066B-BB9A-CD4F-0346BD3AF25C}"/>
              </a:ext>
            </a:extLst>
          </p:cNvPr>
          <p:cNvSpPr/>
          <p:nvPr/>
        </p:nvSpPr>
        <p:spPr>
          <a:xfrm>
            <a:off x="802193" y="1528814"/>
            <a:ext cx="2571750" cy="2615711"/>
          </a:xfrm>
          <a:prstGeom prst="roundRect">
            <a:avLst/>
          </a:prstGeom>
          <a:ln>
            <a:solidFill>
              <a:schemeClr val="accent4">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a:p>
        </p:txBody>
      </p:sp>
      <p:sp>
        <p:nvSpPr>
          <p:cNvPr id="20" name="Rettangolo con angoli arrotondati 19">
            <a:extLst>
              <a:ext uri="{FF2B5EF4-FFF2-40B4-BE49-F238E27FC236}">
                <a16:creationId xmlns:a16="http://schemas.microsoft.com/office/drawing/2014/main" id="{64A045BF-6A03-FF7C-C53F-ED5231087D9F}"/>
              </a:ext>
            </a:extLst>
          </p:cNvPr>
          <p:cNvSpPr/>
          <p:nvPr/>
        </p:nvSpPr>
        <p:spPr>
          <a:xfrm>
            <a:off x="3376664" y="1528813"/>
            <a:ext cx="2571750" cy="2615711"/>
          </a:xfrm>
          <a:prstGeom prst="roundRect">
            <a:avLst/>
          </a:prstGeom>
          <a:ln>
            <a:solidFill>
              <a:schemeClr val="accent4">
                <a:lumMod val="60000"/>
                <a:lumOff val="4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it-IT"/>
          </a:p>
        </p:txBody>
      </p:sp>
      <p:sp>
        <p:nvSpPr>
          <p:cNvPr id="21" name="Rettangolo con angoli arrotondati 20">
            <a:extLst>
              <a:ext uri="{FF2B5EF4-FFF2-40B4-BE49-F238E27FC236}">
                <a16:creationId xmlns:a16="http://schemas.microsoft.com/office/drawing/2014/main" id="{DC87D167-9D4E-C547-DAF5-AA7C42E13EB6}"/>
              </a:ext>
            </a:extLst>
          </p:cNvPr>
          <p:cNvSpPr/>
          <p:nvPr/>
        </p:nvSpPr>
        <p:spPr>
          <a:xfrm>
            <a:off x="5951135" y="1528814"/>
            <a:ext cx="2571750" cy="2615711"/>
          </a:xfrm>
          <a:prstGeom prst="roundRect">
            <a:avLst/>
          </a:prstGeom>
          <a:ln>
            <a:solidFill>
              <a:schemeClr val="accent4">
                <a:lumMod val="60000"/>
                <a:lumOff val="4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it-IT"/>
          </a:p>
        </p:txBody>
      </p:sp>
      <p:pic>
        <p:nvPicPr>
          <p:cNvPr id="22" name="Elemento grafico 21">
            <a:extLst>
              <a:ext uri="{FF2B5EF4-FFF2-40B4-BE49-F238E27FC236}">
                <a16:creationId xmlns:a16="http://schemas.microsoft.com/office/drawing/2014/main" id="{89A70EF8-D7B3-FCA7-030D-09204059234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17815" y="1744436"/>
            <a:ext cx="386444" cy="364673"/>
          </a:xfrm>
          <a:prstGeom prst="rect">
            <a:avLst/>
          </a:prstGeom>
        </p:spPr>
      </p:pic>
      <p:pic>
        <p:nvPicPr>
          <p:cNvPr id="23" name="Elemento grafico 22">
            <a:extLst>
              <a:ext uri="{FF2B5EF4-FFF2-40B4-BE49-F238E27FC236}">
                <a16:creationId xmlns:a16="http://schemas.microsoft.com/office/drawing/2014/main" id="{83DF9620-77B7-B454-AFE1-5F166FB46C1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679372" y="1733550"/>
            <a:ext cx="402772" cy="381001"/>
          </a:xfrm>
          <a:prstGeom prst="rect">
            <a:avLst/>
          </a:prstGeom>
        </p:spPr>
      </p:pic>
      <p:pic>
        <p:nvPicPr>
          <p:cNvPr id="24" name="Elemento grafico 23">
            <a:extLst>
              <a:ext uri="{FF2B5EF4-FFF2-40B4-BE49-F238E27FC236}">
                <a16:creationId xmlns:a16="http://schemas.microsoft.com/office/drawing/2014/main" id="{A9B31901-3DC2-5269-DE18-0BDA5BA06F7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161315" y="1711777"/>
            <a:ext cx="473530" cy="402774"/>
          </a:xfrm>
          <a:prstGeom prst="rect">
            <a:avLst/>
          </a:prstGeom>
        </p:spPr>
      </p:pic>
      <p:sp>
        <p:nvSpPr>
          <p:cNvPr id="26" name="CasellaDiTesto 25">
            <a:extLst>
              <a:ext uri="{FF2B5EF4-FFF2-40B4-BE49-F238E27FC236}">
                <a16:creationId xmlns:a16="http://schemas.microsoft.com/office/drawing/2014/main" id="{172E6008-2A8A-D83A-342B-7C31BCD951C3}"/>
              </a:ext>
            </a:extLst>
          </p:cNvPr>
          <p:cNvSpPr txBox="1"/>
          <p:nvPr/>
        </p:nvSpPr>
        <p:spPr>
          <a:xfrm>
            <a:off x="1405094" y="1769138"/>
            <a:ext cx="173083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err="1">
                <a:solidFill>
                  <a:schemeClr val="accent1">
                    <a:lumMod val="76000"/>
                    <a:lumOff val="24000"/>
                  </a:schemeClr>
                </a:solidFill>
                <a:latin typeface="WEB Regular Bold"/>
              </a:rPr>
              <a:t>Perspective</a:t>
            </a:r>
            <a:r>
              <a:rPr lang="it-IT">
                <a:solidFill>
                  <a:schemeClr val="accent1">
                    <a:lumMod val="76000"/>
                    <a:lumOff val="24000"/>
                  </a:schemeClr>
                </a:solidFill>
                <a:latin typeface="WEB Regular Bold"/>
              </a:rPr>
              <a:t> </a:t>
            </a:r>
            <a:r>
              <a:rPr lang="it-IT" err="1">
                <a:solidFill>
                  <a:schemeClr val="accent1">
                    <a:lumMod val="76000"/>
                    <a:lumOff val="24000"/>
                  </a:schemeClr>
                </a:solidFill>
                <a:latin typeface="WEB Regular Bold"/>
              </a:rPr>
              <a:t>Taking</a:t>
            </a:r>
          </a:p>
          <a:p>
            <a:pPr algn="l"/>
            <a:endParaRPr lang="it-IT"/>
          </a:p>
        </p:txBody>
      </p:sp>
      <p:sp>
        <p:nvSpPr>
          <p:cNvPr id="27" name="CasellaDiTesto 26">
            <a:extLst>
              <a:ext uri="{FF2B5EF4-FFF2-40B4-BE49-F238E27FC236}">
                <a16:creationId xmlns:a16="http://schemas.microsoft.com/office/drawing/2014/main" id="{618533E9-3491-8A41-9A42-F89AC7D3A8BE}"/>
              </a:ext>
            </a:extLst>
          </p:cNvPr>
          <p:cNvSpPr txBox="1"/>
          <p:nvPr/>
        </p:nvSpPr>
        <p:spPr>
          <a:xfrm>
            <a:off x="4082980" y="1725595"/>
            <a:ext cx="1747158" cy="981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a:solidFill>
                  <a:schemeClr val="accent1">
                    <a:lumMod val="76000"/>
                    <a:lumOff val="24000"/>
                  </a:schemeClr>
                </a:solidFill>
                <a:latin typeface="WEB Regular Bold"/>
              </a:rPr>
              <a:t>Compassionate Care</a:t>
            </a:r>
          </a:p>
          <a:p>
            <a:endParaRPr lang="it-IT"/>
          </a:p>
          <a:p>
            <a:pPr algn="l"/>
            <a:endParaRPr lang="it-IT"/>
          </a:p>
        </p:txBody>
      </p:sp>
      <p:sp>
        <p:nvSpPr>
          <p:cNvPr id="28" name="CasellaDiTesto 27">
            <a:extLst>
              <a:ext uri="{FF2B5EF4-FFF2-40B4-BE49-F238E27FC236}">
                <a16:creationId xmlns:a16="http://schemas.microsoft.com/office/drawing/2014/main" id="{19AD05EE-4920-599B-0E8B-92D517581C14}"/>
              </a:ext>
            </a:extLst>
          </p:cNvPr>
          <p:cNvSpPr txBox="1"/>
          <p:nvPr/>
        </p:nvSpPr>
        <p:spPr>
          <a:xfrm>
            <a:off x="6634633" y="1730827"/>
            <a:ext cx="169272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it-IT" b="1" i="0">
                <a:solidFill>
                  <a:schemeClr val="accent1">
                    <a:lumMod val="76000"/>
                    <a:lumOff val="24000"/>
                  </a:schemeClr>
                </a:solidFill>
                <a:latin typeface="WEB Regular Bold"/>
                <a:ea typeface="Poppins"/>
                <a:cs typeface="Poppins"/>
              </a:rPr>
              <a:t> Walking in </a:t>
            </a:r>
            <a:r>
              <a:rPr lang="it-IT" b="1" i="0" err="1">
                <a:solidFill>
                  <a:schemeClr val="accent1">
                    <a:lumMod val="76000"/>
                    <a:lumOff val="24000"/>
                  </a:schemeClr>
                </a:solidFill>
                <a:latin typeface="WEB Regular Bold"/>
                <a:ea typeface="Poppins"/>
                <a:cs typeface="Poppins"/>
              </a:rPr>
              <a:t>Patient's</a:t>
            </a:r>
            <a:r>
              <a:rPr lang="it-IT" b="1" i="0">
                <a:solidFill>
                  <a:schemeClr val="accent1">
                    <a:lumMod val="76000"/>
                    <a:lumOff val="24000"/>
                  </a:schemeClr>
                </a:solidFill>
                <a:latin typeface="WEB Regular Bold"/>
                <a:ea typeface="Poppins"/>
                <a:cs typeface="Poppins"/>
              </a:rPr>
              <a:t> </a:t>
            </a:r>
            <a:r>
              <a:rPr lang="it-IT" b="1" i="0" err="1">
                <a:solidFill>
                  <a:schemeClr val="accent1">
                    <a:lumMod val="76000"/>
                    <a:lumOff val="24000"/>
                  </a:schemeClr>
                </a:solidFill>
                <a:latin typeface="WEB Regular Bold"/>
                <a:ea typeface="Poppins"/>
                <a:cs typeface="Poppins"/>
              </a:rPr>
              <a:t>Shoes</a:t>
            </a:r>
            <a:endParaRPr lang="it-IT">
              <a:solidFill>
                <a:schemeClr val="accent1">
                  <a:lumMod val="76000"/>
                  <a:lumOff val="24000"/>
                </a:schemeClr>
              </a:solidFill>
              <a:latin typeface="WEB Regular Bold"/>
            </a:endParaRPr>
          </a:p>
        </p:txBody>
      </p:sp>
      <p:sp>
        <p:nvSpPr>
          <p:cNvPr id="29" name="CasellaDiTesto 28">
            <a:extLst>
              <a:ext uri="{FF2B5EF4-FFF2-40B4-BE49-F238E27FC236}">
                <a16:creationId xmlns:a16="http://schemas.microsoft.com/office/drawing/2014/main" id="{7407F26C-F0B6-85AE-52E2-84624509AA75}"/>
              </a:ext>
            </a:extLst>
          </p:cNvPr>
          <p:cNvSpPr txBox="1"/>
          <p:nvPr/>
        </p:nvSpPr>
        <p:spPr>
          <a:xfrm>
            <a:off x="1017814" y="2213566"/>
            <a:ext cx="2133601"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it-IT" sz="1100" b="1">
                <a:solidFill>
                  <a:schemeClr val="accent1">
                    <a:lumMod val="25000"/>
                    <a:lumOff val="75000"/>
                  </a:schemeClr>
                </a:solidFill>
                <a:ea typeface="Lato"/>
              </a:rPr>
              <a:t>Cognitive Domain</a:t>
            </a:r>
          </a:p>
          <a:p>
            <a:pPr algn="ctr"/>
            <a:endParaRPr lang="it-IT" sz="1100" b="1">
              <a:solidFill>
                <a:schemeClr val="accent1">
                  <a:lumMod val="76000"/>
                  <a:lumOff val="24000"/>
                </a:schemeClr>
              </a:solidFill>
              <a:ea typeface="Lato"/>
            </a:endParaRPr>
          </a:p>
          <a:p>
            <a:r>
              <a:rPr lang="it-IT" sz="1100" err="1">
                <a:solidFill>
                  <a:srgbClr val="475569"/>
                </a:solidFill>
                <a:ea typeface="Lato"/>
              </a:rPr>
              <a:t>Capacity</a:t>
            </a:r>
            <a:r>
              <a:rPr lang="it-IT" sz="1100">
                <a:solidFill>
                  <a:srgbClr val="475569"/>
                </a:solidFill>
                <a:ea typeface="Lato"/>
              </a:rPr>
              <a:t> to </a:t>
            </a:r>
            <a:r>
              <a:rPr lang="it-IT" sz="1100" err="1">
                <a:solidFill>
                  <a:srgbClr val="475569"/>
                </a:solidFill>
                <a:ea typeface="Lato"/>
              </a:rPr>
              <a:t>intellectually</a:t>
            </a:r>
            <a:r>
              <a:rPr lang="it-IT" sz="1100">
                <a:solidFill>
                  <a:srgbClr val="475569"/>
                </a:solidFill>
                <a:ea typeface="Lato"/>
              </a:rPr>
              <a:t> </a:t>
            </a:r>
            <a:r>
              <a:rPr lang="it-IT" sz="1100" err="1">
                <a:solidFill>
                  <a:srgbClr val="475569"/>
                </a:solidFill>
                <a:ea typeface="Lato"/>
              </a:rPr>
              <a:t>comprehend</a:t>
            </a:r>
            <a:r>
              <a:rPr lang="it-IT" sz="1100">
                <a:solidFill>
                  <a:srgbClr val="475569"/>
                </a:solidFill>
                <a:ea typeface="Lato"/>
              </a:rPr>
              <a:t> the </a:t>
            </a:r>
            <a:r>
              <a:rPr lang="it-IT" sz="1100" err="1">
                <a:solidFill>
                  <a:srgbClr val="475569"/>
                </a:solidFill>
                <a:ea typeface="Lato"/>
              </a:rPr>
              <a:t>student's</a:t>
            </a:r>
            <a:r>
              <a:rPr lang="it-IT" sz="1100">
                <a:solidFill>
                  <a:srgbClr val="475569"/>
                </a:solidFill>
                <a:ea typeface="Lato"/>
              </a:rPr>
              <a:t> </a:t>
            </a:r>
            <a:r>
              <a:rPr lang="it-IT" sz="1100" err="1">
                <a:solidFill>
                  <a:srgbClr val="475569"/>
                </a:solidFill>
                <a:ea typeface="Lato"/>
              </a:rPr>
              <a:t>inner</a:t>
            </a:r>
            <a:r>
              <a:rPr lang="it-IT" sz="1100">
                <a:solidFill>
                  <a:srgbClr val="475569"/>
                </a:solidFill>
                <a:ea typeface="Lato"/>
              </a:rPr>
              <a:t> state, </a:t>
            </a:r>
            <a:r>
              <a:rPr lang="it-IT" sz="1100" err="1">
                <a:solidFill>
                  <a:srgbClr val="475569"/>
                </a:solidFill>
                <a:ea typeface="Lato"/>
              </a:rPr>
              <a:t>concerns</a:t>
            </a:r>
            <a:r>
              <a:rPr lang="it-IT" sz="1100">
                <a:solidFill>
                  <a:srgbClr val="475569"/>
                </a:solidFill>
                <a:ea typeface="Lato"/>
              </a:rPr>
              <a:t>, and </a:t>
            </a:r>
            <a:r>
              <a:rPr lang="it-IT" sz="1100" err="1">
                <a:solidFill>
                  <a:srgbClr val="475569"/>
                </a:solidFill>
                <a:ea typeface="Lato"/>
              </a:rPr>
              <a:t>experiences</a:t>
            </a:r>
            <a:r>
              <a:rPr lang="it-IT" sz="1100">
                <a:solidFill>
                  <a:srgbClr val="475569"/>
                </a:solidFill>
                <a:ea typeface="Lato"/>
              </a:rPr>
              <a:t> by </a:t>
            </a:r>
            <a:r>
              <a:rPr lang="it-IT" sz="1100" err="1">
                <a:solidFill>
                  <a:srgbClr val="475569"/>
                </a:solidFill>
                <a:ea typeface="Lato"/>
              </a:rPr>
              <a:t>adopting</a:t>
            </a:r>
            <a:r>
              <a:rPr lang="it-IT" sz="1100">
                <a:solidFill>
                  <a:srgbClr val="475569"/>
                </a:solidFill>
                <a:ea typeface="Lato"/>
              </a:rPr>
              <a:t> </a:t>
            </a:r>
            <a:r>
              <a:rPr lang="it-IT" sz="1100" err="1">
                <a:solidFill>
                  <a:srgbClr val="475569"/>
                </a:solidFill>
                <a:ea typeface="Lato"/>
              </a:rPr>
              <a:t>their</a:t>
            </a:r>
            <a:r>
              <a:rPr lang="it-IT" sz="1100">
                <a:solidFill>
                  <a:srgbClr val="475569"/>
                </a:solidFill>
                <a:ea typeface="Lato"/>
              </a:rPr>
              <a:t> point of </a:t>
            </a:r>
            <a:r>
              <a:rPr lang="it-IT" sz="1100" err="1">
                <a:solidFill>
                  <a:srgbClr val="475569"/>
                </a:solidFill>
                <a:ea typeface="Lato"/>
              </a:rPr>
              <a:t>view</a:t>
            </a:r>
            <a:r>
              <a:rPr lang="it-IT" sz="1100">
                <a:solidFill>
                  <a:srgbClr val="475569"/>
                </a:solidFill>
                <a:ea typeface="Lato"/>
              </a:rPr>
              <a:t> </a:t>
            </a:r>
            <a:r>
              <a:rPr lang="it-IT" sz="1100" err="1">
                <a:solidFill>
                  <a:srgbClr val="475569"/>
                </a:solidFill>
                <a:ea typeface="Lato"/>
              </a:rPr>
              <a:t>without</a:t>
            </a:r>
            <a:r>
              <a:rPr lang="it-IT" sz="1100">
                <a:solidFill>
                  <a:srgbClr val="475569"/>
                </a:solidFill>
                <a:ea typeface="Lato"/>
              </a:rPr>
              <a:t> </a:t>
            </a:r>
            <a:r>
              <a:rPr lang="it-IT" sz="1100" err="1">
                <a:solidFill>
                  <a:srgbClr val="475569"/>
                </a:solidFill>
                <a:ea typeface="Lato"/>
              </a:rPr>
              <a:t>being</a:t>
            </a:r>
            <a:r>
              <a:rPr lang="it-IT" sz="1100">
                <a:solidFill>
                  <a:srgbClr val="475569"/>
                </a:solidFill>
                <a:ea typeface="Lato"/>
              </a:rPr>
              <a:t> </a:t>
            </a:r>
            <a:r>
              <a:rPr lang="it-IT" sz="1100" err="1">
                <a:solidFill>
                  <a:srgbClr val="475569"/>
                </a:solidFill>
                <a:ea typeface="Lato"/>
              </a:rPr>
              <a:t>emotionally</a:t>
            </a:r>
            <a:r>
              <a:rPr lang="it-IT" sz="1100">
                <a:solidFill>
                  <a:srgbClr val="475569"/>
                </a:solidFill>
                <a:ea typeface="Lato"/>
              </a:rPr>
              <a:t> </a:t>
            </a:r>
            <a:r>
              <a:rPr lang="it-IT" sz="1100" err="1">
                <a:solidFill>
                  <a:srgbClr val="475569"/>
                </a:solidFill>
                <a:ea typeface="Lato"/>
              </a:rPr>
              <a:t>overwhelmed</a:t>
            </a:r>
            <a:r>
              <a:rPr lang="it-IT" sz="1100">
                <a:solidFill>
                  <a:srgbClr val="475569"/>
                </a:solidFill>
                <a:ea typeface="Lato"/>
              </a:rPr>
              <a:t>.</a:t>
            </a:r>
          </a:p>
          <a:p>
            <a:pPr algn="just"/>
            <a:endParaRPr lang="it-IT"/>
          </a:p>
        </p:txBody>
      </p:sp>
      <p:sp>
        <p:nvSpPr>
          <p:cNvPr id="30" name="CasellaDiTesto 29">
            <a:extLst>
              <a:ext uri="{FF2B5EF4-FFF2-40B4-BE49-F238E27FC236}">
                <a16:creationId xmlns:a16="http://schemas.microsoft.com/office/drawing/2014/main" id="{AE009477-ADC7-792B-49D9-0BCC9D68ED39}"/>
              </a:ext>
            </a:extLst>
          </p:cNvPr>
          <p:cNvSpPr txBox="1"/>
          <p:nvPr/>
        </p:nvSpPr>
        <p:spPr>
          <a:xfrm>
            <a:off x="3678117" y="2242457"/>
            <a:ext cx="1926771" cy="20005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it-IT" sz="1100" b="1">
                <a:solidFill>
                  <a:schemeClr val="accent1">
                    <a:lumMod val="25000"/>
                    <a:lumOff val="75000"/>
                  </a:schemeClr>
                </a:solidFill>
                <a:ea typeface="Lato"/>
              </a:rPr>
              <a:t>Action </a:t>
            </a:r>
            <a:r>
              <a:rPr lang="it-IT" sz="1100" b="1" err="1">
                <a:solidFill>
                  <a:schemeClr val="accent1">
                    <a:lumMod val="25000"/>
                    <a:lumOff val="75000"/>
                  </a:schemeClr>
                </a:solidFill>
                <a:ea typeface="Lato"/>
              </a:rPr>
              <a:t>Orientation</a:t>
            </a:r>
            <a:endParaRPr lang="it-IT" sz="1100" b="1">
              <a:solidFill>
                <a:schemeClr val="accent1">
                  <a:lumMod val="25000"/>
                  <a:lumOff val="75000"/>
                </a:schemeClr>
              </a:solidFill>
              <a:ea typeface="Lato"/>
            </a:endParaRPr>
          </a:p>
          <a:p>
            <a:pPr algn="ctr"/>
            <a:endParaRPr lang="it-IT" sz="1100" b="1">
              <a:solidFill>
                <a:schemeClr val="accent1">
                  <a:lumMod val="25000"/>
                  <a:lumOff val="75000"/>
                </a:schemeClr>
              </a:solidFill>
              <a:ea typeface="Lato"/>
            </a:endParaRPr>
          </a:p>
          <a:p>
            <a:r>
              <a:rPr lang="it-IT" sz="1100" err="1">
                <a:solidFill>
                  <a:srgbClr val="475569"/>
                </a:solidFill>
                <a:ea typeface="Lato"/>
              </a:rPr>
              <a:t>Affective</a:t>
            </a:r>
            <a:r>
              <a:rPr lang="it-IT" sz="1100">
                <a:solidFill>
                  <a:srgbClr val="475569"/>
                </a:solidFill>
                <a:ea typeface="Lato"/>
              </a:rPr>
              <a:t> and </a:t>
            </a:r>
            <a:r>
              <a:rPr lang="it-IT" sz="1100" err="1">
                <a:solidFill>
                  <a:srgbClr val="475569"/>
                </a:solidFill>
                <a:ea typeface="Lato"/>
              </a:rPr>
              <a:t>behavioral</a:t>
            </a:r>
            <a:r>
              <a:rPr lang="it-IT" sz="1100">
                <a:solidFill>
                  <a:srgbClr val="475569"/>
                </a:solidFill>
                <a:ea typeface="Lato"/>
              </a:rPr>
              <a:t> </a:t>
            </a:r>
            <a:r>
              <a:rPr lang="it-IT" sz="1100" err="1">
                <a:solidFill>
                  <a:srgbClr val="475569"/>
                </a:solidFill>
                <a:ea typeface="Lato"/>
              </a:rPr>
              <a:t>factor</a:t>
            </a:r>
            <a:r>
              <a:rPr lang="it-IT" sz="1100">
                <a:solidFill>
                  <a:srgbClr val="475569"/>
                </a:solidFill>
                <a:ea typeface="Lato"/>
              </a:rPr>
              <a:t> </a:t>
            </a:r>
            <a:r>
              <a:rPr lang="it-IT" sz="1100" err="1">
                <a:solidFill>
                  <a:srgbClr val="475569"/>
                </a:solidFill>
                <a:ea typeface="Lato"/>
              </a:rPr>
              <a:t>measuring</a:t>
            </a:r>
            <a:r>
              <a:rPr lang="it-IT" sz="1100">
                <a:solidFill>
                  <a:srgbClr val="475569"/>
                </a:solidFill>
                <a:ea typeface="Lato"/>
              </a:rPr>
              <a:t> </a:t>
            </a:r>
            <a:r>
              <a:rPr lang="it-IT" sz="1100" err="1">
                <a:solidFill>
                  <a:srgbClr val="475569"/>
                </a:solidFill>
                <a:ea typeface="Lato"/>
              </a:rPr>
              <a:t>active</a:t>
            </a:r>
            <a:r>
              <a:rPr lang="it-IT" sz="1100">
                <a:solidFill>
                  <a:srgbClr val="475569"/>
                </a:solidFill>
                <a:ea typeface="Lato"/>
              </a:rPr>
              <a:t> </a:t>
            </a:r>
            <a:r>
              <a:rPr lang="it-IT" sz="1100" err="1">
                <a:solidFill>
                  <a:srgbClr val="475569"/>
                </a:solidFill>
                <a:ea typeface="Lato"/>
              </a:rPr>
              <a:t>solicitude</a:t>
            </a:r>
            <a:r>
              <a:rPr lang="it-IT" sz="1100">
                <a:solidFill>
                  <a:srgbClr val="475569"/>
                </a:solidFill>
                <a:ea typeface="Lato"/>
              </a:rPr>
              <a:t> and </a:t>
            </a:r>
            <a:r>
              <a:rPr lang="it-IT" sz="1100" err="1">
                <a:solidFill>
                  <a:srgbClr val="475569"/>
                </a:solidFill>
                <a:ea typeface="Lato"/>
              </a:rPr>
              <a:t>concern</a:t>
            </a:r>
            <a:r>
              <a:rPr lang="it-IT" sz="1100">
                <a:solidFill>
                  <a:srgbClr val="475569"/>
                </a:solidFill>
                <a:ea typeface="Lato"/>
              </a:rPr>
              <a:t>. </a:t>
            </a:r>
            <a:r>
              <a:rPr lang="it-IT" sz="1100" err="1">
                <a:solidFill>
                  <a:srgbClr val="475569"/>
                </a:solidFill>
                <a:ea typeface="Lato"/>
              </a:rPr>
              <a:t>It</a:t>
            </a:r>
            <a:r>
              <a:rPr lang="it-IT" sz="1100">
                <a:solidFill>
                  <a:srgbClr val="475569"/>
                </a:solidFill>
                <a:ea typeface="Lato"/>
              </a:rPr>
              <a:t> </a:t>
            </a:r>
            <a:r>
              <a:rPr lang="it-IT" sz="1100" err="1">
                <a:solidFill>
                  <a:srgbClr val="475569"/>
                </a:solidFill>
                <a:ea typeface="Lato"/>
              </a:rPr>
              <a:t>translates</a:t>
            </a:r>
            <a:r>
              <a:rPr lang="it-IT" sz="1100">
                <a:solidFill>
                  <a:srgbClr val="475569"/>
                </a:solidFill>
                <a:ea typeface="Lato"/>
              </a:rPr>
              <a:t> cognitive </a:t>
            </a:r>
            <a:r>
              <a:rPr lang="it-IT" sz="1100" err="1">
                <a:solidFill>
                  <a:srgbClr val="475569"/>
                </a:solidFill>
                <a:ea typeface="Lato"/>
              </a:rPr>
              <a:t>understanding</a:t>
            </a:r>
            <a:r>
              <a:rPr lang="it-IT" sz="1100">
                <a:solidFill>
                  <a:srgbClr val="475569"/>
                </a:solidFill>
                <a:ea typeface="Lato"/>
              </a:rPr>
              <a:t> </a:t>
            </a:r>
            <a:r>
              <a:rPr lang="it-IT" sz="1100" err="1">
                <a:solidFill>
                  <a:srgbClr val="475569"/>
                </a:solidFill>
                <a:ea typeface="Lato"/>
              </a:rPr>
              <a:t>into</a:t>
            </a:r>
            <a:r>
              <a:rPr lang="it-IT" sz="1100">
                <a:solidFill>
                  <a:srgbClr val="475569"/>
                </a:solidFill>
                <a:ea typeface="Lato"/>
              </a:rPr>
              <a:t> concrete </a:t>
            </a:r>
            <a:r>
              <a:rPr lang="it-IT" sz="1100" err="1">
                <a:solidFill>
                  <a:srgbClr val="475569"/>
                </a:solidFill>
                <a:ea typeface="Lato"/>
              </a:rPr>
              <a:t>caring</a:t>
            </a:r>
            <a:r>
              <a:rPr lang="it-IT" sz="1100">
                <a:solidFill>
                  <a:srgbClr val="475569"/>
                </a:solidFill>
                <a:ea typeface="Lato"/>
              </a:rPr>
              <a:t> </a:t>
            </a:r>
            <a:r>
              <a:rPr lang="it-IT" sz="1100" err="1">
                <a:solidFill>
                  <a:srgbClr val="475569"/>
                </a:solidFill>
                <a:ea typeface="Lato"/>
              </a:rPr>
              <a:t>attitudes</a:t>
            </a:r>
            <a:r>
              <a:rPr lang="it-IT" sz="1100">
                <a:solidFill>
                  <a:srgbClr val="475569"/>
                </a:solidFill>
                <a:ea typeface="Lato"/>
              </a:rPr>
              <a:t>, </a:t>
            </a:r>
            <a:r>
              <a:rPr lang="it-IT" sz="1100" err="1">
                <a:solidFill>
                  <a:srgbClr val="475569"/>
                </a:solidFill>
                <a:ea typeface="Lato"/>
              </a:rPr>
              <a:t>consideration</a:t>
            </a:r>
            <a:r>
              <a:rPr lang="it-IT" sz="1100">
                <a:solidFill>
                  <a:srgbClr val="475569"/>
                </a:solidFill>
                <a:ea typeface="Lato"/>
              </a:rPr>
              <a:t>, and supportive clinical actions.</a:t>
            </a:r>
            <a:endParaRPr lang="it-IT"/>
          </a:p>
          <a:p>
            <a:pPr algn="just"/>
            <a:endParaRPr lang="it-IT"/>
          </a:p>
        </p:txBody>
      </p:sp>
      <p:sp>
        <p:nvSpPr>
          <p:cNvPr id="31" name="CasellaDiTesto 30">
            <a:extLst>
              <a:ext uri="{FF2B5EF4-FFF2-40B4-BE49-F238E27FC236}">
                <a16:creationId xmlns:a16="http://schemas.microsoft.com/office/drawing/2014/main" id="{55CC6FEB-C37D-EAFB-4224-A8FF891CC14E}"/>
              </a:ext>
            </a:extLst>
          </p:cNvPr>
          <p:cNvSpPr txBox="1"/>
          <p:nvPr/>
        </p:nvSpPr>
        <p:spPr>
          <a:xfrm>
            <a:off x="6159640" y="2290814"/>
            <a:ext cx="2231570"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it-IT" sz="1100" b="1">
                <a:solidFill>
                  <a:schemeClr val="accent1">
                    <a:lumMod val="25000"/>
                    <a:lumOff val="75000"/>
                  </a:schemeClr>
                </a:solidFill>
                <a:ea typeface="Lato"/>
              </a:rPr>
              <a:t>Interpersonal Communication</a:t>
            </a:r>
            <a:endParaRPr lang="it-IT">
              <a:solidFill>
                <a:schemeClr val="accent1">
                  <a:lumMod val="25000"/>
                  <a:lumOff val="75000"/>
                </a:schemeClr>
              </a:solidFill>
            </a:endParaRPr>
          </a:p>
          <a:p>
            <a:pPr algn="ctr"/>
            <a:endParaRPr lang="it-IT" sz="1100" b="1">
              <a:solidFill>
                <a:schemeClr val="accent1">
                  <a:lumMod val="76000"/>
                  <a:lumOff val="24000"/>
                </a:schemeClr>
              </a:solidFill>
              <a:ea typeface="Lato"/>
            </a:endParaRPr>
          </a:p>
          <a:p>
            <a:r>
              <a:rPr lang="it-IT" sz="1100">
                <a:solidFill>
                  <a:srgbClr val="475569"/>
                </a:solidFill>
                <a:ea typeface="Lato"/>
              </a:rPr>
              <a:t>Interpersonal component evaluating sympathetic identification and effective verbal &amp; non-verbal language needed to build, rapport and convey acquired understanding.</a:t>
            </a:r>
            <a:endParaRPr lang="it-IT"/>
          </a:p>
          <a:p>
            <a:endParaRPr lang="it-IT"/>
          </a:p>
        </p:txBody>
      </p:sp>
    </p:spTree>
    <p:extLst>
      <p:ext uri="{BB962C8B-B14F-4D97-AF65-F5344CB8AC3E}">
        <p14:creationId xmlns:p14="http://schemas.microsoft.com/office/powerpoint/2010/main" val="3649511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FB4A8B11-56D3-E799-A6D6-B429A047E298}"/>
            </a:ext>
          </a:extLst>
        </p:cNvPr>
        <p:cNvGrpSpPr/>
        <p:nvPr/>
      </p:nvGrpSpPr>
      <p:grpSpPr>
        <a:xfrm>
          <a:off x="0" y="0"/>
          <a:ext cx="0" cy="0"/>
          <a:chOff x="0" y="0"/>
          <a:chExt cx="0" cy="0"/>
        </a:xfrm>
      </p:grpSpPr>
      <p:sp>
        <p:nvSpPr>
          <p:cNvPr id="3" name="Google Shape;162;p32">
            <a:extLst>
              <a:ext uri="{FF2B5EF4-FFF2-40B4-BE49-F238E27FC236}">
                <a16:creationId xmlns:a16="http://schemas.microsoft.com/office/drawing/2014/main" id="{9ECA671A-C81F-3841-A6B8-1A029859CBB2}"/>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PT" sz="1000" b="1">
                <a:solidFill>
                  <a:srgbClr val="004998"/>
                </a:solidFill>
                <a:latin typeface="WEB Regular Regular"/>
              </a:rPr>
              <a:t>08|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D00664D0-D679-F8FF-09EC-3FE8AACA023D}"/>
              </a:ext>
            </a:extLst>
          </p:cNvPr>
          <p:cNvPicPr>
            <a:picLocks noChangeAspect="1"/>
          </p:cNvPicPr>
          <p:nvPr/>
        </p:nvPicPr>
        <p:blipFill>
          <a:blip r:embed="rId3"/>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C353D012-A62B-EEDC-D82D-DD276F177340}"/>
              </a:ext>
            </a:extLst>
          </p:cNvPr>
          <p:cNvPicPr>
            <a:picLocks noChangeAspect="1"/>
          </p:cNvPicPr>
          <p:nvPr/>
        </p:nvPicPr>
        <p:blipFill>
          <a:blip r:embed="rId4"/>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BA5BBC55-C08D-DCC9-85DA-C27E0074AE00}"/>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CasellaDiTesto 1">
            <a:extLst>
              <a:ext uri="{FF2B5EF4-FFF2-40B4-BE49-F238E27FC236}">
                <a16:creationId xmlns:a16="http://schemas.microsoft.com/office/drawing/2014/main" id="{65D0E760-E6FC-6CEC-C5B6-82018155FA0A}"/>
              </a:ext>
            </a:extLst>
          </p:cNvPr>
          <p:cNvSpPr txBox="1"/>
          <p:nvPr/>
        </p:nvSpPr>
        <p:spPr>
          <a:xfrm>
            <a:off x="995948" y="705694"/>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1800" err="1">
                <a:solidFill>
                  <a:schemeClr val="accent2">
                    <a:lumMod val="49000"/>
                  </a:schemeClr>
                </a:solidFill>
                <a:latin typeface="WEB Regular Bold"/>
              </a:rPr>
              <a:t>Empathetic</a:t>
            </a:r>
            <a:r>
              <a:rPr lang="it-IT" sz="1800">
                <a:solidFill>
                  <a:schemeClr val="accent2">
                    <a:lumMod val="49000"/>
                  </a:schemeClr>
                </a:solidFill>
                <a:latin typeface="WEB Regular Bold"/>
              </a:rPr>
              <a:t> </a:t>
            </a:r>
            <a:r>
              <a:rPr lang="it-IT" sz="1800" err="1">
                <a:solidFill>
                  <a:schemeClr val="accent2">
                    <a:lumMod val="49000"/>
                  </a:schemeClr>
                </a:solidFill>
                <a:latin typeface="WEB Regular Bold"/>
              </a:rPr>
              <a:t>Approach</a:t>
            </a:r>
            <a:endParaRPr lang="it-IT" sz="1800">
              <a:solidFill>
                <a:schemeClr val="accent2">
                  <a:lumMod val="49000"/>
                </a:schemeClr>
              </a:solidFill>
              <a:latin typeface="WEB Regular Bold"/>
            </a:endParaRPr>
          </a:p>
          <a:p>
            <a:pPr algn="l"/>
            <a:endParaRPr lang="it-IT"/>
          </a:p>
        </p:txBody>
      </p:sp>
      <p:sp>
        <p:nvSpPr>
          <p:cNvPr id="6" name="Freccia a pentagono 5">
            <a:extLst>
              <a:ext uri="{FF2B5EF4-FFF2-40B4-BE49-F238E27FC236}">
                <a16:creationId xmlns:a16="http://schemas.microsoft.com/office/drawing/2014/main" id="{72483546-B97C-32CC-16F8-7ED9FE4C64E7}"/>
              </a:ext>
            </a:extLst>
          </p:cNvPr>
          <p:cNvSpPr/>
          <p:nvPr/>
        </p:nvSpPr>
        <p:spPr>
          <a:xfrm rot="5400000">
            <a:off x="619388" y="1533259"/>
            <a:ext cx="3455219" cy="2716200"/>
          </a:xfrm>
          <a:prstGeom prst="homePlate">
            <a:avLst/>
          </a:prstGeom>
          <a:solidFill>
            <a:schemeClr val="accent1">
              <a:lumMod val="10000"/>
              <a:lumOff val="90000"/>
            </a:schemeClr>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cs typeface="Arial"/>
            </a:endParaRPr>
          </a:p>
        </p:txBody>
      </p:sp>
      <p:sp>
        <p:nvSpPr>
          <p:cNvPr id="8" name="CasellaDiTesto 7">
            <a:extLst>
              <a:ext uri="{FF2B5EF4-FFF2-40B4-BE49-F238E27FC236}">
                <a16:creationId xmlns:a16="http://schemas.microsoft.com/office/drawing/2014/main" id="{7483A615-EF19-98FD-C164-5CB06D1A80D9}"/>
              </a:ext>
            </a:extLst>
          </p:cNvPr>
          <p:cNvSpPr txBox="1"/>
          <p:nvPr/>
        </p:nvSpPr>
        <p:spPr>
          <a:xfrm>
            <a:off x="1108090" y="1259834"/>
            <a:ext cx="2601686" cy="23391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1200" b="1">
                <a:solidFill>
                  <a:srgbClr val="475569"/>
                </a:solidFill>
                <a:latin typeface="Lato"/>
                <a:ea typeface="Lato"/>
                <a:cs typeface="Lato"/>
              </a:rPr>
              <a:t>Focus on </a:t>
            </a:r>
            <a:r>
              <a:rPr lang="it-IT" sz="1200" b="1" err="1">
                <a:solidFill>
                  <a:srgbClr val="475569"/>
                </a:solidFill>
                <a:latin typeface="Lato"/>
                <a:ea typeface="Lato"/>
                <a:cs typeface="Lato"/>
              </a:rPr>
              <a:t>Listening</a:t>
            </a:r>
            <a:r>
              <a:rPr lang="it-IT" sz="1200" b="1">
                <a:solidFill>
                  <a:srgbClr val="475569"/>
                </a:solidFill>
                <a:latin typeface="Lato"/>
                <a:ea typeface="Lato"/>
                <a:cs typeface="Lato"/>
              </a:rPr>
              <a:t> and </a:t>
            </a:r>
            <a:r>
              <a:rPr lang="it-IT" sz="1200" b="1" err="1">
                <a:solidFill>
                  <a:srgbClr val="475569"/>
                </a:solidFill>
                <a:latin typeface="Lato"/>
                <a:ea typeface="Lato"/>
                <a:cs typeface="Lato"/>
              </a:rPr>
              <a:t>Understanding</a:t>
            </a:r>
            <a:r>
              <a:rPr lang="it-IT" sz="1200" b="1">
                <a:solidFill>
                  <a:srgbClr val="475569"/>
                </a:solidFill>
                <a:latin typeface="Lato"/>
                <a:ea typeface="Lato"/>
                <a:cs typeface="Lato"/>
              </a:rPr>
              <a:t>:</a:t>
            </a:r>
            <a:endParaRPr lang="it-IT" sz="1200"/>
          </a:p>
          <a:p>
            <a:pPr algn="just"/>
            <a:r>
              <a:rPr lang="it-IT" sz="1200">
                <a:solidFill>
                  <a:srgbClr val="475569"/>
                </a:solidFill>
                <a:latin typeface="Lato"/>
                <a:ea typeface="Lato"/>
                <a:cs typeface="Lato"/>
              </a:rPr>
              <a:t>The supervisor </a:t>
            </a:r>
            <a:r>
              <a:rPr lang="it-IT" sz="1200" err="1">
                <a:solidFill>
                  <a:srgbClr val="475569"/>
                </a:solidFill>
                <a:latin typeface="Lato"/>
                <a:ea typeface="Lato"/>
                <a:cs typeface="Lato"/>
              </a:rPr>
              <a:t>listens</a:t>
            </a:r>
            <a:r>
              <a:rPr lang="it-IT" sz="1200">
                <a:solidFill>
                  <a:srgbClr val="475569"/>
                </a:solidFill>
                <a:latin typeface="Lato"/>
                <a:ea typeface="Lato"/>
                <a:cs typeface="Lato"/>
              </a:rPr>
              <a:t> and </a:t>
            </a:r>
            <a:r>
              <a:rPr lang="it-IT" sz="1200" err="1">
                <a:solidFill>
                  <a:srgbClr val="475569"/>
                </a:solidFill>
                <a:latin typeface="Lato"/>
                <a:ea typeface="Lato"/>
                <a:cs typeface="Lato"/>
              </a:rPr>
              <a:t>observes</a:t>
            </a:r>
            <a:r>
              <a:rPr lang="it-IT" sz="1200">
                <a:solidFill>
                  <a:srgbClr val="475569"/>
                </a:solidFill>
                <a:latin typeface="Lato"/>
                <a:ea typeface="Lato"/>
                <a:cs typeface="Lato"/>
              </a:rPr>
              <a:t> from the </a:t>
            </a:r>
            <a:r>
              <a:rPr lang="it-IT" sz="1200" err="1">
                <a:solidFill>
                  <a:srgbClr val="475569"/>
                </a:solidFill>
                <a:latin typeface="Lato"/>
                <a:ea typeface="Lato"/>
                <a:cs typeface="Lato"/>
              </a:rPr>
              <a:t>student's</a:t>
            </a:r>
            <a:r>
              <a:rPr lang="it-IT" sz="1200">
                <a:solidFill>
                  <a:srgbClr val="475569"/>
                </a:solidFill>
                <a:latin typeface="Lato"/>
                <a:ea typeface="Lato"/>
                <a:cs typeface="Lato"/>
              </a:rPr>
              <a:t> </a:t>
            </a:r>
            <a:r>
              <a:rPr lang="it-IT" sz="1200" err="1">
                <a:solidFill>
                  <a:srgbClr val="475569"/>
                </a:solidFill>
                <a:latin typeface="Lato"/>
                <a:ea typeface="Lato"/>
                <a:cs typeface="Lato"/>
              </a:rPr>
              <a:t>perspective</a:t>
            </a:r>
            <a:r>
              <a:rPr lang="it-IT" sz="1200">
                <a:solidFill>
                  <a:srgbClr val="475569"/>
                </a:solidFill>
                <a:latin typeface="Lato"/>
                <a:ea typeface="Lato"/>
                <a:cs typeface="Lato"/>
              </a:rPr>
              <a:t>. </a:t>
            </a:r>
            <a:r>
              <a:rPr lang="it-IT" sz="1200" err="1">
                <a:solidFill>
                  <a:srgbClr val="475569"/>
                </a:solidFill>
                <a:latin typeface="Lato"/>
                <a:ea typeface="Lato"/>
                <a:cs typeface="Lato"/>
              </a:rPr>
              <a:t>This</a:t>
            </a:r>
            <a:r>
              <a:rPr lang="it-IT" sz="1200">
                <a:solidFill>
                  <a:srgbClr val="475569"/>
                </a:solidFill>
                <a:latin typeface="Lato"/>
                <a:ea typeface="Lato"/>
                <a:cs typeface="Lato"/>
              </a:rPr>
              <a:t> supportive </a:t>
            </a:r>
            <a:r>
              <a:rPr lang="it-IT" sz="1200" err="1">
                <a:solidFill>
                  <a:srgbClr val="475569"/>
                </a:solidFill>
                <a:latin typeface="Lato"/>
                <a:ea typeface="Lato"/>
                <a:cs typeface="Lato"/>
              </a:rPr>
              <a:t>guidance</a:t>
            </a:r>
            <a:r>
              <a:rPr lang="it-IT" sz="1200">
                <a:solidFill>
                  <a:srgbClr val="475569"/>
                </a:solidFill>
                <a:latin typeface="Lato"/>
                <a:ea typeface="Lato"/>
                <a:cs typeface="Lato"/>
              </a:rPr>
              <a:t> </a:t>
            </a:r>
            <a:r>
              <a:rPr lang="it-IT" sz="1200" err="1">
                <a:solidFill>
                  <a:srgbClr val="475569"/>
                </a:solidFill>
                <a:latin typeface="Lato"/>
                <a:ea typeface="Lato"/>
                <a:cs typeface="Lato"/>
              </a:rPr>
              <a:t>respects</a:t>
            </a:r>
            <a:r>
              <a:rPr lang="it-IT" sz="1200">
                <a:solidFill>
                  <a:srgbClr val="475569"/>
                </a:solidFill>
                <a:latin typeface="Lato"/>
                <a:ea typeface="Lato"/>
                <a:cs typeface="Lato"/>
              </a:rPr>
              <a:t> </a:t>
            </a:r>
            <a:r>
              <a:rPr lang="it-IT" sz="1200" err="1">
                <a:solidFill>
                  <a:srgbClr val="475569"/>
                </a:solidFill>
                <a:latin typeface="Lato"/>
                <a:ea typeface="Lato"/>
                <a:cs typeface="Lato"/>
              </a:rPr>
              <a:t>their</a:t>
            </a:r>
            <a:r>
              <a:rPr lang="it-IT" sz="1200">
                <a:solidFill>
                  <a:srgbClr val="475569"/>
                </a:solidFill>
                <a:latin typeface="Lato"/>
                <a:ea typeface="Lato"/>
                <a:cs typeface="Lato"/>
              </a:rPr>
              <a:t> clinical </a:t>
            </a:r>
            <a:r>
              <a:rPr lang="it-IT" sz="1200" err="1">
                <a:solidFill>
                  <a:srgbClr val="475569"/>
                </a:solidFill>
                <a:latin typeface="Lato"/>
                <a:ea typeface="Lato"/>
                <a:cs typeface="Lato"/>
              </a:rPr>
              <a:t>reasoning</a:t>
            </a:r>
            <a:r>
              <a:rPr lang="it-IT" sz="1200">
                <a:solidFill>
                  <a:srgbClr val="475569"/>
                </a:solidFill>
                <a:latin typeface="Lato"/>
                <a:ea typeface="Lato"/>
                <a:cs typeface="Lato"/>
              </a:rPr>
              <a:t> and </a:t>
            </a:r>
            <a:r>
              <a:rPr lang="it-IT" sz="1200" err="1">
                <a:solidFill>
                  <a:srgbClr val="475569"/>
                </a:solidFill>
                <a:latin typeface="Lato"/>
                <a:ea typeface="Lato"/>
                <a:cs typeface="Lato"/>
              </a:rPr>
              <a:t>allows</a:t>
            </a:r>
            <a:r>
              <a:rPr lang="it-IT" sz="1200">
                <a:solidFill>
                  <a:srgbClr val="475569"/>
                </a:solidFill>
                <a:latin typeface="Lato"/>
                <a:ea typeface="Lato"/>
                <a:cs typeface="Lato"/>
              </a:rPr>
              <a:t> </a:t>
            </a:r>
            <a:r>
              <a:rPr lang="it-IT" sz="1200" err="1">
                <a:solidFill>
                  <a:srgbClr val="475569"/>
                </a:solidFill>
                <a:latin typeface="Lato"/>
                <a:ea typeface="Lato"/>
                <a:cs typeface="Lato"/>
              </a:rPr>
              <a:t>them</a:t>
            </a:r>
            <a:r>
              <a:rPr lang="it-IT" sz="1200">
                <a:solidFill>
                  <a:srgbClr val="475569"/>
                </a:solidFill>
                <a:latin typeface="Lato"/>
                <a:ea typeface="Lato"/>
                <a:cs typeface="Lato"/>
              </a:rPr>
              <a:t> </a:t>
            </a:r>
            <a:r>
              <a:rPr lang="it-IT" sz="1200" err="1">
                <a:solidFill>
                  <a:srgbClr val="475569"/>
                </a:solidFill>
                <a:latin typeface="Lato"/>
                <a:ea typeface="Lato"/>
                <a:cs typeface="Lato"/>
              </a:rPr>
              <a:t>space</a:t>
            </a:r>
            <a:r>
              <a:rPr lang="it-IT" sz="1200">
                <a:solidFill>
                  <a:srgbClr val="475569"/>
                </a:solidFill>
                <a:latin typeface="Lato"/>
                <a:ea typeface="Lato"/>
                <a:cs typeface="Lato"/>
              </a:rPr>
              <a:t> to think.</a:t>
            </a:r>
          </a:p>
          <a:p>
            <a:endParaRPr lang="it-IT" sz="1200">
              <a:solidFill>
                <a:srgbClr val="475569"/>
              </a:solidFill>
              <a:latin typeface="Lato"/>
              <a:ea typeface="Lato"/>
              <a:cs typeface="Lato"/>
            </a:endParaRPr>
          </a:p>
          <a:p>
            <a:r>
              <a:rPr lang="it-IT" sz="1200" b="1" err="1">
                <a:solidFill>
                  <a:schemeClr val="tx1">
                    <a:lumMod val="49000"/>
                    <a:lumOff val="51000"/>
                  </a:schemeClr>
                </a:solidFill>
                <a:latin typeface="Lato"/>
                <a:ea typeface="Lato"/>
                <a:cs typeface="Lato"/>
              </a:rPr>
              <a:t>Outcome</a:t>
            </a:r>
            <a:r>
              <a:rPr lang="it-IT" sz="1200" b="1">
                <a:solidFill>
                  <a:schemeClr val="tx1">
                    <a:lumMod val="49000"/>
                    <a:lumOff val="51000"/>
                  </a:schemeClr>
                </a:solidFill>
                <a:latin typeface="Lato"/>
                <a:ea typeface="Lato"/>
                <a:cs typeface="Lato"/>
              </a:rPr>
              <a:t>: </a:t>
            </a:r>
            <a:r>
              <a:rPr lang="it-IT" sz="1200" b="1" err="1">
                <a:solidFill>
                  <a:schemeClr val="tx1">
                    <a:lumMod val="49000"/>
                    <a:lumOff val="51000"/>
                  </a:schemeClr>
                </a:solidFill>
                <a:latin typeface="Lato"/>
                <a:ea typeface="Lato"/>
                <a:cs typeface="Lato"/>
              </a:rPr>
              <a:t>Promotes</a:t>
            </a:r>
            <a:r>
              <a:rPr lang="it-IT" sz="1200" b="1">
                <a:solidFill>
                  <a:schemeClr val="tx1">
                    <a:lumMod val="49000"/>
                    <a:lumOff val="51000"/>
                  </a:schemeClr>
                </a:solidFill>
                <a:latin typeface="Lato"/>
                <a:ea typeface="Lato"/>
                <a:cs typeface="Lato"/>
              </a:rPr>
              <a:t> </a:t>
            </a:r>
            <a:r>
              <a:rPr lang="it-IT" sz="1200" b="1" err="1">
                <a:solidFill>
                  <a:schemeClr val="tx1">
                    <a:lumMod val="49000"/>
                    <a:lumOff val="51000"/>
                  </a:schemeClr>
                </a:solidFill>
                <a:latin typeface="Lato"/>
                <a:ea typeface="Lato"/>
                <a:cs typeface="Lato"/>
              </a:rPr>
              <a:t>professional</a:t>
            </a:r>
            <a:r>
              <a:rPr lang="it-IT" sz="1200" b="1">
                <a:solidFill>
                  <a:schemeClr val="tx1">
                    <a:lumMod val="49000"/>
                    <a:lumOff val="51000"/>
                  </a:schemeClr>
                </a:solidFill>
                <a:latin typeface="Lato"/>
                <a:ea typeface="Lato"/>
                <a:cs typeface="Lato"/>
              </a:rPr>
              <a:t> </a:t>
            </a:r>
            <a:r>
              <a:rPr lang="it-IT" sz="1200" b="1" err="1">
                <a:solidFill>
                  <a:schemeClr val="tx1">
                    <a:lumMod val="49000"/>
                    <a:lumOff val="51000"/>
                  </a:schemeClr>
                </a:solidFill>
                <a:latin typeface="Lato"/>
                <a:ea typeface="Lato"/>
                <a:cs typeface="Lato"/>
              </a:rPr>
              <a:t>autonomy</a:t>
            </a:r>
            <a:r>
              <a:rPr lang="it-IT" sz="1200" b="1">
                <a:solidFill>
                  <a:schemeClr val="tx1">
                    <a:lumMod val="49000"/>
                    <a:lumOff val="51000"/>
                  </a:schemeClr>
                </a:solidFill>
                <a:latin typeface="Lato"/>
                <a:ea typeface="Lato"/>
                <a:cs typeface="Lato"/>
              </a:rPr>
              <a:t>, clinical competence, and </a:t>
            </a:r>
            <a:r>
              <a:rPr lang="it-IT" sz="1200" b="1" err="1">
                <a:solidFill>
                  <a:schemeClr val="tx1">
                    <a:lumMod val="49000"/>
                    <a:lumOff val="51000"/>
                  </a:schemeClr>
                </a:solidFill>
                <a:latin typeface="Lato"/>
                <a:ea typeface="Lato"/>
                <a:cs typeface="Lato"/>
              </a:rPr>
              <a:t>true</a:t>
            </a:r>
            <a:r>
              <a:rPr lang="it-IT" sz="1200" b="1">
                <a:solidFill>
                  <a:schemeClr val="tx1">
                    <a:lumMod val="49000"/>
                    <a:lumOff val="51000"/>
                  </a:schemeClr>
                </a:solidFill>
                <a:latin typeface="Lato"/>
                <a:ea typeface="Lato"/>
                <a:cs typeface="Lato"/>
              </a:rPr>
              <a:t> confidence.</a:t>
            </a:r>
            <a:endParaRPr lang="it-IT" sz="1200">
              <a:solidFill>
                <a:schemeClr val="tx1">
                  <a:lumMod val="49000"/>
                  <a:lumOff val="51000"/>
                </a:schemeClr>
              </a:solidFill>
            </a:endParaRPr>
          </a:p>
          <a:p>
            <a:pPr algn="l"/>
            <a:endParaRPr lang="it-IT"/>
          </a:p>
        </p:txBody>
      </p:sp>
      <p:sp>
        <p:nvSpPr>
          <p:cNvPr id="9" name="CasellaDiTesto 8">
            <a:extLst>
              <a:ext uri="{FF2B5EF4-FFF2-40B4-BE49-F238E27FC236}">
                <a16:creationId xmlns:a16="http://schemas.microsoft.com/office/drawing/2014/main" id="{00A56218-55C4-7729-7548-0EE1747C9752}"/>
              </a:ext>
            </a:extLst>
          </p:cNvPr>
          <p:cNvSpPr txBox="1"/>
          <p:nvPr/>
        </p:nvSpPr>
        <p:spPr>
          <a:xfrm>
            <a:off x="4312525" y="2074480"/>
            <a:ext cx="52251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it-IT" sz="2000" b="1"/>
              <a:t>VS</a:t>
            </a:r>
          </a:p>
        </p:txBody>
      </p:sp>
      <p:sp>
        <p:nvSpPr>
          <p:cNvPr id="10" name="CasellaDiTesto 9">
            <a:extLst>
              <a:ext uri="{FF2B5EF4-FFF2-40B4-BE49-F238E27FC236}">
                <a16:creationId xmlns:a16="http://schemas.microsoft.com/office/drawing/2014/main" id="{BBE08C16-41A0-5E8A-EC84-391093C86277}"/>
              </a:ext>
            </a:extLst>
          </p:cNvPr>
          <p:cNvSpPr txBox="1"/>
          <p:nvPr/>
        </p:nvSpPr>
        <p:spPr>
          <a:xfrm>
            <a:off x="5530036" y="703442"/>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1800" err="1">
                <a:solidFill>
                  <a:srgbClr val="C00000"/>
                </a:solidFill>
                <a:latin typeface="WEB Regular Bold"/>
              </a:rPr>
              <a:t>Sympathetic</a:t>
            </a:r>
            <a:r>
              <a:rPr lang="it-IT" sz="1800">
                <a:solidFill>
                  <a:srgbClr val="C00000"/>
                </a:solidFill>
                <a:latin typeface="WEB Regular Bold"/>
              </a:rPr>
              <a:t> </a:t>
            </a:r>
            <a:r>
              <a:rPr lang="it-IT" sz="1800" err="1">
                <a:solidFill>
                  <a:srgbClr val="C00000"/>
                </a:solidFill>
                <a:latin typeface="WEB Regular Bold"/>
              </a:rPr>
              <a:t>Approach</a:t>
            </a:r>
            <a:endParaRPr lang="it-IT" sz="1800">
              <a:solidFill>
                <a:srgbClr val="C00000"/>
              </a:solidFill>
              <a:latin typeface="WEB Regular Bold"/>
            </a:endParaRPr>
          </a:p>
          <a:p>
            <a:pPr algn="l"/>
            <a:endParaRPr lang="it-IT"/>
          </a:p>
        </p:txBody>
      </p:sp>
      <p:sp>
        <p:nvSpPr>
          <p:cNvPr id="16" name="Freccia a pentagono 15">
            <a:extLst>
              <a:ext uri="{FF2B5EF4-FFF2-40B4-BE49-F238E27FC236}">
                <a16:creationId xmlns:a16="http://schemas.microsoft.com/office/drawing/2014/main" id="{7A831851-A247-EF57-2A93-5F65A692CF06}"/>
              </a:ext>
            </a:extLst>
          </p:cNvPr>
          <p:cNvSpPr/>
          <p:nvPr/>
        </p:nvSpPr>
        <p:spPr>
          <a:xfrm rot="5400000">
            <a:off x="5218760" y="1467790"/>
            <a:ext cx="3444022" cy="2846828"/>
          </a:xfrm>
          <a:prstGeom prst="homePlate">
            <a:avLst/>
          </a:prstGeom>
          <a:solidFill>
            <a:schemeClr val="tx2">
              <a:lumMod val="90000"/>
            </a:schemeClr>
          </a:solidFill>
          <a:ln>
            <a:solidFill>
              <a:srgbClr val="F680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cs typeface="Arial"/>
            </a:endParaRPr>
          </a:p>
        </p:txBody>
      </p:sp>
      <p:sp>
        <p:nvSpPr>
          <p:cNvPr id="17" name="CasellaDiTesto 16">
            <a:extLst>
              <a:ext uri="{FF2B5EF4-FFF2-40B4-BE49-F238E27FC236}">
                <a16:creationId xmlns:a16="http://schemas.microsoft.com/office/drawing/2014/main" id="{0674D658-D7F9-CF88-9A63-952EFEE6736E}"/>
              </a:ext>
            </a:extLst>
          </p:cNvPr>
          <p:cNvSpPr txBox="1"/>
          <p:nvPr/>
        </p:nvSpPr>
        <p:spPr>
          <a:xfrm>
            <a:off x="5695011" y="1261523"/>
            <a:ext cx="2579915" cy="2523768"/>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just"/>
            <a:r>
              <a:rPr lang="it-IT" sz="1200" b="1">
                <a:solidFill>
                  <a:srgbClr val="475569"/>
                </a:solidFill>
                <a:ea typeface="Lato"/>
              </a:rPr>
              <a:t>Focus on Immediate Solutions:</a:t>
            </a:r>
            <a:endParaRPr lang="it-IT" sz="1200"/>
          </a:p>
          <a:p>
            <a:pPr algn="just"/>
            <a:r>
              <a:rPr lang="it-IT" sz="1200">
                <a:solidFill>
                  <a:srgbClr val="475569"/>
                </a:solidFill>
                <a:ea typeface="Lato"/>
              </a:rPr>
              <a:t>The supervisor feels a "savior urge" to resolve the clinical dilemma directly on the patient. This takes over the treatment box and places the tutor in a hierarchical superior role.</a:t>
            </a:r>
            <a:endParaRPr lang="it-IT" sz="1200"/>
          </a:p>
          <a:p>
            <a:pPr algn="just"/>
            <a:endParaRPr lang="it-IT" sz="1200">
              <a:solidFill>
                <a:srgbClr val="475569"/>
              </a:solidFill>
              <a:ea typeface="Lato"/>
            </a:endParaRPr>
          </a:p>
          <a:p>
            <a:pPr algn="just"/>
            <a:r>
              <a:rPr lang="it-IT" sz="1200" b="1">
                <a:solidFill>
                  <a:srgbClr val="B91C1C"/>
                </a:solidFill>
                <a:ea typeface="Lato"/>
              </a:rPr>
              <a:t>Outcome: Accidental undermining of student autonomy and learning disruption</a:t>
            </a:r>
            <a:endParaRPr lang="it-IT" sz="1200"/>
          </a:p>
          <a:p>
            <a:pPr algn="just"/>
            <a:endParaRPr lang="it-IT"/>
          </a:p>
        </p:txBody>
      </p:sp>
    </p:spTree>
    <p:extLst>
      <p:ext uri="{BB962C8B-B14F-4D97-AF65-F5344CB8AC3E}">
        <p14:creationId xmlns:p14="http://schemas.microsoft.com/office/powerpoint/2010/main" val="1852398508"/>
      </p:ext>
    </p:extLst>
  </p:cSld>
  <p:clrMapOvr>
    <a:masterClrMapping/>
  </p:clrMapOvr>
</p:sld>
</file>

<file path=ppt/theme/theme1.xml><?xml version="1.0" encoding="utf-8"?>
<a:theme xmlns:a="http://schemas.openxmlformats.org/drawingml/2006/main" name="Color of the Year by Slidesgo">
  <a:themeElements>
    <a:clrScheme name="Simple Light">
      <a:dk1>
        <a:srgbClr val="07243D"/>
      </a:dk1>
      <a:lt1>
        <a:srgbClr val="FFFFFF"/>
      </a:lt1>
      <a:dk2>
        <a:srgbClr val="6A6E85"/>
      </a:dk2>
      <a:lt2>
        <a:srgbClr val="FFF2EA"/>
      </a:lt2>
      <a:accent1>
        <a:srgbClr val="07243D"/>
      </a:accent1>
      <a:accent2>
        <a:srgbClr val="0F4C81"/>
      </a:accent2>
      <a:accent3>
        <a:srgbClr val="A8A8B2"/>
      </a:accent3>
      <a:accent4>
        <a:srgbClr val="3F709A"/>
      </a:accent4>
      <a:accent5>
        <a:srgbClr val="6F94B3"/>
      </a:accent5>
      <a:accent6>
        <a:srgbClr val="9FB7CD"/>
      </a:accent6>
      <a:hlink>
        <a:srgbClr val="07243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b4c8fcc-3150-4473-aa7a-e0c4d4a3d8f9" xsi:nil="true"/>
    <lcf76f155ced4ddcb4097134ff3c332f xmlns="7b9f3c8c-ced3-4874-964e-87c7f34d7fe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DEEA58BCDBA6C4EB52F19A5C7660718" ma:contentTypeVersion="18" ma:contentTypeDescription="Een nieuw document maken." ma:contentTypeScope="" ma:versionID="6e0c6b1dfef3143ebecef85b043dde7b">
  <xsd:schema xmlns:xsd="http://www.w3.org/2001/XMLSchema" xmlns:xs="http://www.w3.org/2001/XMLSchema" xmlns:p="http://schemas.microsoft.com/office/2006/metadata/properties" xmlns:ns2="7b9f3c8c-ced3-4874-964e-87c7f34d7fea" xmlns:ns3="2b4c8fcc-3150-4473-aa7a-e0c4d4a3d8f9" targetNamespace="http://schemas.microsoft.com/office/2006/metadata/properties" ma:root="true" ma:fieldsID="8d9177e55658266876460f6f88f2da5f" ns2:_="" ns3:_="">
    <xsd:import namespace="7b9f3c8c-ced3-4874-964e-87c7f34d7fea"/>
    <xsd:import namespace="2b4c8fcc-3150-4473-aa7a-e0c4d4a3d8f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Location"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9f3c8c-ced3-4874-964e-87c7f34d7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Afbeeldingtags" ma:readOnly="false" ma:fieldId="{5cf76f15-5ced-4ddc-b409-7134ff3c332f}" ma:taxonomyMulti="true" ma:sspId="9adac4d5-a954-4ef6-9fb6-24a6c5fc01d6"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dexed="true"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b4c8fcc-3150-4473-aa7a-e0c4d4a3d8f9" elementFormDefault="qualified">
    <xsd:import namespace="http://schemas.microsoft.com/office/2006/documentManagement/types"/>
    <xsd:import namespace="http://schemas.microsoft.com/office/infopath/2007/PartnerControls"/>
    <xsd:element name="SharedWithUsers" ma:index="17"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Gedeeld met details" ma:internalName="SharedWithDetails" ma:readOnly="true">
      <xsd:simpleType>
        <xsd:restriction base="dms:Note">
          <xsd:maxLength value="255"/>
        </xsd:restriction>
      </xsd:simpleType>
    </xsd:element>
    <xsd:element name="TaxCatchAll" ma:index="21" nillable="true" ma:displayName="Taxonomy Catch All Column" ma:hidden="true" ma:list="{83f442b7-cd72-454a-a4af-c86aeedbf98d}" ma:internalName="TaxCatchAll" ma:showField="CatchAllData" ma:web="2b4c8fcc-3150-4473-aa7a-e0c4d4a3d8f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178FBE-7E67-47A7-B745-5110443C4665}">
  <ds:schemaRefs>
    <ds:schemaRef ds:uri="http://schemas.microsoft.com/sharepoint/v3/contenttype/forms"/>
  </ds:schemaRefs>
</ds:datastoreItem>
</file>

<file path=customXml/itemProps2.xml><?xml version="1.0" encoding="utf-8"?>
<ds:datastoreItem xmlns:ds="http://schemas.openxmlformats.org/officeDocument/2006/customXml" ds:itemID="{17CF6B23-0BF3-4679-8B26-672E37AA1078}">
  <ds:schemaRefs>
    <ds:schemaRef ds:uri="2b4c8fcc-3150-4473-aa7a-e0c4d4a3d8f9"/>
    <ds:schemaRef ds:uri="7b9f3c8c-ced3-4874-964e-87c7f34d7fe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80325C9-3DF7-4CF2-9BB4-10BAA9D2F232}">
  <ds:schemaRefs>
    <ds:schemaRef ds:uri="2b4c8fcc-3150-4473-aa7a-e0c4d4a3d8f9"/>
    <ds:schemaRef ds:uri="7b9f3c8c-ced3-4874-964e-87c7f34d7f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Presentazione su schermo (16:9)</PresentationFormat>
  <Slides>19</Slides>
  <Notes>19</Notes>
  <HiddenSlides>0</HiddenSlides>
  <ScaleCrop>false</ScaleCrop>
  <HeadingPairs>
    <vt:vector size="4" baseType="variant">
      <vt:variant>
        <vt:lpstr>Tema</vt:lpstr>
      </vt:variant>
      <vt:variant>
        <vt:i4>1</vt:i4>
      </vt:variant>
      <vt:variant>
        <vt:lpstr>Titoli diapositive</vt:lpstr>
      </vt:variant>
      <vt:variant>
        <vt:i4>19</vt:i4>
      </vt:variant>
    </vt:vector>
  </HeadingPairs>
  <TitlesOfParts>
    <vt:vector size="20" baseType="lpstr">
      <vt:lpstr>Color of the Year by Slidesgo</vt:lpstr>
      <vt:lpstr>Perceived Empathy in the Dental Hygiene Student Clinic</vt:lpstr>
      <vt:lpstr>#1</vt:lpstr>
      <vt:lpstr>Introduction</vt:lpstr>
      <vt:lpstr>Organization of the student clinic</vt:lpstr>
      <vt:lpstr>Responsibilities in the student clinic</vt:lpstr>
      <vt:lpstr>Daily Clinical Routine &amp; Workflow  </vt:lpstr>
      <vt:lpstr>The Crucial Role of Empathy</vt:lpstr>
      <vt:lpstr>Factor Structure of the JSE</vt:lpstr>
      <vt:lpstr>Presentazione standard di PowerPoint</vt:lpstr>
      <vt:lpstr> </vt:lpstr>
      <vt:lpstr>Materials &amp; Methods: Study Design</vt:lpstr>
      <vt:lpstr>Results (supervisors)</vt:lpstr>
      <vt:lpstr>Results (supervisors)</vt:lpstr>
      <vt:lpstr>Results (Students)</vt:lpstr>
      <vt:lpstr>Perception of own supervisors behavior vs. How students perceive it.</vt:lpstr>
      <vt:lpstr>Conclusion</vt:lpstr>
      <vt:lpstr>Conclusion</vt:lpstr>
      <vt:lpstr>Strengthening empathy in clinical education is essentional for students’ well-being, learning success and the development of patient-centered dental hygienist.</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cp:revision>2</cp:revision>
  <dcterms:modified xsi:type="dcterms:W3CDTF">2026-07-30T13:27:33Z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0x0101003DEEA58BCDBA6C4EB52F19A5C7660718</vt:lpwstr>
  </property>
  <property fmtid="{D5CDD505-2E9C-101B-9397-08002B2CF9AE}" pid="3" name="MediaServiceImageTags">
    <vt:lpwstr/>
  </property>
</Properties>
</file>