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
  </p:notesMasterIdLst>
  <p:sldIdLst>
    <p:sldId id="256" r:id="rId2"/>
    <p:sldId id="257" r:id="rId3"/>
    <p:sldId id="258" r:id="rId4"/>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0F46"/>
    <a:srgbClr val="ABC1A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256902F-B875-E748-8E04-78539CE06A3E}" v="39" dt="2026-07-31T06:25:04.2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183"/>
    <p:restoredTop sz="40560"/>
  </p:normalViewPr>
  <p:slideViewPr>
    <p:cSldViewPr snapToGrid="0" snapToObjects="1">
      <p:cViewPr>
        <p:scale>
          <a:sx n="96" d="100"/>
          <a:sy n="96" d="100"/>
        </p:scale>
        <p:origin x="512" y="-184"/>
      </p:cViewPr>
      <p:guideLst/>
    </p:cSldViewPr>
  </p:slideViewPr>
  <p:notesTextViewPr>
    <p:cViewPr>
      <p:scale>
        <a:sx n="135" d="100"/>
        <a:sy n="13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notesMaster" Target="notesMasters/notesMaster1.xml"/><Relationship Id="rId10"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ee Jones" userId="acda720a-937f-477e-9053-81d2d49ab3c6" providerId="ADAL" clId="{10E16D42-DD65-5115-9BF3-1A648D1A8CFD}"/>
    <pc:docChg chg="undo custSel modSld">
      <pc:chgData name="Bree Jones" userId="acda720a-937f-477e-9053-81d2d49ab3c6" providerId="ADAL" clId="{10E16D42-DD65-5115-9BF3-1A648D1A8CFD}" dt="2026-07-31T06:25:12.866" v="3544" actId="20577"/>
      <pc:docMkLst>
        <pc:docMk/>
      </pc:docMkLst>
      <pc:sldChg chg="addSp delSp modSp mod modAnim modNotesTx">
        <pc:chgData name="Bree Jones" userId="acda720a-937f-477e-9053-81d2d49ab3c6" providerId="ADAL" clId="{10E16D42-DD65-5115-9BF3-1A648D1A8CFD}" dt="2026-07-31T06:14:07.997" v="3496" actId="20577"/>
        <pc:sldMkLst>
          <pc:docMk/>
          <pc:sldMk cId="0" sldId="256"/>
        </pc:sldMkLst>
        <pc:spChg chg="mod">
          <ac:chgData name="Bree Jones" userId="acda720a-937f-477e-9053-81d2d49ab3c6" providerId="ADAL" clId="{10E16D42-DD65-5115-9BF3-1A648D1A8CFD}" dt="2026-07-30T21:59:51.499" v="2313" actId="1076"/>
          <ac:spMkLst>
            <pc:docMk/>
            <pc:sldMk cId="0" sldId="256"/>
            <ac:spMk id="33" creationId="{F21125CA-DC65-536A-585D-15ED0DEAB862}"/>
          </ac:spMkLst>
        </pc:spChg>
        <pc:spChg chg="mod">
          <ac:chgData name="Bree Jones" userId="acda720a-937f-477e-9053-81d2d49ab3c6" providerId="ADAL" clId="{10E16D42-DD65-5115-9BF3-1A648D1A8CFD}" dt="2026-07-30T21:59:20.187" v="2306" actId="20577"/>
          <ac:spMkLst>
            <pc:docMk/>
            <pc:sldMk cId="0" sldId="256"/>
            <ac:spMk id="34" creationId="{90ECB94E-381D-68C6-9953-AD9F2D3EB6AF}"/>
          </ac:spMkLst>
        </pc:spChg>
        <pc:spChg chg="del mod">
          <ac:chgData name="Bree Jones" userId="acda720a-937f-477e-9053-81d2d49ab3c6" providerId="ADAL" clId="{10E16D42-DD65-5115-9BF3-1A648D1A8CFD}" dt="2026-07-30T21:50:55.348" v="1944" actId="478"/>
          <ac:spMkLst>
            <pc:docMk/>
            <pc:sldMk cId="0" sldId="256"/>
            <ac:spMk id="35" creationId="{ECBB3F2F-6818-5D06-A3F7-B9D3A04AACDF}"/>
          </ac:spMkLst>
        </pc:spChg>
        <pc:spChg chg="add del mod">
          <ac:chgData name="Bree Jones" userId="acda720a-937f-477e-9053-81d2d49ab3c6" providerId="ADAL" clId="{10E16D42-DD65-5115-9BF3-1A648D1A8CFD}" dt="2026-07-30T21:52:09.129" v="1987" actId="478"/>
          <ac:spMkLst>
            <pc:docMk/>
            <pc:sldMk cId="0" sldId="256"/>
            <ac:spMk id="41" creationId="{3457F5D5-0667-6B56-1831-92AFF5DA3966}"/>
          </ac:spMkLst>
        </pc:spChg>
        <pc:spChg chg="add mod">
          <ac:chgData name="Bree Jones" userId="acda720a-937f-477e-9053-81d2d49ab3c6" providerId="ADAL" clId="{10E16D42-DD65-5115-9BF3-1A648D1A8CFD}" dt="2026-07-30T22:02:10.592" v="2386" actId="20577"/>
          <ac:spMkLst>
            <pc:docMk/>
            <pc:sldMk cId="0" sldId="256"/>
            <ac:spMk id="43" creationId="{AD12E0EC-88D8-0B6F-660E-217AC54678E0}"/>
          </ac:spMkLst>
        </pc:spChg>
        <pc:picChg chg="mod">
          <ac:chgData name="Bree Jones" userId="acda720a-937f-477e-9053-81d2d49ab3c6" providerId="ADAL" clId="{10E16D42-DD65-5115-9BF3-1A648D1A8CFD}" dt="2026-07-30T21:59:51.499" v="2313" actId="1076"/>
          <ac:picMkLst>
            <pc:docMk/>
            <pc:sldMk cId="0" sldId="256"/>
            <ac:picMk id="32" creationId="{628D4908-EAB3-0001-0F76-792E48227205}"/>
          </ac:picMkLst>
        </pc:picChg>
        <pc:picChg chg="add mod modCrop">
          <ac:chgData name="Bree Jones" userId="acda720a-937f-477e-9053-81d2d49ab3c6" providerId="ADAL" clId="{10E16D42-DD65-5115-9BF3-1A648D1A8CFD}" dt="2026-07-31T03:40:51.544" v="2614" actId="732"/>
          <ac:picMkLst>
            <pc:docMk/>
            <pc:sldMk cId="0" sldId="256"/>
            <ac:picMk id="44" creationId="{01C42CD3-FCFB-2B90-690F-96566686D863}"/>
          </ac:picMkLst>
        </pc:picChg>
        <pc:picChg chg="add del mod">
          <ac:chgData name="Bree Jones" userId="acda720a-937f-477e-9053-81d2d49ab3c6" providerId="ADAL" clId="{10E16D42-DD65-5115-9BF3-1A648D1A8CFD}" dt="2026-07-31T03:37:55.653" v="2583" actId="478"/>
          <ac:picMkLst>
            <pc:docMk/>
            <pc:sldMk cId="0" sldId="256"/>
            <ac:picMk id="46" creationId="{95D53C00-5391-9565-91E6-C763DCA21C30}"/>
          </ac:picMkLst>
        </pc:picChg>
        <pc:picChg chg="add del mod">
          <ac:chgData name="Bree Jones" userId="acda720a-937f-477e-9053-81d2d49ab3c6" providerId="ADAL" clId="{10E16D42-DD65-5115-9BF3-1A648D1A8CFD}" dt="2026-07-31T03:38:11.089" v="2588" actId="478"/>
          <ac:picMkLst>
            <pc:docMk/>
            <pc:sldMk cId="0" sldId="256"/>
            <ac:picMk id="48" creationId="{47B9FFAE-0A8E-170B-E906-143B07A40529}"/>
          </ac:picMkLst>
        </pc:picChg>
        <pc:picChg chg="add del mod modCrop">
          <ac:chgData name="Bree Jones" userId="acda720a-937f-477e-9053-81d2d49ab3c6" providerId="ADAL" clId="{10E16D42-DD65-5115-9BF3-1A648D1A8CFD}" dt="2026-07-31T03:39:50.817" v="2601" actId="478"/>
          <ac:picMkLst>
            <pc:docMk/>
            <pc:sldMk cId="0" sldId="256"/>
            <ac:picMk id="50" creationId="{BFFFFC73-5FD2-F4DC-180D-6E802DFB2331}"/>
          </ac:picMkLst>
        </pc:picChg>
        <pc:picChg chg="add mod modCrop">
          <ac:chgData name="Bree Jones" userId="acda720a-937f-477e-9053-81d2d49ab3c6" providerId="ADAL" clId="{10E16D42-DD65-5115-9BF3-1A648D1A8CFD}" dt="2026-07-31T03:41:07.269" v="2617" actId="29295"/>
          <ac:picMkLst>
            <pc:docMk/>
            <pc:sldMk cId="0" sldId="256"/>
            <ac:picMk id="52" creationId="{CE6EC543-F9A4-0CC9-B324-518E004C63E6}"/>
          </ac:picMkLst>
        </pc:picChg>
      </pc:sldChg>
      <pc:sldChg chg="addSp delSp modSp mod modNotesTx">
        <pc:chgData name="Bree Jones" userId="acda720a-937f-477e-9053-81d2d49ab3c6" providerId="ADAL" clId="{10E16D42-DD65-5115-9BF3-1A648D1A8CFD}" dt="2026-07-31T06:23:14.029" v="3535" actId="20577"/>
        <pc:sldMkLst>
          <pc:docMk/>
          <pc:sldMk cId="0" sldId="257"/>
        </pc:sldMkLst>
        <pc:spChg chg="mod">
          <ac:chgData name="Bree Jones" userId="acda720a-937f-477e-9053-81d2d49ab3c6" providerId="ADAL" clId="{10E16D42-DD65-5115-9BF3-1A648D1A8CFD}" dt="2026-07-31T00:36:09.937" v="2423" actId="1076"/>
          <ac:spMkLst>
            <pc:docMk/>
            <pc:sldMk cId="0" sldId="257"/>
            <ac:spMk id="9" creationId="{00000000-0000-0000-0000-000000000000}"/>
          </ac:spMkLst>
        </pc:spChg>
        <pc:spChg chg="mod">
          <ac:chgData name="Bree Jones" userId="acda720a-937f-477e-9053-81d2d49ab3c6" providerId="ADAL" clId="{10E16D42-DD65-5115-9BF3-1A648D1A8CFD}" dt="2026-07-31T00:36:07.928" v="2422" actId="14100"/>
          <ac:spMkLst>
            <pc:docMk/>
            <pc:sldMk cId="0" sldId="257"/>
            <ac:spMk id="10" creationId="{00000000-0000-0000-0000-000000000000}"/>
          </ac:spMkLst>
        </pc:spChg>
        <pc:spChg chg="mod">
          <ac:chgData name="Bree Jones" userId="acda720a-937f-477e-9053-81d2d49ab3c6" providerId="ADAL" clId="{10E16D42-DD65-5115-9BF3-1A648D1A8CFD}" dt="2026-07-30T23:08:16.196" v="2387" actId="20577"/>
          <ac:spMkLst>
            <pc:docMk/>
            <pc:sldMk cId="0" sldId="257"/>
            <ac:spMk id="11" creationId="{00000000-0000-0000-0000-000000000000}"/>
          </ac:spMkLst>
        </pc:spChg>
        <pc:spChg chg="mod">
          <ac:chgData name="Bree Jones" userId="acda720a-937f-477e-9053-81d2d49ab3c6" providerId="ADAL" clId="{10E16D42-DD65-5115-9BF3-1A648D1A8CFD}" dt="2026-07-31T03:36:47.897" v="2580" actId="1076"/>
          <ac:spMkLst>
            <pc:docMk/>
            <pc:sldMk cId="0" sldId="257"/>
            <ac:spMk id="13" creationId="{00000000-0000-0000-0000-000000000000}"/>
          </ac:spMkLst>
        </pc:spChg>
        <pc:spChg chg="del">
          <ac:chgData name="Bree Jones" userId="acda720a-937f-477e-9053-81d2d49ab3c6" providerId="ADAL" clId="{10E16D42-DD65-5115-9BF3-1A648D1A8CFD}" dt="2026-07-30T23:17:02.558" v="2410" actId="478"/>
          <ac:spMkLst>
            <pc:docMk/>
            <pc:sldMk cId="0" sldId="257"/>
            <ac:spMk id="15" creationId="{00000000-0000-0000-0000-000000000000}"/>
          </ac:spMkLst>
        </pc:spChg>
        <pc:spChg chg="add del mod">
          <ac:chgData name="Bree Jones" userId="acda720a-937f-477e-9053-81d2d49ab3c6" providerId="ADAL" clId="{10E16D42-DD65-5115-9BF3-1A648D1A8CFD}" dt="2026-07-31T00:35:40.874" v="2418" actId="478"/>
          <ac:spMkLst>
            <pc:docMk/>
            <pc:sldMk cId="0" sldId="257"/>
            <ac:spMk id="20" creationId="{7D1D1076-2207-C01B-B6E0-F122B1FCF749}"/>
          </ac:spMkLst>
        </pc:spChg>
        <pc:picChg chg="mod">
          <ac:chgData name="Bree Jones" userId="acda720a-937f-477e-9053-81d2d49ab3c6" providerId="ADAL" clId="{10E16D42-DD65-5115-9BF3-1A648D1A8CFD}" dt="2026-07-31T00:35:31.926" v="2413" actId="1076"/>
          <ac:picMkLst>
            <pc:docMk/>
            <pc:sldMk cId="0" sldId="257"/>
            <ac:picMk id="17" creationId="{44F98547-E299-DFA6-6664-5F3B2A79CCDD}"/>
          </ac:picMkLst>
        </pc:picChg>
      </pc:sldChg>
      <pc:sldChg chg="addSp modSp mod modNotesTx">
        <pc:chgData name="Bree Jones" userId="acda720a-937f-477e-9053-81d2d49ab3c6" providerId="ADAL" clId="{10E16D42-DD65-5115-9BF3-1A648D1A8CFD}" dt="2026-07-31T06:25:12.866" v="3544" actId="20577"/>
        <pc:sldMkLst>
          <pc:docMk/>
          <pc:sldMk cId="0" sldId="258"/>
        </pc:sldMkLst>
        <pc:spChg chg="add mod">
          <ac:chgData name="Bree Jones" userId="acda720a-937f-477e-9053-81d2d49ab3c6" providerId="ADAL" clId="{10E16D42-DD65-5115-9BF3-1A648D1A8CFD}" dt="2026-07-31T00:37:24.933" v="2427" actId="1076"/>
          <ac:spMkLst>
            <pc:docMk/>
            <pc:sldMk cId="0" sldId="258"/>
            <ac:spMk id="57" creationId="{D43E2ABC-CBCA-40EC-AAE3-95D11FE6DB4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02692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Good morning. My name is Dr Bree Jones from the Melbourne Dental School.</a:t>
            </a:r>
          </a:p>
          <a:p>
            <a:endParaRPr lang="en-AU" dirty="0"/>
          </a:p>
          <a:p>
            <a:r>
              <a:rPr lang="en-AU" dirty="0"/>
              <a:t>Effective communication is fundamental to safe, person-centred dental care. Yet dental students have limited opportunities to develop and practise these skills before treating patients in clinical settings. </a:t>
            </a:r>
          </a:p>
          <a:p>
            <a:endParaRPr lang="en-AU" dirty="0"/>
          </a:p>
          <a:p>
            <a:r>
              <a:rPr lang="en-AU" dirty="0"/>
              <a:t>Generative AI has the potential to provide a low-stakes, realistic, and engaging environment for communication practice. However, there is limited evidence to guide how these learning experiences should be designed to best meet students' needs.</a:t>
            </a:r>
          </a:p>
          <a:p>
            <a:endParaRPr lang="en-AU" dirty="0"/>
          </a:p>
          <a:p>
            <a:r>
              <a:rPr lang="en-AU" dirty="0"/>
              <a:t>To address this gap, we partnered with dental students to co-design Generative AI role-play scenarios. Today, I will present findings from the discovery phase of this co-design project.</a:t>
            </a:r>
          </a:p>
          <a:p>
            <a:endParaRPr lang="en-AU" dirty="0"/>
          </a:p>
          <a:p>
            <a:r>
              <a:rPr lang="en-AU" dirty="0"/>
              <a:t>The aim of the first co-design workshop was to explore the communication challenges students encounter during clinical education and identify how Gen AI could support the development of their communication skills.</a:t>
            </a:r>
          </a:p>
          <a:p>
            <a:endParaRPr lang="en-AU" dirty="0"/>
          </a:p>
          <a:p>
            <a:r>
              <a:rPr lang="en-AU" dirty="0"/>
              <a:t>Following ethics approval, twenty dental and oral health students participated in the workshop to answer the research question in small groups. Responses were recorded in Miro Board and analysed using inductive thematic analysis.</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0" dirty="0"/>
              <a:t>The analysis generated nine themes. For this presentation, we have interpreted and synthesised these findings into ten categories, organised around three practical questions that guided the translation of the findings into GenAI role-play scenarios: What do students want to practise? How do they want practice to be supported? And what should GenAI-supported communication practice look like?</a:t>
            </a:r>
          </a:p>
          <a:p>
            <a:endParaRPr lang="en-AU" dirty="0"/>
          </a:p>
          <a:p>
            <a:r>
              <a:rPr lang="en-AU" dirty="0"/>
              <a:t>Students consistently described communication as extending well beyond routine patient conversations. They wanted opportunities to practise emotionally complex, unpredictable and context-dependent situations, including responding to patient refusal, communicating uncertainty, breaking bad news, seeking support from supervisors, and adapting communication for diverse patient needs.</a:t>
            </a:r>
          </a:p>
          <a:p>
            <a:endParaRPr lang="en-AU" dirty="0"/>
          </a:p>
          <a:p>
            <a:r>
              <a:rPr lang="en-AU" dirty="0"/>
              <a:t>Importantly, students also identified how they wanted to learn. They valued realistic clinical scenarios, personalised and actionable feedback, opportunities for repeated practice, and a low-stakes, safe environment where they could make mistakes without fear of judgement.</a:t>
            </a:r>
          </a:p>
          <a:p>
            <a:endParaRPr lang="en-AU" dirty="0"/>
          </a:p>
          <a:p>
            <a:r>
              <a:rPr lang="en-AU" dirty="0"/>
              <a:t>These findings directly informed the next phase of the project.</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We used the findings from Workshop 1 to develop four draft scenarios based on communication challenges students identified as authentic and difficult to practise.</a:t>
            </a:r>
          </a:p>
          <a:p>
            <a:endParaRPr lang="en-AU" dirty="0"/>
          </a:p>
          <a:p>
            <a:r>
              <a:rPr lang="en-AU" dirty="0"/>
              <a:t>In Workshop 2, students co-designed each scenario by identifying key decision points, refining the interactions, determining how and when feedback should be delivered, and selecting the technology formats that would create the most realistic learning experience.</a:t>
            </a:r>
          </a:p>
          <a:p>
            <a:endParaRPr lang="en-AU" dirty="0"/>
          </a:p>
          <a:p>
            <a:r>
              <a:rPr lang="en-AU" dirty="0"/>
              <a:t>These specifications were translated into four GenAI prototypes, each incorporating different interfaces and flexible feedback approaches tailored to the communication task. The prototypes are now being piloted with students in Workshop 3 to evaluate their usefulness and inform further </a:t>
            </a:r>
            <a:r>
              <a:rPr lang="en-AU"/>
              <a:t>refinement.</a:t>
            </a:r>
          </a:p>
          <a:p>
            <a:endParaRPr lang="en-AU" dirty="0"/>
          </a:p>
          <a:p>
            <a:r>
              <a:rPr lang="en-AU" dirty="0"/>
              <a:t>The contribution of this work extends beyond demonstrating student interest in AI. It provides learner-informed design principles for developing GenAI-supported communication simulations.</a:t>
            </a:r>
          </a:p>
          <a:p>
            <a:endParaRPr lang="en-AU" dirty="0"/>
          </a:p>
          <a:p>
            <a:r>
              <a:rPr lang="en-AU" dirty="0"/>
              <a:t>Thank you for listening. I'm happy to take any questions.</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14.svg"/><Relationship Id="rId3" Type="http://schemas.openxmlformats.org/officeDocument/2006/relationships/image" Target="../media/image7.png"/><Relationship Id="rId7" Type="http://schemas.openxmlformats.org/officeDocument/2006/relationships/image" Target="../media/image1.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notesSlide" Target="../notesSlides/notesSlide3.xml"/><Relationship Id="rId16"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12.svg"/><Relationship Id="rId5" Type="http://schemas.openxmlformats.org/officeDocument/2006/relationships/image" Target="../media/image9.png"/><Relationship Id="rId15" Type="http://schemas.openxmlformats.org/officeDocument/2006/relationships/image" Target="../media/image16.png"/><Relationship Id="rId10" Type="http://schemas.openxmlformats.org/officeDocument/2006/relationships/image" Target="../media/image11.svg"/><Relationship Id="rId4" Type="http://schemas.openxmlformats.org/officeDocument/2006/relationships/image" Target="../media/image8.png"/><Relationship Id="rId9" Type="http://schemas.openxmlformats.org/officeDocument/2006/relationships/image" Target="../media/image3.png"/><Relationship Id="rId1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sp>
        <p:nvSpPr>
          <p:cNvPr id="9" name="Text 6"/>
          <p:cNvSpPr/>
          <p:nvPr/>
        </p:nvSpPr>
        <p:spPr>
          <a:xfrm>
            <a:off x="1988820" y="708660"/>
            <a:ext cx="9859975" cy="640080"/>
          </a:xfrm>
          <a:prstGeom prst="rect">
            <a:avLst/>
          </a:prstGeom>
          <a:noFill/>
          <a:ln/>
        </p:spPr>
        <p:txBody>
          <a:bodyPr wrap="square" lIns="0" tIns="0" rIns="0" bIns="0" rtlCol="0" anchor="ctr"/>
          <a:lstStyle/>
          <a:p>
            <a:pPr marL="0" indent="0">
              <a:buNone/>
            </a:pPr>
            <a:endParaRPr lang="en-AU" sz="2800" noProof="0" dirty="0"/>
          </a:p>
        </p:txBody>
      </p:sp>
      <p:sp>
        <p:nvSpPr>
          <p:cNvPr id="14" name="Text 11"/>
          <p:cNvSpPr/>
          <p:nvPr/>
        </p:nvSpPr>
        <p:spPr>
          <a:xfrm>
            <a:off x="8666687" y="3346704"/>
            <a:ext cx="7440700" cy="548640"/>
          </a:xfrm>
          <a:prstGeom prst="rect">
            <a:avLst/>
          </a:prstGeom>
          <a:noFill/>
          <a:ln/>
        </p:spPr>
        <p:txBody>
          <a:bodyPr wrap="square" lIns="0" tIns="0" rIns="0" bIns="0" rtlCol="0" anchor="ctr"/>
          <a:lstStyle/>
          <a:p>
            <a:pPr marL="0" indent="0">
              <a:lnSpc>
                <a:spcPct val="115000"/>
              </a:lnSpc>
              <a:buNone/>
            </a:pPr>
            <a:endParaRPr lang="en-AU" sz="1500" noProof="0" dirty="0"/>
          </a:p>
        </p:txBody>
      </p:sp>
      <p:sp>
        <p:nvSpPr>
          <p:cNvPr id="27" name="Shape 0">
            <a:extLst>
              <a:ext uri="{FF2B5EF4-FFF2-40B4-BE49-F238E27FC236}">
                <a16:creationId xmlns:a16="http://schemas.microsoft.com/office/drawing/2014/main" id="{AAC3B0F3-4982-24B5-F74A-BFC416C74632}"/>
              </a:ext>
            </a:extLst>
          </p:cNvPr>
          <p:cNvSpPr/>
          <p:nvPr/>
        </p:nvSpPr>
        <p:spPr>
          <a:xfrm>
            <a:off x="342900" y="342900"/>
            <a:ext cx="1371600" cy="1371600"/>
          </a:xfrm>
          <a:prstGeom prst="rect">
            <a:avLst/>
          </a:prstGeom>
          <a:solidFill>
            <a:srgbClr val="000F46"/>
          </a:solidFill>
          <a:ln/>
        </p:spPr>
        <p:txBody>
          <a:bodyPr/>
          <a:lstStyle/>
          <a:p>
            <a:endParaRPr lang="en-AU" noProof="0" dirty="0"/>
          </a:p>
        </p:txBody>
      </p:sp>
      <p:sp>
        <p:nvSpPr>
          <p:cNvPr id="28" name="Shape 3">
            <a:extLst>
              <a:ext uri="{FF2B5EF4-FFF2-40B4-BE49-F238E27FC236}">
                <a16:creationId xmlns:a16="http://schemas.microsoft.com/office/drawing/2014/main" id="{18E180D2-EAB1-84EF-B5BC-940320738DE2}"/>
              </a:ext>
            </a:extLst>
          </p:cNvPr>
          <p:cNvSpPr/>
          <p:nvPr/>
        </p:nvSpPr>
        <p:spPr>
          <a:xfrm>
            <a:off x="342900" y="1714500"/>
            <a:ext cx="1371600" cy="1371600"/>
          </a:xfrm>
          <a:prstGeom prst="rect">
            <a:avLst/>
          </a:prstGeom>
          <a:solidFill>
            <a:srgbClr val="ABC1A7"/>
          </a:solidFill>
          <a:ln/>
        </p:spPr>
        <p:txBody>
          <a:bodyPr/>
          <a:lstStyle/>
          <a:p>
            <a:endParaRPr lang="en-AU" noProof="0" dirty="0"/>
          </a:p>
        </p:txBody>
      </p:sp>
      <p:sp>
        <p:nvSpPr>
          <p:cNvPr id="29" name="Shape 4">
            <a:extLst>
              <a:ext uri="{FF2B5EF4-FFF2-40B4-BE49-F238E27FC236}">
                <a16:creationId xmlns:a16="http://schemas.microsoft.com/office/drawing/2014/main" id="{34CBF65F-A6C4-6C69-BC99-47B61A47106F}"/>
              </a:ext>
            </a:extLst>
          </p:cNvPr>
          <p:cNvSpPr/>
          <p:nvPr/>
        </p:nvSpPr>
        <p:spPr>
          <a:xfrm>
            <a:off x="342900" y="3086100"/>
            <a:ext cx="1371600" cy="2743200"/>
          </a:xfrm>
          <a:prstGeom prst="rect">
            <a:avLst/>
          </a:prstGeom>
          <a:solidFill>
            <a:srgbClr val="444A40"/>
          </a:solidFill>
          <a:ln/>
        </p:spPr>
        <p:txBody>
          <a:bodyPr/>
          <a:lstStyle/>
          <a:p>
            <a:endParaRPr lang="en-AU" noProof="0" dirty="0"/>
          </a:p>
        </p:txBody>
      </p:sp>
      <p:pic>
        <p:nvPicPr>
          <p:cNvPr id="30" name="Picture 29" descr="A logo of a university&#10;&#10;Description automatically generated">
            <a:extLst>
              <a:ext uri="{FF2B5EF4-FFF2-40B4-BE49-F238E27FC236}">
                <a16:creationId xmlns:a16="http://schemas.microsoft.com/office/drawing/2014/main" id="{03FFDEC8-C76F-9436-FA30-870AA4E654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384" y="386384"/>
            <a:ext cx="1284631" cy="1284631"/>
          </a:xfrm>
          <a:prstGeom prst="rect">
            <a:avLst/>
          </a:prstGeom>
        </p:spPr>
      </p:pic>
      <p:pic>
        <p:nvPicPr>
          <p:cNvPr id="31" name="Imagem 8" descr="Uma imagem com texto, Tipo de letra, Gráficos, logótipo&#10;&#10;Os conteúdos gerados por IA podem estar incorretos.">
            <a:extLst>
              <a:ext uri="{FF2B5EF4-FFF2-40B4-BE49-F238E27FC236}">
                <a16:creationId xmlns:a16="http://schemas.microsoft.com/office/drawing/2014/main" id="{C3836A2F-4A4B-F0BE-41C6-663E8B017E37}"/>
              </a:ext>
            </a:extLst>
          </p:cNvPr>
          <p:cNvPicPr>
            <a:picLocks noChangeAspect="1"/>
          </p:cNvPicPr>
          <p:nvPr/>
        </p:nvPicPr>
        <p:blipFill>
          <a:blip r:embed="rId4"/>
          <a:stretch>
            <a:fillRect/>
          </a:stretch>
        </p:blipFill>
        <p:spPr>
          <a:xfrm>
            <a:off x="396347" y="1767947"/>
            <a:ext cx="1274668" cy="1274668"/>
          </a:xfrm>
          <a:prstGeom prst="rect">
            <a:avLst/>
          </a:prstGeom>
        </p:spPr>
      </p:pic>
      <p:pic>
        <p:nvPicPr>
          <p:cNvPr id="32" name="Picture 31">
            <a:extLst>
              <a:ext uri="{FF2B5EF4-FFF2-40B4-BE49-F238E27FC236}">
                <a16:creationId xmlns:a16="http://schemas.microsoft.com/office/drawing/2014/main" id="{628D4908-EAB3-0001-0F76-792E48227205}"/>
              </a:ext>
            </a:extLst>
          </p:cNvPr>
          <p:cNvPicPr>
            <a:picLocks noChangeAspect="1"/>
          </p:cNvPicPr>
          <p:nvPr/>
        </p:nvPicPr>
        <p:blipFill rotWithShape="1">
          <a:blip r:embed="rId5"/>
          <a:srcRect t="14627" b="18179"/>
          <a:stretch>
            <a:fillRect/>
          </a:stretch>
        </p:blipFill>
        <p:spPr bwMode="auto">
          <a:xfrm>
            <a:off x="6245775" y="3042615"/>
            <a:ext cx="5646505" cy="1999804"/>
          </a:xfrm>
          <a:prstGeom prst="rect">
            <a:avLst/>
          </a:prstGeom>
          <a:ln>
            <a:noFill/>
          </a:ln>
          <a:extLst>
            <a:ext uri="{53640926-AAD7-44D8-BBD7-CCE9431645EC}">
              <a14:shadowObscured xmlns:a14="http://schemas.microsoft.com/office/drawing/2010/main"/>
            </a:ext>
          </a:extLst>
        </p:spPr>
      </p:pic>
      <p:sp>
        <p:nvSpPr>
          <p:cNvPr id="33" name="Rounded Rectangle 32">
            <a:extLst>
              <a:ext uri="{FF2B5EF4-FFF2-40B4-BE49-F238E27FC236}">
                <a16:creationId xmlns:a16="http://schemas.microsoft.com/office/drawing/2014/main" id="{F21125CA-DC65-536A-585D-15ED0DEAB862}"/>
              </a:ext>
            </a:extLst>
          </p:cNvPr>
          <p:cNvSpPr/>
          <p:nvPr/>
        </p:nvSpPr>
        <p:spPr>
          <a:xfrm>
            <a:off x="6245774" y="3524272"/>
            <a:ext cx="1679291" cy="1088774"/>
          </a:xfrm>
          <a:prstGeom prst="roundRect">
            <a:avLst/>
          </a:prstGeom>
          <a:noFill/>
          <a:ln w="76200">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4" name="Text 6">
            <a:extLst>
              <a:ext uri="{FF2B5EF4-FFF2-40B4-BE49-F238E27FC236}">
                <a16:creationId xmlns:a16="http://schemas.microsoft.com/office/drawing/2014/main" id="{90ECB94E-381D-68C6-9953-AD9F2D3EB6AF}"/>
              </a:ext>
            </a:extLst>
          </p:cNvPr>
          <p:cNvSpPr/>
          <p:nvPr/>
        </p:nvSpPr>
        <p:spPr>
          <a:xfrm>
            <a:off x="1945335" y="552180"/>
            <a:ext cx="9859975" cy="502920"/>
          </a:xfrm>
          <a:prstGeom prst="rect">
            <a:avLst/>
          </a:prstGeom>
          <a:noFill/>
          <a:ln/>
        </p:spPr>
        <p:txBody>
          <a:bodyPr wrap="square" lIns="0" tIns="0" rIns="0" bIns="0" rtlCol="0" anchor="ctr"/>
          <a:lstStyle/>
          <a:p>
            <a:r>
              <a:rPr lang="en-AU" sz="2400" b="1" dirty="0">
                <a:solidFill>
                  <a:srgbClr val="000F46"/>
                </a:solidFill>
                <a:latin typeface="Georgia" pitchFamily="34" charset="0"/>
              </a:rPr>
              <a:t>How should we design AI role-play for communication skills development?</a:t>
            </a:r>
            <a:endParaRPr lang="en-AU" sz="2400" noProof="0" dirty="0"/>
          </a:p>
        </p:txBody>
      </p:sp>
      <p:sp>
        <p:nvSpPr>
          <p:cNvPr id="39" name="TextBox 38">
            <a:extLst>
              <a:ext uri="{FF2B5EF4-FFF2-40B4-BE49-F238E27FC236}">
                <a16:creationId xmlns:a16="http://schemas.microsoft.com/office/drawing/2014/main" id="{10C57E55-356F-A4A2-07F6-D947FF8463B0}"/>
              </a:ext>
            </a:extLst>
          </p:cNvPr>
          <p:cNvSpPr txBox="1"/>
          <p:nvPr/>
        </p:nvSpPr>
        <p:spPr>
          <a:xfrm>
            <a:off x="60522" y="6194617"/>
            <a:ext cx="12131478" cy="553998"/>
          </a:xfrm>
          <a:prstGeom prst="rect">
            <a:avLst/>
          </a:prstGeom>
          <a:noFill/>
        </p:spPr>
        <p:txBody>
          <a:bodyPr wrap="square">
            <a:spAutoFit/>
          </a:bodyPr>
          <a:lstStyle/>
          <a:p>
            <a:pPr marL="457200" indent="-457200">
              <a:buNone/>
            </a:pPr>
            <a:r>
              <a:rPr lang="en-AU" sz="1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Jones, B., Aditya, D., &amp; Honig, C. (2025). Artificial Intelligence Chatbots as Virtual Patients in Dental Education: A Constructivist Approach to Classroom Implementation. European Journal of Dental Education.</a:t>
            </a:r>
          </a:p>
          <a:p>
            <a:pPr marL="457200" indent="-457200"/>
            <a:r>
              <a:rPr lang="en-AU" sz="1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Hong, H., &amp; Shin, S. (2024). Effects of the use of a conversational artificial intelligence chatbot on medical students’ patient-</a:t>
            </a:r>
            <a:r>
              <a:rPr lang="en-AU" sz="1000" kern="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centered</a:t>
            </a:r>
            <a:r>
              <a:rPr lang="en-AU" sz="1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communication skill development in a metaverse environment. JMLS , 21(3), 92–101 </a:t>
            </a:r>
          </a:p>
          <a:p>
            <a:pPr marL="457200" indent="-457200"/>
            <a:r>
              <a:rPr lang="en-AU" sz="1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Design Council. (2015). The Double Diamond. </a:t>
            </a:r>
            <a:r>
              <a:rPr lang="en-AU" sz="1000" kern="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Www.designcouncil.org.uk</a:t>
            </a:r>
            <a:r>
              <a:rPr lang="en-AU" sz="1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Design Council.  </a:t>
            </a:r>
            <a:endParaRPr lang="en-AU" sz="1000" kern="100" dirty="0">
              <a:effectLst/>
              <a:latin typeface="Calibri" panose="020F0502020204030204" pitchFamily="34" charset="0"/>
              <a:ea typeface="DengXian" panose="02010600030101010101" pitchFamily="2" charset="-122"/>
              <a:cs typeface="Times New Roman" panose="02020603050405020304" pitchFamily="18" charset="0"/>
            </a:endParaRPr>
          </a:p>
        </p:txBody>
      </p:sp>
      <p:sp>
        <p:nvSpPr>
          <p:cNvPr id="43" name="TextBox 42">
            <a:extLst>
              <a:ext uri="{FF2B5EF4-FFF2-40B4-BE49-F238E27FC236}">
                <a16:creationId xmlns:a16="http://schemas.microsoft.com/office/drawing/2014/main" id="{AD12E0EC-88D8-0B6F-660E-217AC54678E0}"/>
              </a:ext>
            </a:extLst>
          </p:cNvPr>
          <p:cNvSpPr txBox="1"/>
          <p:nvPr/>
        </p:nvSpPr>
        <p:spPr>
          <a:xfrm>
            <a:off x="5882310" y="1690241"/>
            <a:ext cx="6009970" cy="1200329"/>
          </a:xfrm>
          <a:prstGeom prst="rect">
            <a:avLst/>
          </a:prstGeom>
          <a:noFill/>
        </p:spPr>
        <p:txBody>
          <a:bodyPr wrap="square">
            <a:spAutoFit/>
          </a:bodyPr>
          <a:lstStyle/>
          <a:p>
            <a:pPr algn="ctr"/>
            <a:r>
              <a:rPr lang="en-AU" b="1" i="1" dirty="0">
                <a:solidFill>
                  <a:srgbClr val="000F46"/>
                </a:solidFill>
                <a:latin typeface="Georgia" pitchFamily="34" charset="0"/>
                <a:ea typeface="Georgia" pitchFamily="34" charset="-122"/>
                <a:cs typeface="Georgia" pitchFamily="34" charset="-120"/>
              </a:rPr>
              <a:t>“What communication challenges do you (dental students) encounter in clinical education, and how might GenAI support the development of your communication skills?”</a:t>
            </a:r>
            <a:endParaRPr lang="en-AU" b="1" dirty="0"/>
          </a:p>
        </p:txBody>
      </p:sp>
      <p:pic>
        <p:nvPicPr>
          <p:cNvPr id="44" name="Picture 43">
            <a:extLst>
              <a:ext uri="{FF2B5EF4-FFF2-40B4-BE49-F238E27FC236}">
                <a16:creationId xmlns:a16="http://schemas.microsoft.com/office/drawing/2014/main" id="{01C42CD3-FCFB-2B90-690F-96566686D863}"/>
              </a:ext>
            </a:extLst>
          </p:cNvPr>
          <p:cNvPicPr>
            <a:picLocks noChangeAspect="1"/>
          </p:cNvPicPr>
          <p:nvPr/>
        </p:nvPicPr>
        <p:blipFill>
          <a:blip r:embed="rId6"/>
          <a:srcRect l="11466" t="11669" r="36724" b="29327"/>
          <a:stretch>
            <a:fillRect/>
          </a:stretch>
        </p:blipFill>
        <p:spPr>
          <a:xfrm>
            <a:off x="1988820" y="2098974"/>
            <a:ext cx="3706140" cy="2813747"/>
          </a:xfrm>
          <a:prstGeom prst="rect">
            <a:avLst/>
          </a:prstGeom>
        </p:spPr>
      </p:pic>
      <p:pic>
        <p:nvPicPr>
          <p:cNvPr id="52" name="Picture 51" descr="Close-up of question mark on a hardwood floor against a wall">
            <a:extLst>
              <a:ext uri="{FF2B5EF4-FFF2-40B4-BE49-F238E27FC236}">
                <a16:creationId xmlns:a16="http://schemas.microsoft.com/office/drawing/2014/main" id="{CE6EC543-F9A4-0CC9-B324-518E004C63E6}"/>
              </a:ext>
            </a:extLst>
          </p:cNvPr>
          <p:cNvPicPr>
            <a:picLocks noChangeAspect="1"/>
          </p:cNvPicPr>
          <p:nvPr/>
        </p:nvPicPr>
        <p:blipFill>
          <a:blip r:embed="rId7">
            <a:alphaModFix amt="85000"/>
          </a:blip>
          <a:srcRect l="398" t="3229" r="35914" b="-951"/>
          <a:stretch>
            <a:fillRect/>
          </a:stretch>
        </p:blipFill>
        <p:spPr>
          <a:xfrm>
            <a:off x="2011273" y="2135822"/>
            <a:ext cx="3683687" cy="281374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342900" y="342900"/>
            <a:ext cx="1371600" cy="1371600"/>
          </a:xfrm>
          <a:prstGeom prst="rect">
            <a:avLst/>
          </a:prstGeom>
          <a:solidFill>
            <a:srgbClr val="000F46"/>
          </a:solidFill>
          <a:ln/>
        </p:spPr>
        <p:txBody>
          <a:bodyPr/>
          <a:lstStyle/>
          <a:p>
            <a:endParaRPr lang="en-AU" noProof="0" dirty="0"/>
          </a:p>
        </p:txBody>
      </p:sp>
      <p:sp>
        <p:nvSpPr>
          <p:cNvPr id="5" name="Shape 3"/>
          <p:cNvSpPr/>
          <p:nvPr/>
        </p:nvSpPr>
        <p:spPr>
          <a:xfrm>
            <a:off x="342900" y="1714500"/>
            <a:ext cx="1371600" cy="1371600"/>
          </a:xfrm>
          <a:prstGeom prst="rect">
            <a:avLst/>
          </a:prstGeom>
          <a:solidFill>
            <a:srgbClr val="ABC1A7"/>
          </a:solidFill>
          <a:ln/>
        </p:spPr>
        <p:txBody>
          <a:bodyPr/>
          <a:lstStyle/>
          <a:p>
            <a:endParaRPr lang="en-AU" noProof="0" dirty="0"/>
          </a:p>
        </p:txBody>
      </p:sp>
      <p:sp>
        <p:nvSpPr>
          <p:cNvPr id="6" name="Shape 4"/>
          <p:cNvSpPr/>
          <p:nvPr/>
        </p:nvSpPr>
        <p:spPr>
          <a:xfrm>
            <a:off x="342900" y="3086100"/>
            <a:ext cx="1371600" cy="2743200"/>
          </a:xfrm>
          <a:prstGeom prst="rect">
            <a:avLst/>
          </a:prstGeom>
          <a:solidFill>
            <a:srgbClr val="444A40"/>
          </a:solidFill>
          <a:ln/>
        </p:spPr>
        <p:txBody>
          <a:bodyPr/>
          <a:lstStyle/>
          <a:p>
            <a:endParaRPr lang="en-AU" noProof="0" dirty="0"/>
          </a:p>
        </p:txBody>
      </p:sp>
      <p:sp>
        <p:nvSpPr>
          <p:cNvPr id="9" name="Text 6"/>
          <p:cNvSpPr/>
          <p:nvPr/>
        </p:nvSpPr>
        <p:spPr>
          <a:xfrm>
            <a:off x="1988820" y="648224"/>
            <a:ext cx="9859975" cy="502920"/>
          </a:xfrm>
          <a:prstGeom prst="rect">
            <a:avLst/>
          </a:prstGeom>
          <a:noFill/>
          <a:ln/>
        </p:spPr>
        <p:txBody>
          <a:bodyPr wrap="square" lIns="0" tIns="0" rIns="0" bIns="0" rtlCol="0" anchor="ctr"/>
          <a:lstStyle/>
          <a:p>
            <a:pPr marL="0" indent="0">
              <a:buNone/>
            </a:pPr>
            <a:r>
              <a:rPr lang="en-AU" sz="2400" b="1" noProof="0" dirty="0">
                <a:solidFill>
                  <a:srgbClr val="000F46"/>
                </a:solidFill>
                <a:latin typeface="Georgia" pitchFamily="34" charset="0"/>
                <a:ea typeface="Georgia" pitchFamily="34" charset="-122"/>
                <a:cs typeface="Georgia" pitchFamily="34" charset="-120"/>
              </a:rPr>
              <a:t>What students told us….</a:t>
            </a:r>
            <a:endParaRPr lang="en-AU" sz="2400" noProof="0" dirty="0"/>
          </a:p>
        </p:txBody>
      </p:sp>
      <p:sp>
        <p:nvSpPr>
          <p:cNvPr id="10" name="Shape 7"/>
          <p:cNvSpPr/>
          <p:nvPr/>
        </p:nvSpPr>
        <p:spPr>
          <a:xfrm>
            <a:off x="2027417" y="1572888"/>
            <a:ext cx="10031992" cy="1513212"/>
          </a:xfrm>
          <a:prstGeom prst="rect">
            <a:avLst/>
          </a:prstGeom>
          <a:solidFill>
            <a:srgbClr val="ABC1A7"/>
          </a:solidFill>
          <a:ln/>
        </p:spPr>
        <p:txBody>
          <a:bodyPr/>
          <a:lstStyle/>
          <a:p>
            <a:pPr algn="ctr"/>
            <a:endParaRPr lang="en-AU" sz="1200" dirty="0">
              <a:solidFill>
                <a:srgbClr val="000F46"/>
              </a:solidFill>
              <a:latin typeface="Arial" panose="020B0604020202020204" pitchFamily="34" charset="0"/>
              <a:ea typeface="Georgia" pitchFamily="34" charset="-122"/>
              <a:cs typeface="Arial" panose="020B0604020202020204" pitchFamily="34" charset="0"/>
            </a:endParaRPr>
          </a:p>
        </p:txBody>
      </p:sp>
      <p:sp>
        <p:nvSpPr>
          <p:cNvPr id="11" name="Text 8"/>
          <p:cNvSpPr/>
          <p:nvPr/>
        </p:nvSpPr>
        <p:spPr>
          <a:xfrm>
            <a:off x="2171699" y="1286967"/>
            <a:ext cx="9494215" cy="384048"/>
          </a:xfrm>
          <a:prstGeom prst="rect">
            <a:avLst/>
          </a:prstGeom>
          <a:noFill/>
          <a:ln/>
        </p:spPr>
        <p:txBody>
          <a:bodyPr wrap="square" lIns="0" tIns="0" rIns="0" bIns="0" rtlCol="0" anchor="ctr"/>
          <a:lstStyle/>
          <a:p>
            <a:pPr marL="0" indent="0">
              <a:buNone/>
            </a:pPr>
            <a:endParaRPr lang="en-AU" sz="1250" noProof="0" dirty="0"/>
          </a:p>
        </p:txBody>
      </p:sp>
      <p:sp>
        <p:nvSpPr>
          <p:cNvPr id="13" name="Text 9"/>
          <p:cNvSpPr/>
          <p:nvPr/>
        </p:nvSpPr>
        <p:spPr>
          <a:xfrm>
            <a:off x="1988820" y="4958385"/>
            <a:ext cx="9859975" cy="228600"/>
          </a:xfrm>
          <a:prstGeom prst="rect">
            <a:avLst/>
          </a:prstGeom>
          <a:noFill/>
          <a:ln/>
        </p:spPr>
        <p:txBody>
          <a:bodyPr wrap="square" lIns="0" tIns="0" rIns="0" bIns="0" rtlCol="0" anchor="ctr"/>
          <a:lstStyle/>
          <a:p>
            <a:r>
              <a:rPr lang="en-AU" sz="900" i="1" noProof="0" dirty="0">
                <a:solidFill>
                  <a:srgbClr val="444A40"/>
                </a:solidFill>
                <a:latin typeface="Arial" pitchFamily="34" charset="0"/>
                <a:ea typeface="Arial" pitchFamily="34" charset="-122"/>
                <a:cs typeface="Arial" pitchFamily="34" charset="-120"/>
              </a:rPr>
              <a:t>Fig 1: Visual representation of Workshop 1 findings showing what students wanted to practise, how practice should be supported, and desired features of GenAI simulations. </a:t>
            </a:r>
          </a:p>
          <a:p>
            <a:r>
              <a:rPr lang="en-AU" sz="900" i="1" noProof="0" dirty="0">
                <a:solidFill>
                  <a:srgbClr val="444A40"/>
                </a:solidFill>
                <a:latin typeface="Arial" pitchFamily="34" charset="0"/>
                <a:ea typeface="Arial" pitchFamily="34" charset="-122"/>
                <a:cs typeface="Arial" pitchFamily="34" charset="-120"/>
              </a:rPr>
              <a:t> </a:t>
            </a:r>
          </a:p>
        </p:txBody>
      </p:sp>
      <p:sp>
        <p:nvSpPr>
          <p:cNvPr id="16" name="Text 12"/>
          <p:cNvSpPr/>
          <p:nvPr/>
        </p:nvSpPr>
        <p:spPr>
          <a:xfrm>
            <a:off x="10385755" y="6313932"/>
            <a:ext cx="1463040" cy="201168"/>
          </a:xfrm>
          <a:prstGeom prst="rect">
            <a:avLst/>
          </a:prstGeom>
          <a:noFill/>
          <a:ln/>
        </p:spPr>
        <p:txBody>
          <a:bodyPr wrap="square" lIns="0" tIns="0" rIns="0" bIns="0" rtlCol="0" anchor="ctr"/>
          <a:lstStyle/>
          <a:p>
            <a:pPr marL="0" indent="0" algn="r">
              <a:buNone/>
            </a:pPr>
            <a:r>
              <a:rPr lang="en-AU" sz="700" noProof="0" dirty="0">
                <a:solidFill>
                  <a:srgbClr val="000F46"/>
                </a:solidFill>
                <a:latin typeface="Arial" pitchFamily="34" charset="0"/>
                <a:ea typeface="Arial" pitchFamily="34" charset="-122"/>
                <a:cs typeface="Arial" pitchFamily="34" charset="-120"/>
              </a:rPr>
              <a:t>CRICOS 00116K</a:t>
            </a:r>
            <a:endParaRPr lang="en-AU" sz="700" noProof="0" dirty="0"/>
          </a:p>
        </p:txBody>
      </p:sp>
      <p:pic>
        <p:nvPicPr>
          <p:cNvPr id="17" name="Picture 16">
            <a:extLst>
              <a:ext uri="{FF2B5EF4-FFF2-40B4-BE49-F238E27FC236}">
                <a16:creationId xmlns:a16="http://schemas.microsoft.com/office/drawing/2014/main" id="{44F98547-E299-DFA6-6664-5F3B2A79CCDD}"/>
              </a:ext>
            </a:extLst>
          </p:cNvPr>
          <p:cNvPicPr>
            <a:picLocks noChangeAspect="1"/>
          </p:cNvPicPr>
          <p:nvPr/>
        </p:nvPicPr>
        <p:blipFill>
          <a:blip r:embed="rId3"/>
          <a:stretch>
            <a:fillRect/>
          </a:stretch>
        </p:blipFill>
        <p:spPr>
          <a:xfrm>
            <a:off x="1902810" y="1671015"/>
            <a:ext cx="10031992" cy="3174452"/>
          </a:xfrm>
          <a:prstGeom prst="rect">
            <a:avLst/>
          </a:prstGeom>
        </p:spPr>
      </p:pic>
      <p:pic>
        <p:nvPicPr>
          <p:cNvPr id="18" name="Picture 17" descr="A logo of a university&#10;&#10;Description automatically generated">
            <a:extLst>
              <a:ext uri="{FF2B5EF4-FFF2-40B4-BE49-F238E27FC236}">
                <a16:creationId xmlns:a16="http://schemas.microsoft.com/office/drawing/2014/main" id="{FD6BFFCB-B76C-6A8F-3D52-EA5402DCCB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6384" y="386384"/>
            <a:ext cx="1284631" cy="1284631"/>
          </a:xfrm>
          <a:prstGeom prst="rect">
            <a:avLst/>
          </a:prstGeom>
        </p:spPr>
      </p:pic>
      <p:pic>
        <p:nvPicPr>
          <p:cNvPr id="19" name="Imagem 8" descr="Uma imagem com texto, Tipo de letra, Gráficos, logótipo&#10;&#10;Os conteúdos gerados por IA podem estar incorretos.">
            <a:extLst>
              <a:ext uri="{FF2B5EF4-FFF2-40B4-BE49-F238E27FC236}">
                <a16:creationId xmlns:a16="http://schemas.microsoft.com/office/drawing/2014/main" id="{9F4B3A55-3E6D-5516-4A40-07B7B797D2D8}"/>
              </a:ext>
            </a:extLst>
          </p:cNvPr>
          <p:cNvPicPr>
            <a:picLocks noChangeAspect="1"/>
          </p:cNvPicPr>
          <p:nvPr/>
        </p:nvPicPr>
        <p:blipFill>
          <a:blip r:embed="rId5"/>
          <a:stretch>
            <a:fillRect/>
          </a:stretch>
        </p:blipFill>
        <p:spPr>
          <a:xfrm>
            <a:off x="396347" y="1767947"/>
            <a:ext cx="1274668" cy="127466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9" name="Text 6"/>
          <p:cNvSpPr/>
          <p:nvPr/>
        </p:nvSpPr>
        <p:spPr>
          <a:xfrm>
            <a:off x="1988820" y="493776"/>
            <a:ext cx="9859975" cy="594360"/>
          </a:xfrm>
          <a:prstGeom prst="rect">
            <a:avLst/>
          </a:prstGeom>
          <a:noFill/>
          <a:ln/>
        </p:spPr>
        <p:txBody>
          <a:bodyPr wrap="square" lIns="0" tIns="0" rIns="0" bIns="0" rtlCol="0" anchor="ctr"/>
          <a:lstStyle/>
          <a:p>
            <a:pPr marL="0" indent="0">
              <a:buNone/>
            </a:pPr>
            <a:r>
              <a:rPr lang="en-AU" sz="2600" b="1" noProof="0" dirty="0">
                <a:solidFill>
                  <a:srgbClr val="000F46"/>
                </a:solidFill>
                <a:latin typeface="Georgia" pitchFamily="34" charset="0"/>
                <a:ea typeface="Georgia" pitchFamily="34" charset="-122"/>
                <a:cs typeface="Georgia" pitchFamily="34" charset="-120"/>
              </a:rPr>
              <a:t>Translating findings into protypes</a:t>
            </a:r>
            <a:endParaRPr lang="en-AU" sz="2600" noProof="0" dirty="0"/>
          </a:p>
        </p:txBody>
      </p:sp>
      <p:sp>
        <p:nvSpPr>
          <p:cNvPr id="10" name="Shape 7"/>
          <p:cNvSpPr/>
          <p:nvPr/>
        </p:nvSpPr>
        <p:spPr>
          <a:xfrm>
            <a:off x="1988820" y="1257904"/>
            <a:ext cx="2314118" cy="2056796"/>
          </a:xfrm>
          <a:prstGeom prst="rect">
            <a:avLst/>
          </a:prstGeom>
          <a:solidFill>
            <a:srgbClr val="444A40"/>
          </a:solidFill>
          <a:ln/>
        </p:spPr>
        <p:txBody>
          <a:bodyPr/>
          <a:lstStyle/>
          <a:p>
            <a:endParaRPr lang="en-AU" noProof="0" dirty="0"/>
          </a:p>
        </p:txBody>
      </p:sp>
      <p:sp>
        <p:nvSpPr>
          <p:cNvPr id="12" name="Text 8"/>
          <p:cNvSpPr/>
          <p:nvPr/>
        </p:nvSpPr>
        <p:spPr>
          <a:xfrm>
            <a:off x="2268886" y="2516559"/>
            <a:ext cx="2018104" cy="844514"/>
          </a:xfrm>
          <a:prstGeom prst="rect">
            <a:avLst/>
          </a:prstGeom>
          <a:noFill/>
          <a:ln/>
        </p:spPr>
        <p:txBody>
          <a:bodyPr wrap="square" lIns="0" tIns="0" rIns="0" bIns="0" rtlCol="0" anchor="ctr"/>
          <a:lstStyle/>
          <a:p>
            <a:pPr marL="0" indent="0">
              <a:lnSpc>
                <a:spcPct val="110000"/>
              </a:lnSpc>
              <a:buNone/>
            </a:pPr>
            <a:r>
              <a:rPr lang="en-AU" sz="1100" b="1" noProof="0" dirty="0">
                <a:solidFill>
                  <a:srgbClr val="FFFFFF"/>
                </a:solidFill>
                <a:latin typeface="Arial" pitchFamily="34" charset="0"/>
                <a:ea typeface="Arial" pitchFamily="34" charset="-122"/>
                <a:cs typeface="Arial" pitchFamily="34" charset="-120"/>
              </a:rPr>
              <a:t>Rapid handover to a</a:t>
            </a:r>
            <a:endParaRPr lang="en-AU" sz="1100" noProof="0" dirty="0"/>
          </a:p>
          <a:p>
            <a:pPr marL="0" indent="0">
              <a:lnSpc>
                <a:spcPct val="110000"/>
              </a:lnSpc>
              <a:buNone/>
            </a:pPr>
            <a:r>
              <a:rPr lang="en-AU" sz="1100" b="1" noProof="0" dirty="0">
                <a:solidFill>
                  <a:srgbClr val="FFFFFF"/>
                </a:solidFill>
                <a:latin typeface="Arial" pitchFamily="34" charset="0"/>
                <a:ea typeface="Arial" pitchFamily="34" charset="-122"/>
                <a:cs typeface="Arial" pitchFamily="34" charset="-120"/>
              </a:rPr>
              <a:t>busy supervisor about a medically complex patient</a:t>
            </a:r>
            <a:endParaRPr lang="en-AU" sz="1100" noProof="0" dirty="0"/>
          </a:p>
        </p:txBody>
      </p:sp>
      <p:sp>
        <p:nvSpPr>
          <p:cNvPr id="13" name="Shape 9"/>
          <p:cNvSpPr/>
          <p:nvPr/>
        </p:nvSpPr>
        <p:spPr>
          <a:xfrm>
            <a:off x="4504106" y="1257904"/>
            <a:ext cx="2314118" cy="2056796"/>
          </a:xfrm>
          <a:prstGeom prst="rect">
            <a:avLst/>
          </a:prstGeom>
          <a:solidFill>
            <a:srgbClr val="444A40"/>
          </a:solidFill>
          <a:ln/>
        </p:spPr>
        <p:txBody>
          <a:bodyPr/>
          <a:lstStyle/>
          <a:p>
            <a:endParaRPr lang="en-AU" noProof="0" dirty="0"/>
          </a:p>
        </p:txBody>
      </p:sp>
      <p:pic>
        <p:nvPicPr>
          <p:cNvPr id="14" name="Image 2" descr="icons2/block_FFFFFF.png"/>
          <p:cNvPicPr>
            <a:picLocks noChangeAspect="1"/>
          </p:cNvPicPr>
          <p:nvPr/>
        </p:nvPicPr>
        <p:blipFill>
          <a:blip r:embed="rId3"/>
          <a:stretch>
            <a:fillRect/>
          </a:stretch>
        </p:blipFill>
        <p:spPr>
          <a:xfrm>
            <a:off x="4668698" y="1696212"/>
            <a:ext cx="365760" cy="365760"/>
          </a:xfrm>
          <a:prstGeom prst="rect">
            <a:avLst/>
          </a:prstGeom>
        </p:spPr>
      </p:pic>
      <p:sp>
        <p:nvSpPr>
          <p:cNvPr id="15" name="Text 10"/>
          <p:cNvSpPr/>
          <p:nvPr/>
        </p:nvSpPr>
        <p:spPr>
          <a:xfrm>
            <a:off x="4718880" y="2481616"/>
            <a:ext cx="1984934" cy="914400"/>
          </a:xfrm>
          <a:prstGeom prst="rect">
            <a:avLst/>
          </a:prstGeom>
          <a:noFill/>
          <a:ln/>
        </p:spPr>
        <p:txBody>
          <a:bodyPr wrap="square" lIns="0" tIns="0" rIns="0" bIns="0" rtlCol="0" anchor="ctr"/>
          <a:lstStyle/>
          <a:p>
            <a:pPr marL="0" indent="0">
              <a:lnSpc>
                <a:spcPct val="110000"/>
              </a:lnSpc>
              <a:buNone/>
            </a:pPr>
            <a:r>
              <a:rPr lang="en-AU" sz="1100" b="1" noProof="0" dirty="0">
                <a:solidFill>
                  <a:srgbClr val="FFFFFF"/>
                </a:solidFill>
                <a:latin typeface="Arial" pitchFamily="34" charset="0"/>
                <a:ea typeface="Arial" pitchFamily="34" charset="-122"/>
                <a:cs typeface="Arial" pitchFamily="34" charset="-120"/>
              </a:rPr>
              <a:t>Patient refusal of treatment recommendations and becoming angry</a:t>
            </a:r>
            <a:endParaRPr lang="en-AU" sz="1100" noProof="0" dirty="0"/>
          </a:p>
        </p:txBody>
      </p:sp>
      <p:sp>
        <p:nvSpPr>
          <p:cNvPr id="16" name="Shape 11"/>
          <p:cNvSpPr/>
          <p:nvPr/>
        </p:nvSpPr>
        <p:spPr>
          <a:xfrm>
            <a:off x="7019392" y="1257904"/>
            <a:ext cx="2314118" cy="2056796"/>
          </a:xfrm>
          <a:prstGeom prst="rect">
            <a:avLst/>
          </a:prstGeom>
          <a:solidFill>
            <a:srgbClr val="444A40"/>
          </a:solidFill>
          <a:ln/>
        </p:spPr>
        <p:txBody>
          <a:bodyPr/>
          <a:lstStyle/>
          <a:p>
            <a:endParaRPr lang="en-AU" noProof="0" dirty="0"/>
          </a:p>
        </p:txBody>
      </p:sp>
      <p:pic>
        <p:nvPicPr>
          <p:cNvPr id="17" name="Image 3" descr="icons2/chat_FFFFFF.png"/>
          <p:cNvPicPr>
            <a:picLocks noChangeAspect="1"/>
          </p:cNvPicPr>
          <p:nvPr/>
        </p:nvPicPr>
        <p:blipFill>
          <a:blip r:embed="rId4"/>
          <a:stretch>
            <a:fillRect/>
          </a:stretch>
        </p:blipFill>
        <p:spPr>
          <a:xfrm>
            <a:off x="7183984" y="1696212"/>
            <a:ext cx="365760" cy="365760"/>
          </a:xfrm>
          <a:prstGeom prst="rect">
            <a:avLst/>
          </a:prstGeom>
        </p:spPr>
      </p:pic>
      <p:sp>
        <p:nvSpPr>
          <p:cNvPr id="18" name="Text 12"/>
          <p:cNvSpPr/>
          <p:nvPr/>
        </p:nvSpPr>
        <p:spPr>
          <a:xfrm>
            <a:off x="7323484" y="2342145"/>
            <a:ext cx="1984934" cy="1005840"/>
          </a:xfrm>
          <a:prstGeom prst="rect">
            <a:avLst/>
          </a:prstGeom>
          <a:noFill/>
          <a:ln/>
        </p:spPr>
        <p:txBody>
          <a:bodyPr wrap="square" lIns="0" tIns="0" rIns="0" bIns="0" rtlCol="0" anchor="ctr"/>
          <a:lstStyle/>
          <a:p>
            <a:pPr marL="0" indent="0">
              <a:lnSpc>
                <a:spcPct val="110000"/>
              </a:lnSpc>
              <a:buNone/>
            </a:pPr>
            <a:r>
              <a:rPr lang="en-AU" sz="1100" b="1" noProof="0" dirty="0">
                <a:solidFill>
                  <a:srgbClr val="FFFFFF"/>
                </a:solidFill>
                <a:latin typeface="Arial" pitchFamily="34" charset="0"/>
                <a:ea typeface="Arial" pitchFamily="34" charset="-122"/>
                <a:cs typeface="Arial" pitchFamily="34" charset="-120"/>
              </a:rPr>
              <a:t>Breaking bad news</a:t>
            </a:r>
            <a:endParaRPr lang="en-AU" sz="1100" noProof="0" dirty="0"/>
          </a:p>
        </p:txBody>
      </p:sp>
      <p:sp>
        <p:nvSpPr>
          <p:cNvPr id="19" name="Shape 13"/>
          <p:cNvSpPr/>
          <p:nvPr/>
        </p:nvSpPr>
        <p:spPr>
          <a:xfrm>
            <a:off x="9534677" y="1257904"/>
            <a:ext cx="2314118" cy="2056796"/>
          </a:xfrm>
          <a:prstGeom prst="rect">
            <a:avLst/>
          </a:prstGeom>
          <a:solidFill>
            <a:srgbClr val="444A40"/>
          </a:solidFill>
          <a:ln/>
        </p:spPr>
        <p:txBody>
          <a:bodyPr/>
          <a:lstStyle/>
          <a:p>
            <a:endParaRPr lang="en-AU" noProof="0" dirty="0"/>
          </a:p>
        </p:txBody>
      </p:sp>
      <p:pic>
        <p:nvPicPr>
          <p:cNvPr id="20" name="Image 4" descr="icons2/desc_FFFFFF.png"/>
          <p:cNvPicPr>
            <a:picLocks noChangeAspect="1"/>
          </p:cNvPicPr>
          <p:nvPr/>
        </p:nvPicPr>
        <p:blipFill>
          <a:blip r:embed="rId5"/>
          <a:stretch>
            <a:fillRect/>
          </a:stretch>
        </p:blipFill>
        <p:spPr>
          <a:xfrm>
            <a:off x="9699269" y="1696212"/>
            <a:ext cx="365760" cy="365760"/>
          </a:xfrm>
          <a:prstGeom prst="rect">
            <a:avLst/>
          </a:prstGeom>
        </p:spPr>
      </p:pic>
      <p:sp>
        <p:nvSpPr>
          <p:cNvPr id="21" name="Text 14"/>
          <p:cNvSpPr/>
          <p:nvPr/>
        </p:nvSpPr>
        <p:spPr>
          <a:xfrm>
            <a:off x="9699269" y="2585415"/>
            <a:ext cx="1977752" cy="810438"/>
          </a:xfrm>
          <a:prstGeom prst="rect">
            <a:avLst/>
          </a:prstGeom>
          <a:noFill/>
          <a:ln/>
        </p:spPr>
        <p:txBody>
          <a:bodyPr wrap="square" lIns="0" tIns="0" rIns="0" bIns="0" rtlCol="0" anchor="ctr"/>
          <a:lstStyle/>
          <a:p>
            <a:pPr marL="0" indent="0">
              <a:lnSpc>
                <a:spcPct val="110000"/>
              </a:lnSpc>
              <a:buNone/>
            </a:pPr>
            <a:r>
              <a:rPr lang="en-AU" sz="1100" b="1" noProof="0" dirty="0">
                <a:solidFill>
                  <a:srgbClr val="FFFFFF"/>
                </a:solidFill>
                <a:latin typeface="Arial" pitchFamily="34" charset="0"/>
                <a:ea typeface="Arial" pitchFamily="34" charset="-122"/>
                <a:cs typeface="Arial" pitchFamily="34" charset="-120"/>
              </a:rPr>
              <a:t>Managing an adverse event and maintaining open disclosure</a:t>
            </a:r>
            <a:endParaRPr lang="en-AU" sz="1100" noProof="0" dirty="0"/>
          </a:p>
        </p:txBody>
      </p:sp>
      <p:sp>
        <p:nvSpPr>
          <p:cNvPr id="22" name="Text 15"/>
          <p:cNvSpPr/>
          <p:nvPr/>
        </p:nvSpPr>
        <p:spPr>
          <a:xfrm>
            <a:off x="1988820" y="3385566"/>
            <a:ext cx="9859975" cy="274320"/>
          </a:xfrm>
          <a:prstGeom prst="rect">
            <a:avLst/>
          </a:prstGeom>
          <a:noFill/>
          <a:ln/>
        </p:spPr>
        <p:txBody>
          <a:bodyPr wrap="square" lIns="0" tIns="0" rIns="0" bIns="0" rtlCol="0" anchor="ctr"/>
          <a:lstStyle/>
          <a:p>
            <a:pPr marL="0" indent="0">
              <a:buNone/>
            </a:pPr>
            <a:r>
              <a:rPr lang="en-AU" sz="1050" i="1" dirty="0">
                <a:solidFill>
                  <a:srgbClr val="444A40"/>
                </a:solidFill>
                <a:latin typeface="Arial" pitchFamily="34" charset="0"/>
                <a:ea typeface="Arial" pitchFamily="34" charset="-122"/>
                <a:cs typeface="Arial" pitchFamily="34" charset="-120"/>
              </a:rPr>
              <a:t>Protypes</a:t>
            </a:r>
            <a:r>
              <a:rPr lang="en-AU" sz="1050" i="1" noProof="0" dirty="0">
                <a:solidFill>
                  <a:srgbClr val="444A40"/>
                </a:solidFill>
                <a:latin typeface="Arial" pitchFamily="34" charset="0"/>
                <a:ea typeface="Arial" pitchFamily="34" charset="-122"/>
                <a:cs typeface="Arial" pitchFamily="34" charset="-120"/>
              </a:rPr>
              <a:t> - clinically authentic, emotionally demanding and highly time-sensitive</a:t>
            </a:r>
            <a:endParaRPr lang="en-AU" sz="1050" noProof="0" dirty="0"/>
          </a:p>
        </p:txBody>
      </p:sp>
      <p:pic>
        <p:nvPicPr>
          <p:cNvPr id="24" name="Image 5" descr="icons2/sync_000F46.png"/>
          <p:cNvPicPr>
            <a:picLocks noChangeAspect="1"/>
          </p:cNvPicPr>
          <p:nvPr/>
        </p:nvPicPr>
        <p:blipFill>
          <a:blip r:embed="rId6"/>
          <a:stretch>
            <a:fillRect/>
          </a:stretch>
        </p:blipFill>
        <p:spPr>
          <a:xfrm>
            <a:off x="2189988" y="4137660"/>
            <a:ext cx="457200" cy="457200"/>
          </a:xfrm>
          <a:prstGeom prst="rect">
            <a:avLst/>
          </a:prstGeom>
        </p:spPr>
      </p:pic>
      <p:sp>
        <p:nvSpPr>
          <p:cNvPr id="30" name="Text 21"/>
          <p:cNvSpPr/>
          <p:nvPr/>
        </p:nvSpPr>
        <p:spPr>
          <a:xfrm>
            <a:off x="10385755" y="6313932"/>
            <a:ext cx="1463040" cy="201168"/>
          </a:xfrm>
          <a:prstGeom prst="rect">
            <a:avLst/>
          </a:prstGeom>
          <a:noFill/>
          <a:ln/>
        </p:spPr>
        <p:txBody>
          <a:bodyPr wrap="square" lIns="0" tIns="0" rIns="0" bIns="0" rtlCol="0" anchor="ctr"/>
          <a:lstStyle/>
          <a:p>
            <a:pPr marL="0" indent="0" algn="r">
              <a:buNone/>
            </a:pPr>
            <a:r>
              <a:rPr lang="en-AU" sz="700" noProof="0" dirty="0">
                <a:solidFill>
                  <a:srgbClr val="000F46"/>
                </a:solidFill>
                <a:latin typeface="Arial" pitchFamily="34" charset="0"/>
                <a:ea typeface="Arial" pitchFamily="34" charset="-122"/>
                <a:cs typeface="Arial" pitchFamily="34" charset="-120"/>
              </a:rPr>
              <a:t>CRICOS 00116K</a:t>
            </a:r>
            <a:endParaRPr lang="en-AU" sz="700" noProof="0" dirty="0"/>
          </a:p>
        </p:txBody>
      </p:sp>
      <p:sp>
        <p:nvSpPr>
          <p:cNvPr id="31" name="Shape 0">
            <a:extLst>
              <a:ext uri="{FF2B5EF4-FFF2-40B4-BE49-F238E27FC236}">
                <a16:creationId xmlns:a16="http://schemas.microsoft.com/office/drawing/2014/main" id="{0D9B0369-F621-90B5-2B2E-68BA8DCEAA4F}"/>
              </a:ext>
            </a:extLst>
          </p:cNvPr>
          <p:cNvSpPr/>
          <p:nvPr/>
        </p:nvSpPr>
        <p:spPr>
          <a:xfrm>
            <a:off x="342900" y="342900"/>
            <a:ext cx="1371600" cy="1371600"/>
          </a:xfrm>
          <a:prstGeom prst="rect">
            <a:avLst/>
          </a:prstGeom>
          <a:solidFill>
            <a:srgbClr val="000F46"/>
          </a:solidFill>
          <a:ln/>
        </p:spPr>
        <p:txBody>
          <a:bodyPr/>
          <a:lstStyle/>
          <a:p>
            <a:endParaRPr lang="en-AU" noProof="0" dirty="0"/>
          </a:p>
        </p:txBody>
      </p:sp>
      <p:sp>
        <p:nvSpPr>
          <p:cNvPr id="32" name="Shape 3">
            <a:extLst>
              <a:ext uri="{FF2B5EF4-FFF2-40B4-BE49-F238E27FC236}">
                <a16:creationId xmlns:a16="http://schemas.microsoft.com/office/drawing/2014/main" id="{8FC13A67-C1C1-8CB5-A860-1B89A4D01A1C}"/>
              </a:ext>
            </a:extLst>
          </p:cNvPr>
          <p:cNvSpPr/>
          <p:nvPr/>
        </p:nvSpPr>
        <p:spPr>
          <a:xfrm>
            <a:off x="342900" y="1714500"/>
            <a:ext cx="1371600" cy="1371600"/>
          </a:xfrm>
          <a:prstGeom prst="rect">
            <a:avLst/>
          </a:prstGeom>
          <a:solidFill>
            <a:srgbClr val="ABC1A7"/>
          </a:solidFill>
          <a:ln/>
        </p:spPr>
        <p:txBody>
          <a:bodyPr/>
          <a:lstStyle/>
          <a:p>
            <a:endParaRPr lang="en-AU" noProof="0" dirty="0"/>
          </a:p>
        </p:txBody>
      </p:sp>
      <p:sp>
        <p:nvSpPr>
          <p:cNvPr id="33" name="Shape 4">
            <a:extLst>
              <a:ext uri="{FF2B5EF4-FFF2-40B4-BE49-F238E27FC236}">
                <a16:creationId xmlns:a16="http://schemas.microsoft.com/office/drawing/2014/main" id="{E94322D5-68D6-0E10-9FA2-541441D76AE7}"/>
              </a:ext>
            </a:extLst>
          </p:cNvPr>
          <p:cNvSpPr/>
          <p:nvPr/>
        </p:nvSpPr>
        <p:spPr>
          <a:xfrm>
            <a:off x="342900" y="3086100"/>
            <a:ext cx="1371600" cy="2743200"/>
          </a:xfrm>
          <a:prstGeom prst="rect">
            <a:avLst/>
          </a:prstGeom>
          <a:solidFill>
            <a:srgbClr val="444A40"/>
          </a:solidFill>
          <a:ln/>
        </p:spPr>
        <p:txBody>
          <a:bodyPr/>
          <a:lstStyle/>
          <a:p>
            <a:endParaRPr lang="en-AU" noProof="0" dirty="0"/>
          </a:p>
        </p:txBody>
      </p:sp>
      <p:pic>
        <p:nvPicPr>
          <p:cNvPr id="34" name="Picture 33" descr="A logo of a university&#10;&#10;Description automatically generated">
            <a:extLst>
              <a:ext uri="{FF2B5EF4-FFF2-40B4-BE49-F238E27FC236}">
                <a16:creationId xmlns:a16="http://schemas.microsoft.com/office/drawing/2014/main" id="{E94E80E4-1ED8-289F-175E-B356FEAE7D2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6384" y="386384"/>
            <a:ext cx="1284631" cy="1284631"/>
          </a:xfrm>
          <a:prstGeom prst="rect">
            <a:avLst/>
          </a:prstGeom>
        </p:spPr>
      </p:pic>
      <p:pic>
        <p:nvPicPr>
          <p:cNvPr id="35" name="Imagem 8" descr="Uma imagem com texto, Tipo de letra, Gráficos, logótipo&#10;&#10;Os conteúdos gerados por IA podem estar incorretos.">
            <a:extLst>
              <a:ext uri="{FF2B5EF4-FFF2-40B4-BE49-F238E27FC236}">
                <a16:creationId xmlns:a16="http://schemas.microsoft.com/office/drawing/2014/main" id="{D55229B5-B5C9-759E-E9DF-C23B31D7AEB9}"/>
              </a:ext>
            </a:extLst>
          </p:cNvPr>
          <p:cNvPicPr>
            <a:picLocks noChangeAspect="1"/>
          </p:cNvPicPr>
          <p:nvPr/>
        </p:nvPicPr>
        <p:blipFill>
          <a:blip r:embed="rId8"/>
          <a:stretch>
            <a:fillRect/>
          </a:stretch>
        </p:blipFill>
        <p:spPr>
          <a:xfrm>
            <a:off x="396347" y="1767947"/>
            <a:ext cx="1274668" cy="1274668"/>
          </a:xfrm>
          <a:prstGeom prst="rect">
            <a:avLst/>
          </a:prstGeom>
        </p:spPr>
      </p:pic>
      <p:pic>
        <p:nvPicPr>
          <p:cNvPr id="36" name="Picture 35">
            <a:extLst>
              <a:ext uri="{FF2B5EF4-FFF2-40B4-BE49-F238E27FC236}">
                <a16:creationId xmlns:a16="http://schemas.microsoft.com/office/drawing/2014/main" id="{DE00D9FD-110A-BA8D-D862-EC1C23695F4C}"/>
              </a:ext>
            </a:extLst>
          </p:cNvPr>
          <p:cNvPicPr>
            <a:picLocks noChangeAspect="1"/>
          </p:cNvPicPr>
          <p:nvPr/>
        </p:nvPicPr>
        <p:blipFill rotWithShape="1">
          <a:blip r:embed="rId9"/>
          <a:srcRect t="14627" b="18179"/>
          <a:stretch>
            <a:fillRect/>
          </a:stretch>
        </p:blipFill>
        <p:spPr bwMode="auto">
          <a:xfrm>
            <a:off x="3469690" y="3934206"/>
            <a:ext cx="6229579" cy="2206309"/>
          </a:xfrm>
          <a:prstGeom prst="rect">
            <a:avLst/>
          </a:prstGeom>
          <a:ln>
            <a:noFill/>
          </a:ln>
          <a:extLst>
            <a:ext uri="{53640926-AAD7-44D8-BBD7-CCE9431645EC}">
              <a14:shadowObscured xmlns:a14="http://schemas.microsoft.com/office/drawing/2010/main"/>
            </a:ext>
          </a:extLst>
        </p:spPr>
      </p:pic>
      <p:pic>
        <p:nvPicPr>
          <p:cNvPr id="42" name="Graphic 41" descr="Doctor female outline">
            <a:extLst>
              <a:ext uri="{FF2B5EF4-FFF2-40B4-BE49-F238E27FC236}">
                <a16:creationId xmlns:a16="http://schemas.microsoft.com/office/drawing/2014/main" id="{D8564C93-7F7C-888D-EB69-D1A527E65224}"/>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2627441" y="1671015"/>
            <a:ext cx="914400" cy="914400"/>
          </a:xfrm>
          <a:prstGeom prst="rect">
            <a:avLst/>
          </a:prstGeom>
        </p:spPr>
      </p:pic>
      <p:pic>
        <p:nvPicPr>
          <p:cNvPr id="44" name="Graphic 43" descr="Medical with solid fill">
            <a:extLst>
              <a:ext uri="{FF2B5EF4-FFF2-40B4-BE49-F238E27FC236}">
                <a16:creationId xmlns:a16="http://schemas.microsoft.com/office/drawing/2014/main" id="{892EF592-44EE-C134-E265-56DACA6ED31C}"/>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0222439" y="1671015"/>
            <a:ext cx="914400" cy="914400"/>
          </a:xfrm>
          <a:prstGeom prst="rect">
            <a:avLst/>
          </a:prstGeom>
        </p:spPr>
      </p:pic>
      <p:pic>
        <p:nvPicPr>
          <p:cNvPr id="46" name="Graphic 45" descr="Comment Heart Break outline">
            <a:extLst>
              <a:ext uri="{FF2B5EF4-FFF2-40B4-BE49-F238E27FC236}">
                <a16:creationId xmlns:a16="http://schemas.microsoft.com/office/drawing/2014/main" id="{7ADE67AC-EDA7-E0B6-BB77-B318F64512B4}"/>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7707154" y="1720392"/>
            <a:ext cx="914400" cy="914400"/>
          </a:xfrm>
          <a:prstGeom prst="rect">
            <a:avLst/>
          </a:prstGeom>
        </p:spPr>
      </p:pic>
      <p:pic>
        <p:nvPicPr>
          <p:cNvPr id="48" name="Graphic 47" descr="Clipboard All Crosses outline">
            <a:extLst>
              <a:ext uri="{FF2B5EF4-FFF2-40B4-BE49-F238E27FC236}">
                <a16:creationId xmlns:a16="http://schemas.microsoft.com/office/drawing/2014/main" id="{A99C8CB5-A801-C607-7EB0-C916FE40BDF7}"/>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5199050" y="1671015"/>
            <a:ext cx="914400" cy="914400"/>
          </a:xfrm>
          <a:prstGeom prst="rect">
            <a:avLst/>
          </a:prstGeom>
        </p:spPr>
      </p:pic>
      <p:pic>
        <p:nvPicPr>
          <p:cNvPr id="49" name="Picture 48">
            <a:extLst>
              <a:ext uri="{FF2B5EF4-FFF2-40B4-BE49-F238E27FC236}">
                <a16:creationId xmlns:a16="http://schemas.microsoft.com/office/drawing/2014/main" id="{B692CAF8-2863-BAE1-F1A4-D9336ED6128E}"/>
              </a:ext>
            </a:extLst>
          </p:cNvPr>
          <p:cNvPicPr>
            <a:picLocks noChangeAspect="1"/>
          </p:cNvPicPr>
          <p:nvPr/>
        </p:nvPicPr>
        <p:blipFill>
          <a:blip r:embed="rId14"/>
          <a:stretch>
            <a:fillRect/>
          </a:stretch>
        </p:blipFill>
        <p:spPr>
          <a:xfrm>
            <a:off x="4808980" y="1455327"/>
            <a:ext cx="1705151" cy="1136767"/>
          </a:xfrm>
          <a:prstGeom prst="rect">
            <a:avLst/>
          </a:prstGeom>
        </p:spPr>
      </p:pic>
      <p:pic>
        <p:nvPicPr>
          <p:cNvPr id="51" name="Picture 50">
            <a:extLst>
              <a:ext uri="{FF2B5EF4-FFF2-40B4-BE49-F238E27FC236}">
                <a16:creationId xmlns:a16="http://schemas.microsoft.com/office/drawing/2014/main" id="{755ABB67-C5E6-067B-A1E4-8103E6E9795B}"/>
              </a:ext>
            </a:extLst>
          </p:cNvPr>
          <p:cNvPicPr>
            <a:picLocks noChangeAspect="1"/>
          </p:cNvPicPr>
          <p:nvPr/>
        </p:nvPicPr>
        <p:blipFill>
          <a:blip r:embed="rId15"/>
          <a:stretch>
            <a:fillRect/>
          </a:stretch>
        </p:blipFill>
        <p:spPr>
          <a:xfrm>
            <a:off x="2244852" y="1443931"/>
            <a:ext cx="1739340" cy="1159560"/>
          </a:xfrm>
          <a:prstGeom prst="rect">
            <a:avLst/>
          </a:prstGeom>
        </p:spPr>
      </p:pic>
      <p:pic>
        <p:nvPicPr>
          <p:cNvPr id="53" name="Picture 52">
            <a:extLst>
              <a:ext uri="{FF2B5EF4-FFF2-40B4-BE49-F238E27FC236}">
                <a16:creationId xmlns:a16="http://schemas.microsoft.com/office/drawing/2014/main" id="{69696BC8-BB61-E955-FA62-B2AA6C7F0C73}"/>
              </a:ext>
            </a:extLst>
          </p:cNvPr>
          <p:cNvPicPr>
            <a:picLocks noChangeAspect="1"/>
          </p:cNvPicPr>
          <p:nvPr/>
        </p:nvPicPr>
        <p:blipFill>
          <a:blip r:embed="rId16"/>
          <a:stretch>
            <a:fillRect/>
          </a:stretch>
        </p:blipFill>
        <p:spPr>
          <a:xfrm>
            <a:off x="9822604" y="1500772"/>
            <a:ext cx="1713243" cy="1142162"/>
          </a:xfrm>
          <a:prstGeom prst="rect">
            <a:avLst/>
          </a:prstGeom>
        </p:spPr>
      </p:pic>
      <p:pic>
        <p:nvPicPr>
          <p:cNvPr id="55" name="Picture 54">
            <a:extLst>
              <a:ext uri="{FF2B5EF4-FFF2-40B4-BE49-F238E27FC236}">
                <a16:creationId xmlns:a16="http://schemas.microsoft.com/office/drawing/2014/main" id="{CA578013-486C-F33A-4B6B-E56F1DAA9705}"/>
              </a:ext>
            </a:extLst>
          </p:cNvPr>
          <p:cNvPicPr>
            <a:picLocks noChangeAspect="1"/>
          </p:cNvPicPr>
          <p:nvPr/>
        </p:nvPicPr>
        <p:blipFill>
          <a:blip r:embed="rId17"/>
          <a:stretch>
            <a:fillRect/>
          </a:stretch>
        </p:blipFill>
        <p:spPr>
          <a:xfrm>
            <a:off x="7272177" y="1501526"/>
            <a:ext cx="1746881" cy="1164587"/>
          </a:xfrm>
          <a:prstGeom prst="rect">
            <a:avLst/>
          </a:prstGeom>
        </p:spPr>
      </p:pic>
      <p:sp>
        <p:nvSpPr>
          <p:cNvPr id="57" name="TextBox 56">
            <a:extLst>
              <a:ext uri="{FF2B5EF4-FFF2-40B4-BE49-F238E27FC236}">
                <a16:creationId xmlns:a16="http://schemas.microsoft.com/office/drawing/2014/main" id="{D43E2ABC-CBCA-40EC-AAE3-95D11FE6DB42}"/>
              </a:ext>
            </a:extLst>
          </p:cNvPr>
          <p:cNvSpPr txBox="1"/>
          <p:nvPr/>
        </p:nvSpPr>
        <p:spPr>
          <a:xfrm>
            <a:off x="96021" y="6414516"/>
            <a:ext cx="6099716" cy="246221"/>
          </a:xfrm>
          <a:prstGeom prst="rect">
            <a:avLst/>
          </a:prstGeom>
          <a:noFill/>
        </p:spPr>
        <p:txBody>
          <a:bodyPr wrap="square">
            <a:spAutoFit/>
          </a:bodyPr>
          <a:lstStyle/>
          <a:p>
            <a:pPr marL="457200" indent="-457200"/>
            <a:r>
              <a:rPr lang="en-AU" sz="1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Design Council. (2015). The Double Diamond. </a:t>
            </a:r>
            <a:r>
              <a:rPr lang="en-AU" sz="1000" kern="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Www.designcouncil.org.uk</a:t>
            </a:r>
            <a:r>
              <a:rPr lang="en-AU" sz="1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Design Council.  </a:t>
            </a:r>
            <a:endParaRPr lang="en-AU" sz="1000" kern="100" dirty="0">
              <a:effectLst/>
              <a:latin typeface="Calibri" panose="020F0502020204030204" pitchFamily="34" charset="0"/>
              <a:ea typeface="DengXian" panose="02010600030101010101" pitchFamily="2" charset="-122"/>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1221</TotalTime>
  <Words>744</Words>
  <Application>Microsoft Macintosh PowerPoint</Application>
  <PresentationFormat>Widescreen</PresentationFormat>
  <Paragraphs>48</Paragraphs>
  <Slides>3</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Arial</vt:lpstr>
      <vt:lpstr>Calibri</vt:lpstr>
      <vt:lpstr>Georgia</vt:lpstr>
      <vt:lpstr>Office Theme</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Bree Jones</cp:lastModifiedBy>
  <cp:revision>2</cp:revision>
  <dcterms:created xsi:type="dcterms:W3CDTF">2026-07-30T10:01:44Z</dcterms:created>
  <dcterms:modified xsi:type="dcterms:W3CDTF">2026-07-31T06:25:13Z</dcterms:modified>
</cp:coreProperties>
</file>