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394" dt="2026-08-24T18:04:52.269"/>
    <p1510:client id="{DFFFEF8B-C3BE-7963-5924-54C2AA0BBE8D}" v="18" dt="2026-08-24T18:35:16.5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>
        <p:scale>
          <a:sx n="53" d="100"/>
          <a:sy n="53" d="100"/>
        </p:scale>
        <p:origin x="-684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3D3E00-78C1-49EC-8D67-C2852D16580F}" type="doc">
      <dgm:prSet loTypeId="urn:microsoft.com/office/officeart/2005/8/layout/hierarchy1" loCatId="hierarchy" qsTypeId="urn:microsoft.com/office/officeart/2005/8/quickstyle/simple1#44" qsCatId="simple" csTypeId="urn:microsoft.com/office/officeart/2005/8/colors/accent1_2#10" csCatId="accent1"/>
      <dgm:spPr/>
      <dgm:t>
        <a:bodyPr/>
        <a:lstStyle/>
        <a:p>
          <a:endParaRPr lang="en-US"/>
        </a:p>
      </dgm:t>
    </dgm:pt>
    <dgm:pt modelId="{46AD7202-4753-4044-B961-5124E9BCAF57}">
      <dgm:prSet/>
      <dgm:spPr/>
      <dgm:t>
        <a:bodyPr/>
        <a:lstStyle/>
        <a:p>
          <a:r>
            <a:rPr lang="en-US"/>
            <a:t>Treating a dental patient as a means to an end violates the ethics principle of respect for persons. </a:t>
          </a:r>
        </a:p>
      </dgm:t>
    </dgm:pt>
    <dgm:pt modelId="{2EE78E35-2E85-48DF-BE9B-C042A8DFCEF2}" type="parTrans" cxnId="{F563783D-1AA1-436C-BA41-7D87B2BA020B}">
      <dgm:prSet/>
      <dgm:spPr/>
      <dgm:t>
        <a:bodyPr/>
        <a:lstStyle/>
        <a:p>
          <a:endParaRPr lang="en-US"/>
        </a:p>
      </dgm:t>
    </dgm:pt>
    <dgm:pt modelId="{D6C0F8D4-AEA3-4892-9097-FCF3346B40C6}" type="sibTrans" cxnId="{F563783D-1AA1-436C-BA41-7D87B2BA020B}">
      <dgm:prSet/>
      <dgm:spPr/>
      <dgm:t>
        <a:bodyPr/>
        <a:lstStyle/>
        <a:p>
          <a:endParaRPr lang="en-US"/>
        </a:p>
      </dgm:t>
    </dgm:pt>
    <dgm:pt modelId="{CE28F7C2-F756-4808-9154-EFD463B59C7B}">
      <dgm:prSet/>
      <dgm:spPr/>
      <dgm:t>
        <a:bodyPr/>
        <a:lstStyle/>
        <a:p>
          <a:r>
            <a:rPr lang="en-US"/>
            <a:t>This means using a patient only for profit, teaching, or practice without regard for their own goals, health, or well-being.</a:t>
          </a:r>
        </a:p>
      </dgm:t>
    </dgm:pt>
    <dgm:pt modelId="{2592603D-8747-46E3-85A0-9F625437AF0D}" type="parTrans" cxnId="{85F3B5C6-99BF-4626-AD11-9D68241957CC}">
      <dgm:prSet/>
      <dgm:spPr/>
      <dgm:t>
        <a:bodyPr/>
        <a:lstStyle/>
        <a:p>
          <a:endParaRPr lang="en-US"/>
        </a:p>
      </dgm:t>
    </dgm:pt>
    <dgm:pt modelId="{A87694E0-D88E-4004-9F52-078742AC4C91}" type="sibTrans" cxnId="{85F3B5C6-99BF-4626-AD11-9D68241957CC}">
      <dgm:prSet/>
      <dgm:spPr/>
      <dgm:t>
        <a:bodyPr/>
        <a:lstStyle/>
        <a:p>
          <a:endParaRPr lang="en-US"/>
        </a:p>
      </dgm:t>
    </dgm:pt>
    <dgm:pt modelId="{2B525E12-DD24-4279-AE92-8FD5FBB62FD2}" type="pres">
      <dgm:prSet presAssocID="{153D3E00-78C1-49EC-8D67-C2852D16580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2643199F-59F3-4ADB-A25E-229DE4204913}" type="pres">
      <dgm:prSet presAssocID="{46AD7202-4753-4044-B961-5124E9BCAF57}" presName="hierRoot1" presStyleCnt="0"/>
      <dgm:spPr/>
    </dgm:pt>
    <dgm:pt modelId="{3FC17FF1-EE15-4479-A9C9-78CAFD2D6BEB}" type="pres">
      <dgm:prSet presAssocID="{46AD7202-4753-4044-B961-5124E9BCAF57}" presName="composite" presStyleCnt="0"/>
      <dgm:spPr/>
    </dgm:pt>
    <dgm:pt modelId="{CC6020C6-7044-4D84-A13D-31596257417F}" type="pres">
      <dgm:prSet presAssocID="{46AD7202-4753-4044-B961-5124E9BCAF57}" presName="background" presStyleLbl="node0" presStyleIdx="0" presStyleCnt="2"/>
      <dgm:spPr/>
    </dgm:pt>
    <dgm:pt modelId="{E4C1628B-87CE-4D3B-91EE-FFEE5768F020}" type="pres">
      <dgm:prSet presAssocID="{46AD7202-4753-4044-B961-5124E9BCAF57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403E149-D8D3-4625-86AE-84428992BC4B}" type="pres">
      <dgm:prSet presAssocID="{46AD7202-4753-4044-B961-5124E9BCAF57}" presName="hierChild2" presStyleCnt="0"/>
      <dgm:spPr/>
    </dgm:pt>
    <dgm:pt modelId="{A93B098A-C59D-48EF-8E97-916E7C39B604}" type="pres">
      <dgm:prSet presAssocID="{CE28F7C2-F756-4808-9154-EFD463B59C7B}" presName="hierRoot1" presStyleCnt="0"/>
      <dgm:spPr/>
    </dgm:pt>
    <dgm:pt modelId="{C658981B-DF01-404E-8C0E-C4794FA3E629}" type="pres">
      <dgm:prSet presAssocID="{CE28F7C2-F756-4808-9154-EFD463B59C7B}" presName="composite" presStyleCnt="0"/>
      <dgm:spPr/>
    </dgm:pt>
    <dgm:pt modelId="{A89F1B4B-5BA6-4D1F-97D8-0CA0FF05A3D2}" type="pres">
      <dgm:prSet presAssocID="{CE28F7C2-F756-4808-9154-EFD463B59C7B}" presName="background" presStyleLbl="node0" presStyleIdx="1" presStyleCnt="2"/>
      <dgm:spPr/>
    </dgm:pt>
    <dgm:pt modelId="{74A07C80-A1F1-49C1-B910-9E44216AC909}" type="pres">
      <dgm:prSet presAssocID="{CE28F7C2-F756-4808-9154-EFD463B59C7B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755468E-544E-4A2A-A308-0329C7C56AE1}" type="pres">
      <dgm:prSet presAssocID="{CE28F7C2-F756-4808-9154-EFD463B59C7B}" presName="hierChild2" presStyleCnt="0"/>
      <dgm:spPr/>
    </dgm:pt>
  </dgm:ptLst>
  <dgm:cxnLst>
    <dgm:cxn modelId="{D2416281-AC64-49B2-BAB6-EF5354948ECD}" type="presOf" srcId="{46AD7202-4753-4044-B961-5124E9BCAF57}" destId="{E4C1628B-87CE-4D3B-91EE-FFEE5768F020}" srcOrd="0" destOrd="0" presId="urn:microsoft.com/office/officeart/2005/8/layout/hierarchy1"/>
    <dgm:cxn modelId="{82E43A2C-EFAF-4AA5-ADE3-E79F900C06F9}" type="presOf" srcId="{CE28F7C2-F756-4808-9154-EFD463B59C7B}" destId="{74A07C80-A1F1-49C1-B910-9E44216AC909}" srcOrd="0" destOrd="0" presId="urn:microsoft.com/office/officeart/2005/8/layout/hierarchy1"/>
    <dgm:cxn modelId="{F563783D-1AA1-436C-BA41-7D87B2BA020B}" srcId="{153D3E00-78C1-49EC-8D67-C2852D16580F}" destId="{46AD7202-4753-4044-B961-5124E9BCAF57}" srcOrd="0" destOrd="0" parTransId="{2EE78E35-2E85-48DF-BE9B-C042A8DFCEF2}" sibTransId="{D6C0F8D4-AEA3-4892-9097-FCF3346B40C6}"/>
    <dgm:cxn modelId="{B71FFA8F-C08F-4C7E-B39D-3E899AFD4815}" type="presOf" srcId="{153D3E00-78C1-49EC-8D67-C2852D16580F}" destId="{2B525E12-DD24-4279-AE92-8FD5FBB62FD2}" srcOrd="0" destOrd="0" presId="urn:microsoft.com/office/officeart/2005/8/layout/hierarchy1"/>
    <dgm:cxn modelId="{85F3B5C6-99BF-4626-AD11-9D68241957CC}" srcId="{153D3E00-78C1-49EC-8D67-C2852D16580F}" destId="{CE28F7C2-F756-4808-9154-EFD463B59C7B}" srcOrd="1" destOrd="0" parTransId="{2592603D-8747-46E3-85A0-9F625437AF0D}" sibTransId="{A87694E0-D88E-4004-9F52-078742AC4C91}"/>
    <dgm:cxn modelId="{A89C4FD6-1309-4C4D-AC63-48908C842640}" type="presParOf" srcId="{2B525E12-DD24-4279-AE92-8FD5FBB62FD2}" destId="{2643199F-59F3-4ADB-A25E-229DE4204913}" srcOrd="0" destOrd="0" presId="urn:microsoft.com/office/officeart/2005/8/layout/hierarchy1"/>
    <dgm:cxn modelId="{E9E61CA1-7719-4DC3-B598-05DA7537CE88}" type="presParOf" srcId="{2643199F-59F3-4ADB-A25E-229DE4204913}" destId="{3FC17FF1-EE15-4479-A9C9-78CAFD2D6BEB}" srcOrd="0" destOrd="0" presId="urn:microsoft.com/office/officeart/2005/8/layout/hierarchy1"/>
    <dgm:cxn modelId="{2AE8B58C-2776-435C-9C27-D08FAF8EA920}" type="presParOf" srcId="{3FC17FF1-EE15-4479-A9C9-78CAFD2D6BEB}" destId="{CC6020C6-7044-4D84-A13D-31596257417F}" srcOrd="0" destOrd="0" presId="urn:microsoft.com/office/officeart/2005/8/layout/hierarchy1"/>
    <dgm:cxn modelId="{8CFAA565-D90F-4323-A8A6-392BD5BB33E6}" type="presParOf" srcId="{3FC17FF1-EE15-4479-A9C9-78CAFD2D6BEB}" destId="{E4C1628B-87CE-4D3B-91EE-FFEE5768F020}" srcOrd="1" destOrd="0" presId="urn:microsoft.com/office/officeart/2005/8/layout/hierarchy1"/>
    <dgm:cxn modelId="{451ECAB3-5A3D-44BE-A87F-D688D0B89DE0}" type="presParOf" srcId="{2643199F-59F3-4ADB-A25E-229DE4204913}" destId="{B403E149-D8D3-4625-86AE-84428992BC4B}" srcOrd="1" destOrd="0" presId="urn:microsoft.com/office/officeart/2005/8/layout/hierarchy1"/>
    <dgm:cxn modelId="{74330D1C-9799-4A06-B180-9F078A205AB5}" type="presParOf" srcId="{2B525E12-DD24-4279-AE92-8FD5FBB62FD2}" destId="{A93B098A-C59D-48EF-8E97-916E7C39B604}" srcOrd="1" destOrd="0" presId="urn:microsoft.com/office/officeart/2005/8/layout/hierarchy1"/>
    <dgm:cxn modelId="{D2064146-8342-4587-8411-AE32EE90C0ED}" type="presParOf" srcId="{A93B098A-C59D-48EF-8E97-916E7C39B604}" destId="{C658981B-DF01-404E-8C0E-C4794FA3E629}" srcOrd="0" destOrd="0" presId="urn:microsoft.com/office/officeart/2005/8/layout/hierarchy1"/>
    <dgm:cxn modelId="{B07D881A-FF16-4EAD-8371-3A8402443C67}" type="presParOf" srcId="{C658981B-DF01-404E-8C0E-C4794FA3E629}" destId="{A89F1B4B-5BA6-4D1F-97D8-0CA0FF05A3D2}" srcOrd="0" destOrd="0" presId="urn:microsoft.com/office/officeart/2005/8/layout/hierarchy1"/>
    <dgm:cxn modelId="{C64FB58D-9931-40ED-B265-9740031A6B12}" type="presParOf" srcId="{C658981B-DF01-404E-8C0E-C4794FA3E629}" destId="{74A07C80-A1F1-49C1-B910-9E44216AC909}" srcOrd="1" destOrd="0" presId="urn:microsoft.com/office/officeart/2005/8/layout/hierarchy1"/>
    <dgm:cxn modelId="{52DCD3DF-E27C-4ED1-BA0E-C3417AB55EC0}" type="presParOf" srcId="{A93B098A-C59D-48EF-8E97-916E7C39B604}" destId="{7755468E-544E-4A2A-A308-0329C7C56AE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7262DB-AB38-4DEE-9129-8B5766642117}" type="doc">
      <dgm:prSet loTypeId="urn:microsoft.com/office/officeart/2018/5/layout/IconCircleLabelList" loCatId="icon" qsTypeId="urn:microsoft.com/office/officeart/2005/8/quickstyle/simple1#16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54B5D8E6-DE49-4929-85EC-FFD6AD015838}">
      <dgm:prSet/>
      <dgm:spPr/>
      <dgm:t>
        <a:bodyPr/>
        <a:lstStyle/>
        <a:p>
          <a:pPr>
            <a:defRPr cap="all"/>
          </a:pPr>
          <a:r>
            <a:rPr lang="en-US"/>
            <a:t>Series of competencies and procedures</a:t>
          </a:r>
        </a:p>
      </dgm:t>
    </dgm:pt>
    <dgm:pt modelId="{B7A845D1-E207-4990-BC12-354B1ABCFC9B}" type="parTrans" cxnId="{067DCA74-DCE8-4FF0-8591-58B9193AB288}">
      <dgm:prSet/>
      <dgm:spPr/>
      <dgm:t>
        <a:bodyPr/>
        <a:lstStyle/>
        <a:p>
          <a:endParaRPr lang="en-US"/>
        </a:p>
      </dgm:t>
    </dgm:pt>
    <dgm:pt modelId="{1AD5F2A1-4FCD-41D5-AE39-481F905B8DCB}" type="sibTrans" cxnId="{067DCA74-DCE8-4FF0-8591-58B9193AB288}">
      <dgm:prSet/>
      <dgm:spPr/>
      <dgm:t>
        <a:bodyPr/>
        <a:lstStyle/>
        <a:p>
          <a:endParaRPr lang="en-US"/>
        </a:p>
      </dgm:t>
    </dgm:pt>
    <dgm:pt modelId="{08233ECE-D03B-4A7A-89C3-CC9E0240B1DB}">
      <dgm:prSet/>
      <dgm:spPr/>
      <dgm:t>
        <a:bodyPr/>
        <a:lstStyle/>
        <a:p>
          <a:pPr>
            <a:defRPr cap="all"/>
          </a:pPr>
          <a:r>
            <a:rPr lang="en-US"/>
            <a:t>TO:</a:t>
          </a:r>
        </a:p>
      </dgm:t>
    </dgm:pt>
    <dgm:pt modelId="{DEABC230-F703-4574-9817-51A62098F997}" type="parTrans" cxnId="{DAA3A4DF-65D7-42AB-806E-57C8CD036ECA}">
      <dgm:prSet/>
      <dgm:spPr/>
      <dgm:t>
        <a:bodyPr/>
        <a:lstStyle/>
        <a:p>
          <a:endParaRPr lang="en-US"/>
        </a:p>
      </dgm:t>
    </dgm:pt>
    <dgm:pt modelId="{E9EC032E-14D9-49DE-A41B-F907449B2961}" type="sibTrans" cxnId="{DAA3A4DF-65D7-42AB-806E-57C8CD036ECA}">
      <dgm:prSet/>
      <dgm:spPr/>
      <dgm:t>
        <a:bodyPr/>
        <a:lstStyle/>
        <a:p>
          <a:endParaRPr lang="en-US"/>
        </a:p>
      </dgm:t>
    </dgm:pt>
    <dgm:pt modelId="{99285536-6495-45A2-9B42-6E88B6B2BA2F}">
      <dgm:prSet/>
      <dgm:spPr/>
      <dgm:t>
        <a:bodyPr/>
        <a:lstStyle/>
        <a:p>
          <a:pPr>
            <a:defRPr cap="all"/>
          </a:pPr>
          <a:r>
            <a:rPr lang="en-US"/>
            <a:t>Responsibility to facilitate outcomes for patient goals</a:t>
          </a:r>
        </a:p>
      </dgm:t>
    </dgm:pt>
    <dgm:pt modelId="{138FEAB8-E06F-4F4E-B673-D35E773931AD}" type="parTrans" cxnId="{8406EC43-93F1-4E1E-9E84-8C488CF3210F}">
      <dgm:prSet/>
      <dgm:spPr/>
      <dgm:t>
        <a:bodyPr/>
        <a:lstStyle/>
        <a:p>
          <a:endParaRPr lang="en-US"/>
        </a:p>
      </dgm:t>
    </dgm:pt>
    <dgm:pt modelId="{6AD569E2-037E-4635-8D29-E64DEC4F895A}" type="sibTrans" cxnId="{8406EC43-93F1-4E1E-9E84-8C488CF3210F}">
      <dgm:prSet/>
      <dgm:spPr/>
      <dgm:t>
        <a:bodyPr/>
        <a:lstStyle/>
        <a:p>
          <a:endParaRPr lang="en-US"/>
        </a:p>
      </dgm:t>
    </dgm:pt>
    <dgm:pt modelId="{C4A2EFA6-5018-4F98-B8A1-70C55264B9CE}">
      <dgm:prSet/>
      <dgm:spPr/>
      <dgm:t>
        <a:bodyPr/>
        <a:lstStyle/>
        <a:p>
          <a:pPr rtl="0">
            <a:defRPr cap="all"/>
          </a:pPr>
          <a:r>
            <a:rPr lang="en-US">
              <a:latin typeface="Aptos Display" panose="02110004020202020204"/>
            </a:rPr>
            <a:t>Treatment</a:t>
          </a:r>
          <a:r>
            <a:rPr lang="en-US" dirty="0">
              <a:latin typeface="Aptos Display" panose="02110004020202020204"/>
            </a:rPr>
            <a:t> </a:t>
          </a:r>
          <a:r>
            <a:rPr lang="en-US" dirty="0"/>
            <a:t>staggered across </a:t>
          </a:r>
          <a:r>
            <a:rPr lang="en-US" dirty="0">
              <a:latin typeface="Aptos Display" panose="02110004020202020204"/>
            </a:rPr>
            <a:t>BDS3 to BDS5 </a:t>
          </a:r>
          <a:r>
            <a:rPr lang="en-US" dirty="0"/>
            <a:t>training</a:t>
          </a:r>
        </a:p>
      </dgm:t>
    </dgm:pt>
    <dgm:pt modelId="{B5AAA7DD-4B8B-4BD2-80A5-2A7E34B116AE}" type="parTrans" cxnId="{9D52F94D-5528-4308-A702-788E399B4421}">
      <dgm:prSet/>
      <dgm:spPr/>
      <dgm:t>
        <a:bodyPr/>
        <a:lstStyle/>
        <a:p>
          <a:endParaRPr lang="en-US"/>
        </a:p>
      </dgm:t>
    </dgm:pt>
    <dgm:pt modelId="{6A415605-FCBC-4BAE-83BF-DC3A81A96084}" type="sibTrans" cxnId="{9D52F94D-5528-4308-A702-788E399B4421}">
      <dgm:prSet/>
      <dgm:spPr/>
      <dgm:t>
        <a:bodyPr/>
        <a:lstStyle/>
        <a:p>
          <a:endParaRPr lang="en-US"/>
        </a:p>
      </dgm:t>
    </dgm:pt>
    <dgm:pt modelId="{EAEE7DA9-2870-40B1-B27C-00D297C3C66D}" type="pres">
      <dgm:prSet presAssocID="{B57262DB-AB38-4DEE-9129-8B576664211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A31F0A1-C0B0-4031-8A76-85321559E4AF}" type="pres">
      <dgm:prSet presAssocID="{54B5D8E6-DE49-4929-85EC-FFD6AD015838}" presName="compNode" presStyleCnt="0"/>
      <dgm:spPr/>
    </dgm:pt>
    <dgm:pt modelId="{309E6798-5EFB-4A72-8BCF-8A989DB2B8A7}" type="pres">
      <dgm:prSet presAssocID="{54B5D8E6-DE49-4929-85EC-FFD6AD015838}" presName="iconBgRect" presStyleLbl="bgShp" presStyleIdx="0" presStyleCnt="4"/>
      <dgm:spPr/>
    </dgm:pt>
    <dgm:pt modelId="{DBA81934-762A-4DA5-8114-2F6924DBC240}" type="pres">
      <dgm:prSet presAssocID="{54B5D8E6-DE49-4929-85EC-FFD6AD015838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EE91F309-BDCB-4F0B-9562-7DBCBD307E7A}" type="pres">
      <dgm:prSet presAssocID="{54B5D8E6-DE49-4929-85EC-FFD6AD015838}" presName="spaceRect" presStyleCnt="0"/>
      <dgm:spPr/>
    </dgm:pt>
    <dgm:pt modelId="{C7EC6E4A-738B-4003-B2B3-D46251A83907}" type="pres">
      <dgm:prSet presAssocID="{54B5D8E6-DE49-4929-85EC-FFD6AD015838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  <dgm:pt modelId="{998FC547-E9B9-4574-984D-E27BFF4156DA}" type="pres">
      <dgm:prSet presAssocID="{1AD5F2A1-4FCD-41D5-AE39-481F905B8DCB}" presName="sibTrans" presStyleCnt="0"/>
      <dgm:spPr/>
    </dgm:pt>
    <dgm:pt modelId="{AB07BA31-53F2-4828-AE9A-B7F13461C2C8}" type="pres">
      <dgm:prSet presAssocID="{08233ECE-D03B-4A7A-89C3-CC9E0240B1DB}" presName="compNode" presStyleCnt="0"/>
      <dgm:spPr/>
    </dgm:pt>
    <dgm:pt modelId="{E45EE773-B3D8-4EA9-834F-BF319E0C968D}" type="pres">
      <dgm:prSet presAssocID="{08233ECE-D03B-4A7A-89C3-CC9E0240B1DB}" presName="iconBgRect" presStyleLbl="bgShp" presStyleIdx="1" presStyleCnt="4"/>
      <dgm:spPr/>
    </dgm:pt>
    <dgm:pt modelId="{96F6C365-C4AD-493A-B910-B57960E7B8D1}" type="pres">
      <dgm:prSet presAssocID="{08233ECE-D03B-4A7A-89C3-CC9E0240B1DB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edit card"/>
        </a:ext>
      </dgm:extLst>
    </dgm:pt>
    <dgm:pt modelId="{E112F54C-FEFB-4C1B-B6CB-213322286FFE}" type="pres">
      <dgm:prSet presAssocID="{08233ECE-D03B-4A7A-89C3-CC9E0240B1DB}" presName="spaceRect" presStyleCnt="0"/>
      <dgm:spPr/>
    </dgm:pt>
    <dgm:pt modelId="{720CB407-667B-4510-9254-A48DF32251B6}" type="pres">
      <dgm:prSet presAssocID="{08233ECE-D03B-4A7A-89C3-CC9E0240B1DB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  <dgm:pt modelId="{9900F25C-4997-4F79-BB7C-27236480BBD5}" type="pres">
      <dgm:prSet presAssocID="{E9EC032E-14D9-49DE-A41B-F907449B2961}" presName="sibTrans" presStyleCnt="0"/>
      <dgm:spPr/>
    </dgm:pt>
    <dgm:pt modelId="{6775A765-36B0-4859-95CB-F893AE28288B}" type="pres">
      <dgm:prSet presAssocID="{99285536-6495-45A2-9B42-6E88B6B2BA2F}" presName="compNode" presStyleCnt="0"/>
      <dgm:spPr/>
    </dgm:pt>
    <dgm:pt modelId="{4FD275E5-662E-45BB-9090-8033D31BD027}" type="pres">
      <dgm:prSet presAssocID="{99285536-6495-45A2-9B42-6E88B6B2BA2F}" presName="iconBgRect" presStyleLbl="bgShp" presStyleIdx="2" presStyleCnt="4"/>
      <dgm:spPr/>
    </dgm:pt>
    <dgm:pt modelId="{777C8653-55AC-4499-9132-56DB8BB9C357}" type="pres">
      <dgm:prSet presAssocID="{99285536-6495-45A2-9B42-6E88B6B2BA2F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CCB67B93-5A07-482A-979D-CC27C9D9BE09}" type="pres">
      <dgm:prSet presAssocID="{99285536-6495-45A2-9B42-6E88B6B2BA2F}" presName="spaceRect" presStyleCnt="0"/>
      <dgm:spPr/>
    </dgm:pt>
    <dgm:pt modelId="{D202E77C-A2CB-456B-8BC1-D67C4837E101}" type="pres">
      <dgm:prSet presAssocID="{99285536-6495-45A2-9B42-6E88B6B2BA2F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  <dgm:pt modelId="{4522BC30-4F13-4ADF-937E-8E2ABDF915B3}" type="pres">
      <dgm:prSet presAssocID="{6AD569E2-037E-4635-8D29-E64DEC4F895A}" presName="sibTrans" presStyleCnt="0"/>
      <dgm:spPr/>
    </dgm:pt>
    <dgm:pt modelId="{3E03E9A6-72BA-4D45-8BD8-D4F0FA0B03B0}" type="pres">
      <dgm:prSet presAssocID="{C4A2EFA6-5018-4F98-B8A1-70C55264B9CE}" presName="compNode" presStyleCnt="0"/>
      <dgm:spPr/>
    </dgm:pt>
    <dgm:pt modelId="{2F9EDB08-B9DD-46BC-802F-689D239601F8}" type="pres">
      <dgm:prSet presAssocID="{C4A2EFA6-5018-4F98-B8A1-70C55264B9CE}" presName="iconBgRect" presStyleLbl="bgShp" presStyleIdx="3" presStyleCnt="4"/>
      <dgm:spPr/>
    </dgm:pt>
    <dgm:pt modelId="{6723419C-2E5F-4DA2-B7F5-98D8670B919B}" type="pres">
      <dgm:prSet presAssocID="{C4A2EFA6-5018-4F98-B8A1-70C55264B9CE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A207C47B-BB3A-410C-A8C5-C21A53321C61}" type="pres">
      <dgm:prSet presAssocID="{C4A2EFA6-5018-4F98-B8A1-70C55264B9CE}" presName="spaceRect" presStyleCnt="0"/>
      <dgm:spPr/>
    </dgm:pt>
    <dgm:pt modelId="{6D22594F-611C-4D11-A43D-0DEE39EB6F35}" type="pres">
      <dgm:prSet presAssocID="{C4A2EFA6-5018-4F98-B8A1-70C55264B9CE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AA3A4DF-65D7-42AB-806E-57C8CD036ECA}" srcId="{B57262DB-AB38-4DEE-9129-8B5766642117}" destId="{08233ECE-D03B-4A7A-89C3-CC9E0240B1DB}" srcOrd="1" destOrd="0" parTransId="{DEABC230-F703-4574-9817-51A62098F997}" sibTransId="{E9EC032E-14D9-49DE-A41B-F907449B2961}"/>
    <dgm:cxn modelId="{79F66855-AFE0-412E-9AC5-993DF3656B61}" type="presOf" srcId="{B57262DB-AB38-4DEE-9129-8B5766642117}" destId="{EAEE7DA9-2870-40B1-B27C-00D297C3C66D}" srcOrd="0" destOrd="0" presId="urn:microsoft.com/office/officeart/2018/5/layout/IconCircleLabelList"/>
    <dgm:cxn modelId="{8406EC43-93F1-4E1E-9E84-8C488CF3210F}" srcId="{B57262DB-AB38-4DEE-9129-8B5766642117}" destId="{99285536-6495-45A2-9B42-6E88B6B2BA2F}" srcOrd="2" destOrd="0" parTransId="{138FEAB8-E06F-4F4E-B673-D35E773931AD}" sibTransId="{6AD569E2-037E-4635-8D29-E64DEC4F895A}"/>
    <dgm:cxn modelId="{9D52F94D-5528-4308-A702-788E399B4421}" srcId="{B57262DB-AB38-4DEE-9129-8B5766642117}" destId="{C4A2EFA6-5018-4F98-B8A1-70C55264B9CE}" srcOrd="3" destOrd="0" parTransId="{B5AAA7DD-4B8B-4BD2-80A5-2A7E34B116AE}" sibTransId="{6A415605-FCBC-4BAE-83BF-DC3A81A96084}"/>
    <dgm:cxn modelId="{067DCA74-DCE8-4FF0-8591-58B9193AB288}" srcId="{B57262DB-AB38-4DEE-9129-8B5766642117}" destId="{54B5D8E6-DE49-4929-85EC-FFD6AD015838}" srcOrd="0" destOrd="0" parTransId="{B7A845D1-E207-4990-BC12-354B1ABCFC9B}" sibTransId="{1AD5F2A1-4FCD-41D5-AE39-481F905B8DCB}"/>
    <dgm:cxn modelId="{982622E1-483B-478F-9B62-DFBC62A948F9}" type="presOf" srcId="{08233ECE-D03B-4A7A-89C3-CC9E0240B1DB}" destId="{720CB407-667B-4510-9254-A48DF32251B6}" srcOrd="0" destOrd="0" presId="urn:microsoft.com/office/officeart/2018/5/layout/IconCircleLabelList"/>
    <dgm:cxn modelId="{EBB387B8-B10F-4CCF-9358-47CF380C9EC6}" type="presOf" srcId="{54B5D8E6-DE49-4929-85EC-FFD6AD015838}" destId="{C7EC6E4A-738B-4003-B2B3-D46251A83907}" srcOrd="0" destOrd="0" presId="urn:microsoft.com/office/officeart/2018/5/layout/IconCircleLabelList"/>
    <dgm:cxn modelId="{E4BD3D71-6C4D-4364-9DD0-E760A5C73AA2}" type="presOf" srcId="{99285536-6495-45A2-9B42-6E88B6B2BA2F}" destId="{D202E77C-A2CB-456B-8BC1-D67C4837E101}" srcOrd="0" destOrd="0" presId="urn:microsoft.com/office/officeart/2018/5/layout/IconCircleLabelList"/>
    <dgm:cxn modelId="{49D3AFAF-B8DD-470F-A26E-D9BF697B6931}" type="presOf" srcId="{C4A2EFA6-5018-4F98-B8A1-70C55264B9CE}" destId="{6D22594F-611C-4D11-A43D-0DEE39EB6F35}" srcOrd="0" destOrd="0" presId="urn:microsoft.com/office/officeart/2018/5/layout/IconCircleLabelList"/>
    <dgm:cxn modelId="{8E183DB3-2C49-4F90-AE2D-5F59F1CA324C}" type="presParOf" srcId="{EAEE7DA9-2870-40B1-B27C-00D297C3C66D}" destId="{6A31F0A1-C0B0-4031-8A76-85321559E4AF}" srcOrd="0" destOrd="0" presId="urn:microsoft.com/office/officeart/2018/5/layout/IconCircleLabelList"/>
    <dgm:cxn modelId="{91F5B8CA-DBC9-4BD3-94FF-7411E2CA0715}" type="presParOf" srcId="{6A31F0A1-C0B0-4031-8A76-85321559E4AF}" destId="{309E6798-5EFB-4A72-8BCF-8A989DB2B8A7}" srcOrd="0" destOrd="0" presId="urn:microsoft.com/office/officeart/2018/5/layout/IconCircleLabelList"/>
    <dgm:cxn modelId="{4F96AC06-8965-4635-ACD6-5F8333C25F96}" type="presParOf" srcId="{6A31F0A1-C0B0-4031-8A76-85321559E4AF}" destId="{DBA81934-762A-4DA5-8114-2F6924DBC240}" srcOrd="1" destOrd="0" presId="urn:microsoft.com/office/officeart/2018/5/layout/IconCircleLabelList"/>
    <dgm:cxn modelId="{F646E879-D792-4E2F-A0C0-E3C228D2F7F7}" type="presParOf" srcId="{6A31F0A1-C0B0-4031-8A76-85321559E4AF}" destId="{EE91F309-BDCB-4F0B-9562-7DBCBD307E7A}" srcOrd="2" destOrd="0" presId="urn:microsoft.com/office/officeart/2018/5/layout/IconCircleLabelList"/>
    <dgm:cxn modelId="{E85DE40C-B3EC-4536-ADB1-5810B679E2AC}" type="presParOf" srcId="{6A31F0A1-C0B0-4031-8A76-85321559E4AF}" destId="{C7EC6E4A-738B-4003-B2B3-D46251A83907}" srcOrd="3" destOrd="0" presId="urn:microsoft.com/office/officeart/2018/5/layout/IconCircleLabelList"/>
    <dgm:cxn modelId="{3248B072-147E-4A80-8713-C9F92D405C20}" type="presParOf" srcId="{EAEE7DA9-2870-40B1-B27C-00D297C3C66D}" destId="{998FC547-E9B9-4574-984D-E27BFF4156DA}" srcOrd="1" destOrd="0" presId="urn:microsoft.com/office/officeart/2018/5/layout/IconCircleLabelList"/>
    <dgm:cxn modelId="{2CB9489E-8E81-4D2C-A0AA-8BADB6D146F5}" type="presParOf" srcId="{EAEE7DA9-2870-40B1-B27C-00D297C3C66D}" destId="{AB07BA31-53F2-4828-AE9A-B7F13461C2C8}" srcOrd="2" destOrd="0" presId="urn:microsoft.com/office/officeart/2018/5/layout/IconCircleLabelList"/>
    <dgm:cxn modelId="{30626617-28C2-40E2-B367-EA633806E86F}" type="presParOf" srcId="{AB07BA31-53F2-4828-AE9A-B7F13461C2C8}" destId="{E45EE773-B3D8-4EA9-834F-BF319E0C968D}" srcOrd="0" destOrd="0" presId="urn:microsoft.com/office/officeart/2018/5/layout/IconCircleLabelList"/>
    <dgm:cxn modelId="{0302D593-E727-457D-BD0E-5BA35F20124A}" type="presParOf" srcId="{AB07BA31-53F2-4828-AE9A-B7F13461C2C8}" destId="{96F6C365-C4AD-493A-B910-B57960E7B8D1}" srcOrd="1" destOrd="0" presId="urn:microsoft.com/office/officeart/2018/5/layout/IconCircleLabelList"/>
    <dgm:cxn modelId="{A7D578A2-FB42-47F4-A790-717E756B9CC8}" type="presParOf" srcId="{AB07BA31-53F2-4828-AE9A-B7F13461C2C8}" destId="{E112F54C-FEFB-4C1B-B6CB-213322286FFE}" srcOrd="2" destOrd="0" presId="urn:microsoft.com/office/officeart/2018/5/layout/IconCircleLabelList"/>
    <dgm:cxn modelId="{C1F28E1D-0696-470C-AC16-A0414E8EF24F}" type="presParOf" srcId="{AB07BA31-53F2-4828-AE9A-B7F13461C2C8}" destId="{720CB407-667B-4510-9254-A48DF32251B6}" srcOrd="3" destOrd="0" presId="urn:microsoft.com/office/officeart/2018/5/layout/IconCircleLabelList"/>
    <dgm:cxn modelId="{EB57C9AF-FF4C-4443-B437-585D14027178}" type="presParOf" srcId="{EAEE7DA9-2870-40B1-B27C-00D297C3C66D}" destId="{9900F25C-4997-4F79-BB7C-27236480BBD5}" srcOrd="3" destOrd="0" presId="urn:microsoft.com/office/officeart/2018/5/layout/IconCircleLabelList"/>
    <dgm:cxn modelId="{F7261591-669E-4B8C-B2FD-0036E0225D03}" type="presParOf" srcId="{EAEE7DA9-2870-40B1-B27C-00D297C3C66D}" destId="{6775A765-36B0-4859-95CB-F893AE28288B}" srcOrd="4" destOrd="0" presId="urn:microsoft.com/office/officeart/2018/5/layout/IconCircleLabelList"/>
    <dgm:cxn modelId="{510E11AA-59BB-4577-87C4-676E412F5EFE}" type="presParOf" srcId="{6775A765-36B0-4859-95CB-F893AE28288B}" destId="{4FD275E5-662E-45BB-9090-8033D31BD027}" srcOrd="0" destOrd="0" presId="urn:microsoft.com/office/officeart/2018/5/layout/IconCircleLabelList"/>
    <dgm:cxn modelId="{D7A76948-923D-46D9-837B-4E13729E666C}" type="presParOf" srcId="{6775A765-36B0-4859-95CB-F893AE28288B}" destId="{777C8653-55AC-4499-9132-56DB8BB9C357}" srcOrd="1" destOrd="0" presId="urn:microsoft.com/office/officeart/2018/5/layout/IconCircleLabelList"/>
    <dgm:cxn modelId="{7BF66476-0144-46DB-8FCC-0CF67ADA23F6}" type="presParOf" srcId="{6775A765-36B0-4859-95CB-F893AE28288B}" destId="{CCB67B93-5A07-482A-979D-CC27C9D9BE09}" srcOrd="2" destOrd="0" presId="urn:microsoft.com/office/officeart/2018/5/layout/IconCircleLabelList"/>
    <dgm:cxn modelId="{80ACA234-D4C7-4588-9F1C-20F67F85E96F}" type="presParOf" srcId="{6775A765-36B0-4859-95CB-F893AE28288B}" destId="{D202E77C-A2CB-456B-8BC1-D67C4837E101}" srcOrd="3" destOrd="0" presId="urn:microsoft.com/office/officeart/2018/5/layout/IconCircleLabelList"/>
    <dgm:cxn modelId="{0A16B4C3-C05A-46ED-B812-670C67A4AE6F}" type="presParOf" srcId="{EAEE7DA9-2870-40B1-B27C-00D297C3C66D}" destId="{4522BC30-4F13-4ADF-937E-8E2ABDF915B3}" srcOrd="5" destOrd="0" presId="urn:microsoft.com/office/officeart/2018/5/layout/IconCircleLabelList"/>
    <dgm:cxn modelId="{6F8C5E2A-39DE-4474-9FAD-D65CDAC012BB}" type="presParOf" srcId="{EAEE7DA9-2870-40B1-B27C-00D297C3C66D}" destId="{3E03E9A6-72BA-4D45-8BD8-D4F0FA0B03B0}" srcOrd="6" destOrd="0" presId="urn:microsoft.com/office/officeart/2018/5/layout/IconCircleLabelList"/>
    <dgm:cxn modelId="{18E23185-E73B-41CA-A1EB-3923BB96AA25}" type="presParOf" srcId="{3E03E9A6-72BA-4D45-8BD8-D4F0FA0B03B0}" destId="{2F9EDB08-B9DD-46BC-802F-689D239601F8}" srcOrd="0" destOrd="0" presId="urn:microsoft.com/office/officeart/2018/5/layout/IconCircleLabelList"/>
    <dgm:cxn modelId="{AB98BF97-F6BD-4CEE-91AA-C57A7F65AA45}" type="presParOf" srcId="{3E03E9A6-72BA-4D45-8BD8-D4F0FA0B03B0}" destId="{6723419C-2E5F-4DA2-B7F5-98D8670B919B}" srcOrd="1" destOrd="0" presId="urn:microsoft.com/office/officeart/2018/5/layout/IconCircleLabelList"/>
    <dgm:cxn modelId="{2F613F01-D81F-4BA0-B9B8-6B8FBE70C915}" type="presParOf" srcId="{3E03E9A6-72BA-4D45-8BD8-D4F0FA0B03B0}" destId="{A207C47B-BB3A-410C-A8C5-C21A53321C61}" srcOrd="2" destOrd="0" presId="urn:microsoft.com/office/officeart/2018/5/layout/IconCircleLabelList"/>
    <dgm:cxn modelId="{49AEFC27-BE0F-4A5B-9481-14D2E69C3CBC}" type="presParOf" srcId="{3E03E9A6-72BA-4D45-8BD8-D4F0FA0B03B0}" destId="{6D22594F-611C-4D11-A43D-0DEE39EB6F3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6020C6-7044-4D84-A13D-31596257417F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C1628B-87CE-4D3B-91EE-FFEE5768F020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Treating a dental patient as a means to an end violates the ethics principle of respect for persons. </a:t>
          </a:r>
        </a:p>
      </dsp:txBody>
      <dsp:txXfrm>
        <a:off x="608661" y="692298"/>
        <a:ext cx="4508047" cy="2799040"/>
      </dsp:txXfrm>
    </dsp:sp>
    <dsp:sp modelId="{A89F1B4B-5BA6-4D1F-97D8-0CA0FF05A3D2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A07C80-A1F1-49C1-B910-9E44216AC909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This means using a patient only for profit, teaching, or practice without regard for their own goals, health, or well-being.</a:t>
          </a:r>
        </a:p>
      </dsp:txBody>
      <dsp:txXfrm>
        <a:off x="6331365" y="692298"/>
        <a:ext cx="4508047" cy="2799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9E6798-5EFB-4A72-8BCF-8A989DB2B8A7}">
      <dsp:nvSpPr>
        <dsp:cNvPr id="0" name=""/>
        <dsp:cNvSpPr/>
      </dsp:nvSpPr>
      <dsp:spPr>
        <a:xfrm>
          <a:off x="562927" y="788206"/>
          <a:ext cx="1445998" cy="14459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A81934-762A-4DA5-8114-2F6924DBC240}">
      <dsp:nvSpPr>
        <dsp:cNvPr id="0" name=""/>
        <dsp:cNvSpPr/>
      </dsp:nvSpPr>
      <dsp:spPr>
        <a:xfrm>
          <a:off x="871091" y="1096370"/>
          <a:ext cx="829671" cy="8296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EC6E4A-738B-4003-B2B3-D46251A83907}">
      <dsp:nvSpPr>
        <dsp:cNvPr id="0" name=""/>
        <dsp:cNvSpPr/>
      </dsp:nvSpPr>
      <dsp:spPr>
        <a:xfrm>
          <a:off x="100682" y="26845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600" kern="1200"/>
            <a:t>Series of competencies and procedures</a:t>
          </a:r>
        </a:p>
      </dsp:txBody>
      <dsp:txXfrm>
        <a:off x="100682" y="2684598"/>
        <a:ext cx="2370489" cy="720000"/>
      </dsp:txXfrm>
    </dsp:sp>
    <dsp:sp modelId="{E45EE773-B3D8-4EA9-834F-BF319E0C968D}">
      <dsp:nvSpPr>
        <dsp:cNvPr id="0" name=""/>
        <dsp:cNvSpPr/>
      </dsp:nvSpPr>
      <dsp:spPr>
        <a:xfrm>
          <a:off x="3348252" y="788206"/>
          <a:ext cx="1445998" cy="14459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F6C365-C4AD-493A-B910-B57960E7B8D1}">
      <dsp:nvSpPr>
        <dsp:cNvPr id="0" name=""/>
        <dsp:cNvSpPr/>
      </dsp:nvSpPr>
      <dsp:spPr>
        <a:xfrm>
          <a:off x="3656416" y="1096370"/>
          <a:ext cx="829671" cy="8296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0CB407-667B-4510-9254-A48DF32251B6}">
      <dsp:nvSpPr>
        <dsp:cNvPr id="0" name=""/>
        <dsp:cNvSpPr/>
      </dsp:nvSpPr>
      <dsp:spPr>
        <a:xfrm>
          <a:off x="2886007" y="26845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600" kern="1200"/>
            <a:t>TO:</a:t>
          </a:r>
        </a:p>
      </dsp:txBody>
      <dsp:txXfrm>
        <a:off x="2886007" y="2684598"/>
        <a:ext cx="2370489" cy="720000"/>
      </dsp:txXfrm>
    </dsp:sp>
    <dsp:sp modelId="{4FD275E5-662E-45BB-9090-8033D31BD027}">
      <dsp:nvSpPr>
        <dsp:cNvPr id="0" name=""/>
        <dsp:cNvSpPr/>
      </dsp:nvSpPr>
      <dsp:spPr>
        <a:xfrm>
          <a:off x="6133577" y="788206"/>
          <a:ext cx="1445998" cy="14459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C8653-55AC-4499-9132-56DB8BB9C357}">
      <dsp:nvSpPr>
        <dsp:cNvPr id="0" name=""/>
        <dsp:cNvSpPr/>
      </dsp:nvSpPr>
      <dsp:spPr>
        <a:xfrm>
          <a:off x="6441741" y="1096370"/>
          <a:ext cx="829671" cy="8296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02E77C-A2CB-456B-8BC1-D67C4837E101}">
      <dsp:nvSpPr>
        <dsp:cNvPr id="0" name=""/>
        <dsp:cNvSpPr/>
      </dsp:nvSpPr>
      <dsp:spPr>
        <a:xfrm>
          <a:off x="5671332" y="26845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600" kern="1200"/>
            <a:t>Responsibility to facilitate outcomes for patient goals</a:t>
          </a:r>
        </a:p>
      </dsp:txBody>
      <dsp:txXfrm>
        <a:off x="5671332" y="2684598"/>
        <a:ext cx="2370489" cy="720000"/>
      </dsp:txXfrm>
    </dsp:sp>
    <dsp:sp modelId="{2F9EDB08-B9DD-46BC-802F-689D239601F8}">
      <dsp:nvSpPr>
        <dsp:cNvPr id="0" name=""/>
        <dsp:cNvSpPr/>
      </dsp:nvSpPr>
      <dsp:spPr>
        <a:xfrm>
          <a:off x="8918902" y="788206"/>
          <a:ext cx="1445998" cy="144599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23419C-2E5F-4DA2-B7F5-98D8670B919B}">
      <dsp:nvSpPr>
        <dsp:cNvPr id="0" name=""/>
        <dsp:cNvSpPr/>
      </dsp:nvSpPr>
      <dsp:spPr>
        <a:xfrm>
          <a:off x="9227066" y="1096370"/>
          <a:ext cx="829671" cy="8296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22594F-611C-4D11-A43D-0DEE39EB6F35}">
      <dsp:nvSpPr>
        <dsp:cNvPr id="0" name=""/>
        <dsp:cNvSpPr/>
      </dsp:nvSpPr>
      <dsp:spPr>
        <a:xfrm>
          <a:off x="8456657" y="26845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600" kern="1200">
              <a:latin typeface="Aptos Display" panose="02110004020202020204"/>
            </a:rPr>
            <a:t>Treatment</a:t>
          </a:r>
          <a:r>
            <a:rPr lang="en-US" sz="1600" kern="1200" dirty="0">
              <a:latin typeface="Aptos Display" panose="02110004020202020204"/>
            </a:rPr>
            <a:t> </a:t>
          </a:r>
          <a:r>
            <a:rPr lang="en-US" sz="1600" kern="1200" dirty="0"/>
            <a:t>staggered across </a:t>
          </a:r>
          <a:r>
            <a:rPr lang="en-US" sz="1600" kern="1200" dirty="0">
              <a:latin typeface="Aptos Display" panose="02110004020202020204"/>
            </a:rPr>
            <a:t>BDS3 to BDS5 </a:t>
          </a:r>
          <a:r>
            <a:rPr lang="en-US" sz="1600" kern="1200" dirty="0"/>
            <a:t>training</a:t>
          </a:r>
        </a:p>
      </dsp:txBody>
      <dsp:txXfrm>
        <a:off x="8456657" y="2684598"/>
        <a:ext cx="2370489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4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2CAD20A5-B9BF-4C29-B1C0-882CF36B433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9929D6A-2589-7992-97A2-B49A46AEF2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3" b="3680"/>
          <a:stretch>
            <a:fillRect/>
          </a:stretch>
        </p:blipFill>
        <p:spPr>
          <a:xfrm>
            <a:off x="20" y="1"/>
            <a:ext cx="4752733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283847B-B7B4-4D47-875A-C45ADEF4C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48300" y="685800"/>
            <a:ext cx="60579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578" y="1259958"/>
            <a:ext cx="4253022" cy="2466143"/>
          </a:xfrm>
        </p:spPr>
        <p:txBody>
          <a:bodyPr anchor="b">
            <a:normAutofit/>
          </a:bodyPr>
          <a:lstStyle/>
          <a:p>
            <a:r>
              <a:rPr lang="en-GB" sz="3200">
                <a:solidFill>
                  <a:srgbClr val="595959"/>
                </a:solidFill>
                <a:ea typeface="+mj-lt"/>
                <a:cs typeface="+mj-lt"/>
              </a:rPr>
              <a:t>  </a:t>
            </a:r>
            <a:endParaRPr lang="en-US" sz="3200">
              <a:solidFill>
                <a:srgbClr val="595959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3240" y="2494906"/>
            <a:ext cx="4232360" cy="303041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3600" dirty="0">
                <a:solidFill>
                  <a:srgbClr val="595959"/>
                </a:solidFill>
              </a:rPr>
              <a:t>Why Ethics Extends beyond </a:t>
            </a:r>
            <a:r>
              <a:rPr lang="en-GB" sz="3600">
                <a:solidFill>
                  <a:srgbClr val="595959"/>
                </a:solidFill>
              </a:rPr>
              <a:t>Procedures</a:t>
            </a:r>
            <a:endParaRPr lang="en-GB" sz="3600" dirty="0">
              <a:solidFill>
                <a:srgbClr val="595959"/>
              </a:solidFill>
            </a:endParaRPr>
          </a:p>
          <a:p>
            <a:endParaRPr lang="en-GB" sz="20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xmlns="" id="{BACC6370-2D7E-4714-9D71-7542949D7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F68B3F68-107C-434F-AA38-110D5EA91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AAD0DBB9-1A4B-4391-81D4-CB19F9AB9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063BBA22-50EA-4C4D-BE05-F1CE4E63A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8A3FBF-E0F3-D825-22CE-FB6D5934D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3700">
                <a:solidFill>
                  <a:srgbClr val="FFFFFF"/>
                </a:solidFill>
              </a:rPr>
              <a:t/>
            </a:r>
            <a:br>
              <a:rPr lang="en-US" sz="3700">
                <a:solidFill>
                  <a:srgbClr val="FFFFFF"/>
                </a:solidFill>
              </a:rPr>
            </a:br>
            <a:r>
              <a:rPr lang="en-US" sz="3700">
                <a:solidFill>
                  <a:srgbClr val="FFFFFF"/>
                </a:solidFill>
              </a:rPr>
              <a:t>Responsibility for treatment outcomes needed:</a:t>
            </a:r>
          </a:p>
        </p:txBody>
      </p:sp>
      <p:graphicFrame>
        <p:nvGraphicFramePr>
          <p:cNvPr id="36" name="Content Placeholder 2">
            <a:extLst>
              <a:ext uri="{FF2B5EF4-FFF2-40B4-BE49-F238E27FC236}">
                <a16:creationId xmlns:a16="http://schemas.microsoft.com/office/drawing/2014/main" xmlns="" id="{77627944-C391-DEF0-F9C3-BBBDE7F6A9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7696972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9674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Slide Background Fill">
            <a:extLst>
              <a:ext uri="{FF2B5EF4-FFF2-40B4-BE49-F238E27FC236}">
                <a16:creationId xmlns:a16="http://schemas.microsoft.com/office/drawing/2014/main" xmlns="" id="{7D07B7BC-3270-4CF3-A7AA-0937908AD5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F25CF9F0-F8C1-414D-B348-B5FA27CCE6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39" name="Color">
              <a:extLst>
                <a:ext uri="{FF2B5EF4-FFF2-40B4-BE49-F238E27FC236}">
                  <a16:creationId xmlns:a16="http://schemas.microsoft.com/office/drawing/2014/main" xmlns="" id="{C1E318F7-B291-4FDB-985C-DB1629D6732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Color">
              <a:extLst>
                <a:ext uri="{FF2B5EF4-FFF2-40B4-BE49-F238E27FC236}">
                  <a16:creationId xmlns:a16="http://schemas.microsoft.com/office/drawing/2014/main" xmlns="" id="{37E06338-E21A-4BCF-BAD5-9E9C1121DA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88A24B20-EEFD-3349-0C3F-AA98B1D9FD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47" r="23347" b="1"/>
          <a:stretch>
            <a:fillRect/>
          </a:stretch>
        </p:blipFill>
        <p:spPr>
          <a:xfrm>
            <a:off x="787981" y="2139878"/>
            <a:ext cx="4319524" cy="3960671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B21CE605-3A03-402B-BB38-A81222A0BE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EC27C7F5-25D6-4030-88D6-FDD42629F6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27FFAF58-47B3-4979-854A-961A54F721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5790E1CE-5AF7-4666-8A98-695A942CB4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47352469-6A4A-46CB-A5D7-3FB2CE6597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50526BE3-3011-4473-BF37-E41AC2354E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EDF85AF-945D-4F82-95F6-BEDCBE6DA1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0FE8AFB9-0F63-4CDE-822A-06D83023DD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59D214-5436-898F-1A7A-5C79F22D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576072"/>
            <a:ext cx="10377484" cy="1546533"/>
          </a:xfrm>
        </p:spPr>
        <p:txBody>
          <a:bodyPr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Teaching Professionalism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xmlns="" id="{4AAF4A48-FC48-8509-F738-D84E4F06B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3618" y="2125500"/>
            <a:ext cx="6223458" cy="397504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Has to extend beyond procedures</a:t>
            </a:r>
          </a:p>
          <a:p>
            <a:r>
              <a:rPr lang="en-US">
                <a:solidFill>
                  <a:schemeClr val="bg1"/>
                </a:solidFill>
              </a:rPr>
              <a:t>Link responsibility for patient outcomes to required </a:t>
            </a:r>
            <a:r>
              <a:rPr lang="en-US" err="1">
                <a:solidFill>
                  <a:schemeClr val="bg1"/>
                </a:solidFill>
              </a:rPr>
              <a:t>behaviours</a:t>
            </a:r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Risk teaching professionalism on a transactional basis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589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BACC6370-2D7E-4714-9D71-7542949D7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F68B3F68-107C-434F-AA38-110D5EA91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AD0DBB9-1A4B-4391-81D4-CB19F9AB9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63BBA22-50EA-4C4D-BE05-F1CE4E63A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5664A-FBC9-D691-3324-C7371C1BD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pPr>
              <a:spcBef>
                <a:spcPts val="1000"/>
              </a:spcBef>
            </a:pPr>
            <a:r>
              <a:rPr lang="en-US" sz="4000">
                <a:solidFill>
                  <a:srgbClr val="FFFFFF"/>
                </a:solidFill>
                <a:latin typeface="Aptos"/>
              </a:rPr>
              <a:t>Culture change from patients as:</a:t>
            </a:r>
          </a:p>
          <a:p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xmlns="" id="{13D0D51F-C73D-8AC0-A2E3-EB81BB1CFB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3370564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7835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D466A34D-4809-1B1F-CB42-474E86887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B1EC8703-D07D-C441-CAE4-715C715276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35014D0-5CB6-053C-5739-2D59433611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3" b="3680"/>
          <a:stretch>
            <a:fillRect/>
          </a:stretch>
        </p:blipFill>
        <p:spPr>
          <a:xfrm>
            <a:off x="20" y="1"/>
            <a:ext cx="4752733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1111F9D-F9D7-392F-6191-A6E6CA1159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48300" y="685800"/>
            <a:ext cx="60579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0C064C-1B22-88A0-DC9F-CBABE3A62C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62578" y="1259958"/>
            <a:ext cx="4253022" cy="2466143"/>
          </a:xfrm>
        </p:spPr>
        <p:txBody>
          <a:bodyPr anchor="b">
            <a:normAutofit/>
          </a:bodyPr>
          <a:lstStyle/>
          <a:p>
            <a:r>
              <a:rPr lang="en-GB" sz="3200">
                <a:solidFill>
                  <a:srgbClr val="595959"/>
                </a:solidFill>
                <a:ea typeface="+mj-lt"/>
                <a:cs typeface="+mj-lt"/>
              </a:rPr>
              <a:t>  </a:t>
            </a:r>
            <a:endParaRPr lang="en-US" sz="3200">
              <a:solidFill>
                <a:srgbClr val="595959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58B5412-061C-6167-0492-49639AF907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73080" y="1753226"/>
            <a:ext cx="4242520" cy="377209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000" dirty="0">
                <a:solidFill>
                  <a:srgbClr val="595959"/>
                </a:solidFill>
              </a:rPr>
              <a:t>Patient Centred Outcomes Teach students by example the real meaning of </a:t>
            </a:r>
            <a:r>
              <a:rPr lang="en-GB" sz="2000">
                <a:solidFill>
                  <a:srgbClr val="595959"/>
                </a:solidFill>
              </a:rPr>
              <a:t>Professionalism</a:t>
            </a:r>
            <a:endParaRPr lang="en-GB" sz="20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601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xmlns="" id="{B5A8AFA4-5C32-4100-9C6D-839A47E15F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96B5F253-7949-47C2-9DBD-1570ECDA2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5799" y="685800"/>
            <a:ext cx="5421703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8DA9B1-3616-B53A-86E0-AA0FA039D658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835074" y="1401020"/>
            <a:ext cx="4651576" cy="44309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rgbClr val="595959"/>
                </a:solidFill>
              </a:rPr>
              <a:t>How does your university balance the needs of students in training </a:t>
            </a:r>
            <a:r>
              <a:rPr lang="en-US" sz="3200">
                <a:solidFill>
                  <a:srgbClr val="595959"/>
                </a:solidFill>
              </a:rPr>
              <a:t>with managing patient care outcomes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C6F33C7-98C4-1AC7-8B73-407A2A701D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89" r="3" b="3"/>
          <a:stretch>
            <a:fillRect/>
          </a:stretch>
        </p:blipFill>
        <p:spPr>
          <a:xfrm>
            <a:off x="6107503" y="685799"/>
            <a:ext cx="5410200" cy="54864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xmlns="" id="{EFE10384-1642-434A-1D31-816F929A5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19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123</Words>
  <Application>Microsoft Office PowerPoint</Application>
  <PresentationFormat>Custom</PresentationFormat>
  <Paragraphs>17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  </vt:lpstr>
      <vt:lpstr> Responsibility for treatment outcomes needed:</vt:lpstr>
      <vt:lpstr>Teaching Professionalism</vt:lpstr>
      <vt:lpstr>Culture change from patients as: </vt:lpstr>
      <vt:lpstr> 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</dc:title>
  <dc:creator>User</dc:creator>
  <cp:lastModifiedBy>User</cp:lastModifiedBy>
  <cp:revision>142</cp:revision>
  <dcterms:created xsi:type="dcterms:W3CDTF">2026-08-24T17:34:23Z</dcterms:created>
  <dcterms:modified xsi:type="dcterms:W3CDTF">2026-08-24T18:37:58Z</dcterms:modified>
</cp:coreProperties>
</file>