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4" r:id="rId1"/>
  </p:sldMasterIdLst>
  <p:notesMasterIdLst>
    <p:notesMasterId r:id="rId16"/>
  </p:notesMasterIdLst>
  <p:sldIdLst>
    <p:sldId id="256" r:id="rId2"/>
    <p:sldId id="262" r:id="rId3"/>
    <p:sldId id="265" r:id="rId4"/>
    <p:sldId id="266" r:id="rId5"/>
    <p:sldId id="303" r:id="rId6"/>
    <p:sldId id="264" r:id="rId7"/>
    <p:sldId id="304" r:id="rId8"/>
    <p:sldId id="263" r:id="rId9"/>
    <p:sldId id="305" r:id="rId10"/>
    <p:sldId id="307" r:id="rId11"/>
    <p:sldId id="308" r:id="rId12"/>
    <p:sldId id="259" r:id="rId13"/>
    <p:sldId id="306" r:id="rId14"/>
    <p:sldId id="286" r:id="rId15"/>
  </p:sldIdLst>
  <p:sldSz cx="9144000" cy="5143500" type="screen16x9"/>
  <p:notesSz cx="6858000" cy="9144000"/>
  <p:embeddedFontLst>
    <p:embeddedFont>
      <p:font typeface="Barlow" panose="00000500000000000000" pitchFamily="2" charset="0"/>
      <p:regular r:id="rId17"/>
      <p:bold r:id="rId18"/>
      <p:italic r:id="rId19"/>
      <p:boldItalic r:id="rId20"/>
    </p:embeddedFont>
    <p:embeddedFont>
      <p:font typeface="Montserrat" panose="00000500000000000000" pitchFamily="2" charset="0"/>
      <p:regular r:id="rId21"/>
      <p:bold r:id="rId22"/>
      <p:italic r:id="rId23"/>
      <p:boldItalic r:id="rId24"/>
    </p:embeddedFont>
    <p:embeddedFont>
      <p:font typeface="WEB Regular Bold" panose="020B0604020202020204" charset="0"/>
      <p:regular r:id="rId25"/>
      <p:bold r:id="rId26"/>
    </p:embeddedFont>
    <p:embeddedFont>
      <p:font typeface="WEB Regular Regular" panose="02000503040000020003" charset="0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Secção Predefinida" id="{FF7594CC-19F8-BA40-A74B-14B7EE45DFA8}">
          <p14:sldIdLst>
            <p14:sldId id="256"/>
          </p14:sldIdLst>
        </p14:section>
        <p14:section name="Secção Sem Título" id="{D02AF71D-611B-6749-9BE2-77704554B3EC}">
          <p14:sldIdLst>
            <p14:sldId id="262"/>
            <p14:sldId id="265"/>
            <p14:sldId id="266"/>
            <p14:sldId id="303"/>
            <p14:sldId id="264"/>
            <p14:sldId id="304"/>
            <p14:sldId id="263"/>
            <p14:sldId id="305"/>
            <p14:sldId id="307"/>
            <p14:sldId id="308"/>
            <p14:sldId id="259"/>
            <p14:sldId id="306"/>
            <p14:sldId id="28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>
          <p15:clr>
            <a:srgbClr val="9AA0A6"/>
          </p15:clr>
        </p15:guide>
        <p15:guide id="2" pos="2744" userDrawn="1">
          <p15:clr>
            <a:srgbClr val="A4A3A4"/>
          </p15:clr>
        </p15:guide>
        <p15:guide id="3" orient="horz" pos="257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6539"/>
    <a:srgbClr val="88B544"/>
    <a:srgbClr val="004998"/>
    <a:srgbClr val="07243D"/>
    <a:srgbClr val="95D3EC"/>
    <a:srgbClr val="343B93"/>
    <a:srgbClr val="F68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1064E21-F729-4E95-91FB-2F22730F9E0A}">
  <a:tblStyle styleId="{41064E21-F729-4E95-91FB-2F22730F9E0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29"/>
    <p:restoredTop sz="94085"/>
  </p:normalViewPr>
  <p:slideViewPr>
    <p:cSldViewPr snapToGrid="0">
      <p:cViewPr varScale="1">
        <p:scale>
          <a:sx n="103" d="100"/>
          <a:sy n="103" d="100"/>
        </p:scale>
        <p:origin x="782" y="67"/>
      </p:cViewPr>
      <p:guideLst>
        <p:guide orient="horz" pos="3240"/>
        <p:guide pos="2744"/>
        <p:guide orient="horz" pos="257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57" d="100"/>
          <a:sy n="157" d="100"/>
        </p:scale>
        <p:origin x="3256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6c0bfe701d_4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6c0bfe701d_4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6320de4b7d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6320de4b7d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g709a3a8254_5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7" name="Google Shape;867;g709a3a8254_5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6c0a1bf4e4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6c0a1bf4e4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SAY OUT LOUD (opening empathy framing, not on slide):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"When we talk about empathy in dentistry, we usually mean a value we teach. This talk is about what it actually demands of students in the room — when it's not one challenge, but several, all at once."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6320de4b7d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6320de4b7d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6320de4b7d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6320de4b7d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>
          <a:extLst>
            <a:ext uri="{FF2B5EF4-FFF2-40B4-BE49-F238E27FC236}">
              <a16:creationId xmlns:a16="http://schemas.microsoft.com/office/drawing/2014/main" id="{34BF7D04-D3CF-7D96-A2BF-59CB0FB5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6408f5a9af_1_336:notes">
            <a:extLst>
              <a:ext uri="{FF2B5EF4-FFF2-40B4-BE49-F238E27FC236}">
                <a16:creationId xmlns:a16="http://schemas.microsoft.com/office/drawing/2014/main" id="{E7AE0ECA-FF3B-267B-CBEF-7057603E7E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6408f5a9af_1_336:notes">
            <a:extLst>
              <a:ext uri="{FF2B5EF4-FFF2-40B4-BE49-F238E27FC236}">
                <a16:creationId xmlns:a16="http://schemas.microsoft.com/office/drawing/2014/main" id="{048D32C5-9B83-033B-85F0-E7DA13DA040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0458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6408f5a9af_1_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6408f5a9af_1_3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SAY OUT LOUD (not on slide):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"If you only really learn by doing it, then who gets allocated to which patients is quietly part of the curriculum — whether we plan it that way or not."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>
          <a:extLst>
            <a:ext uri="{FF2B5EF4-FFF2-40B4-BE49-F238E27FC236}">
              <a16:creationId xmlns:a16="http://schemas.microsoft.com/office/drawing/2014/main" id="{ED050332-0DF1-7097-8A09-02307ECF5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6408f5a9af_1_336:notes">
            <a:extLst>
              <a:ext uri="{FF2B5EF4-FFF2-40B4-BE49-F238E27FC236}">
                <a16:creationId xmlns:a16="http://schemas.microsoft.com/office/drawing/2014/main" id="{90376409-55C1-C350-89F6-AE9A4A1D4B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6408f5a9af_1_336:notes">
            <a:extLst>
              <a:ext uri="{FF2B5EF4-FFF2-40B4-BE49-F238E27FC236}">
                <a16:creationId xmlns:a16="http://schemas.microsoft.com/office/drawing/2014/main" id="{118557FC-655F-C997-D20E-370E7697AC4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SAY OUT LOUD (after the quote, not on slide):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"That's not a communication gap — that's an empathy demand with no roadmap."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SAY OUT LOUD (explaining "stacked", not on slide):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"Picture each of these — the language barrier, the anxious parent, the autism — as a pane of frosted glass. One layer, you can still see through it fine. Stack three or four together, and you're straining to see what's actually in front of you — while the patient still needs you to respond clearly."</a:t>
            </a:r>
          </a:p>
        </p:txBody>
      </p:sp>
    </p:spTree>
    <p:extLst>
      <p:ext uri="{BB962C8B-B14F-4D97-AF65-F5344CB8AC3E}">
        <p14:creationId xmlns:p14="http://schemas.microsoft.com/office/powerpoint/2010/main" val="26646647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6320de4b7d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6320de4b7d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SAY OUT LOUD (not on slide):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"It's not just nerves about the jump to independent practice — final-year dental students and third-year dental therapy students both told us the same thing: they've never really been taught how to talk to patients about money, or handle a complaint. Right now they're relying on watching a tutor do it once and hoping it sticks."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20000" y="3806975"/>
            <a:ext cx="7704000" cy="55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b="1">
                <a:latin typeface="Montserrat" pitchFamily="2" charset="77"/>
                <a:ea typeface="Montserrat" pitchFamily="2" charset="77"/>
                <a:cs typeface="Montserrat" pitchFamily="2" charset="77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20000" y="4318550"/>
            <a:ext cx="7704000" cy="28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400">
                <a:solidFill>
                  <a:schemeClr val="dk1"/>
                </a:solidFill>
                <a:latin typeface="Montserrat" pitchFamily="2" charset="77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CUSTOM_2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>
            <a:spLocks noGrp="1"/>
          </p:cNvSpPr>
          <p:nvPr>
            <p:ph type="ctrTitle"/>
          </p:nvPr>
        </p:nvSpPr>
        <p:spPr>
          <a:xfrm flipH="1">
            <a:off x="3836100" y="3130300"/>
            <a:ext cx="1815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200">
                <a:latin typeface="Montserrat" pitchFamily="2" charset="7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ubTitle" idx="1"/>
          </p:nvPr>
        </p:nvSpPr>
        <p:spPr>
          <a:xfrm flipH="1">
            <a:off x="3836100" y="3600125"/>
            <a:ext cx="18153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dk2"/>
                </a:solidFill>
                <a:latin typeface="Montserrat" pitchFamily="2" charset="7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ctrTitle" idx="2"/>
          </p:nvPr>
        </p:nvSpPr>
        <p:spPr>
          <a:xfrm flipH="1">
            <a:off x="3836100" y="1651700"/>
            <a:ext cx="1815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200">
                <a:latin typeface="Montserrat" pitchFamily="2" charset="7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ubTitle" idx="3"/>
          </p:nvPr>
        </p:nvSpPr>
        <p:spPr>
          <a:xfrm flipH="1">
            <a:off x="3836100" y="2098575"/>
            <a:ext cx="18153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dk2"/>
                </a:solidFill>
                <a:latin typeface="Montserrat" pitchFamily="2" charset="7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ctrTitle" idx="4"/>
          </p:nvPr>
        </p:nvSpPr>
        <p:spPr>
          <a:xfrm flipH="1">
            <a:off x="1322192" y="3130300"/>
            <a:ext cx="1815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200">
                <a:latin typeface="Montserrat" pitchFamily="2" charset="7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ubTitle" idx="5"/>
          </p:nvPr>
        </p:nvSpPr>
        <p:spPr>
          <a:xfrm flipH="1">
            <a:off x="1322200" y="3593604"/>
            <a:ext cx="18153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dk2"/>
                </a:solidFill>
                <a:latin typeface="Montserrat" pitchFamily="2" charset="7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ctrTitle" idx="6"/>
          </p:nvPr>
        </p:nvSpPr>
        <p:spPr>
          <a:xfrm flipH="1">
            <a:off x="1322207" y="1651700"/>
            <a:ext cx="1815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200">
                <a:latin typeface="Montserrat" pitchFamily="2" charset="7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ubTitle" idx="7"/>
          </p:nvPr>
        </p:nvSpPr>
        <p:spPr>
          <a:xfrm flipH="1">
            <a:off x="1322150" y="2098575"/>
            <a:ext cx="18153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dk2"/>
                </a:solidFill>
                <a:latin typeface="Montserrat" pitchFamily="2" charset="7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title" idx="8"/>
          </p:nvPr>
        </p:nvSpPr>
        <p:spPr>
          <a:xfrm>
            <a:off x="720000" y="361000"/>
            <a:ext cx="4085100" cy="108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chemeClr val="accent1"/>
                </a:solidFill>
                <a:latin typeface="Montserrat" pitchFamily="2" charset="77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3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ctrTitle"/>
          </p:nvPr>
        </p:nvSpPr>
        <p:spPr>
          <a:xfrm flipH="1">
            <a:off x="719989" y="1662797"/>
            <a:ext cx="18240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latin typeface="Montserrat" pitchFamily="2" charset="7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 dirty="0"/>
          </a:p>
        </p:txBody>
      </p:sp>
      <p:sp>
        <p:nvSpPr>
          <p:cNvPr id="75" name="Google Shape;75;p16"/>
          <p:cNvSpPr txBox="1">
            <a:spLocks noGrp="1"/>
          </p:cNvSpPr>
          <p:nvPr>
            <p:ph type="subTitle" idx="1"/>
          </p:nvPr>
        </p:nvSpPr>
        <p:spPr>
          <a:xfrm flipH="1">
            <a:off x="720000" y="2090425"/>
            <a:ext cx="18240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dk2"/>
                </a:solidFill>
                <a:latin typeface="Montserrat" pitchFamily="2" charset="7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ctrTitle" idx="2"/>
          </p:nvPr>
        </p:nvSpPr>
        <p:spPr>
          <a:xfrm flipH="1">
            <a:off x="720002" y="3341275"/>
            <a:ext cx="18240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latin typeface="Montserrat" pitchFamily="2" charset="7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ubTitle" idx="3"/>
          </p:nvPr>
        </p:nvSpPr>
        <p:spPr>
          <a:xfrm flipH="1">
            <a:off x="720000" y="3771250"/>
            <a:ext cx="18240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dk2"/>
                </a:solidFill>
                <a:latin typeface="Montserrat" pitchFamily="2" charset="7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ctrTitle" idx="4"/>
          </p:nvPr>
        </p:nvSpPr>
        <p:spPr>
          <a:xfrm flipH="1">
            <a:off x="6600000" y="1662800"/>
            <a:ext cx="18240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latin typeface="Montserrat" pitchFamily="2" charset="7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ubTitle" idx="5"/>
          </p:nvPr>
        </p:nvSpPr>
        <p:spPr>
          <a:xfrm flipH="1">
            <a:off x="6600000" y="2090425"/>
            <a:ext cx="18240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dk2"/>
                </a:solidFill>
                <a:latin typeface="Montserrat" pitchFamily="2" charset="7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ctrTitle" idx="6"/>
          </p:nvPr>
        </p:nvSpPr>
        <p:spPr>
          <a:xfrm flipH="1">
            <a:off x="3710000" y="3341275"/>
            <a:ext cx="18240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latin typeface="Montserrat" pitchFamily="2" charset="7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subTitle" idx="7"/>
          </p:nvPr>
        </p:nvSpPr>
        <p:spPr>
          <a:xfrm flipH="1">
            <a:off x="3710000" y="3771250"/>
            <a:ext cx="18240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dk2"/>
                </a:solidFill>
                <a:latin typeface="Montserrat" pitchFamily="2" charset="7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ctrTitle" idx="8"/>
          </p:nvPr>
        </p:nvSpPr>
        <p:spPr>
          <a:xfrm flipH="1">
            <a:off x="6600000" y="3341275"/>
            <a:ext cx="18240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latin typeface="Montserrat" pitchFamily="2" charset="7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subTitle" idx="9"/>
          </p:nvPr>
        </p:nvSpPr>
        <p:spPr>
          <a:xfrm flipH="1">
            <a:off x="6600000" y="3771250"/>
            <a:ext cx="18240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dk2"/>
                </a:solidFill>
                <a:latin typeface="Montserrat" pitchFamily="2" charset="7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ctrTitle" idx="13"/>
          </p:nvPr>
        </p:nvSpPr>
        <p:spPr>
          <a:xfrm flipH="1">
            <a:off x="3710000" y="1662800"/>
            <a:ext cx="18240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latin typeface="Montserrat" pitchFamily="2" charset="7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subTitle" idx="14"/>
          </p:nvPr>
        </p:nvSpPr>
        <p:spPr>
          <a:xfrm flipH="1">
            <a:off x="3710000" y="2090425"/>
            <a:ext cx="18240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dk2"/>
                </a:solidFill>
                <a:latin typeface="Montserrat" pitchFamily="2" charset="7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title" idx="15"/>
          </p:nvPr>
        </p:nvSpPr>
        <p:spPr>
          <a:xfrm>
            <a:off x="719989" y="361310"/>
            <a:ext cx="7033500" cy="6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chemeClr val="accent1"/>
                </a:solidFill>
                <a:latin typeface="Montserrat" pitchFamily="2" charset="77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719950" y="347125"/>
            <a:ext cx="6218100" cy="6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 b="1">
                <a:solidFill>
                  <a:schemeClr val="accent1"/>
                </a:solidFill>
                <a:latin typeface="Montserrat" pitchFamily="2" charset="77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7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5"/>
          <p:cNvSpPr txBox="1">
            <a:spLocks noGrp="1"/>
          </p:cNvSpPr>
          <p:nvPr>
            <p:ph type="title"/>
          </p:nvPr>
        </p:nvSpPr>
        <p:spPr>
          <a:xfrm rot="-198">
            <a:off x="730725" y="210673"/>
            <a:ext cx="5211600" cy="12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 b="1">
                <a:latin typeface="Montserrat" pitchFamily="2" charset="7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 slide">
    <p:bg>
      <p:bgPr>
        <a:solidFill>
          <a:schemeClr val="accent1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720001" y="2601725"/>
            <a:ext cx="4172400" cy="87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 b="1">
                <a:latin typeface="Montserrat" pitchFamily="2" charset="7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 dirty="0"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720001" y="3417350"/>
            <a:ext cx="3735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2"/>
                </a:solidFill>
                <a:latin typeface="Montserrat" pitchFamily="2" charset="7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1" y="757825"/>
            <a:ext cx="3311400" cy="1094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10000" b="1">
                <a:solidFill>
                  <a:schemeClr val="accent2"/>
                </a:solidFill>
                <a:latin typeface="Montserrat" pitchFamily="2" charset="7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dirty="0"/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720000" y="1304350"/>
            <a:ext cx="7536600" cy="341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Quicksand Light"/>
              <a:buAutoNum type="arabicPeriod"/>
              <a:defRPr sz="1400">
                <a:solidFill>
                  <a:srgbClr val="07243D"/>
                </a:solidFill>
                <a:latin typeface="Montserrat" pitchFamily="2" charset="77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07243D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07243D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07243D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07243D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07243D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07243D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07243D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07243D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20000" y="539750"/>
            <a:ext cx="42462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rgbClr val="07243D"/>
                </a:solidFill>
                <a:latin typeface="Montserrat" pitchFamily="2" charset="77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rgbClr val="07243D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rgbClr val="07243D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rgbClr val="07243D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rgbClr val="07243D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rgbClr val="07243D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rgbClr val="07243D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rgbClr val="07243D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rgbClr val="07243D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ctrTitle"/>
          </p:nvPr>
        </p:nvSpPr>
        <p:spPr>
          <a:xfrm flipH="1">
            <a:off x="720000" y="1465281"/>
            <a:ext cx="1560600" cy="4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>
                <a:latin typeface="Montserrat" pitchFamily="2" charset="7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20" name="Google Shape;20;p5"/>
          <p:cNvSpPr txBox="1">
            <a:spLocks noGrp="1"/>
          </p:cNvSpPr>
          <p:nvPr>
            <p:ph type="subTitle" idx="1"/>
          </p:nvPr>
        </p:nvSpPr>
        <p:spPr>
          <a:xfrm flipH="1">
            <a:off x="720000" y="1902650"/>
            <a:ext cx="30855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400">
                <a:solidFill>
                  <a:schemeClr val="dk2"/>
                </a:solidFill>
                <a:latin typeface="Montserrat" pitchFamily="2" charset="7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ctrTitle" idx="2"/>
          </p:nvPr>
        </p:nvSpPr>
        <p:spPr>
          <a:xfrm flipH="1">
            <a:off x="5433759" y="1465264"/>
            <a:ext cx="1817700" cy="4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>
                <a:latin typeface="Montserrat" pitchFamily="2" charset="7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3"/>
          </p:nvPr>
        </p:nvSpPr>
        <p:spPr>
          <a:xfrm flipH="1">
            <a:off x="5433646" y="1893001"/>
            <a:ext cx="29904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400">
                <a:solidFill>
                  <a:schemeClr val="dk2"/>
                </a:solidFill>
                <a:latin typeface="Montserrat" pitchFamily="2" charset="7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 idx="4"/>
          </p:nvPr>
        </p:nvSpPr>
        <p:spPr>
          <a:xfrm>
            <a:off x="720000" y="351543"/>
            <a:ext cx="6925200" cy="6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chemeClr val="accent1"/>
                </a:solidFill>
                <a:latin typeface="Montserrat" pitchFamily="2" charset="77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subTitle" idx="1"/>
          </p:nvPr>
        </p:nvSpPr>
        <p:spPr>
          <a:xfrm flipH="1">
            <a:off x="4356438" y="1997425"/>
            <a:ext cx="3713700" cy="188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400">
                <a:solidFill>
                  <a:schemeClr val="dk1"/>
                </a:solidFill>
                <a:latin typeface="Montserrat" pitchFamily="2" charset="7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1399750" y="416250"/>
            <a:ext cx="7024200" cy="6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 b="1">
                <a:solidFill>
                  <a:schemeClr val="accent1"/>
                </a:solidFill>
                <a:latin typeface="Montserrat" pitchFamily="2" charset="7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2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 rot="-289">
            <a:off x="1003054" y="1208247"/>
            <a:ext cx="7137900" cy="272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7200" b="1">
                <a:solidFill>
                  <a:schemeClr val="lt1"/>
                </a:solidFill>
                <a:latin typeface="Montserrat" pitchFamily="2" charset="77"/>
                <a:ea typeface="Montserrat" pitchFamily="2" charset="77"/>
                <a:cs typeface="Montserrat" pitchFamily="2" charset="77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>
            <a:off x="1631800" y="2853775"/>
            <a:ext cx="30486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6000" b="1">
                <a:solidFill>
                  <a:schemeClr val="accent5"/>
                </a:solidFill>
                <a:latin typeface="Montserrat" pitchFamily="2" charset="7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 dirty="0"/>
          </a:p>
        </p:txBody>
      </p:sp>
      <p:sp>
        <p:nvSpPr>
          <p:cNvPr id="33" name="Google Shape;33;p9"/>
          <p:cNvSpPr txBox="1">
            <a:spLocks noGrp="1"/>
          </p:cNvSpPr>
          <p:nvPr>
            <p:ph type="subTitle" idx="1"/>
          </p:nvPr>
        </p:nvSpPr>
        <p:spPr>
          <a:xfrm>
            <a:off x="4235100" y="980985"/>
            <a:ext cx="3375300" cy="14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1400">
                <a:solidFill>
                  <a:schemeClr val="dk1"/>
                </a:solidFill>
                <a:latin typeface="Montserrat" pitchFamily="2" charset="77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9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>
            <a:spLocks noGrp="1"/>
          </p:cNvSpPr>
          <p:nvPr>
            <p:ph type="subTitle" idx="1"/>
          </p:nvPr>
        </p:nvSpPr>
        <p:spPr>
          <a:xfrm flipH="1">
            <a:off x="608849" y="1494570"/>
            <a:ext cx="26295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2"/>
                </a:solidFill>
                <a:latin typeface="Montserrat" pitchFamily="2" charset="7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ubTitle" idx="2"/>
          </p:nvPr>
        </p:nvSpPr>
        <p:spPr>
          <a:xfrm flipH="1">
            <a:off x="4739828" y="1498757"/>
            <a:ext cx="27840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2"/>
                </a:solidFill>
                <a:latin typeface="Montserrat" pitchFamily="2" charset="7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subTitle" idx="3"/>
          </p:nvPr>
        </p:nvSpPr>
        <p:spPr>
          <a:xfrm flipH="1">
            <a:off x="608849" y="3767527"/>
            <a:ext cx="26295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2"/>
                </a:solidFill>
                <a:latin typeface="Montserrat" pitchFamily="2" charset="7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ubTitle" idx="4"/>
          </p:nvPr>
        </p:nvSpPr>
        <p:spPr>
          <a:xfrm flipH="1">
            <a:off x="4739828" y="3761900"/>
            <a:ext cx="27840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2"/>
                </a:solidFill>
                <a:latin typeface="Montserrat" pitchFamily="2" charset="7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5"/>
          </p:nvPr>
        </p:nvSpPr>
        <p:spPr>
          <a:xfrm flipH="1">
            <a:off x="608849" y="1037268"/>
            <a:ext cx="3210600" cy="5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>
                <a:solidFill>
                  <a:schemeClr val="dk1"/>
                </a:solidFill>
                <a:latin typeface="Montserrat" pitchFamily="2" charset="77"/>
                <a:ea typeface="Montserrat" pitchFamily="2" charset="77"/>
                <a:cs typeface="Montserrat" pitchFamily="2" charset="77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 dirty="0"/>
          </a:p>
        </p:txBody>
      </p:sp>
      <p:sp>
        <p:nvSpPr>
          <p:cNvPr id="48" name="Google Shape;48;p13"/>
          <p:cNvSpPr txBox="1">
            <a:spLocks noGrp="1"/>
          </p:cNvSpPr>
          <p:nvPr>
            <p:ph type="subTitle" idx="6"/>
          </p:nvPr>
        </p:nvSpPr>
        <p:spPr>
          <a:xfrm flipH="1">
            <a:off x="4739828" y="1041431"/>
            <a:ext cx="2892600" cy="5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>
                <a:solidFill>
                  <a:schemeClr val="dk1"/>
                </a:solidFill>
                <a:latin typeface="Montserrat" pitchFamily="2" charset="77"/>
                <a:ea typeface="Montserrat" pitchFamily="2" charset="77"/>
                <a:cs typeface="Montserrat" pitchFamily="2" charset="77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subTitle" idx="7"/>
          </p:nvPr>
        </p:nvSpPr>
        <p:spPr>
          <a:xfrm flipH="1">
            <a:off x="608849" y="3356888"/>
            <a:ext cx="33699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>
                <a:solidFill>
                  <a:schemeClr val="dk1"/>
                </a:solidFill>
                <a:latin typeface="Montserrat" pitchFamily="2" charset="77"/>
                <a:ea typeface="Montserrat" pitchFamily="2" charset="77"/>
                <a:cs typeface="Montserrat" pitchFamily="2" charset="77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8"/>
          </p:nvPr>
        </p:nvSpPr>
        <p:spPr>
          <a:xfrm flipH="1">
            <a:off x="4739828" y="3358638"/>
            <a:ext cx="30792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>
                <a:solidFill>
                  <a:schemeClr val="dk1"/>
                </a:solidFill>
                <a:latin typeface="Montserrat" pitchFamily="2" charset="77"/>
                <a:ea typeface="Montserrat" pitchFamily="2" charset="77"/>
                <a:cs typeface="Montserrat" pitchFamily="2" charset="77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hasCustomPrompt="1"/>
          </p:nvPr>
        </p:nvSpPr>
        <p:spPr>
          <a:xfrm>
            <a:off x="726376" y="2723373"/>
            <a:ext cx="11961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>
                <a:solidFill>
                  <a:schemeClr val="accent2"/>
                </a:solidFill>
                <a:latin typeface="Montserrat" pitchFamily="2" charset="7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9" hasCustomPrompt="1"/>
          </p:nvPr>
        </p:nvSpPr>
        <p:spPr>
          <a:xfrm>
            <a:off x="4739828" y="480093"/>
            <a:ext cx="11325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>
                <a:solidFill>
                  <a:schemeClr val="accent2"/>
                </a:solidFill>
                <a:latin typeface="Montserrat" pitchFamily="2" charset="77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title" idx="13" hasCustomPrompt="1"/>
          </p:nvPr>
        </p:nvSpPr>
        <p:spPr>
          <a:xfrm>
            <a:off x="4739828" y="2717086"/>
            <a:ext cx="14871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>
                <a:solidFill>
                  <a:schemeClr val="accent2"/>
                </a:solidFill>
                <a:latin typeface="Montserrat" pitchFamily="2" charset="77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4" hasCustomPrompt="1"/>
          </p:nvPr>
        </p:nvSpPr>
        <p:spPr>
          <a:xfrm>
            <a:off x="681978" y="480093"/>
            <a:ext cx="11325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>
                <a:solidFill>
                  <a:schemeClr val="accent2"/>
                </a:solidFill>
                <a:latin typeface="Montserrat" pitchFamily="2" charset="77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dirty="0"/>
              <a:t>xx%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ctrTitle"/>
          </p:nvPr>
        </p:nvSpPr>
        <p:spPr>
          <a:xfrm flipH="1">
            <a:off x="720002" y="2820475"/>
            <a:ext cx="1851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latin typeface="Montserrat" pitchFamily="2" charset="7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 dirty="0"/>
          </a:p>
        </p:txBody>
      </p:sp>
      <p:sp>
        <p:nvSpPr>
          <p:cNvPr id="57" name="Google Shape;57;p14"/>
          <p:cNvSpPr txBox="1">
            <a:spLocks noGrp="1"/>
          </p:cNvSpPr>
          <p:nvPr>
            <p:ph type="subTitle" idx="1"/>
          </p:nvPr>
        </p:nvSpPr>
        <p:spPr>
          <a:xfrm flipH="1">
            <a:off x="719991" y="3419209"/>
            <a:ext cx="18513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dk2"/>
                </a:solidFill>
                <a:latin typeface="Montserrat" pitchFamily="2" charset="7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ctrTitle" idx="2"/>
          </p:nvPr>
        </p:nvSpPr>
        <p:spPr>
          <a:xfrm flipH="1">
            <a:off x="6572700" y="2820475"/>
            <a:ext cx="1851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latin typeface="Montserrat" pitchFamily="2" charset="7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ubTitle" idx="3"/>
          </p:nvPr>
        </p:nvSpPr>
        <p:spPr>
          <a:xfrm flipH="1">
            <a:off x="6572699" y="3419200"/>
            <a:ext cx="18513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dk2"/>
                </a:solidFill>
                <a:latin typeface="Montserrat" pitchFamily="2" charset="7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ctrTitle" idx="4"/>
          </p:nvPr>
        </p:nvSpPr>
        <p:spPr>
          <a:xfrm flipH="1">
            <a:off x="3646352" y="2820475"/>
            <a:ext cx="1851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latin typeface="Montserrat" pitchFamily="2" charset="77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5"/>
          </p:nvPr>
        </p:nvSpPr>
        <p:spPr>
          <a:xfrm flipH="1">
            <a:off x="3646341" y="3419209"/>
            <a:ext cx="18513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dk2"/>
                </a:solidFill>
                <a:latin typeface="Montserrat" pitchFamily="2" charset="77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title" idx="6"/>
          </p:nvPr>
        </p:nvSpPr>
        <p:spPr>
          <a:xfrm>
            <a:off x="720000" y="358633"/>
            <a:ext cx="7033500" cy="6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800" b="1">
                <a:solidFill>
                  <a:schemeClr val="accent1"/>
                </a:solidFill>
                <a:latin typeface="Montserrat" pitchFamily="2" charset="77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SemiBold"/>
              <a:buNone/>
              <a:defRPr sz="24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SemiBold"/>
              <a:buNone/>
              <a:defRPr sz="24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SemiBold"/>
              <a:buNone/>
              <a:defRPr sz="24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SemiBold"/>
              <a:buNone/>
              <a:defRPr sz="24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SemiBold"/>
              <a:buNone/>
              <a:defRPr sz="24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SemiBold"/>
              <a:buNone/>
              <a:defRPr sz="24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SemiBold"/>
              <a:buNone/>
              <a:defRPr sz="24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SemiBold"/>
              <a:buNone/>
              <a:defRPr sz="24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SemiBold"/>
              <a:buNone/>
              <a:defRPr sz="24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Quicksand"/>
              <a:buChar char="●"/>
              <a:defRPr sz="1800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Quicksand"/>
              <a:buChar char="○"/>
              <a:defRPr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Quicksand"/>
              <a:buChar char="■"/>
              <a:defRPr sz="1200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Quicksand"/>
              <a:buChar char="●"/>
              <a:defRPr sz="1200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Quicksand"/>
              <a:buChar char="○"/>
              <a:defRPr sz="1200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Quicksand"/>
              <a:buChar char="■"/>
              <a:defRPr sz="1200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Quicksand"/>
              <a:buChar char="●"/>
              <a:defRPr sz="1200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Quicksand"/>
              <a:buChar char="○"/>
              <a:defRPr sz="1200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0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200"/>
              <a:buFont typeface="Quicksand"/>
              <a:buChar char="■"/>
              <a:defRPr sz="1200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9" r:id="rId8"/>
    <p:sldLayoutId id="2147483660" r:id="rId9"/>
    <p:sldLayoutId id="2147483661" r:id="rId10"/>
    <p:sldLayoutId id="2147483662" r:id="rId11"/>
    <p:sldLayoutId id="2147483669" r:id="rId12"/>
    <p:sldLayoutId id="2147483671" r:id="rId13"/>
    <p:sldLayoutId id="2147483672" r:id="rId14"/>
    <p:sldLayoutId id="214748367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Montserrat" pitchFamily="2" charset="77"/>
          <a:ea typeface="Montserrat" pitchFamily="2" charset="77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Montserrat" pitchFamily="2" charset="77"/>
          <a:ea typeface="Montserrat" pitchFamily="2" charset="77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pos="454">
          <p15:clr>
            <a:srgbClr val="EA4335"/>
          </p15:clr>
        </p15:guide>
        <p15:guide id="3" pos="5306">
          <p15:clr>
            <a:srgbClr val="EA4335"/>
          </p15:clr>
        </p15:guide>
        <p15:guide id="4" orient="horz" pos="290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g"/><Relationship Id="rId5" Type="http://schemas.openxmlformats.org/officeDocument/2006/relationships/image" Target="../media/image4.pn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m ar livre, nuvem, água, céu&#10;&#10;Os conteúdos gerados por IA podem estar incorretos.">
            <a:extLst>
              <a:ext uri="{FF2B5EF4-FFF2-40B4-BE49-F238E27FC236}">
                <a16:creationId xmlns:a16="http://schemas.microsoft.com/office/drawing/2014/main" id="{8A0CD516-0B6F-7F4D-3C16-9E4CF2B0AC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25" r="222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" name="Google Shape;162;p32">
            <a:extLst>
              <a:ext uri="{FF2B5EF4-FFF2-40B4-BE49-F238E27FC236}">
                <a16:creationId xmlns:a16="http://schemas.microsoft.com/office/drawing/2014/main" id="{3618DEBD-6F00-7444-8357-8B5923D1FF74}"/>
              </a:ext>
            </a:extLst>
          </p:cNvPr>
          <p:cNvSpPr txBox="1">
            <a:spLocks/>
          </p:cNvSpPr>
          <p:nvPr/>
        </p:nvSpPr>
        <p:spPr>
          <a:xfrm flipH="1">
            <a:off x="5819361" y="4617814"/>
            <a:ext cx="2935758" cy="3074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Montserrat" pitchFamily="2" charset="77"/>
                <a:ea typeface="Montserrat" pitchFamily="2" charset="77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pt-PT" sz="1100" b="1" dirty="0" err="1">
                <a:solidFill>
                  <a:schemeClr val="bg1"/>
                </a:solidFill>
                <a:latin typeface="WEB Regular Bold" panose="02000503040000020003" pitchFamily="2" charset="77"/>
              </a:rPr>
              <a:t>ADEE Budapest</a:t>
            </a:r>
            <a:r>
              <a:rPr lang="pt-PT" sz="1100" b="1" dirty="0">
                <a:solidFill>
                  <a:schemeClr val="bg1"/>
                </a:solidFill>
                <a:latin typeface="WEB Regular Bold" panose="02000503040000020003" pitchFamily="2" charset="77"/>
              </a:rPr>
              <a:t> | </a:t>
            </a:r>
            <a:r>
              <a:rPr lang="pt-PT" sz="1100" b="1" dirty="0" err="1">
                <a:solidFill>
                  <a:schemeClr val="bg1"/>
                </a:solidFill>
                <a:latin typeface="WEB Regular Bold" panose="02000503040000020003" pitchFamily="2" charset="77"/>
              </a:rPr>
              <a:t>2026</a:t>
            </a:r>
            <a:endParaRPr lang="pt-PT" sz="1100" b="1" dirty="0">
              <a:solidFill>
                <a:schemeClr val="bg1"/>
              </a:solidFill>
              <a:latin typeface="WEB Regular Bold" panose="02000503040000020003" pitchFamily="2" charset="77"/>
            </a:endParaRPr>
          </a:p>
        </p:txBody>
      </p:sp>
      <p:sp>
        <p:nvSpPr>
          <p:cNvPr id="34" name="Título 3">
            <a:extLst>
              <a:ext uri="{FF2B5EF4-FFF2-40B4-BE49-F238E27FC236}">
                <a16:creationId xmlns:a16="http://schemas.microsoft.com/office/drawing/2014/main" id="{2A36BA4D-53C9-B6F2-52E7-446BEC359B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897" y="2701494"/>
            <a:ext cx="5800961" cy="634912"/>
          </a:xfrm>
        </p:spPr>
        <p:txBody>
          <a:bodyPr/>
          <a:lstStyle/>
          <a:p>
            <a:r>
              <a:rPr lang="pt-PT" sz="2200" dirty="0" err="1">
                <a:solidFill>
                  <a:schemeClr val="bg1"/>
                </a:solidFill>
                <a:latin typeface="WEB Regular Bold" panose="02000503040000020003" pitchFamily="2" charset="77"/>
              </a:rPr>
              <a:t>Empathy in Action</a:t>
            </a:r>
            <a:endParaRPr lang="pt-PT" sz="2200" dirty="0">
              <a:solidFill>
                <a:schemeClr val="bg1"/>
              </a:solidFill>
              <a:latin typeface="WEB Regular Bold" panose="02000503040000020003" pitchFamily="2" charset="77"/>
            </a:endParaRPr>
          </a:p>
        </p:txBody>
      </p:sp>
      <p:sp>
        <p:nvSpPr>
          <p:cNvPr id="35" name="Título 3">
            <a:extLst>
              <a:ext uri="{FF2B5EF4-FFF2-40B4-BE49-F238E27FC236}">
                <a16:creationId xmlns:a16="http://schemas.microsoft.com/office/drawing/2014/main" id="{E7B2FFC7-479A-E27C-C0ED-638CA1E8F162}"/>
              </a:ext>
            </a:extLst>
          </p:cNvPr>
          <p:cNvSpPr txBox="1">
            <a:spLocks/>
          </p:cNvSpPr>
          <p:nvPr/>
        </p:nvSpPr>
        <p:spPr>
          <a:xfrm>
            <a:off x="441898" y="3420000"/>
            <a:ext cx="5800961" cy="7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Montserrat SemiBold"/>
              <a:buNone/>
              <a:defRPr sz="2400" b="1" i="0" u="none" strike="noStrike" cap="none">
                <a:solidFill>
                  <a:schemeClr val="dk1"/>
                </a:solidFill>
                <a:latin typeface="Montserrat" pitchFamily="2" charset="77"/>
                <a:ea typeface="Montserrat" pitchFamily="2" charset="77"/>
                <a:cs typeface="Montserrat" pitchFamily="2" charset="77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Montserrat SemiBold"/>
              <a:buNone/>
              <a:defRPr sz="5200" b="0" i="0" u="none" strike="noStrike" cap="none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Montserrat SemiBold"/>
              <a:buNone/>
              <a:defRPr sz="5200" b="0" i="0" u="none" strike="noStrike" cap="none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Montserrat SemiBold"/>
              <a:buNone/>
              <a:defRPr sz="5200" b="0" i="0" u="none" strike="noStrike" cap="none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Montserrat SemiBold"/>
              <a:buNone/>
              <a:defRPr sz="5200" b="0" i="0" u="none" strike="noStrike" cap="none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Montserrat SemiBold"/>
              <a:buNone/>
              <a:defRPr sz="5200" b="0" i="0" u="none" strike="noStrike" cap="none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Montserrat SemiBold"/>
              <a:buNone/>
              <a:defRPr sz="5200" b="0" i="0" u="none" strike="noStrike" cap="none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Montserrat SemiBold"/>
              <a:buNone/>
              <a:defRPr sz="5200" b="0" i="0" u="none" strike="noStrike" cap="none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Montserrat SemiBold"/>
              <a:buNone/>
              <a:defRPr sz="5200" b="0" i="0" u="none" strike="noStrike" cap="none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r>
              <a:rPr lang="pt-PT" sz="1800" dirty="0" err="1">
                <a:solidFill>
                  <a:schemeClr val="bg1"/>
                </a:solidFill>
                <a:latin typeface="WEB Regular Regular" panose="02000503040000020003" pitchFamily="2" charset="77"/>
              </a:rPr>
              <a:t>What Students Need for Real-World Communication</a:t>
            </a:r>
            <a:endParaRPr lang="pt-PT" sz="1800" dirty="0">
              <a:solidFill>
                <a:schemeClr val="bg1"/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936" name="Presenter Name"/>
          <p:cNvSpPr txBox="1">
            <a:spLocks/>
          </p:cNvSpPr>
          <p:nvPr/>
        </p:nvSpPr>
        <p:spPr>
          <a:xfrm>
            <a:off x="441898" y="4330000"/>
            <a:ext cx="5800961" cy="3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2" rIns="91425" bIns="27432" anchor="t" anchorCtr="0">
            <a:noAutofit/>
          </a:bodyPr>
          <a:lstStyle/>
          <a:p>
            <a:r>
              <a:rPr lang="en" sz="1400" b="1" dirty="0">
                <a:solidFill>
                  <a:schemeClr val="bg1"/>
                </a:solidFill>
                <a:latin typeface="WEB Regular Regular" panose="02000503040000020003" pitchFamily="2" charset="77"/>
              </a:rPr>
              <a:t>Steven Attwell  |  University of Liverpool</a:t>
            </a:r>
          </a:p>
        </p:txBody>
      </p:sp>
      <p:pic>
        <p:nvPicPr>
          <p:cNvPr id="7" name="Imagem 6" descr="Uma imagem com Tipo de letra, texto, logótipo, Gráficos&#10;&#10;Os conteúdos gerados por IA podem estar incorretos.">
            <a:extLst>
              <a:ext uri="{FF2B5EF4-FFF2-40B4-BE49-F238E27FC236}">
                <a16:creationId xmlns:a16="http://schemas.microsoft.com/office/drawing/2014/main" id="{43153062-EE82-1AD4-E997-612E0AD3A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544" y="321126"/>
            <a:ext cx="2034730" cy="385897"/>
          </a:xfrm>
          <a:prstGeom prst="rect">
            <a:avLst/>
          </a:prstGeom>
        </p:spPr>
      </p:pic>
      <p:pic>
        <p:nvPicPr>
          <p:cNvPr id="4" name="Imagem 3" descr="Uma imagem com texto, Tipo de letra, Gráficos, logótipo&#10;&#10;Os conteúdos gerados por IA podem estar incorretos.">
            <a:extLst>
              <a:ext uri="{FF2B5EF4-FFF2-40B4-BE49-F238E27FC236}">
                <a16:creationId xmlns:a16="http://schemas.microsoft.com/office/drawing/2014/main" id="{ADFB1BC5-47B3-0876-D6FB-F40C2D88BC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4637" y="-153556"/>
            <a:ext cx="2030482" cy="203048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10000"/>
            <a:lumOff val="90000"/>
          </a:schemeClr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m nuvem, ar livre, céu, edifício&#10;&#10;Os conteúdos gerados por IA podem estar incorretos.">
            <a:extLst>
              <a:ext uri="{FF2B5EF4-FFF2-40B4-BE49-F238E27FC236}">
                <a16:creationId xmlns:a16="http://schemas.microsoft.com/office/drawing/2014/main" id="{2AA85438-DCB8-790B-8529-BB913FA4CC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623" b="762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57143EAD-765D-0ABA-4483-C885AFEBACDB}"/>
              </a:ext>
            </a:extLst>
          </p:cNvPr>
          <p:cNvSpPr/>
          <p:nvPr/>
        </p:nvSpPr>
        <p:spPr>
          <a:xfrm>
            <a:off x="0" y="-1"/>
            <a:ext cx="9144000" cy="514350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  <a:lumMod val="0"/>
                  <a:lumOff val="10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001" name="Contrast Scrim"/>
          <p:cNvSpPr/>
          <p:nvPr/>
        </p:nvSpPr>
        <p:spPr>
          <a:xfrm>
            <a:off x="606500" y="1000000"/>
            <a:ext cx="7931000" cy="3400000"/>
          </a:xfrm>
          <a:prstGeom prst="rect">
            <a:avLst/>
          </a:prstGeom>
          <a:solidFill>
            <a:schemeClr val="tx1">
              <a:alpha val="42000"/>
            </a:schemeClr>
          </a:solidFill>
          <a:ln>
            <a:noFill/>
          </a:ln>
        </p:spPr>
        <p:txBody>
          <a:bodyPr/>
          <a:lstStyle/>
          <a:p>
            <a:endParaRPr lang="en"/>
          </a:p>
        </p:txBody>
      </p:sp>
      <p:sp>
        <p:nvSpPr>
          <p:cNvPr id="230" name="Google Shape;230;p37"/>
          <p:cNvSpPr txBox="1">
            <a:spLocks noGrp="1"/>
          </p:cNvSpPr>
          <p:nvPr>
            <p:ph type="title"/>
          </p:nvPr>
        </p:nvSpPr>
        <p:spPr>
          <a:xfrm>
            <a:off x="756500" y="1150000"/>
            <a:ext cx="7631000" cy="310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1800" b="1" dirty="0">
                <a:solidFill>
                  <a:schemeClr val="bg1"/>
                </a:solidFill>
                <a:latin typeface="WEB Regular Regular" panose="02000503040000020003" pitchFamily="2" charset="77"/>
              </a:rPr>
              <a:t>THEME 4 — EXPERIENTIAL, RELATIONAL AND REFLECTIVE TEACHING</a:t>
            </a:r>
          </a:p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en" sz="2600" i="1" dirty="0">
                <a:solidFill>
                  <a:schemeClr val="bg1"/>
                </a:solidFill>
                <a:latin typeface="WEB Regular Regular" panose="02000503040000020003" pitchFamily="2" charset="77"/>
              </a:rPr>
              <a:t>“…everyone's human. You are going to go through some challenging times, and sometimes you might not say completely the right thing.”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bg1">
                    <a:lumMod val="85000"/>
                  </a:schemeClr>
                </a:solidFill>
                <a:latin typeface="WEB Regular Regular" panose="02000503040000020003" pitchFamily="2" charset="77"/>
              </a:rPr>
              <a:t>— Year 3 student</a:t>
            </a:r>
          </a:p>
        </p:txBody>
      </p:sp>
      <p:pic>
        <p:nvPicPr>
          <p:cNvPr id="12" name="Imagem 11" descr="Uma imagem com Tipo de letra, texto, logótipo, Gráficos&#10;&#10;Os conteúdos gerados por IA podem estar incorretos.">
            <a:extLst>
              <a:ext uri="{FF2B5EF4-FFF2-40B4-BE49-F238E27FC236}">
                <a16:creationId xmlns:a16="http://schemas.microsoft.com/office/drawing/2014/main" id="{88F000A0-1B21-4496-6B43-5BDD30EBB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681" y="4756904"/>
            <a:ext cx="1131374" cy="21457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10000"/>
            <a:lumOff val="90000"/>
          </a:schemeClr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m nuvem, ar livre, céu, edifício&#10;&#10;Os conteúdos gerados por IA podem estar incorretos.">
            <a:extLst>
              <a:ext uri="{FF2B5EF4-FFF2-40B4-BE49-F238E27FC236}">
                <a16:creationId xmlns:a16="http://schemas.microsoft.com/office/drawing/2014/main" id="{2AA85438-DCB8-790B-8529-BB913FA4CC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623" b="762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57143EAD-765D-0ABA-4483-C885AFEBACDB}"/>
              </a:ext>
            </a:extLst>
          </p:cNvPr>
          <p:cNvSpPr/>
          <p:nvPr/>
        </p:nvSpPr>
        <p:spPr>
          <a:xfrm>
            <a:off x="0" y="-1"/>
            <a:ext cx="9144000" cy="514350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  <a:lumMod val="0"/>
                  <a:lumOff val="10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001" name="Contrast Scrim"/>
          <p:cNvSpPr/>
          <p:nvPr/>
        </p:nvSpPr>
        <p:spPr>
          <a:xfrm>
            <a:off x="606500" y="1000000"/>
            <a:ext cx="7931000" cy="3400000"/>
          </a:xfrm>
          <a:prstGeom prst="rect">
            <a:avLst/>
          </a:prstGeom>
          <a:solidFill>
            <a:schemeClr val="tx1">
              <a:alpha val="42000"/>
            </a:schemeClr>
          </a:solidFill>
          <a:ln>
            <a:noFill/>
          </a:ln>
        </p:spPr>
        <p:txBody>
          <a:bodyPr/>
          <a:lstStyle/>
          <a:p>
            <a:endParaRPr lang="en"/>
          </a:p>
        </p:txBody>
      </p:sp>
      <p:sp>
        <p:nvSpPr>
          <p:cNvPr id="230" name="Google Shape;230;p37"/>
          <p:cNvSpPr txBox="1">
            <a:spLocks noGrp="1"/>
          </p:cNvSpPr>
          <p:nvPr>
            <p:ph type="title"/>
          </p:nvPr>
        </p:nvSpPr>
        <p:spPr>
          <a:xfrm>
            <a:off x="756500" y="1150000"/>
            <a:ext cx="7631000" cy="310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1800" b="1" dirty="0">
                <a:solidFill>
                  <a:schemeClr val="bg1"/>
                </a:solidFill>
                <a:latin typeface="WEB Regular Regular" panose="02000503040000020003" pitchFamily="2" charset="77"/>
              </a:rPr>
              <a:t>THEME 5 — TOWARDS A LONGITUDINAL, INTEGRATED CURRICULUM</a:t>
            </a:r>
          </a:p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en" sz="2600" i="1" dirty="0">
                <a:solidFill>
                  <a:schemeClr val="bg1"/>
                </a:solidFill>
                <a:latin typeface="WEB Regular Regular" panose="02000503040000020003" pitchFamily="2" charset="77"/>
              </a:rPr>
              <a:t>“The jump between here and practice... that's one of the biggest worries.”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bg1">
                    <a:lumMod val="85000"/>
                  </a:schemeClr>
                </a:solidFill>
                <a:latin typeface="WEB Regular Regular" panose="02000503040000020003" pitchFamily="2" charset="77"/>
              </a:rPr>
              <a:t>— Year 5 student</a:t>
            </a:r>
          </a:p>
        </p:txBody>
      </p:sp>
      <p:pic>
        <p:nvPicPr>
          <p:cNvPr id="12" name="Imagem 11" descr="Uma imagem com Tipo de letra, texto, logótipo, Gráficos&#10;&#10;Os conteúdos gerados por IA podem estar incorretos.">
            <a:extLst>
              <a:ext uri="{FF2B5EF4-FFF2-40B4-BE49-F238E27FC236}">
                <a16:creationId xmlns:a16="http://schemas.microsoft.com/office/drawing/2014/main" id="{88F000A0-1B21-4496-6B43-5BDD30EBB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681" y="4756904"/>
            <a:ext cx="1131374" cy="21457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 descr="Uma imagem com esboço, desenho, panorama, arte&#10;&#10;Os conteúdos gerados por IA podem estar incorretos.">
            <a:extLst>
              <a:ext uri="{FF2B5EF4-FFF2-40B4-BE49-F238E27FC236}">
                <a16:creationId xmlns:a16="http://schemas.microsoft.com/office/drawing/2014/main" id="{1E71FFAD-E879-59E0-23ED-D2AFE2B9C78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9518" y="2636745"/>
            <a:ext cx="6964965" cy="2052000"/>
          </a:xfrm>
          <a:prstGeom prst="rect">
            <a:avLst/>
          </a:prstGeom>
        </p:spPr>
      </p:pic>
      <p:sp>
        <p:nvSpPr>
          <p:cNvPr id="158" name="Google Shape;158;p32"/>
          <p:cNvSpPr txBox="1">
            <a:spLocks noGrp="1"/>
          </p:cNvSpPr>
          <p:nvPr>
            <p:ph type="title" idx="14"/>
          </p:nvPr>
        </p:nvSpPr>
        <p:spPr>
          <a:xfrm>
            <a:off x="915521" y="1129483"/>
            <a:ext cx="1132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tx1">
                    <a:lumMod val="90000"/>
                    <a:lumOff val="10000"/>
                  </a:schemeClr>
                </a:solidFill>
                <a:latin typeface="WEB Regular Regular" panose="02000503040000020003" pitchFamily="2" charset="77"/>
              </a:rPr>
              <a:t>#1</a:t>
            </a:r>
            <a:endParaRPr sz="4000" dirty="0">
              <a:solidFill>
                <a:schemeClr val="tx1">
                  <a:lumMod val="90000"/>
                  <a:lumOff val="10000"/>
                </a:schemeClr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160" name="Google Shape;160;p32"/>
          <p:cNvSpPr txBox="1">
            <a:spLocks noGrp="1"/>
          </p:cNvSpPr>
          <p:nvPr>
            <p:ph type="subTitle" idx="2"/>
          </p:nvPr>
        </p:nvSpPr>
        <p:spPr>
          <a:xfrm flipH="1">
            <a:off x="5046421" y="2004023"/>
            <a:ext cx="27840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accent3">
                    <a:lumMod val="50000"/>
                  </a:schemeClr>
                </a:solidFill>
                <a:latin typeface="WEB Regular Regular" panose="02000503040000020003" pitchFamily="2" charset="77"/>
              </a:rPr>
              <a:t>Video feedback and reflective practice that build self-awareness</a:t>
            </a:r>
            <a:endParaRPr sz="1100" dirty="0">
              <a:solidFill>
                <a:schemeClr val="accent3">
                  <a:lumMod val="50000"/>
                </a:schemeClr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161" name="Google Shape;161;p32"/>
          <p:cNvSpPr txBox="1">
            <a:spLocks noGrp="1"/>
          </p:cNvSpPr>
          <p:nvPr>
            <p:ph type="subTitle" idx="1"/>
          </p:nvPr>
        </p:nvSpPr>
        <p:spPr>
          <a:xfrm flipH="1">
            <a:off x="915442" y="1999836"/>
            <a:ext cx="26295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accent3">
                    <a:lumMod val="50000"/>
                  </a:schemeClr>
                </a:solidFill>
                <a:latin typeface="WEB Regular Regular" panose="02000503040000020003" pitchFamily="2" charset="77"/>
              </a:rPr>
              <a:t>Layered, authentic situations that reflect real clinical complexity</a:t>
            </a:r>
            <a:endParaRPr sz="1100" dirty="0">
              <a:solidFill>
                <a:schemeClr val="accent3">
                  <a:lumMod val="50000"/>
                </a:schemeClr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162" name="Google Shape;162;p32"/>
          <p:cNvSpPr txBox="1">
            <a:spLocks noGrp="1"/>
          </p:cNvSpPr>
          <p:nvPr>
            <p:ph type="subTitle" idx="3"/>
          </p:nvPr>
        </p:nvSpPr>
        <p:spPr>
          <a:xfrm flipH="1">
            <a:off x="915442" y="3584907"/>
            <a:ext cx="26295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accent3">
                    <a:lumMod val="50000"/>
                  </a:schemeClr>
                </a:solidFill>
                <a:latin typeface="Barlow" pitchFamily="2" charset="77"/>
              </a:rPr>
              <a:t>Actor-based encounters that mirror the emotional weight of real patients</a:t>
            </a:r>
            <a:endParaRPr sz="1100" dirty="0">
              <a:solidFill>
                <a:schemeClr val="accent3">
                  <a:lumMod val="50000"/>
                </a:schemeClr>
              </a:solidFill>
              <a:latin typeface="Barlow" pitchFamily="2" charset="77"/>
            </a:endParaRPr>
          </a:p>
        </p:txBody>
      </p:sp>
      <p:sp>
        <p:nvSpPr>
          <p:cNvPr id="163" name="Google Shape;163;p32"/>
          <p:cNvSpPr txBox="1">
            <a:spLocks noGrp="1"/>
          </p:cNvSpPr>
          <p:nvPr>
            <p:ph type="subTitle" idx="4"/>
          </p:nvPr>
        </p:nvSpPr>
        <p:spPr>
          <a:xfrm flipH="1">
            <a:off x="5046421" y="3579280"/>
            <a:ext cx="2784000" cy="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accent3">
                    <a:lumMod val="50000"/>
                  </a:schemeClr>
                </a:solidFill>
                <a:latin typeface="Barlow" pitchFamily="2" charset="77"/>
              </a:rPr>
              <a:t>Revisited at every transition point, not just Year 1</a:t>
            </a:r>
            <a:endParaRPr sz="1100" dirty="0">
              <a:solidFill>
                <a:schemeClr val="accent3">
                  <a:lumMod val="50000"/>
                </a:schemeClr>
              </a:solidFill>
              <a:latin typeface="Barlow" pitchFamily="2" charset="77"/>
            </a:endParaRPr>
          </a:p>
        </p:txBody>
      </p:sp>
      <p:sp>
        <p:nvSpPr>
          <p:cNvPr id="164" name="Google Shape;164;p32"/>
          <p:cNvSpPr txBox="1">
            <a:spLocks noGrp="1"/>
          </p:cNvSpPr>
          <p:nvPr>
            <p:ph type="subTitle" idx="6"/>
          </p:nvPr>
        </p:nvSpPr>
        <p:spPr>
          <a:xfrm flipH="1">
            <a:off x="5046421" y="1657770"/>
            <a:ext cx="2892599" cy="5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WEB Regular Regular" panose="02000503040000020003" pitchFamily="2" charset="77"/>
              </a:rPr>
              <a:t>Reflection</a:t>
            </a:r>
            <a:endParaRPr sz="1600" b="0" dirty="0">
              <a:solidFill>
                <a:schemeClr val="tx1">
                  <a:lumMod val="75000"/>
                  <a:lumOff val="25000"/>
                </a:schemeClr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165" name="Google Shape;165;p32"/>
          <p:cNvSpPr txBox="1">
            <a:spLocks noGrp="1"/>
          </p:cNvSpPr>
          <p:nvPr>
            <p:ph type="subTitle" idx="7"/>
          </p:nvPr>
        </p:nvSpPr>
        <p:spPr>
          <a:xfrm flipH="1">
            <a:off x="915442" y="3268692"/>
            <a:ext cx="33699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WEB Regular Regular" panose="02000503040000020003" pitchFamily="2" charset="77"/>
              </a:rPr>
              <a:t>Simulation</a:t>
            </a:r>
            <a:endParaRPr sz="1600" b="0" dirty="0">
              <a:solidFill>
                <a:schemeClr val="tx1">
                  <a:lumMod val="75000"/>
                  <a:lumOff val="25000"/>
                </a:schemeClr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166" name="Google Shape;166;p32"/>
          <p:cNvSpPr txBox="1">
            <a:spLocks noGrp="1"/>
          </p:cNvSpPr>
          <p:nvPr>
            <p:ph type="subTitle" idx="8"/>
          </p:nvPr>
        </p:nvSpPr>
        <p:spPr>
          <a:xfrm flipH="1">
            <a:off x="5046421" y="3270442"/>
            <a:ext cx="30792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WEB Regular Regular" panose="02000503040000020003" pitchFamily="2" charset="77"/>
              </a:rPr>
              <a:t>Longitudinal Teaching</a:t>
            </a:r>
            <a:endParaRPr sz="1600" b="0" dirty="0">
              <a:solidFill>
                <a:schemeClr val="tx1">
                  <a:lumMod val="75000"/>
                  <a:lumOff val="25000"/>
                </a:schemeClr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167" name="Google Shape;167;p32"/>
          <p:cNvSpPr txBox="1">
            <a:spLocks noGrp="1"/>
          </p:cNvSpPr>
          <p:nvPr>
            <p:ph type="title"/>
          </p:nvPr>
        </p:nvSpPr>
        <p:spPr>
          <a:xfrm>
            <a:off x="921819" y="2684877"/>
            <a:ext cx="11961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tx1">
                    <a:lumMod val="90000"/>
                    <a:lumOff val="10000"/>
                  </a:schemeClr>
                </a:solidFill>
                <a:latin typeface="WEB Regular Regular" panose="02000503040000020003" pitchFamily="2" charset="77"/>
              </a:rPr>
              <a:t>#2</a:t>
            </a:r>
            <a:endParaRPr sz="4000" dirty="0">
              <a:solidFill>
                <a:schemeClr val="tx1">
                  <a:lumMod val="90000"/>
                  <a:lumOff val="10000"/>
                </a:schemeClr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168" name="Google Shape;168;p32"/>
          <p:cNvSpPr txBox="1">
            <a:spLocks noGrp="1"/>
          </p:cNvSpPr>
          <p:nvPr>
            <p:ph type="title" idx="9"/>
          </p:nvPr>
        </p:nvSpPr>
        <p:spPr>
          <a:xfrm>
            <a:off x="5046421" y="1114682"/>
            <a:ext cx="1132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tx1">
                    <a:lumMod val="90000"/>
                    <a:lumOff val="10000"/>
                  </a:schemeClr>
                </a:solidFill>
                <a:latin typeface="WEB Regular Regular" panose="02000503040000020003" pitchFamily="2" charset="77"/>
              </a:rPr>
              <a:t>#3</a:t>
            </a:r>
            <a:endParaRPr sz="4000" dirty="0">
              <a:solidFill>
                <a:schemeClr val="tx1">
                  <a:lumMod val="90000"/>
                  <a:lumOff val="10000"/>
                </a:schemeClr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169" name="Google Shape;169;p32"/>
          <p:cNvSpPr txBox="1">
            <a:spLocks noGrp="1"/>
          </p:cNvSpPr>
          <p:nvPr>
            <p:ph type="title" idx="13"/>
          </p:nvPr>
        </p:nvSpPr>
        <p:spPr>
          <a:xfrm>
            <a:off x="5046421" y="2678590"/>
            <a:ext cx="14871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tx1">
                    <a:lumMod val="90000"/>
                    <a:lumOff val="10000"/>
                  </a:schemeClr>
                </a:solidFill>
                <a:latin typeface="WEB Regular Regular" panose="02000503040000020003" pitchFamily="2" charset="77"/>
              </a:rPr>
              <a:t>#4</a:t>
            </a:r>
            <a:endParaRPr sz="4000">
              <a:solidFill>
                <a:schemeClr val="tx1">
                  <a:lumMod val="90000"/>
                  <a:lumOff val="10000"/>
                </a:schemeClr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170" name="Google Shape;170;p32"/>
          <p:cNvSpPr txBox="1">
            <a:spLocks noGrp="1"/>
          </p:cNvSpPr>
          <p:nvPr>
            <p:ph type="subTitle" idx="5"/>
          </p:nvPr>
        </p:nvSpPr>
        <p:spPr>
          <a:xfrm flipH="1">
            <a:off x="915442" y="1657770"/>
            <a:ext cx="3656558" cy="5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WEB Regular Regular" panose="02000503040000020003" pitchFamily="2" charset="77"/>
              </a:rPr>
              <a:t>Realistic Scenarios</a:t>
            </a:r>
            <a:endParaRPr sz="1600" b="0" dirty="0">
              <a:solidFill>
                <a:schemeClr val="tx1">
                  <a:lumMod val="75000"/>
                  <a:lumOff val="25000"/>
                </a:schemeClr>
              </a:solidFill>
              <a:latin typeface="WEB Regular Regular" panose="02000503040000020003" pitchFamily="2" charset="77"/>
            </a:endParaRPr>
          </a:p>
        </p:txBody>
      </p:sp>
      <p:pic>
        <p:nvPicPr>
          <p:cNvPr id="5" name="Imagem 4" descr="Uma imagem com Tipo de letra, captura de ecrã, Gráficos, logótipo&#10;&#10;Descrição gerada automaticamente">
            <a:extLst>
              <a:ext uri="{FF2B5EF4-FFF2-40B4-BE49-F238E27FC236}">
                <a16:creationId xmlns:a16="http://schemas.microsoft.com/office/drawing/2014/main" id="{8DC5CDCE-7B94-6158-8C30-E79139D196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930" y="4758520"/>
            <a:ext cx="1018118" cy="195042"/>
          </a:xfrm>
          <a:prstGeom prst="rect">
            <a:avLst/>
          </a:prstGeom>
        </p:spPr>
      </p:pic>
      <p:sp>
        <p:nvSpPr>
          <p:cNvPr id="7" name="Título 5">
            <a:extLst>
              <a:ext uri="{FF2B5EF4-FFF2-40B4-BE49-F238E27FC236}">
                <a16:creationId xmlns:a16="http://schemas.microsoft.com/office/drawing/2014/main" id="{6AE52F60-5C2D-8CDB-7603-BC202E608B4B}"/>
              </a:ext>
            </a:extLst>
          </p:cNvPr>
          <p:cNvSpPr txBox="1">
            <a:spLocks/>
          </p:cNvSpPr>
          <p:nvPr/>
        </p:nvSpPr>
        <p:spPr>
          <a:xfrm>
            <a:off x="720000" y="464750"/>
            <a:ext cx="6925200" cy="6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Quicksand"/>
              <a:buNone/>
              <a:defRPr sz="1400" b="0" i="0" u="none" strike="noStrike" cap="none">
                <a:solidFill>
                  <a:schemeClr val="dk2"/>
                </a:solidFill>
                <a:latin typeface="Montserrat" pitchFamily="2" charset="77"/>
                <a:ea typeface="Quicksand"/>
                <a:cs typeface="Quicksand"/>
                <a:sym typeface="Quicksan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Quicksand"/>
              <a:buNone/>
              <a:defRPr sz="1200" b="0" i="0" u="none" strike="noStrike" cap="none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Quicksand"/>
              <a:buNone/>
              <a:defRPr sz="1200" b="0" i="0" u="none" strike="noStrike" cap="none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Quicksand"/>
              <a:buNone/>
              <a:defRPr sz="1200" b="0" i="0" u="none" strike="noStrike" cap="none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Quicksand"/>
              <a:buNone/>
              <a:defRPr sz="1200" b="0" i="0" u="none" strike="noStrike" cap="none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Quicksand"/>
              <a:buNone/>
              <a:defRPr sz="1200" b="0" i="0" u="none" strike="noStrike" cap="none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Quicksand"/>
              <a:buNone/>
              <a:defRPr sz="1200" b="0" i="0" u="none" strike="noStrike" cap="none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Quicksand"/>
              <a:buNone/>
              <a:defRPr sz="1200" b="0" i="0" u="none" strike="noStrike" cap="none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r>
              <a:rPr lang="pt-PT" sz="1600" dirty="0">
                <a:solidFill>
                  <a:schemeClr val="tx1">
                    <a:lumMod val="90000"/>
                    <a:lumOff val="10000"/>
                  </a:schemeClr>
                </a:solidFill>
                <a:latin typeface="WEB Regular Regular" panose="02000503040000020003" pitchFamily="2" charset="77"/>
              </a:rPr>
              <a:t>WHAT STUDENTS WANTED</a:t>
            </a:r>
          </a:p>
          <a:p>
            <a:r>
              <a:rPr lang="en" sz="1150" dirty="0">
                <a:solidFill>
                  <a:schemeClr val="tx1">
                    <a:lumMod val="65000"/>
                    <a:lumOff val="35000"/>
                  </a:schemeClr>
                </a:solidFill>
                <a:latin typeface="WEB Regular Regular" panose="02000503040000020003" pitchFamily="2" charset="77"/>
              </a:rPr>
              <a:t>Students learn through doing, observing and treating real patients — so teaching should mirror that</a:t>
            </a:r>
          </a:p>
        </p:txBody>
      </p:sp>
      <p:pic>
        <p:nvPicPr>
          <p:cNvPr id="3" name="Imagem 2" descr="Uma imagem com Tipo de letra, texto, Gráficos, logótipo&#10;&#10;Os conteúdos gerados por IA podem estar incorretos.">
            <a:extLst>
              <a:ext uri="{FF2B5EF4-FFF2-40B4-BE49-F238E27FC236}">
                <a16:creationId xmlns:a16="http://schemas.microsoft.com/office/drawing/2014/main" id="{DE693F6E-90BF-2D0F-0C59-D0D40ACB6F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5471" y="4723869"/>
            <a:ext cx="1061317" cy="300952"/>
          </a:xfrm>
          <a:prstGeom prst="rect">
            <a:avLst/>
          </a:prstGeom>
        </p:spPr>
      </p:pic>
      <p:sp>
        <p:nvSpPr>
          <p:cNvPr id="6" name="Google Shape;162;p32">
            <a:extLst>
              <a:ext uri="{FF2B5EF4-FFF2-40B4-BE49-F238E27FC236}">
                <a16:creationId xmlns:a16="http://schemas.microsoft.com/office/drawing/2014/main" id="{7F752A16-DAE5-A818-D206-24688E697666}"/>
              </a:ext>
            </a:extLst>
          </p:cNvPr>
          <p:cNvSpPr txBox="1">
            <a:spLocks/>
          </p:cNvSpPr>
          <p:nvPr/>
        </p:nvSpPr>
        <p:spPr>
          <a:xfrm flipH="1">
            <a:off x="7924865" y="4692987"/>
            <a:ext cx="1049205" cy="3398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Montserrat" pitchFamily="2" charset="77"/>
                <a:ea typeface="Montserrat" pitchFamily="2" charset="77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pt-PT" sz="1000" b="1" dirty="0" err="1">
                <a:solidFill>
                  <a:srgbClr val="004998"/>
                </a:solidFill>
                <a:latin typeface="WEB Regular Regular" panose="02000503040000020003" pitchFamily="2" charset="77"/>
              </a:rPr>
              <a:t>August</a:t>
            </a:r>
            <a:r>
              <a:rPr lang="pt-PT" sz="1000" b="1" dirty="0">
                <a:solidFill>
                  <a:srgbClr val="004998"/>
                </a:solidFill>
                <a:latin typeface="WEB Regular Regular" panose="02000503040000020003" pitchFamily="2" charset="77"/>
              </a:rPr>
              <a:t> | </a:t>
            </a:r>
            <a:r>
              <a:rPr lang="pt-PT" sz="1000" b="1" dirty="0" err="1">
                <a:solidFill>
                  <a:srgbClr val="004998"/>
                </a:solidFill>
                <a:latin typeface="WEB Regular Regular" panose="02000503040000020003" pitchFamily="2" charset="77"/>
              </a:rPr>
              <a:t>2026</a:t>
            </a:r>
            <a:endParaRPr lang="pt-PT" sz="1000" b="1" dirty="0">
              <a:solidFill>
                <a:srgbClr val="004998"/>
              </a:solidFill>
              <a:latin typeface="WEB Regular Regular" panose="02000503040000020003" pitchFamily="2" charset="77"/>
            </a:endParaRPr>
          </a:p>
        </p:txBody>
      </p:sp>
      <p:cxnSp>
        <p:nvCxnSpPr>
          <p:cNvPr id="4" name="Conexão Reta 3">
            <a:extLst>
              <a:ext uri="{FF2B5EF4-FFF2-40B4-BE49-F238E27FC236}">
                <a16:creationId xmlns:a16="http://schemas.microsoft.com/office/drawing/2014/main" id="{BEFAE2B1-BAED-0C6F-5355-FDB1932714EF}"/>
              </a:ext>
            </a:extLst>
          </p:cNvPr>
          <p:cNvCxnSpPr>
            <a:cxnSpLocks/>
          </p:cNvCxnSpPr>
          <p:nvPr/>
        </p:nvCxnSpPr>
        <p:spPr>
          <a:xfrm>
            <a:off x="90000" y="4618969"/>
            <a:ext cx="8964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m esboço, desenho, panorama, arte&#10;&#10;Os conteúdos gerados por IA podem estar incorretos.">
            <a:extLst>
              <a:ext uri="{FF2B5EF4-FFF2-40B4-BE49-F238E27FC236}">
                <a16:creationId xmlns:a16="http://schemas.microsoft.com/office/drawing/2014/main" id="{BEEBF108-863B-A96C-7672-C86A8D65CC2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9518" y="2636745"/>
            <a:ext cx="6964965" cy="2052000"/>
          </a:xfrm>
          <a:prstGeom prst="rect">
            <a:avLst/>
          </a:prstGeom>
        </p:spPr>
      </p:pic>
      <p:sp>
        <p:nvSpPr>
          <p:cNvPr id="260" name="Google Shape;260;p39"/>
          <p:cNvSpPr txBox="1">
            <a:spLocks noGrp="1"/>
          </p:cNvSpPr>
          <p:nvPr>
            <p:ph type="subTitle" idx="5"/>
          </p:nvPr>
        </p:nvSpPr>
        <p:spPr>
          <a:xfrm flipH="1">
            <a:off x="1661565" y="2507960"/>
            <a:ext cx="18153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tx1"/>
                </a:solidFill>
                <a:latin typeface="WEB Regular Regular" panose="02000503040000020003" pitchFamily="2" charset="77"/>
              </a:rPr>
              <a:t>Supports rehearsal, feedback and diverse voices — never replacing actors</a:t>
            </a:r>
            <a:endParaRPr sz="1100">
              <a:solidFill>
                <a:schemeClr val="tx1"/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262" name="Google Shape;262;p39"/>
          <p:cNvSpPr txBox="1">
            <a:spLocks noGrp="1"/>
          </p:cNvSpPr>
          <p:nvPr>
            <p:ph type="ctrTitle" idx="2"/>
          </p:nvPr>
        </p:nvSpPr>
        <p:spPr>
          <a:xfrm flipH="1">
            <a:off x="1661515" y="3009515"/>
            <a:ext cx="1815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tx1">
                    <a:lumMod val="90000"/>
                    <a:lumOff val="10000"/>
                  </a:schemeClr>
                </a:solidFill>
                <a:latin typeface="WEB Regular Bold" panose="02000503040000020003" pitchFamily="2" charset="77"/>
              </a:rPr>
              <a:t>Looking Ahead</a:t>
            </a:r>
            <a:endParaRPr sz="1600" dirty="0">
              <a:solidFill>
                <a:schemeClr val="tx1">
                  <a:lumMod val="90000"/>
                  <a:lumOff val="10000"/>
                </a:schemeClr>
              </a:solidFill>
              <a:latin typeface="WEB Regular Bold" panose="02000503040000020003" pitchFamily="2" charset="77"/>
            </a:endParaRPr>
          </a:p>
        </p:txBody>
      </p:sp>
      <p:sp>
        <p:nvSpPr>
          <p:cNvPr id="263" name="Google Shape;263;p39"/>
          <p:cNvSpPr txBox="1">
            <a:spLocks noGrp="1"/>
          </p:cNvSpPr>
          <p:nvPr>
            <p:ph type="subTitle" idx="3"/>
          </p:nvPr>
        </p:nvSpPr>
        <p:spPr>
          <a:xfrm flipH="1">
            <a:off x="1661514" y="3456390"/>
            <a:ext cx="1815299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tx1"/>
                </a:solidFill>
                <a:latin typeface="WEB Regular Regular" panose="02000503040000020003" pitchFamily="2" charset="77"/>
              </a:rPr>
              <a:t>A future course for graduating cohorts on practice realities like fees</a:t>
            </a:r>
            <a:endParaRPr sz="1100" dirty="0">
              <a:solidFill>
                <a:schemeClr val="tx1"/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264" name="Google Shape;264;p39"/>
          <p:cNvSpPr txBox="1">
            <a:spLocks noGrp="1"/>
          </p:cNvSpPr>
          <p:nvPr>
            <p:ph type="ctrTitle" idx="4"/>
          </p:nvPr>
        </p:nvSpPr>
        <p:spPr>
          <a:xfrm flipH="1">
            <a:off x="1661557" y="2063158"/>
            <a:ext cx="1815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tx1">
                    <a:lumMod val="90000"/>
                    <a:lumOff val="10000"/>
                  </a:schemeClr>
                </a:solidFill>
                <a:latin typeface="WEB Regular Bold" panose="02000503040000020003" pitchFamily="2" charset="77"/>
              </a:rPr>
              <a:t>AI as an Adjunct</a:t>
            </a:r>
            <a:endParaRPr sz="1600" dirty="0">
              <a:solidFill>
                <a:schemeClr val="tx1">
                  <a:lumMod val="90000"/>
                  <a:lumOff val="10000"/>
                </a:schemeClr>
              </a:solidFill>
              <a:latin typeface="WEB Regular Bold" panose="02000503040000020003" pitchFamily="2" charset="77"/>
            </a:endParaRPr>
          </a:p>
        </p:txBody>
      </p:sp>
      <p:sp>
        <p:nvSpPr>
          <p:cNvPr id="265" name="Google Shape;265;p39"/>
          <p:cNvSpPr txBox="1">
            <a:spLocks noGrp="1"/>
          </p:cNvSpPr>
          <p:nvPr>
            <p:ph type="ctrTitle" idx="6"/>
          </p:nvPr>
        </p:nvSpPr>
        <p:spPr>
          <a:xfrm flipH="1">
            <a:off x="1661572" y="1079858"/>
            <a:ext cx="1815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tx1">
                    <a:lumMod val="90000"/>
                    <a:lumOff val="10000"/>
                  </a:schemeClr>
                </a:solidFill>
                <a:latin typeface="WEB Regular Bold" panose="02000503040000020003" pitchFamily="2" charset="77"/>
              </a:rPr>
              <a:t>New Course, 2026/27</a:t>
            </a:r>
            <a:endParaRPr sz="1600" dirty="0">
              <a:solidFill>
                <a:schemeClr val="tx1">
                  <a:lumMod val="90000"/>
                  <a:lumOff val="10000"/>
                </a:schemeClr>
              </a:solidFill>
              <a:latin typeface="WEB Regular Bold" panose="02000503040000020003" pitchFamily="2" charset="77"/>
            </a:endParaRPr>
          </a:p>
        </p:txBody>
      </p:sp>
      <p:sp>
        <p:nvSpPr>
          <p:cNvPr id="266" name="Google Shape;266;p39"/>
          <p:cNvSpPr txBox="1">
            <a:spLocks noGrp="1"/>
          </p:cNvSpPr>
          <p:nvPr>
            <p:ph type="subTitle" idx="7"/>
          </p:nvPr>
        </p:nvSpPr>
        <p:spPr>
          <a:xfrm flipH="1">
            <a:off x="1661515" y="1526733"/>
            <a:ext cx="18153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tx1"/>
                </a:solidFill>
                <a:latin typeface="WEB Regular Regular" panose="02000503040000020003" pitchFamily="2" charset="77"/>
              </a:rPr>
              <a:t>Inclusive and Diverse Communication Skills, starting in Year 2</a:t>
            </a:r>
            <a:endParaRPr sz="1100" dirty="0">
              <a:solidFill>
                <a:schemeClr val="tx1"/>
              </a:solidFill>
              <a:latin typeface="WEB Regular Regular" panose="02000503040000020003" pitchFamily="2" charset="77"/>
            </a:endParaRPr>
          </a:p>
        </p:txBody>
      </p:sp>
      <p:grpSp>
        <p:nvGrpSpPr>
          <p:cNvPr id="268" name="Google Shape;268;p39"/>
          <p:cNvGrpSpPr/>
          <p:nvPr/>
        </p:nvGrpSpPr>
        <p:grpSpPr>
          <a:xfrm>
            <a:off x="1193801" y="2294619"/>
            <a:ext cx="392044" cy="391627"/>
            <a:chOff x="1309875" y="1499912"/>
            <a:chExt cx="359015" cy="35863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69" name="Google Shape;269;p39"/>
            <p:cNvSpPr/>
            <p:nvPr/>
          </p:nvSpPr>
          <p:spPr>
            <a:xfrm>
              <a:off x="1309875" y="1499912"/>
              <a:ext cx="133708" cy="204665"/>
            </a:xfrm>
            <a:custGeom>
              <a:avLst/>
              <a:gdLst/>
              <a:ahLst/>
              <a:cxnLst/>
              <a:rect l="l" t="t" r="r" b="b"/>
              <a:pathLst>
                <a:path w="4204" h="6435" extrusionOk="0">
                  <a:moveTo>
                    <a:pt x="1310" y="0"/>
                  </a:moveTo>
                  <a:cubicBezTo>
                    <a:pt x="608" y="0"/>
                    <a:pt x="24" y="560"/>
                    <a:pt x="24" y="1274"/>
                  </a:cubicBezTo>
                  <a:cubicBezTo>
                    <a:pt x="36" y="6323"/>
                    <a:pt x="0" y="6037"/>
                    <a:pt x="72" y="6311"/>
                  </a:cubicBezTo>
                  <a:cubicBezTo>
                    <a:pt x="82" y="6381"/>
                    <a:pt x="152" y="6435"/>
                    <a:pt x="231" y="6435"/>
                  </a:cubicBezTo>
                  <a:cubicBezTo>
                    <a:pt x="246" y="6435"/>
                    <a:pt x="260" y="6433"/>
                    <a:pt x="274" y="6430"/>
                  </a:cubicBezTo>
                  <a:cubicBezTo>
                    <a:pt x="370" y="6394"/>
                    <a:pt x="429" y="6311"/>
                    <a:pt x="393" y="6215"/>
                  </a:cubicBezTo>
                  <a:cubicBezTo>
                    <a:pt x="358" y="6013"/>
                    <a:pt x="381" y="6180"/>
                    <a:pt x="370" y="1262"/>
                  </a:cubicBezTo>
                  <a:cubicBezTo>
                    <a:pt x="370" y="739"/>
                    <a:pt x="786" y="322"/>
                    <a:pt x="1310" y="322"/>
                  </a:cubicBezTo>
                  <a:lnTo>
                    <a:pt x="4049" y="322"/>
                  </a:lnTo>
                  <a:cubicBezTo>
                    <a:pt x="4132" y="322"/>
                    <a:pt x="4203" y="250"/>
                    <a:pt x="4203" y="167"/>
                  </a:cubicBezTo>
                  <a:cubicBezTo>
                    <a:pt x="4203" y="72"/>
                    <a:pt x="4132" y="0"/>
                    <a:pt x="40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70" name="Google Shape;270;p39"/>
            <p:cNvSpPr/>
            <p:nvPr/>
          </p:nvSpPr>
          <p:spPr>
            <a:xfrm>
              <a:off x="1454524" y="1499912"/>
              <a:ext cx="213602" cy="123467"/>
            </a:xfrm>
            <a:custGeom>
              <a:avLst/>
              <a:gdLst/>
              <a:ahLst/>
              <a:cxnLst/>
              <a:rect l="l" t="t" r="r" b="b"/>
              <a:pathLst>
                <a:path w="6716" h="388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5430" y="322"/>
                  </a:lnTo>
                  <a:cubicBezTo>
                    <a:pt x="5954" y="322"/>
                    <a:pt x="6371" y="739"/>
                    <a:pt x="6371" y="1262"/>
                  </a:cubicBezTo>
                  <a:lnTo>
                    <a:pt x="6371" y="3715"/>
                  </a:lnTo>
                  <a:cubicBezTo>
                    <a:pt x="6371" y="3810"/>
                    <a:pt x="6442" y="3882"/>
                    <a:pt x="6537" y="3882"/>
                  </a:cubicBezTo>
                  <a:cubicBezTo>
                    <a:pt x="6621" y="3882"/>
                    <a:pt x="6704" y="3810"/>
                    <a:pt x="6704" y="3715"/>
                  </a:cubicBezTo>
                  <a:lnTo>
                    <a:pt x="6704" y="1262"/>
                  </a:lnTo>
                  <a:cubicBezTo>
                    <a:pt x="6716" y="584"/>
                    <a:pt x="6144" y="0"/>
                    <a:pt x="5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71" name="Google Shape;271;p39"/>
            <p:cNvSpPr/>
            <p:nvPr/>
          </p:nvSpPr>
          <p:spPr>
            <a:xfrm>
              <a:off x="1322756" y="1634701"/>
              <a:ext cx="346134" cy="223844"/>
            </a:xfrm>
            <a:custGeom>
              <a:avLst/>
              <a:gdLst/>
              <a:ahLst/>
              <a:cxnLst/>
              <a:rect l="l" t="t" r="r" b="b"/>
              <a:pathLst>
                <a:path w="10883" h="7038" extrusionOk="0">
                  <a:moveTo>
                    <a:pt x="5930" y="3037"/>
                  </a:moveTo>
                  <a:lnTo>
                    <a:pt x="5930" y="5656"/>
                  </a:lnTo>
                  <a:lnTo>
                    <a:pt x="4560" y="5656"/>
                  </a:lnTo>
                  <a:lnTo>
                    <a:pt x="4560" y="3037"/>
                  </a:lnTo>
                  <a:close/>
                  <a:moveTo>
                    <a:pt x="7370" y="5990"/>
                  </a:moveTo>
                  <a:cubicBezTo>
                    <a:pt x="7549" y="5990"/>
                    <a:pt x="7716" y="6133"/>
                    <a:pt x="7716" y="6323"/>
                  </a:cubicBezTo>
                  <a:lnTo>
                    <a:pt x="7716" y="6383"/>
                  </a:lnTo>
                  <a:cubicBezTo>
                    <a:pt x="7716" y="6561"/>
                    <a:pt x="7573" y="6728"/>
                    <a:pt x="7370" y="6728"/>
                  </a:cubicBezTo>
                  <a:lnTo>
                    <a:pt x="3120" y="6728"/>
                  </a:lnTo>
                  <a:cubicBezTo>
                    <a:pt x="2941" y="6728"/>
                    <a:pt x="2774" y="6585"/>
                    <a:pt x="2774" y="6383"/>
                  </a:cubicBezTo>
                  <a:lnTo>
                    <a:pt x="2774" y="6323"/>
                  </a:lnTo>
                  <a:cubicBezTo>
                    <a:pt x="2774" y="6145"/>
                    <a:pt x="2929" y="5990"/>
                    <a:pt x="3120" y="5990"/>
                  </a:cubicBezTo>
                  <a:close/>
                  <a:moveTo>
                    <a:pt x="10692" y="1"/>
                  </a:moveTo>
                  <a:cubicBezTo>
                    <a:pt x="10597" y="1"/>
                    <a:pt x="10525" y="72"/>
                    <a:pt x="10525" y="168"/>
                  </a:cubicBezTo>
                  <a:lnTo>
                    <a:pt x="10525" y="1763"/>
                  </a:lnTo>
                  <a:cubicBezTo>
                    <a:pt x="10525" y="2275"/>
                    <a:pt x="10109" y="2692"/>
                    <a:pt x="9585" y="2692"/>
                  </a:cubicBezTo>
                  <a:lnTo>
                    <a:pt x="917" y="2692"/>
                  </a:lnTo>
                  <a:cubicBezTo>
                    <a:pt x="691" y="2692"/>
                    <a:pt x="465" y="2608"/>
                    <a:pt x="298" y="2454"/>
                  </a:cubicBezTo>
                  <a:cubicBezTo>
                    <a:pt x="265" y="2426"/>
                    <a:pt x="225" y="2412"/>
                    <a:pt x="185" y="2412"/>
                  </a:cubicBezTo>
                  <a:cubicBezTo>
                    <a:pt x="138" y="2412"/>
                    <a:pt x="92" y="2432"/>
                    <a:pt x="60" y="2477"/>
                  </a:cubicBezTo>
                  <a:cubicBezTo>
                    <a:pt x="0" y="2549"/>
                    <a:pt x="0" y="2656"/>
                    <a:pt x="84" y="2716"/>
                  </a:cubicBezTo>
                  <a:cubicBezTo>
                    <a:pt x="322" y="2918"/>
                    <a:pt x="619" y="3025"/>
                    <a:pt x="917" y="3025"/>
                  </a:cubicBezTo>
                  <a:lnTo>
                    <a:pt x="4227" y="3025"/>
                  </a:lnTo>
                  <a:lnTo>
                    <a:pt x="4227" y="5644"/>
                  </a:lnTo>
                  <a:lnTo>
                    <a:pt x="3132" y="5644"/>
                  </a:lnTo>
                  <a:cubicBezTo>
                    <a:pt x="2763" y="5644"/>
                    <a:pt x="2465" y="5942"/>
                    <a:pt x="2465" y="6311"/>
                  </a:cubicBezTo>
                  <a:lnTo>
                    <a:pt x="2465" y="6371"/>
                  </a:lnTo>
                  <a:cubicBezTo>
                    <a:pt x="2465" y="6740"/>
                    <a:pt x="2763" y="7038"/>
                    <a:pt x="3132" y="7038"/>
                  </a:cubicBezTo>
                  <a:lnTo>
                    <a:pt x="7394" y="7038"/>
                  </a:lnTo>
                  <a:cubicBezTo>
                    <a:pt x="7763" y="7038"/>
                    <a:pt x="8061" y="6740"/>
                    <a:pt x="8061" y="6371"/>
                  </a:cubicBezTo>
                  <a:lnTo>
                    <a:pt x="8061" y="6311"/>
                  </a:lnTo>
                  <a:cubicBezTo>
                    <a:pt x="8061" y="5942"/>
                    <a:pt x="7763" y="5644"/>
                    <a:pt x="7394" y="5644"/>
                  </a:cubicBezTo>
                  <a:lnTo>
                    <a:pt x="6287" y="5644"/>
                  </a:lnTo>
                  <a:lnTo>
                    <a:pt x="6287" y="3037"/>
                  </a:lnTo>
                  <a:lnTo>
                    <a:pt x="9609" y="3037"/>
                  </a:lnTo>
                  <a:cubicBezTo>
                    <a:pt x="10311" y="3037"/>
                    <a:pt x="10883" y="2477"/>
                    <a:pt x="10883" y="1751"/>
                  </a:cubicBezTo>
                  <a:lnTo>
                    <a:pt x="10883" y="168"/>
                  </a:lnTo>
                  <a:cubicBezTo>
                    <a:pt x="10859" y="72"/>
                    <a:pt x="10787" y="1"/>
                    <a:pt x="106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72" name="Google Shape;272;p39"/>
            <p:cNvSpPr/>
            <p:nvPr/>
          </p:nvSpPr>
          <p:spPr>
            <a:xfrm>
              <a:off x="1331852" y="1519217"/>
              <a:ext cx="191243" cy="140514"/>
            </a:xfrm>
            <a:custGeom>
              <a:avLst/>
              <a:gdLst/>
              <a:ahLst/>
              <a:cxnLst/>
              <a:rect l="l" t="t" r="r" b="b"/>
              <a:pathLst>
                <a:path w="6013" h="4418" extrusionOk="0">
                  <a:moveTo>
                    <a:pt x="869" y="1"/>
                  </a:moveTo>
                  <a:cubicBezTo>
                    <a:pt x="393" y="1"/>
                    <a:pt x="0" y="393"/>
                    <a:pt x="0" y="870"/>
                  </a:cubicBezTo>
                  <a:lnTo>
                    <a:pt x="0" y="4263"/>
                  </a:lnTo>
                  <a:cubicBezTo>
                    <a:pt x="0" y="4346"/>
                    <a:pt x="83" y="4418"/>
                    <a:pt x="167" y="4418"/>
                  </a:cubicBezTo>
                  <a:cubicBezTo>
                    <a:pt x="262" y="4418"/>
                    <a:pt x="333" y="4346"/>
                    <a:pt x="333" y="4263"/>
                  </a:cubicBezTo>
                  <a:lnTo>
                    <a:pt x="333" y="870"/>
                  </a:lnTo>
                  <a:cubicBezTo>
                    <a:pt x="333" y="572"/>
                    <a:pt x="572" y="334"/>
                    <a:pt x="869" y="334"/>
                  </a:cubicBezTo>
                  <a:lnTo>
                    <a:pt x="5834" y="334"/>
                  </a:lnTo>
                  <a:cubicBezTo>
                    <a:pt x="5929" y="334"/>
                    <a:pt x="6001" y="251"/>
                    <a:pt x="6001" y="167"/>
                  </a:cubicBezTo>
                  <a:cubicBezTo>
                    <a:pt x="6013" y="72"/>
                    <a:pt x="5929" y="1"/>
                    <a:pt x="5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73" name="Google Shape;273;p39"/>
            <p:cNvSpPr/>
            <p:nvPr/>
          </p:nvSpPr>
          <p:spPr>
            <a:xfrm>
              <a:off x="1331852" y="1519217"/>
              <a:ext cx="315442" cy="190512"/>
            </a:xfrm>
            <a:custGeom>
              <a:avLst/>
              <a:gdLst/>
              <a:ahLst/>
              <a:cxnLst/>
              <a:rect l="l" t="t" r="r" b="b"/>
              <a:pathLst>
                <a:path w="9918" h="5990" extrusionOk="0">
                  <a:moveTo>
                    <a:pt x="6513" y="1"/>
                  </a:moveTo>
                  <a:cubicBezTo>
                    <a:pt x="6418" y="1"/>
                    <a:pt x="6346" y="72"/>
                    <a:pt x="6346" y="167"/>
                  </a:cubicBezTo>
                  <a:cubicBezTo>
                    <a:pt x="6346" y="251"/>
                    <a:pt x="6418" y="322"/>
                    <a:pt x="6513" y="322"/>
                  </a:cubicBezTo>
                  <a:lnTo>
                    <a:pt x="9049" y="322"/>
                  </a:lnTo>
                  <a:cubicBezTo>
                    <a:pt x="9346" y="322"/>
                    <a:pt x="9585" y="560"/>
                    <a:pt x="9585" y="870"/>
                  </a:cubicBezTo>
                  <a:lnTo>
                    <a:pt x="9585" y="5120"/>
                  </a:lnTo>
                  <a:cubicBezTo>
                    <a:pt x="9585" y="5418"/>
                    <a:pt x="9346" y="5656"/>
                    <a:pt x="9049" y="5656"/>
                  </a:cubicBezTo>
                  <a:lnTo>
                    <a:pt x="869" y="5656"/>
                  </a:lnTo>
                  <a:cubicBezTo>
                    <a:pt x="572" y="5656"/>
                    <a:pt x="333" y="5418"/>
                    <a:pt x="333" y="5120"/>
                  </a:cubicBezTo>
                  <a:lnTo>
                    <a:pt x="333" y="4930"/>
                  </a:lnTo>
                  <a:cubicBezTo>
                    <a:pt x="333" y="4834"/>
                    <a:pt x="262" y="4763"/>
                    <a:pt x="167" y="4763"/>
                  </a:cubicBezTo>
                  <a:cubicBezTo>
                    <a:pt x="71" y="4763"/>
                    <a:pt x="0" y="4834"/>
                    <a:pt x="0" y="4930"/>
                  </a:cubicBezTo>
                  <a:lnTo>
                    <a:pt x="0" y="5120"/>
                  </a:lnTo>
                  <a:cubicBezTo>
                    <a:pt x="0" y="5596"/>
                    <a:pt x="393" y="5989"/>
                    <a:pt x="869" y="5989"/>
                  </a:cubicBezTo>
                  <a:lnTo>
                    <a:pt x="9049" y="5989"/>
                  </a:lnTo>
                  <a:cubicBezTo>
                    <a:pt x="9525" y="5989"/>
                    <a:pt x="9918" y="5596"/>
                    <a:pt x="9918" y="5120"/>
                  </a:cubicBezTo>
                  <a:lnTo>
                    <a:pt x="9918" y="870"/>
                  </a:lnTo>
                  <a:cubicBezTo>
                    <a:pt x="9918" y="393"/>
                    <a:pt x="9525" y="1"/>
                    <a:pt x="90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74" name="Google Shape;274;p39"/>
            <p:cNvSpPr/>
            <p:nvPr/>
          </p:nvSpPr>
          <p:spPr>
            <a:xfrm>
              <a:off x="1587056" y="166917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75" name="Google Shape;275;p39"/>
            <p:cNvSpPr/>
            <p:nvPr/>
          </p:nvSpPr>
          <p:spPr>
            <a:xfrm>
              <a:off x="1471190" y="1538523"/>
              <a:ext cx="160965" cy="141278"/>
            </a:xfrm>
            <a:custGeom>
              <a:avLst/>
              <a:gdLst/>
              <a:ahLst/>
              <a:cxnLst/>
              <a:rect l="l" t="t" r="r" b="b"/>
              <a:pathLst>
                <a:path w="5061" h="4442" extrusionOk="0">
                  <a:moveTo>
                    <a:pt x="2489" y="346"/>
                  </a:moveTo>
                  <a:lnTo>
                    <a:pt x="1536" y="1096"/>
                  </a:lnTo>
                  <a:lnTo>
                    <a:pt x="548" y="346"/>
                  </a:lnTo>
                  <a:close/>
                  <a:moveTo>
                    <a:pt x="322" y="596"/>
                  </a:moveTo>
                  <a:lnTo>
                    <a:pt x="1251" y="1299"/>
                  </a:lnTo>
                  <a:lnTo>
                    <a:pt x="322" y="2013"/>
                  </a:lnTo>
                  <a:lnTo>
                    <a:pt x="322" y="596"/>
                  </a:lnTo>
                  <a:close/>
                  <a:moveTo>
                    <a:pt x="2739" y="584"/>
                  </a:moveTo>
                  <a:lnTo>
                    <a:pt x="2739" y="2013"/>
                  </a:lnTo>
                  <a:lnTo>
                    <a:pt x="1810" y="1299"/>
                  </a:lnTo>
                  <a:lnTo>
                    <a:pt x="2739" y="584"/>
                  </a:lnTo>
                  <a:close/>
                  <a:moveTo>
                    <a:pt x="1536" y="1501"/>
                  </a:moveTo>
                  <a:lnTo>
                    <a:pt x="2525" y="2263"/>
                  </a:lnTo>
                  <a:lnTo>
                    <a:pt x="548" y="2263"/>
                  </a:lnTo>
                  <a:lnTo>
                    <a:pt x="1536" y="1501"/>
                  </a:lnTo>
                  <a:close/>
                  <a:moveTo>
                    <a:pt x="3239" y="2680"/>
                  </a:moveTo>
                  <a:lnTo>
                    <a:pt x="3239" y="2680"/>
                  </a:lnTo>
                  <a:cubicBezTo>
                    <a:pt x="3261" y="2702"/>
                    <a:pt x="4644" y="3120"/>
                    <a:pt x="4644" y="3120"/>
                  </a:cubicBezTo>
                  <a:cubicBezTo>
                    <a:pt x="4639" y="3122"/>
                    <a:pt x="4637" y="3122"/>
                    <a:pt x="4636" y="3122"/>
                  </a:cubicBezTo>
                  <a:cubicBezTo>
                    <a:pt x="4636" y="3122"/>
                    <a:pt x="4642" y="3120"/>
                    <a:pt x="4640" y="3120"/>
                  </a:cubicBezTo>
                  <a:cubicBezTo>
                    <a:pt x="4636" y="3120"/>
                    <a:pt x="4565" y="3136"/>
                    <a:pt x="4049" y="3263"/>
                  </a:cubicBezTo>
                  <a:cubicBezTo>
                    <a:pt x="3930" y="3287"/>
                    <a:pt x="3834" y="3382"/>
                    <a:pt x="3811" y="3501"/>
                  </a:cubicBezTo>
                  <a:cubicBezTo>
                    <a:pt x="3686" y="3957"/>
                    <a:pt x="3662" y="4068"/>
                    <a:pt x="3659" y="4091"/>
                  </a:cubicBezTo>
                  <a:lnTo>
                    <a:pt x="3659" y="4091"/>
                  </a:lnTo>
                  <a:cubicBezTo>
                    <a:pt x="3658" y="4092"/>
                    <a:pt x="3657" y="4094"/>
                    <a:pt x="3656" y="4097"/>
                  </a:cubicBezTo>
                  <a:cubicBezTo>
                    <a:pt x="3656" y="4085"/>
                    <a:pt x="3620" y="3954"/>
                    <a:pt x="3239" y="2680"/>
                  </a:cubicBezTo>
                  <a:close/>
                  <a:moveTo>
                    <a:pt x="322" y="1"/>
                  </a:moveTo>
                  <a:cubicBezTo>
                    <a:pt x="143" y="1"/>
                    <a:pt x="1" y="156"/>
                    <a:pt x="1" y="334"/>
                  </a:cubicBezTo>
                  <a:lnTo>
                    <a:pt x="1" y="2263"/>
                  </a:lnTo>
                  <a:cubicBezTo>
                    <a:pt x="1" y="2442"/>
                    <a:pt x="143" y="2596"/>
                    <a:pt x="322" y="2596"/>
                  </a:cubicBezTo>
                  <a:lnTo>
                    <a:pt x="2739" y="2596"/>
                  </a:lnTo>
                  <a:cubicBezTo>
                    <a:pt x="2810" y="2596"/>
                    <a:pt x="2882" y="2561"/>
                    <a:pt x="2941" y="2513"/>
                  </a:cubicBezTo>
                  <a:lnTo>
                    <a:pt x="2941" y="2513"/>
                  </a:lnTo>
                  <a:cubicBezTo>
                    <a:pt x="2894" y="2596"/>
                    <a:pt x="2882" y="2692"/>
                    <a:pt x="2918" y="2787"/>
                  </a:cubicBezTo>
                  <a:lnTo>
                    <a:pt x="3334" y="4204"/>
                  </a:lnTo>
                  <a:cubicBezTo>
                    <a:pt x="3375" y="4362"/>
                    <a:pt x="3511" y="4442"/>
                    <a:pt x="3650" y="4442"/>
                  </a:cubicBezTo>
                  <a:cubicBezTo>
                    <a:pt x="3793" y="4442"/>
                    <a:pt x="3941" y="4356"/>
                    <a:pt x="3989" y="4180"/>
                  </a:cubicBezTo>
                  <a:lnTo>
                    <a:pt x="4132" y="3585"/>
                  </a:lnTo>
                  <a:lnTo>
                    <a:pt x="4727" y="3442"/>
                  </a:lnTo>
                  <a:cubicBezTo>
                    <a:pt x="5061" y="3358"/>
                    <a:pt x="5061" y="2894"/>
                    <a:pt x="4727" y="2787"/>
                  </a:cubicBezTo>
                  <a:lnTo>
                    <a:pt x="3322" y="2370"/>
                  </a:lnTo>
                  <a:cubicBezTo>
                    <a:pt x="3290" y="2363"/>
                    <a:pt x="3256" y="2359"/>
                    <a:pt x="3223" y="2359"/>
                  </a:cubicBezTo>
                  <a:cubicBezTo>
                    <a:pt x="3147" y="2359"/>
                    <a:pt x="3075" y="2380"/>
                    <a:pt x="3025" y="2430"/>
                  </a:cubicBezTo>
                  <a:cubicBezTo>
                    <a:pt x="3096" y="2299"/>
                    <a:pt x="3049" y="2334"/>
                    <a:pt x="3060" y="334"/>
                  </a:cubicBezTo>
                  <a:cubicBezTo>
                    <a:pt x="3060" y="287"/>
                    <a:pt x="3060" y="251"/>
                    <a:pt x="3049" y="215"/>
                  </a:cubicBezTo>
                  <a:cubicBezTo>
                    <a:pt x="3049" y="179"/>
                    <a:pt x="3037" y="156"/>
                    <a:pt x="3025" y="132"/>
                  </a:cubicBezTo>
                  <a:cubicBezTo>
                    <a:pt x="3001" y="120"/>
                    <a:pt x="2989" y="108"/>
                    <a:pt x="2977" y="108"/>
                  </a:cubicBezTo>
                  <a:cubicBezTo>
                    <a:pt x="2918" y="48"/>
                    <a:pt x="2822" y="1"/>
                    <a:pt x="2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76" name="Google Shape;276;p39"/>
            <p:cNvSpPr/>
            <p:nvPr/>
          </p:nvSpPr>
          <p:spPr>
            <a:xfrm>
              <a:off x="1354943" y="1540049"/>
              <a:ext cx="124230" cy="148847"/>
            </a:xfrm>
            <a:custGeom>
              <a:avLst/>
              <a:gdLst/>
              <a:ahLst/>
              <a:cxnLst/>
              <a:rect l="l" t="t" r="r" b="b"/>
              <a:pathLst>
                <a:path w="3906" h="4680" extrusionOk="0">
                  <a:moveTo>
                    <a:pt x="1834" y="0"/>
                  </a:moveTo>
                  <a:cubicBezTo>
                    <a:pt x="1489" y="0"/>
                    <a:pt x="1179" y="227"/>
                    <a:pt x="1072" y="548"/>
                  </a:cubicBezTo>
                  <a:cubicBezTo>
                    <a:pt x="0" y="3929"/>
                    <a:pt x="24" y="3751"/>
                    <a:pt x="24" y="3941"/>
                  </a:cubicBezTo>
                  <a:cubicBezTo>
                    <a:pt x="24" y="4346"/>
                    <a:pt x="346" y="4680"/>
                    <a:pt x="750" y="4680"/>
                  </a:cubicBezTo>
                  <a:cubicBezTo>
                    <a:pt x="1060" y="4680"/>
                    <a:pt x="1346" y="4477"/>
                    <a:pt x="1429" y="4168"/>
                  </a:cubicBezTo>
                  <a:lnTo>
                    <a:pt x="1524" y="3882"/>
                  </a:lnTo>
                  <a:cubicBezTo>
                    <a:pt x="1572" y="3739"/>
                    <a:pt x="1703" y="3644"/>
                    <a:pt x="1846" y="3644"/>
                  </a:cubicBezTo>
                  <a:lnTo>
                    <a:pt x="2024" y="3644"/>
                  </a:lnTo>
                  <a:cubicBezTo>
                    <a:pt x="2179" y="3644"/>
                    <a:pt x="2310" y="3739"/>
                    <a:pt x="2358" y="3882"/>
                  </a:cubicBezTo>
                  <a:lnTo>
                    <a:pt x="2441" y="4168"/>
                  </a:lnTo>
                  <a:cubicBezTo>
                    <a:pt x="2548" y="4465"/>
                    <a:pt x="2822" y="4680"/>
                    <a:pt x="3132" y="4680"/>
                  </a:cubicBezTo>
                  <a:cubicBezTo>
                    <a:pt x="3536" y="4680"/>
                    <a:pt x="3858" y="4346"/>
                    <a:pt x="3858" y="3941"/>
                  </a:cubicBezTo>
                  <a:cubicBezTo>
                    <a:pt x="3906" y="3751"/>
                    <a:pt x="3858" y="3739"/>
                    <a:pt x="3489" y="2501"/>
                  </a:cubicBezTo>
                  <a:cubicBezTo>
                    <a:pt x="3470" y="2424"/>
                    <a:pt x="3405" y="2386"/>
                    <a:pt x="3337" y="2386"/>
                  </a:cubicBezTo>
                  <a:cubicBezTo>
                    <a:pt x="3320" y="2386"/>
                    <a:pt x="3303" y="2389"/>
                    <a:pt x="3286" y="2394"/>
                  </a:cubicBezTo>
                  <a:cubicBezTo>
                    <a:pt x="3191" y="2429"/>
                    <a:pt x="3144" y="2513"/>
                    <a:pt x="3179" y="2608"/>
                  </a:cubicBezTo>
                  <a:cubicBezTo>
                    <a:pt x="3584" y="3882"/>
                    <a:pt x="3596" y="3834"/>
                    <a:pt x="3596" y="3941"/>
                  </a:cubicBezTo>
                  <a:cubicBezTo>
                    <a:pt x="3596" y="4168"/>
                    <a:pt x="3417" y="4334"/>
                    <a:pt x="3203" y="4334"/>
                  </a:cubicBezTo>
                  <a:cubicBezTo>
                    <a:pt x="3048" y="4334"/>
                    <a:pt x="2894" y="4227"/>
                    <a:pt x="2834" y="4060"/>
                  </a:cubicBezTo>
                  <a:lnTo>
                    <a:pt x="2751" y="3787"/>
                  </a:lnTo>
                  <a:cubicBezTo>
                    <a:pt x="2655" y="3501"/>
                    <a:pt x="2393" y="3310"/>
                    <a:pt x="2096" y="3310"/>
                  </a:cubicBezTo>
                  <a:lnTo>
                    <a:pt x="1882" y="3310"/>
                  </a:lnTo>
                  <a:cubicBezTo>
                    <a:pt x="1584" y="3310"/>
                    <a:pt x="1334" y="3501"/>
                    <a:pt x="1227" y="3787"/>
                  </a:cubicBezTo>
                  <a:lnTo>
                    <a:pt x="1143" y="4084"/>
                  </a:lnTo>
                  <a:cubicBezTo>
                    <a:pt x="1084" y="4239"/>
                    <a:pt x="929" y="4346"/>
                    <a:pt x="762" y="4346"/>
                  </a:cubicBezTo>
                  <a:cubicBezTo>
                    <a:pt x="500" y="4346"/>
                    <a:pt x="298" y="4096"/>
                    <a:pt x="393" y="3822"/>
                  </a:cubicBezTo>
                  <a:lnTo>
                    <a:pt x="1417" y="655"/>
                  </a:lnTo>
                  <a:cubicBezTo>
                    <a:pt x="1477" y="465"/>
                    <a:pt x="1655" y="346"/>
                    <a:pt x="1846" y="346"/>
                  </a:cubicBezTo>
                  <a:lnTo>
                    <a:pt x="2084" y="346"/>
                  </a:lnTo>
                  <a:cubicBezTo>
                    <a:pt x="2286" y="346"/>
                    <a:pt x="2465" y="477"/>
                    <a:pt x="2524" y="655"/>
                  </a:cubicBezTo>
                  <a:lnTo>
                    <a:pt x="2941" y="1965"/>
                  </a:lnTo>
                  <a:cubicBezTo>
                    <a:pt x="2960" y="2041"/>
                    <a:pt x="3025" y="2079"/>
                    <a:pt x="3093" y="2079"/>
                  </a:cubicBezTo>
                  <a:cubicBezTo>
                    <a:pt x="3110" y="2079"/>
                    <a:pt x="3127" y="2077"/>
                    <a:pt x="3144" y="2072"/>
                  </a:cubicBezTo>
                  <a:cubicBezTo>
                    <a:pt x="3239" y="2036"/>
                    <a:pt x="3275" y="1953"/>
                    <a:pt x="3251" y="1858"/>
                  </a:cubicBezTo>
                  <a:lnTo>
                    <a:pt x="2834" y="548"/>
                  </a:lnTo>
                  <a:cubicBezTo>
                    <a:pt x="2727" y="227"/>
                    <a:pt x="2417" y="0"/>
                    <a:pt x="2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77" name="Google Shape;277;p39"/>
            <p:cNvSpPr/>
            <p:nvPr/>
          </p:nvSpPr>
          <p:spPr>
            <a:xfrm>
              <a:off x="1399629" y="1581714"/>
              <a:ext cx="37148" cy="52669"/>
            </a:xfrm>
            <a:custGeom>
              <a:avLst/>
              <a:gdLst/>
              <a:ahLst/>
              <a:cxnLst/>
              <a:rect l="l" t="t" r="r" b="b"/>
              <a:pathLst>
                <a:path w="1168" h="1656" extrusionOk="0">
                  <a:moveTo>
                    <a:pt x="596" y="738"/>
                  </a:moveTo>
                  <a:lnTo>
                    <a:pt x="774" y="1310"/>
                  </a:lnTo>
                  <a:lnTo>
                    <a:pt x="417" y="1310"/>
                  </a:lnTo>
                  <a:lnTo>
                    <a:pt x="596" y="738"/>
                  </a:lnTo>
                  <a:close/>
                  <a:moveTo>
                    <a:pt x="584" y="0"/>
                  </a:moveTo>
                  <a:cubicBezTo>
                    <a:pt x="512" y="0"/>
                    <a:pt x="453" y="48"/>
                    <a:pt x="417" y="119"/>
                  </a:cubicBezTo>
                  <a:lnTo>
                    <a:pt x="36" y="1429"/>
                  </a:lnTo>
                  <a:cubicBezTo>
                    <a:pt x="0" y="1536"/>
                    <a:pt x="72" y="1655"/>
                    <a:pt x="191" y="1655"/>
                  </a:cubicBezTo>
                  <a:lnTo>
                    <a:pt x="1000" y="1655"/>
                  </a:lnTo>
                  <a:cubicBezTo>
                    <a:pt x="1060" y="1655"/>
                    <a:pt x="1108" y="1619"/>
                    <a:pt x="1131" y="1584"/>
                  </a:cubicBezTo>
                  <a:cubicBezTo>
                    <a:pt x="1167" y="1536"/>
                    <a:pt x="1167" y="1488"/>
                    <a:pt x="1143" y="1429"/>
                  </a:cubicBezTo>
                  <a:lnTo>
                    <a:pt x="750" y="119"/>
                  </a:lnTo>
                  <a:cubicBezTo>
                    <a:pt x="727" y="48"/>
                    <a:pt x="655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</p:grpSp>
      <p:grpSp>
        <p:nvGrpSpPr>
          <p:cNvPr id="278" name="Google Shape;278;p39"/>
          <p:cNvGrpSpPr/>
          <p:nvPr/>
        </p:nvGrpSpPr>
        <p:grpSpPr>
          <a:xfrm>
            <a:off x="1166700" y="1306350"/>
            <a:ext cx="384074" cy="502163"/>
            <a:chOff x="1367060" y="2422129"/>
            <a:chExt cx="269261" cy="3520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79" name="Google Shape;279;p39"/>
            <p:cNvSpPr/>
            <p:nvPr/>
          </p:nvSpPr>
          <p:spPr>
            <a:xfrm>
              <a:off x="1392059" y="2651857"/>
              <a:ext cx="129160" cy="122322"/>
            </a:xfrm>
            <a:custGeom>
              <a:avLst/>
              <a:gdLst/>
              <a:ahLst/>
              <a:cxnLst/>
              <a:rect l="l" t="t" r="r" b="b"/>
              <a:pathLst>
                <a:path w="4061" h="3846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357" y="333"/>
                  </a:lnTo>
                  <a:lnTo>
                    <a:pt x="357" y="1691"/>
                  </a:lnTo>
                  <a:cubicBezTo>
                    <a:pt x="357" y="2179"/>
                    <a:pt x="762" y="2584"/>
                    <a:pt x="1250" y="2584"/>
                  </a:cubicBezTo>
                  <a:cubicBezTo>
                    <a:pt x="1286" y="2584"/>
                    <a:pt x="1226" y="2584"/>
                    <a:pt x="2310" y="2405"/>
                  </a:cubicBezTo>
                  <a:lnTo>
                    <a:pt x="2310" y="3453"/>
                  </a:lnTo>
                  <a:cubicBezTo>
                    <a:pt x="2310" y="3667"/>
                    <a:pt x="2489" y="3846"/>
                    <a:pt x="2691" y="3846"/>
                  </a:cubicBezTo>
                  <a:lnTo>
                    <a:pt x="3905" y="3846"/>
                  </a:lnTo>
                  <a:cubicBezTo>
                    <a:pt x="3989" y="3846"/>
                    <a:pt x="4060" y="3774"/>
                    <a:pt x="4060" y="3679"/>
                  </a:cubicBezTo>
                  <a:cubicBezTo>
                    <a:pt x="4060" y="3596"/>
                    <a:pt x="3989" y="3500"/>
                    <a:pt x="3893" y="3500"/>
                  </a:cubicBezTo>
                  <a:lnTo>
                    <a:pt x="2691" y="3500"/>
                  </a:lnTo>
                  <a:cubicBezTo>
                    <a:pt x="2667" y="3500"/>
                    <a:pt x="2631" y="3465"/>
                    <a:pt x="2631" y="3441"/>
                  </a:cubicBezTo>
                  <a:lnTo>
                    <a:pt x="2631" y="2191"/>
                  </a:lnTo>
                  <a:cubicBezTo>
                    <a:pt x="2631" y="2143"/>
                    <a:pt x="2620" y="2107"/>
                    <a:pt x="2572" y="2072"/>
                  </a:cubicBezTo>
                  <a:cubicBezTo>
                    <a:pt x="2555" y="2055"/>
                    <a:pt x="2520" y="2038"/>
                    <a:pt x="2485" y="2038"/>
                  </a:cubicBezTo>
                  <a:cubicBezTo>
                    <a:pt x="2470" y="2038"/>
                    <a:pt x="2455" y="2041"/>
                    <a:pt x="2441" y="2048"/>
                  </a:cubicBezTo>
                  <a:lnTo>
                    <a:pt x="1238" y="2250"/>
                  </a:lnTo>
                  <a:cubicBezTo>
                    <a:pt x="917" y="2250"/>
                    <a:pt x="691" y="2000"/>
                    <a:pt x="691" y="1691"/>
                  </a:cubicBezTo>
                  <a:lnTo>
                    <a:pt x="691" y="167"/>
                  </a:lnTo>
                  <a:cubicBezTo>
                    <a:pt x="691" y="83"/>
                    <a:pt x="607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80" name="Google Shape;280;p39"/>
            <p:cNvSpPr/>
            <p:nvPr/>
          </p:nvSpPr>
          <p:spPr>
            <a:xfrm>
              <a:off x="1367060" y="2441912"/>
              <a:ext cx="82184" cy="212139"/>
            </a:xfrm>
            <a:custGeom>
              <a:avLst/>
              <a:gdLst/>
              <a:ahLst/>
              <a:cxnLst/>
              <a:rect l="l" t="t" r="r" b="b"/>
              <a:pathLst>
                <a:path w="2584" h="6670" extrusionOk="0">
                  <a:moveTo>
                    <a:pt x="2415" y="1"/>
                  </a:moveTo>
                  <a:cubicBezTo>
                    <a:pt x="2382" y="1"/>
                    <a:pt x="2350" y="10"/>
                    <a:pt x="2322" y="29"/>
                  </a:cubicBezTo>
                  <a:cubicBezTo>
                    <a:pt x="1274" y="731"/>
                    <a:pt x="655" y="1898"/>
                    <a:pt x="655" y="3148"/>
                  </a:cubicBezTo>
                  <a:cubicBezTo>
                    <a:pt x="655" y="3351"/>
                    <a:pt x="667" y="3541"/>
                    <a:pt x="703" y="3732"/>
                  </a:cubicBezTo>
                  <a:cubicBezTo>
                    <a:pt x="48" y="5708"/>
                    <a:pt x="0" y="5696"/>
                    <a:pt x="0" y="5970"/>
                  </a:cubicBezTo>
                  <a:cubicBezTo>
                    <a:pt x="0" y="6208"/>
                    <a:pt x="84" y="6446"/>
                    <a:pt x="262" y="6625"/>
                  </a:cubicBezTo>
                  <a:cubicBezTo>
                    <a:pt x="295" y="6651"/>
                    <a:pt x="342" y="6670"/>
                    <a:pt x="389" y="6670"/>
                  </a:cubicBezTo>
                  <a:cubicBezTo>
                    <a:pt x="429" y="6670"/>
                    <a:pt x="468" y="6657"/>
                    <a:pt x="500" y="6625"/>
                  </a:cubicBezTo>
                  <a:cubicBezTo>
                    <a:pt x="560" y="6565"/>
                    <a:pt x="584" y="6458"/>
                    <a:pt x="500" y="6375"/>
                  </a:cubicBezTo>
                  <a:cubicBezTo>
                    <a:pt x="358" y="6220"/>
                    <a:pt x="298" y="5982"/>
                    <a:pt x="369" y="5756"/>
                  </a:cubicBezTo>
                  <a:lnTo>
                    <a:pt x="1036" y="3791"/>
                  </a:lnTo>
                  <a:cubicBezTo>
                    <a:pt x="1060" y="3767"/>
                    <a:pt x="1060" y="3732"/>
                    <a:pt x="1036" y="3720"/>
                  </a:cubicBezTo>
                  <a:cubicBezTo>
                    <a:pt x="1012" y="3517"/>
                    <a:pt x="1000" y="3327"/>
                    <a:pt x="1000" y="3148"/>
                  </a:cubicBezTo>
                  <a:cubicBezTo>
                    <a:pt x="1000" y="2005"/>
                    <a:pt x="1560" y="934"/>
                    <a:pt x="2513" y="291"/>
                  </a:cubicBezTo>
                  <a:cubicBezTo>
                    <a:pt x="2572" y="255"/>
                    <a:pt x="2584" y="148"/>
                    <a:pt x="2548" y="76"/>
                  </a:cubicBezTo>
                  <a:cubicBezTo>
                    <a:pt x="2519" y="25"/>
                    <a:pt x="2467" y="1"/>
                    <a:pt x="2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81" name="Google Shape;281;p39"/>
            <p:cNvSpPr/>
            <p:nvPr/>
          </p:nvSpPr>
          <p:spPr>
            <a:xfrm>
              <a:off x="1456051" y="2422129"/>
              <a:ext cx="180271" cy="162937"/>
            </a:xfrm>
            <a:custGeom>
              <a:avLst/>
              <a:gdLst/>
              <a:ahLst/>
              <a:cxnLst/>
              <a:rect l="l" t="t" r="r" b="b"/>
              <a:pathLst>
                <a:path w="5668" h="5123" extrusionOk="0">
                  <a:moveTo>
                    <a:pt x="1621" y="1"/>
                  </a:moveTo>
                  <a:cubicBezTo>
                    <a:pt x="1104" y="1"/>
                    <a:pt x="591" y="107"/>
                    <a:pt x="119" y="317"/>
                  </a:cubicBezTo>
                  <a:cubicBezTo>
                    <a:pt x="24" y="353"/>
                    <a:pt x="0" y="448"/>
                    <a:pt x="24" y="544"/>
                  </a:cubicBezTo>
                  <a:cubicBezTo>
                    <a:pt x="51" y="616"/>
                    <a:pt x="113" y="648"/>
                    <a:pt x="184" y="648"/>
                  </a:cubicBezTo>
                  <a:cubicBezTo>
                    <a:pt x="205" y="648"/>
                    <a:pt x="228" y="645"/>
                    <a:pt x="250" y="639"/>
                  </a:cubicBezTo>
                  <a:cubicBezTo>
                    <a:pt x="965" y="317"/>
                    <a:pt x="1536" y="365"/>
                    <a:pt x="1643" y="353"/>
                  </a:cubicBezTo>
                  <a:cubicBezTo>
                    <a:pt x="3941" y="365"/>
                    <a:pt x="5644" y="2556"/>
                    <a:pt x="4894" y="4901"/>
                  </a:cubicBezTo>
                  <a:cubicBezTo>
                    <a:pt x="4870" y="4997"/>
                    <a:pt x="4906" y="5080"/>
                    <a:pt x="5001" y="5116"/>
                  </a:cubicBezTo>
                  <a:cubicBezTo>
                    <a:pt x="5018" y="5120"/>
                    <a:pt x="5035" y="5123"/>
                    <a:pt x="5052" y="5123"/>
                  </a:cubicBezTo>
                  <a:cubicBezTo>
                    <a:pt x="5119" y="5123"/>
                    <a:pt x="5184" y="5085"/>
                    <a:pt x="5203" y="5009"/>
                  </a:cubicBezTo>
                  <a:cubicBezTo>
                    <a:pt x="5668" y="3508"/>
                    <a:pt x="5239" y="2044"/>
                    <a:pt x="4263" y="1079"/>
                  </a:cubicBezTo>
                  <a:cubicBezTo>
                    <a:pt x="3524" y="356"/>
                    <a:pt x="2566" y="1"/>
                    <a:pt x="1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82" name="Google Shape;282;p39"/>
            <p:cNvSpPr/>
            <p:nvPr/>
          </p:nvSpPr>
          <p:spPr>
            <a:xfrm>
              <a:off x="1532160" y="2593590"/>
              <a:ext cx="81834" cy="180207"/>
            </a:xfrm>
            <a:custGeom>
              <a:avLst/>
              <a:gdLst/>
              <a:ahLst/>
              <a:cxnLst/>
              <a:rect l="l" t="t" r="r" b="b"/>
              <a:pathLst>
                <a:path w="2573" h="5666" extrusionOk="0">
                  <a:moveTo>
                    <a:pt x="2399" y="1"/>
                  </a:moveTo>
                  <a:cubicBezTo>
                    <a:pt x="2340" y="1"/>
                    <a:pt x="2284" y="36"/>
                    <a:pt x="2251" y="94"/>
                  </a:cubicBezTo>
                  <a:cubicBezTo>
                    <a:pt x="2096" y="380"/>
                    <a:pt x="1715" y="856"/>
                    <a:pt x="1715" y="1737"/>
                  </a:cubicBezTo>
                  <a:lnTo>
                    <a:pt x="1715" y="5273"/>
                  </a:lnTo>
                  <a:cubicBezTo>
                    <a:pt x="1715" y="5309"/>
                    <a:pt x="1679" y="5332"/>
                    <a:pt x="1655" y="5332"/>
                  </a:cubicBezTo>
                  <a:lnTo>
                    <a:pt x="167" y="5332"/>
                  </a:lnTo>
                  <a:cubicBezTo>
                    <a:pt x="72" y="5332"/>
                    <a:pt x="0" y="5404"/>
                    <a:pt x="0" y="5499"/>
                  </a:cubicBezTo>
                  <a:cubicBezTo>
                    <a:pt x="0" y="5583"/>
                    <a:pt x="72" y="5666"/>
                    <a:pt x="167" y="5666"/>
                  </a:cubicBezTo>
                  <a:lnTo>
                    <a:pt x="1655" y="5666"/>
                  </a:lnTo>
                  <a:cubicBezTo>
                    <a:pt x="1858" y="5666"/>
                    <a:pt x="2036" y="5487"/>
                    <a:pt x="2036" y="5273"/>
                  </a:cubicBezTo>
                  <a:lnTo>
                    <a:pt x="2036" y="1737"/>
                  </a:lnTo>
                  <a:cubicBezTo>
                    <a:pt x="2036" y="963"/>
                    <a:pt x="2382" y="558"/>
                    <a:pt x="2548" y="249"/>
                  </a:cubicBezTo>
                  <a:cubicBezTo>
                    <a:pt x="2572" y="153"/>
                    <a:pt x="2548" y="70"/>
                    <a:pt x="2477" y="22"/>
                  </a:cubicBezTo>
                  <a:cubicBezTo>
                    <a:pt x="2451" y="8"/>
                    <a:pt x="2425" y="1"/>
                    <a:pt x="23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83" name="Google Shape;283;p39"/>
            <p:cNvSpPr/>
            <p:nvPr/>
          </p:nvSpPr>
          <p:spPr>
            <a:xfrm>
              <a:off x="1425359" y="2572313"/>
              <a:ext cx="24267" cy="17843"/>
            </a:xfrm>
            <a:custGeom>
              <a:avLst/>
              <a:gdLst/>
              <a:ahLst/>
              <a:cxnLst/>
              <a:rect l="l" t="t" r="r" b="b"/>
              <a:pathLst>
                <a:path w="763" h="561" extrusionOk="0">
                  <a:moveTo>
                    <a:pt x="583" y="0"/>
                  </a:moveTo>
                  <a:cubicBezTo>
                    <a:pt x="554" y="0"/>
                    <a:pt x="525" y="8"/>
                    <a:pt x="501" y="25"/>
                  </a:cubicBezTo>
                  <a:lnTo>
                    <a:pt x="96" y="239"/>
                  </a:lnTo>
                  <a:cubicBezTo>
                    <a:pt x="25" y="287"/>
                    <a:pt x="1" y="394"/>
                    <a:pt x="37" y="465"/>
                  </a:cubicBezTo>
                  <a:cubicBezTo>
                    <a:pt x="72" y="525"/>
                    <a:pt x="132" y="560"/>
                    <a:pt x="191" y="560"/>
                  </a:cubicBezTo>
                  <a:cubicBezTo>
                    <a:pt x="215" y="560"/>
                    <a:pt x="251" y="560"/>
                    <a:pt x="275" y="537"/>
                  </a:cubicBezTo>
                  <a:lnTo>
                    <a:pt x="680" y="322"/>
                  </a:lnTo>
                  <a:cubicBezTo>
                    <a:pt x="739" y="263"/>
                    <a:pt x="763" y="156"/>
                    <a:pt x="727" y="84"/>
                  </a:cubicBezTo>
                  <a:cubicBezTo>
                    <a:pt x="696" y="29"/>
                    <a:pt x="639" y="0"/>
                    <a:pt x="5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84" name="Google Shape;284;p39"/>
            <p:cNvSpPr/>
            <p:nvPr/>
          </p:nvSpPr>
          <p:spPr>
            <a:xfrm>
              <a:off x="1562820" y="2573680"/>
              <a:ext cx="26176" cy="17620"/>
            </a:xfrm>
            <a:custGeom>
              <a:avLst/>
              <a:gdLst/>
              <a:ahLst/>
              <a:cxnLst/>
              <a:rect l="l" t="t" r="r" b="b"/>
              <a:pathLst>
                <a:path w="823" h="554" extrusionOk="0">
                  <a:moveTo>
                    <a:pt x="201" y="1"/>
                  </a:moveTo>
                  <a:cubicBezTo>
                    <a:pt x="143" y="1"/>
                    <a:pt x="81" y="28"/>
                    <a:pt x="48" y="77"/>
                  </a:cubicBezTo>
                  <a:cubicBezTo>
                    <a:pt x="1" y="160"/>
                    <a:pt x="37" y="255"/>
                    <a:pt x="108" y="303"/>
                  </a:cubicBezTo>
                  <a:cubicBezTo>
                    <a:pt x="513" y="529"/>
                    <a:pt x="513" y="553"/>
                    <a:pt x="584" y="553"/>
                  </a:cubicBezTo>
                  <a:cubicBezTo>
                    <a:pt x="763" y="541"/>
                    <a:pt x="822" y="315"/>
                    <a:pt x="680" y="244"/>
                  </a:cubicBezTo>
                  <a:lnTo>
                    <a:pt x="275" y="17"/>
                  </a:lnTo>
                  <a:cubicBezTo>
                    <a:pt x="253" y="6"/>
                    <a:pt x="227" y="1"/>
                    <a:pt x="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85" name="Google Shape;285;p39"/>
            <p:cNvSpPr/>
            <p:nvPr/>
          </p:nvSpPr>
          <p:spPr>
            <a:xfrm>
              <a:off x="1448100" y="2481414"/>
              <a:ext cx="125375" cy="191275"/>
            </a:xfrm>
            <a:custGeom>
              <a:avLst/>
              <a:gdLst/>
              <a:ahLst/>
              <a:cxnLst/>
              <a:rect l="l" t="t" r="r" b="b"/>
              <a:pathLst>
                <a:path w="3942" h="6014" extrusionOk="0">
                  <a:moveTo>
                    <a:pt x="1280" y="1498"/>
                  </a:moveTo>
                  <a:cubicBezTo>
                    <a:pt x="1355" y="1498"/>
                    <a:pt x="1429" y="1543"/>
                    <a:pt x="1429" y="1632"/>
                  </a:cubicBezTo>
                  <a:lnTo>
                    <a:pt x="1429" y="1763"/>
                  </a:lnTo>
                  <a:lnTo>
                    <a:pt x="1262" y="1763"/>
                  </a:lnTo>
                  <a:cubicBezTo>
                    <a:pt x="1191" y="1763"/>
                    <a:pt x="1131" y="1704"/>
                    <a:pt x="1131" y="1632"/>
                  </a:cubicBezTo>
                  <a:cubicBezTo>
                    <a:pt x="1131" y="1543"/>
                    <a:pt x="1206" y="1498"/>
                    <a:pt x="1280" y="1498"/>
                  </a:cubicBezTo>
                  <a:close/>
                  <a:moveTo>
                    <a:pt x="2483" y="1498"/>
                  </a:moveTo>
                  <a:cubicBezTo>
                    <a:pt x="2557" y="1498"/>
                    <a:pt x="2632" y="1543"/>
                    <a:pt x="2632" y="1632"/>
                  </a:cubicBezTo>
                  <a:cubicBezTo>
                    <a:pt x="2632" y="1704"/>
                    <a:pt x="2572" y="1763"/>
                    <a:pt x="2501" y="1763"/>
                  </a:cubicBezTo>
                  <a:lnTo>
                    <a:pt x="2334" y="1763"/>
                  </a:lnTo>
                  <a:lnTo>
                    <a:pt x="2334" y="1632"/>
                  </a:lnTo>
                  <a:cubicBezTo>
                    <a:pt x="2334" y="1543"/>
                    <a:pt x="2408" y="1498"/>
                    <a:pt x="2483" y="1498"/>
                  </a:cubicBezTo>
                  <a:close/>
                  <a:moveTo>
                    <a:pt x="1989" y="2085"/>
                  </a:moveTo>
                  <a:lnTo>
                    <a:pt x="1989" y="3776"/>
                  </a:lnTo>
                  <a:lnTo>
                    <a:pt x="1739" y="3776"/>
                  </a:lnTo>
                  <a:lnTo>
                    <a:pt x="1739" y="2085"/>
                  </a:lnTo>
                  <a:close/>
                  <a:moveTo>
                    <a:pt x="2524" y="4097"/>
                  </a:moveTo>
                  <a:lnTo>
                    <a:pt x="2524" y="4430"/>
                  </a:lnTo>
                  <a:lnTo>
                    <a:pt x="1215" y="4430"/>
                  </a:lnTo>
                  <a:lnTo>
                    <a:pt x="1215" y="4097"/>
                  </a:lnTo>
                  <a:close/>
                  <a:moveTo>
                    <a:pt x="2512" y="4752"/>
                  </a:moveTo>
                  <a:lnTo>
                    <a:pt x="2512" y="4942"/>
                  </a:lnTo>
                  <a:lnTo>
                    <a:pt x="2524" y="4942"/>
                  </a:lnTo>
                  <a:cubicBezTo>
                    <a:pt x="2524" y="5026"/>
                    <a:pt x="2465" y="5085"/>
                    <a:pt x="2393" y="5085"/>
                  </a:cubicBezTo>
                  <a:lnTo>
                    <a:pt x="1334" y="5085"/>
                  </a:lnTo>
                  <a:cubicBezTo>
                    <a:pt x="1262" y="5085"/>
                    <a:pt x="1203" y="5026"/>
                    <a:pt x="1203" y="4942"/>
                  </a:cubicBezTo>
                  <a:lnTo>
                    <a:pt x="1203" y="4752"/>
                  </a:lnTo>
                  <a:close/>
                  <a:moveTo>
                    <a:pt x="2227" y="5395"/>
                  </a:moveTo>
                  <a:cubicBezTo>
                    <a:pt x="2203" y="5561"/>
                    <a:pt x="2048" y="5681"/>
                    <a:pt x="1870" y="5681"/>
                  </a:cubicBezTo>
                  <a:cubicBezTo>
                    <a:pt x="1691" y="5681"/>
                    <a:pt x="1548" y="5561"/>
                    <a:pt x="1500" y="5395"/>
                  </a:cubicBezTo>
                  <a:close/>
                  <a:moveTo>
                    <a:pt x="1874" y="1"/>
                  </a:moveTo>
                  <a:cubicBezTo>
                    <a:pt x="834" y="1"/>
                    <a:pt x="0" y="837"/>
                    <a:pt x="0" y="1882"/>
                  </a:cubicBezTo>
                  <a:cubicBezTo>
                    <a:pt x="0" y="2406"/>
                    <a:pt x="215" y="2906"/>
                    <a:pt x="607" y="3264"/>
                  </a:cubicBezTo>
                  <a:cubicBezTo>
                    <a:pt x="786" y="3418"/>
                    <a:pt x="869" y="3656"/>
                    <a:pt x="869" y="3895"/>
                  </a:cubicBezTo>
                  <a:lnTo>
                    <a:pt x="869" y="4942"/>
                  </a:lnTo>
                  <a:cubicBezTo>
                    <a:pt x="869" y="5145"/>
                    <a:pt x="988" y="5300"/>
                    <a:pt x="1155" y="5359"/>
                  </a:cubicBezTo>
                  <a:cubicBezTo>
                    <a:pt x="1191" y="5716"/>
                    <a:pt x="1489" y="6014"/>
                    <a:pt x="1858" y="6014"/>
                  </a:cubicBezTo>
                  <a:cubicBezTo>
                    <a:pt x="2227" y="6014"/>
                    <a:pt x="2524" y="5740"/>
                    <a:pt x="2560" y="5359"/>
                  </a:cubicBezTo>
                  <a:cubicBezTo>
                    <a:pt x="2715" y="5288"/>
                    <a:pt x="2834" y="5121"/>
                    <a:pt x="2834" y="4942"/>
                  </a:cubicBezTo>
                  <a:lnTo>
                    <a:pt x="2834" y="3871"/>
                  </a:lnTo>
                  <a:cubicBezTo>
                    <a:pt x="2834" y="3811"/>
                    <a:pt x="2834" y="3752"/>
                    <a:pt x="2858" y="3692"/>
                  </a:cubicBezTo>
                  <a:cubicBezTo>
                    <a:pt x="2870" y="3609"/>
                    <a:pt x="2822" y="3514"/>
                    <a:pt x="2727" y="3502"/>
                  </a:cubicBezTo>
                  <a:cubicBezTo>
                    <a:pt x="2718" y="3500"/>
                    <a:pt x="2710" y="3500"/>
                    <a:pt x="2701" y="3500"/>
                  </a:cubicBezTo>
                  <a:cubicBezTo>
                    <a:pt x="2627" y="3500"/>
                    <a:pt x="2558" y="3546"/>
                    <a:pt x="2536" y="3621"/>
                  </a:cubicBezTo>
                  <a:cubicBezTo>
                    <a:pt x="2524" y="3668"/>
                    <a:pt x="2524" y="3728"/>
                    <a:pt x="2512" y="3776"/>
                  </a:cubicBezTo>
                  <a:lnTo>
                    <a:pt x="2298" y="3776"/>
                  </a:lnTo>
                  <a:lnTo>
                    <a:pt x="2298" y="2085"/>
                  </a:lnTo>
                  <a:lnTo>
                    <a:pt x="2465" y="2085"/>
                  </a:lnTo>
                  <a:cubicBezTo>
                    <a:pt x="2715" y="2085"/>
                    <a:pt x="2929" y="1882"/>
                    <a:pt x="2929" y="1632"/>
                  </a:cubicBezTo>
                  <a:cubicBezTo>
                    <a:pt x="2929" y="1370"/>
                    <a:pt x="2715" y="1168"/>
                    <a:pt x="2465" y="1168"/>
                  </a:cubicBezTo>
                  <a:lnTo>
                    <a:pt x="2441" y="1168"/>
                  </a:lnTo>
                  <a:cubicBezTo>
                    <a:pt x="2179" y="1168"/>
                    <a:pt x="1977" y="1370"/>
                    <a:pt x="1977" y="1632"/>
                  </a:cubicBezTo>
                  <a:lnTo>
                    <a:pt x="1977" y="1763"/>
                  </a:lnTo>
                  <a:lnTo>
                    <a:pt x="1727" y="1763"/>
                  </a:lnTo>
                  <a:lnTo>
                    <a:pt x="1727" y="1632"/>
                  </a:lnTo>
                  <a:cubicBezTo>
                    <a:pt x="1727" y="1370"/>
                    <a:pt x="1512" y="1168"/>
                    <a:pt x="1262" y="1168"/>
                  </a:cubicBezTo>
                  <a:lnTo>
                    <a:pt x="1227" y="1168"/>
                  </a:lnTo>
                  <a:cubicBezTo>
                    <a:pt x="977" y="1168"/>
                    <a:pt x="774" y="1370"/>
                    <a:pt x="774" y="1632"/>
                  </a:cubicBezTo>
                  <a:cubicBezTo>
                    <a:pt x="774" y="1882"/>
                    <a:pt x="977" y="2085"/>
                    <a:pt x="1227" y="2085"/>
                  </a:cubicBezTo>
                  <a:lnTo>
                    <a:pt x="1393" y="2085"/>
                  </a:lnTo>
                  <a:lnTo>
                    <a:pt x="1393" y="3776"/>
                  </a:lnTo>
                  <a:lnTo>
                    <a:pt x="1191" y="3776"/>
                  </a:lnTo>
                  <a:cubicBezTo>
                    <a:pt x="1155" y="3478"/>
                    <a:pt x="1024" y="3204"/>
                    <a:pt x="810" y="3014"/>
                  </a:cubicBezTo>
                  <a:cubicBezTo>
                    <a:pt x="488" y="2716"/>
                    <a:pt x="310" y="2299"/>
                    <a:pt x="310" y="1871"/>
                  </a:cubicBezTo>
                  <a:cubicBezTo>
                    <a:pt x="310" y="1013"/>
                    <a:pt x="988" y="323"/>
                    <a:pt x="1858" y="323"/>
                  </a:cubicBezTo>
                  <a:lnTo>
                    <a:pt x="1905" y="323"/>
                  </a:lnTo>
                  <a:cubicBezTo>
                    <a:pt x="2715" y="335"/>
                    <a:pt x="3394" y="1013"/>
                    <a:pt x="3405" y="1835"/>
                  </a:cubicBezTo>
                  <a:lnTo>
                    <a:pt x="3405" y="1847"/>
                  </a:lnTo>
                  <a:cubicBezTo>
                    <a:pt x="3405" y="2287"/>
                    <a:pt x="3239" y="2668"/>
                    <a:pt x="2929" y="2966"/>
                  </a:cubicBezTo>
                  <a:cubicBezTo>
                    <a:pt x="2870" y="3025"/>
                    <a:pt x="2858" y="3133"/>
                    <a:pt x="2929" y="3204"/>
                  </a:cubicBezTo>
                  <a:cubicBezTo>
                    <a:pt x="2965" y="3240"/>
                    <a:pt x="3007" y="3258"/>
                    <a:pt x="3048" y="3258"/>
                  </a:cubicBezTo>
                  <a:cubicBezTo>
                    <a:pt x="3090" y="3258"/>
                    <a:pt x="3132" y="3240"/>
                    <a:pt x="3167" y="3204"/>
                  </a:cubicBezTo>
                  <a:cubicBezTo>
                    <a:pt x="3906" y="2502"/>
                    <a:pt x="3941" y="1299"/>
                    <a:pt x="3191" y="561"/>
                  </a:cubicBezTo>
                  <a:cubicBezTo>
                    <a:pt x="2858" y="216"/>
                    <a:pt x="2393" y="1"/>
                    <a:pt x="1917" y="1"/>
                  </a:cubicBezTo>
                  <a:cubicBezTo>
                    <a:pt x="1903" y="1"/>
                    <a:pt x="1888" y="1"/>
                    <a:pt x="18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86" name="Google Shape;286;p39"/>
            <p:cNvSpPr/>
            <p:nvPr/>
          </p:nvSpPr>
          <p:spPr>
            <a:xfrm>
              <a:off x="1502232" y="2449259"/>
              <a:ext cx="10655" cy="25380"/>
            </a:xfrm>
            <a:custGeom>
              <a:avLst/>
              <a:gdLst/>
              <a:ahLst/>
              <a:cxnLst/>
              <a:rect l="l" t="t" r="r" b="b"/>
              <a:pathLst>
                <a:path w="335" h="798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631"/>
                  </a:lnTo>
                  <a:cubicBezTo>
                    <a:pt x="1" y="715"/>
                    <a:pt x="84" y="798"/>
                    <a:pt x="168" y="798"/>
                  </a:cubicBezTo>
                  <a:cubicBezTo>
                    <a:pt x="263" y="798"/>
                    <a:pt x="334" y="715"/>
                    <a:pt x="334" y="631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87" name="Google Shape;287;p39"/>
            <p:cNvSpPr/>
            <p:nvPr/>
          </p:nvSpPr>
          <p:spPr>
            <a:xfrm>
              <a:off x="1458309" y="2460582"/>
              <a:ext cx="18988" cy="23090"/>
            </a:xfrm>
            <a:custGeom>
              <a:avLst/>
              <a:gdLst/>
              <a:ahLst/>
              <a:cxnLst/>
              <a:rect l="l" t="t" r="r" b="b"/>
              <a:pathLst>
                <a:path w="597" h="726" extrusionOk="0">
                  <a:moveTo>
                    <a:pt x="190" y="1"/>
                  </a:moveTo>
                  <a:cubicBezTo>
                    <a:pt x="161" y="1"/>
                    <a:pt x="132" y="9"/>
                    <a:pt x="108" y="25"/>
                  </a:cubicBezTo>
                  <a:cubicBezTo>
                    <a:pt x="25" y="61"/>
                    <a:pt x="1" y="168"/>
                    <a:pt x="48" y="240"/>
                  </a:cubicBezTo>
                  <a:lnTo>
                    <a:pt x="275" y="644"/>
                  </a:lnTo>
                  <a:cubicBezTo>
                    <a:pt x="299" y="693"/>
                    <a:pt x="357" y="726"/>
                    <a:pt x="414" y="726"/>
                  </a:cubicBezTo>
                  <a:cubicBezTo>
                    <a:pt x="441" y="726"/>
                    <a:pt x="466" y="719"/>
                    <a:pt x="489" y="704"/>
                  </a:cubicBezTo>
                  <a:cubicBezTo>
                    <a:pt x="572" y="656"/>
                    <a:pt x="596" y="573"/>
                    <a:pt x="548" y="478"/>
                  </a:cubicBezTo>
                  <a:lnTo>
                    <a:pt x="322" y="85"/>
                  </a:lnTo>
                  <a:cubicBezTo>
                    <a:pt x="299" y="30"/>
                    <a:pt x="244" y="1"/>
                    <a:pt x="1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88" name="Google Shape;288;p39"/>
            <p:cNvSpPr/>
            <p:nvPr/>
          </p:nvSpPr>
          <p:spPr>
            <a:xfrm>
              <a:off x="1425741" y="2492768"/>
              <a:ext cx="25031" cy="17874"/>
            </a:xfrm>
            <a:custGeom>
              <a:avLst/>
              <a:gdLst/>
              <a:ahLst/>
              <a:cxnLst/>
              <a:rect l="l" t="t" r="r" b="b"/>
              <a:pathLst>
                <a:path w="787" h="562" extrusionOk="0">
                  <a:moveTo>
                    <a:pt x="181" y="1"/>
                  </a:moveTo>
                  <a:cubicBezTo>
                    <a:pt x="126" y="1"/>
                    <a:pt x="72" y="30"/>
                    <a:pt x="48" y="85"/>
                  </a:cubicBezTo>
                  <a:cubicBezTo>
                    <a:pt x="1" y="156"/>
                    <a:pt x="25" y="263"/>
                    <a:pt x="108" y="299"/>
                  </a:cubicBezTo>
                  <a:cubicBezTo>
                    <a:pt x="501" y="525"/>
                    <a:pt x="501" y="561"/>
                    <a:pt x="584" y="561"/>
                  </a:cubicBezTo>
                  <a:cubicBezTo>
                    <a:pt x="632" y="561"/>
                    <a:pt x="703" y="525"/>
                    <a:pt x="727" y="466"/>
                  </a:cubicBezTo>
                  <a:cubicBezTo>
                    <a:pt x="787" y="394"/>
                    <a:pt x="751" y="287"/>
                    <a:pt x="668" y="240"/>
                  </a:cubicBezTo>
                  <a:lnTo>
                    <a:pt x="263" y="25"/>
                  </a:lnTo>
                  <a:cubicBezTo>
                    <a:pt x="238" y="9"/>
                    <a:pt x="209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89" name="Google Shape;289;p39"/>
            <p:cNvSpPr/>
            <p:nvPr/>
          </p:nvSpPr>
          <p:spPr>
            <a:xfrm>
              <a:off x="1414768" y="2535959"/>
              <a:ext cx="25031" cy="10655"/>
            </a:xfrm>
            <a:custGeom>
              <a:avLst/>
              <a:gdLst/>
              <a:ahLst/>
              <a:cxnLst/>
              <a:rect l="l" t="t" r="r" b="b"/>
              <a:pathLst>
                <a:path w="787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632" y="334"/>
                  </a:lnTo>
                  <a:cubicBezTo>
                    <a:pt x="715" y="334"/>
                    <a:pt x="786" y="251"/>
                    <a:pt x="786" y="167"/>
                  </a:cubicBezTo>
                  <a:cubicBezTo>
                    <a:pt x="786" y="72"/>
                    <a:pt x="715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90" name="Google Shape;290;p39"/>
            <p:cNvSpPr/>
            <p:nvPr/>
          </p:nvSpPr>
          <p:spPr>
            <a:xfrm>
              <a:off x="1573825" y="2537104"/>
              <a:ext cx="24999" cy="10241"/>
            </a:xfrm>
            <a:custGeom>
              <a:avLst/>
              <a:gdLst/>
              <a:ahLst/>
              <a:cxnLst/>
              <a:rect l="l" t="t" r="r" b="b"/>
              <a:pathLst>
                <a:path w="78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31" y="322"/>
                  </a:lnTo>
                  <a:cubicBezTo>
                    <a:pt x="715" y="322"/>
                    <a:pt x="786" y="251"/>
                    <a:pt x="786" y="155"/>
                  </a:cubicBezTo>
                  <a:cubicBezTo>
                    <a:pt x="786" y="72"/>
                    <a:pt x="715" y="0"/>
                    <a:pt x="6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91" name="Google Shape;291;p39"/>
            <p:cNvSpPr/>
            <p:nvPr/>
          </p:nvSpPr>
          <p:spPr>
            <a:xfrm>
              <a:off x="1563965" y="2493627"/>
              <a:ext cx="24649" cy="17525"/>
            </a:xfrm>
            <a:custGeom>
              <a:avLst/>
              <a:gdLst/>
              <a:ahLst/>
              <a:cxnLst/>
              <a:rect l="l" t="t" r="r" b="b"/>
              <a:pathLst>
                <a:path w="775" h="551" extrusionOk="0">
                  <a:moveTo>
                    <a:pt x="576" y="0"/>
                  </a:moveTo>
                  <a:cubicBezTo>
                    <a:pt x="549" y="0"/>
                    <a:pt x="523" y="7"/>
                    <a:pt x="501" y="22"/>
                  </a:cubicBezTo>
                  <a:lnTo>
                    <a:pt x="108" y="248"/>
                  </a:lnTo>
                  <a:cubicBezTo>
                    <a:pt x="24" y="296"/>
                    <a:pt x="1" y="391"/>
                    <a:pt x="48" y="475"/>
                  </a:cubicBezTo>
                  <a:cubicBezTo>
                    <a:pt x="73" y="524"/>
                    <a:pt x="132" y="550"/>
                    <a:pt x="189" y="550"/>
                  </a:cubicBezTo>
                  <a:cubicBezTo>
                    <a:pt x="215" y="550"/>
                    <a:pt x="240" y="545"/>
                    <a:pt x="263" y="534"/>
                  </a:cubicBezTo>
                  <a:lnTo>
                    <a:pt x="667" y="308"/>
                  </a:lnTo>
                  <a:cubicBezTo>
                    <a:pt x="739" y="260"/>
                    <a:pt x="774" y="153"/>
                    <a:pt x="727" y="82"/>
                  </a:cubicBezTo>
                  <a:cubicBezTo>
                    <a:pt x="694" y="33"/>
                    <a:pt x="633" y="0"/>
                    <a:pt x="5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92" name="Google Shape;292;p39"/>
            <p:cNvSpPr/>
            <p:nvPr/>
          </p:nvSpPr>
          <p:spPr>
            <a:xfrm>
              <a:off x="1537853" y="2461440"/>
              <a:ext cx="18956" cy="23090"/>
            </a:xfrm>
            <a:custGeom>
              <a:avLst/>
              <a:gdLst/>
              <a:ahLst/>
              <a:cxnLst/>
              <a:rect l="l" t="t" r="r" b="b"/>
              <a:pathLst>
                <a:path w="596" h="726" extrusionOk="0">
                  <a:moveTo>
                    <a:pt x="414" y="0"/>
                  </a:moveTo>
                  <a:cubicBezTo>
                    <a:pt x="357" y="0"/>
                    <a:pt x="298" y="33"/>
                    <a:pt x="274" y="82"/>
                  </a:cubicBezTo>
                  <a:lnTo>
                    <a:pt x="48" y="486"/>
                  </a:lnTo>
                  <a:cubicBezTo>
                    <a:pt x="0" y="558"/>
                    <a:pt x="36" y="665"/>
                    <a:pt x="107" y="701"/>
                  </a:cubicBezTo>
                  <a:cubicBezTo>
                    <a:pt x="132" y="718"/>
                    <a:pt x="162" y="725"/>
                    <a:pt x="192" y="725"/>
                  </a:cubicBezTo>
                  <a:cubicBezTo>
                    <a:pt x="247" y="725"/>
                    <a:pt x="303" y="699"/>
                    <a:pt x="333" y="653"/>
                  </a:cubicBezTo>
                  <a:lnTo>
                    <a:pt x="548" y="248"/>
                  </a:lnTo>
                  <a:cubicBezTo>
                    <a:pt x="595" y="177"/>
                    <a:pt x="572" y="70"/>
                    <a:pt x="488" y="22"/>
                  </a:cubicBezTo>
                  <a:cubicBezTo>
                    <a:pt x="466" y="7"/>
                    <a:pt x="440" y="0"/>
                    <a:pt x="4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</p:grpSp>
      <p:grpSp>
        <p:nvGrpSpPr>
          <p:cNvPr id="293" name="Google Shape;293;p39"/>
          <p:cNvGrpSpPr/>
          <p:nvPr/>
        </p:nvGrpSpPr>
        <p:grpSpPr>
          <a:xfrm>
            <a:off x="1123985" y="3230174"/>
            <a:ext cx="499670" cy="499670"/>
            <a:chOff x="2639038" y="2894942"/>
            <a:chExt cx="355612" cy="35561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94" name="Google Shape;294;p39"/>
            <p:cNvSpPr/>
            <p:nvPr/>
          </p:nvSpPr>
          <p:spPr>
            <a:xfrm>
              <a:off x="2748479" y="2894942"/>
              <a:ext cx="246171" cy="304119"/>
            </a:xfrm>
            <a:custGeom>
              <a:avLst/>
              <a:gdLst/>
              <a:ahLst/>
              <a:cxnLst/>
              <a:rect l="l" t="t" r="r" b="b"/>
              <a:pathLst>
                <a:path w="7740" h="9562" extrusionOk="0">
                  <a:moveTo>
                    <a:pt x="7168" y="1930"/>
                  </a:moveTo>
                  <a:cubicBezTo>
                    <a:pt x="7299" y="1930"/>
                    <a:pt x="7406" y="2037"/>
                    <a:pt x="7406" y="2168"/>
                  </a:cubicBezTo>
                  <a:lnTo>
                    <a:pt x="7418" y="3156"/>
                  </a:lnTo>
                  <a:cubicBezTo>
                    <a:pt x="7418" y="3287"/>
                    <a:pt x="7311" y="3394"/>
                    <a:pt x="7180" y="3394"/>
                  </a:cubicBezTo>
                  <a:lnTo>
                    <a:pt x="6882" y="3394"/>
                  </a:lnTo>
                  <a:lnTo>
                    <a:pt x="6882" y="2715"/>
                  </a:lnTo>
                  <a:cubicBezTo>
                    <a:pt x="6882" y="2632"/>
                    <a:pt x="6811" y="2561"/>
                    <a:pt x="6715" y="2561"/>
                  </a:cubicBezTo>
                  <a:cubicBezTo>
                    <a:pt x="6632" y="2561"/>
                    <a:pt x="6549" y="2632"/>
                    <a:pt x="6549" y="2715"/>
                  </a:cubicBezTo>
                  <a:lnTo>
                    <a:pt x="6549" y="3394"/>
                  </a:lnTo>
                  <a:lnTo>
                    <a:pt x="6096" y="3394"/>
                  </a:lnTo>
                  <a:lnTo>
                    <a:pt x="6096" y="1930"/>
                  </a:lnTo>
                  <a:close/>
                  <a:moveTo>
                    <a:pt x="4549" y="1"/>
                  </a:moveTo>
                  <a:cubicBezTo>
                    <a:pt x="4227" y="1"/>
                    <a:pt x="3965" y="251"/>
                    <a:pt x="3965" y="572"/>
                  </a:cubicBezTo>
                  <a:lnTo>
                    <a:pt x="3965" y="1608"/>
                  </a:lnTo>
                  <a:lnTo>
                    <a:pt x="3239" y="1608"/>
                  </a:lnTo>
                  <a:cubicBezTo>
                    <a:pt x="3144" y="1608"/>
                    <a:pt x="3072" y="1680"/>
                    <a:pt x="3072" y="1763"/>
                  </a:cubicBezTo>
                  <a:cubicBezTo>
                    <a:pt x="3072" y="1858"/>
                    <a:pt x="3144" y="1930"/>
                    <a:pt x="3239" y="1930"/>
                  </a:cubicBezTo>
                  <a:lnTo>
                    <a:pt x="3965" y="1930"/>
                  </a:lnTo>
                  <a:lnTo>
                    <a:pt x="3965" y="3394"/>
                  </a:lnTo>
                  <a:lnTo>
                    <a:pt x="3417" y="3394"/>
                  </a:lnTo>
                  <a:lnTo>
                    <a:pt x="3417" y="3013"/>
                  </a:lnTo>
                  <a:cubicBezTo>
                    <a:pt x="3417" y="2930"/>
                    <a:pt x="3334" y="2858"/>
                    <a:pt x="3251" y="2858"/>
                  </a:cubicBezTo>
                  <a:cubicBezTo>
                    <a:pt x="3155" y="2858"/>
                    <a:pt x="3084" y="2930"/>
                    <a:pt x="3084" y="3013"/>
                  </a:cubicBezTo>
                  <a:lnTo>
                    <a:pt x="3084" y="3394"/>
                  </a:lnTo>
                  <a:lnTo>
                    <a:pt x="2382" y="3394"/>
                  </a:lnTo>
                  <a:lnTo>
                    <a:pt x="2382" y="2715"/>
                  </a:lnTo>
                  <a:cubicBezTo>
                    <a:pt x="2382" y="2632"/>
                    <a:pt x="2310" y="2561"/>
                    <a:pt x="2227" y="2561"/>
                  </a:cubicBezTo>
                  <a:cubicBezTo>
                    <a:pt x="2132" y="2561"/>
                    <a:pt x="2060" y="2632"/>
                    <a:pt x="2060" y="2715"/>
                  </a:cubicBezTo>
                  <a:lnTo>
                    <a:pt x="2060" y="3394"/>
                  </a:lnTo>
                  <a:lnTo>
                    <a:pt x="1358" y="3394"/>
                  </a:lnTo>
                  <a:lnTo>
                    <a:pt x="1358" y="3013"/>
                  </a:lnTo>
                  <a:cubicBezTo>
                    <a:pt x="1358" y="2930"/>
                    <a:pt x="1286" y="2858"/>
                    <a:pt x="1191" y="2858"/>
                  </a:cubicBezTo>
                  <a:cubicBezTo>
                    <a:pt x="1108" y="2858"/>
                    <a:pt x="1036" y="2930"/>
                    <a:pt x="1036" y="3013"/>
                  </a:cubicBezTo>
                  <a:lnTo>
                    <a:pt x="1036" y="3394"/>
                  </a:lnTo>
                  <a:lnTo>
                    <a:pt x="334" y="3394"/>
                  </a:lnTo>
                  <a:lnTo>
                    <a:pt x="334" y="2715"/>
                  </a:lnTo>
                  <a:cubicBezTo>
                    <a:pt x="334" y="2632"/>
                    <a:pt x="262" y="2561"/>
                    <a:pt x="167" y="2561"/>
                  </a:cubicBezTo>
                  <a:cubicBezTo>
                    <a:pt x="84" y="2561"/>
                    <a:pt x="0" y="2632"/>
                    <a:pt x="0" y="2715"/>
                  </a:cubicBezTo>
                  <a:lnTo>
                    <a:pt x="0" y="3549"/>
                  </a:lnTo>
                  <a:lnTo>
                    <a:pt x="0" y="4799"/>
                  </a:lnTo>
                  <a:cubicBezTo>
                    <a:pt x="0" y="4894"/>
                    <a:pt x="84" y="4966"/>
                    <a:pt x="167" y="4966"/>
                  </a:cubicBezTo>
                  <a:cubicBezTo>
                    <a:pt x="262" y="4966"/>
                    <a:pt x="334" y="4894"/>
                    <a:pt x="334" y="4799"/>
                  </a:cubicBezTo>
                  <a:lnTo>
                    <a:pt x="334" y="3716"/>
                  </a:lnTo>
                  <a:lnTo>
                    <a:pt x="3977" y="3716"/>
                  </a:lnTo>
                  <a:lnTo>
                    <a:pt x="3977" y="5692"/>
                  </a:lnTo>
                  <a:cubicBezTo>
                    <a:pt x="3977" y="5787"/>
                    <a:pt x="4048" y="5859"/>
                    <a:pt x="4144" y="5859"/>
                  </a:cubicBezTo>
                  <a:cubicBezTo>
                    <a:pt x="4227" y="5859"/>
                    <a:pt x="4310" y="5787"/>
                    <a:pt x="4310" y="5692"/>
                  </a:cubicBezTo>
                  <a:lnTo>
                    <a:pt x="4310" y="560"/>
                  </a:lnTo>
                  <a:cubicBezTo>
                    <a:pt x="4310" y="429"/>
                    <a:pt x="4406" y="322"/>
                    <a:pt x="4549" y="322"/>
                  </a:cubicBezTo>
                  <a:lnTo>
                    <a:pt x="5525" y="322"/>
                  </a:lnTo>
                  <a:cubicBezTo>
                    <a:pt x="5656" y="322"/>
                    <a:pt x="5763" y="429"/>
                    <a:pt x="5763" y="560"/>
                  </a:cubicBezTo>
                  <a:lnTo>
                    <a:pt x="5763" y="8871"/>
                  </a:lnTo>
                  <a:cubicBezTo>
                    <a:pt x="5763" y="9073"/>
                    <a:pt x="5596" y="9240"/>
                    <a:pt x="5394" y="9240"/>
                  </a:cubicBezTo>
                  <a:lnTo>
                    <a:pt x="1727" y="9240"/>
                  </a:lnTo>
                  <a:cubicBezTo>
                    <a:pt x="1643" y="9240"/>
                    <a:pt x="1572" y="9312"/>
                    <a:pt x="1572" y="9407"/>
                  </a:cubicBezTo>
                  <a:cubicBezTo>
                    <a:pt x="1572" y="9490"/>
                    <a:pt x="1643" y="9562"/>
                    <a:pt x="1727" y="9562"/>
                  </a:cubicBezTo>
                  <a:lnTo>
                    <a:pt x="5394" y="9562"/>
                  </a:lnTo>
                  <a:cubicBezTo>
                    <a:pt x="5787" y="9562"/>
                    <a:pt x="6108" y="9252"/>
                    <a:pt x="6108" y="8847"/>
                  </a:cubicBezTo>
                  <a:lnTo>
                    <a:pt x="6108" y="3704"/>
                  </a:lnTo>
                  <a:lnTo>
                    <a:pt x="7180" y="3704"/>
                  </a:lnTo>
                  <a:cubicBezTo>
                    <a:pt x="7489" y="3704"/>
                    <a:pt x="7739" y="3454"/>
                    <a:pt x="7739" y="3120"/>
                  </a:cubicBezTo>
                  <a:lnTo>
                    <a:pt x="7739" y="2144"/>
                  </a:lnTo>
                  <a:cubicBezTo>
                    <a:pt x="7739" y="1858"/>
                    <a:pt x="7489" y="1608"/>
                    <a:pt x="7180" y="1608"/>
                  </a:cubicBezTo>
                  <a:lnTo>
                    <a:pt x="6108" y="1608"/>
                  </a:lnTo>
                  <a:lnTo>
                    <a:pt x="6108" y="572"/>
                  </a:lnTo>
                  <a:cubicBezTo>
                    <a:pt x="6108" y="263"/>
                    <a:pt x="5858" y="1"/>
                    <a:pt x="5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95" name="Google Shape;295;p39"/>
            <p:cNvSpPr/>
            <p:nvPr/>
          </p:nvSpPr>
          <p:spPr>
            <a:xfrm>
              <a:off x="2639038" y="2945703"/>
              <a:ext cx="246552" cy="304851"/>
            </a:xfrm>
            <a:custGeom>
              <a:avLst/>
              <a:gdLst/>
              <a:ahLst/>
              <a:cxnLst/>
              <a:rect l="l" t="t" r="r" b="b"/>
              <a:pathLst>
                <a:path w="7752" h="9585" extrusionOk="0">
                  <a:moveTo>
                    <a:pt x="3429" y="7989"/>
                  </a:moveTo>
                  <a:lnTo>
                    <a:pt x="3429" y="9013"/>
                  </a:lnTo>
                  <a:cubicBezTo>
                    <a:pt x="3429" y="9144"/>
                    <a:pt x="3322" y="9251"/>
                    <a:pt x="3191" y="9251"/>
                  </a:cubicBezTo>
                  <a:lnTo>
                    <a:pt x="2215" y="9251"/>
                  </a:lnTo>
                  <a:cubicBezTo>
                    <a:pt x="2072" y="9251"/>
                    <a:pt x="1977" y="9144"/>
                    <a:pt x="1977" y="9013"/>
                  </a:cubicBezTo>
                  <a:lnTo>
                    <a:pt x="1977" y="7989"/>
                  </a:lnTo>
                  <a:close/>
                  <a:moveTo>
                    <a:pt x="2358" y="0"/>
                  </a:moveTo>
                  <a:cubicBezTo>
                    <a:pt x="1977" y="0"/>
                    <a:pt x="1643" y="322"/>
                    <a:pt x="1643" y="715"/>
                  </a:cubicBezTo>
                  <a:lnTo>
                    <a:pt x="1643" y="5870"/>
                  </a:lnTo>
                  <a:lnTo>
                    <a:pt x="572" y="5870"/>
                  </a:lnTo>
                  <a:cubicBezTo>
                    <a:pt x="262" y="5870"/>
                    <a:pt x="0" y="6120"/>
                    <a:pt x="0" y="6430"/>
                  </a:cubicBezTo>
                  <a:lnTo>
                    <a:pt x="0" y="7418"/>
                  </a:lnTo>
                  <a:cubicBezTo>
                    <a:pt x="0" y="7727"/>
                    <a:pt x="250" y="7977"/>
                    <a:pt x="572" y="7977"/>
                  </a:cubicBezTo>
                  <a:lnTo>
                    <a:pt x="1643" y="7977"/>
                  </a:lnTo>
                  <a:lnTo>
                    <a:pt x="1643" y="9013"/>
                  </a:lnTo>
                  <a:cubicBezTo>
                    <a:pt x="1643" y="9323"/>
                    <a:pt x="1905" y="9585"/>
                    <a:pt x="2215" y="9585"/>
                  </a:cubicBezTo>
                  <a:lnTo>
                    <a:pt x="3191" y="9585"/>
                  </a:lnTo>
                  <a:cubicBezTo>
                    <a:pt x="3513" y="9585"/>
                    <a:pt x="3763" y="9335"/>
                    <a:pt x="3763" y="9013"/>
                  </a:cubicBezTo>
                  <a:lnTo>
                    <a:pt x="3763" y="7977"/>
                  </a:lnTo>
                  <a:lnTo>
                    <a:pt x="4489" y="7977"/>
                  </a:lnTo>
                  <a:cubicBezTo>
                    <a:pt x="4584" y="7977"/>
                    <a:pt x="4656" y="7906"/>
                    <a:pt x="4656" y="7823"/>
                  </a:cubicBezTo>
                  <a:cubicBezTo>
                    <a:pt x="4656" y="7727"/>
                    <a:pt x="4584" y="7656"/>
                    <a:pt x="4489" y="7656"/>
                  </a:cubicBezTo>
                  <a:lnTo>
                    <a:pt x="560" y="7656"/>
                  </a:lnTo>
                  <a:cubicBezTo>
                    <a:pt x="429" y="7656"/>
                    <a:pt x="322" y="7549"/>
                    <a:pt x="322" y="7418"/>
                  </a:cubicBezTo>
                  <a:lnTo>
                    <a:pt x="322" y="6430"/>
                  </a:lnTo>
                  <a:cubicBezTo>
                    <a:pt x="322" y="6299"/>
                    <a:pt x="429" y="6192"/>
                    <a:pt x="560" y="6192"/>
                  </a:cubicBezTo>
                  <a:lnTo>
                    <a:pt x="1120" y="6192"/>
                  </a:lnTo>
                  <a:lnTo>
                    <a:pt x="1120" y="6870"/>
                  </a:lnTo>
                  <a:cubicBezTo>
                    <a:pt x="1120" y="6954"/>
                    <a:pt x="1203" y="7025"/>
                    <a:pt x="1286" y="7025"/>
                  </a:cubicBezTo>
                  <a:cubicBezTo>
                    <a:pt x="1382" y="7025"/>
                    <a:pt x="1453" y="6954"/>
                    <a:pt x="1453" y="6870"/>
                  </a:cubicBezTo>
                  <a:lnTo>
                    <a:pt x="1453" y="6192"/>
                  </a:lnTo>
                  <a:lnTo>
                    <a:pt x="2155" y="6192"/>
                  </a:lnTo>
                  <a:lnTo>
                    <a:pt x="2155" y="6608"/>
                  </a:lnTo>
                  <a:cubicBezTo>
                    <a:pt x="2155" y="6704"/>
                    <a:pt x="2227" y="6775"/>
                    <a:pt x="2322" y="6775"/>
                  </a:cubicBezTo>
                  <a:cubicBezTo>
                    <a:pt x="2405" y="6775"/>
                    <a:pt x="2477" y="6704"/>
                    <a:pt x="2477" y="6608"/>
                  </a:cubicBezTo>
                  <a:lnTo>
                    <a:pt x="2477" y="6192"/>
                  </a:lnTo>
                  <a:lnTo>
                    <a:pt x="3179" y="6192"/>
                  </a:lnTo>
                  <a:lnTo>
                    <a:pt x="3179" y="6870"/>
                  </a:lnTo>
                  <a:cubicBezTo>
                    <a:pt x="3179" y="6954"/>
                    <a:pt x="3239" y="7013"/>
                    <a:pt x="3334" y="7025"/>
                  </a:cubicBezTo>
                  <a:lnTo>
                    <a:pt x="3358" y="7025"/>
                  </a:lnTo>
                  <a:cubicBezTo>
                    <a:pt x="3453" y="7025"/>
                    <a:pt x="3525" y="6954"/>
                    <a:pt x="3525" y="6870"/>
                  </a:cubicBezTo>
                  <a:lnTo>
                    <a:pt x="3525" y="6192"/>
                  </a:lnTo>
                  <a:lnTo>
                    <a:pt x="4227" y="6192"/>
                  </a:lnTo>
                  <a:lnTo>
                    <a:pt x="4227" y="6608"/>
                  </a:lnTo>
                  <a:cubicBezTo>
                    <a:pt x="4227" y="6704"/>
                    <a:pt x="4299" y="6775"/>
                    <a:pt x="4382" y="6775"/>
                  </a:cubicBezTo>
                  <a:cubicBezTo>
                    <a:pt x="4477" y="6775"/>
                    <a:pt x="4549" y="6704"/>
                    <a:pt x="4549" y="6608"/>
                  </a:cubicBezTo>
                  <a:lnTo>
                    <a:pt x="4549" y="6192"/>
                  </a:lnTo>
                  <a:lnTo>
                    <a:pt x="5251" y="6192"/>
                  </a:lnTo>
                  <a:lnTo>
                    <a:pt x="5251" y="6870"/>
                  </a:lnTo>
                  <a:cubicBezTo>
                    <a:pt x="5251" y="6954"/>
                    <a:pt x="5323" y="7025"/>
                    <a:pt x="5418" y="7025"/>
                  </a:cubicBezTo>
                  <a:cubicBezTo>
                    <a:pt x="5501" y="7025"/>
                    <a:pt x="5573" y="6954"/>
                    <a:pt x="5573" y="6870"/>
                  </a:cubicBezTo>
                  <a:lnTo>
                    <a:pt x="5573" y="6192"/>
                  </a:lnTo>
                  <a:lnTo>
                    <a:pt x="6275" y="6192"/>
                  </a:lnTo>
                  <a:lnTo>
                    <a:pt x="6275" y="6608"/>
                  </a:lnTo>
                  <a:cubicBezTo>
                    <a:pt x="6275" y="6704"/>
                    <a:pt x="6346" y="6775"/>
                    <a:pt x="6442" y="6775"/>
                  </a:cubicBezTo>
                  <a:cubicBezTo>
                    <a:pt x="6525" y="6775"/>
                    <a:pt x="6608" y="6704"/>
                    <a:pt x="6608" y="6608"/>
                  </a:cubicBezTo>
                  <a:lnTo>
                    <a:pt x="6608" y="6192"/>
                  </a:lnTo>
                  <a:lnTo>
                    <a:pt x="7418" y="6192"/>
                  </a:lnTo>
                  <a:lnTo>
                    <a:pt x="7418" y="6870"/>
                  </a:lnTo>
                  <a:cubicBezTo>
                    <a:pt x="7418" y="6954"/>
                    <a:pt x="7501" y="7025"/>
                    <a:pt x="7585" y="7025"/>
                  </a:cubicBezTo>
                  <a:cubicBezTo>
                    <a:pt x="7680" y="7025"/>
                    <a:pt x="7751" y="6954"/>
                    <a:pt x="7751" y="6870"/>
                  </a:cubicBezTo>
                  <a:lnTo>
                    <a:pt x="7751" y="5965"/>
                  </a:lnTo>
                  <a:lnTo>
                    <a:pt x="7751" y="4775"/>
                  </a:lnTo>
                  <a:cubicBezTo>
                    <a:pt x="7751" y="4679"/>
                    <a:pt x="7680" y="4608"/>
                    <a:pt x="7585" y="4608"/>
                  </a:cubicBezTo>
                  <a:cubicBezTo>
                    <a:pt x="7501" y="4608"/>
                    <a:pt x="7418" y="4679"/>
                    <a:pt x="7418" y="4775"/>
                  </a:cubicBezTo>
                  <a:lnTo>
                    <a:pt x="7418" y="5858"/>
                  </a:lnTo>
                  <a:lnTo>
                    <a:pt x="3775" y="5858"/>
                  </a:lnTo>
                  <a:lnTo>
                    <a:pt x="3775" y="3882"/>
                  </a:lnTo>
                  <a:cubicBezTo>
                    <a:pt x="3775" y="3786"/>
                    <a:pt x="3703" y="3715"/>
                    <a:pt x="3608" y="3715"/>
                  </a:cubicBezTo>
                  <a:cubicBezTo>
                    <a:pt x="3525" y="3715"/>
                    <a:pt x="3441" y="3786"/>
                    <a:pt x="3441" y="3882"/>
                  </a:cubicBezTo>
                  <a:lnTo>
                    <a:pt x="3441" y="5858"/>
                  </a:lnTo>
                  <a:lnTo>
                    <a:pt x="1989" y="5858"/>
                  </a:lnTo>
                  <a:lnTo>
                    <a:pt x="1989" y="703"/>
                  </a:lnTo>
                  <a:cubicBezTo>
                    <a:pt x="1989" y="500"/>
                    <a:pt x="2155" y="334"/>
                    <a:pt x="2358" y="334"/>
                  </a:cubicBezTo>
                  <a:lnTo>
                    <a:pt x="6025" y="334"/>
                  </a:lnTo>
                  <a:cubicBezTo>
                    <a:pt x="6108" y="334"/>
                    <a:pt x="6192" y="262"/>
                    <a:pt x="6192" y="167"/>
                  </a:cubicBezTo>
                  <a:cubicBezTo>
                    <a:pt x="6192" y="84"/>
                    <a:pt x="6108" y="0"/>
                    <a:pt x="6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</p:grpSp>
      <p:sp>
        <p:nvSpPr>
          <p:cNvPr id="53" name="Google Shape;390;p43">
            <a:extLst>
              <a:ext uri="{FF2B5EF4-FFF2-40B4-BE49-F238E27FC236}">
                <a16:creationId xmlns:a16="http://schemas.microsoft.com/office/drawing/2014/main" id="{5F5BFA6C-C498-F743-860C-83B19B8FC8CD}"/>
              </a:ext>
            </a:extLst>
          </p:cNvPr>
          <p:cNvSpPr txBox="1">
            <a:spLocks/>
          </p:cNvSpPr>
          <p:nvPr/>
        </p:nvSpPr>
        <p:spPr>
          <a:xfrm>
            <a:off x="708115" y="541942"/>
            <a:ext cx="5124111" cy="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SemiBold"/>
              <a:buNone/>
              <a:defRPr sz="2200" b="0" i="0" u="none" strike="noStrike" cap="none">
                <a:solidFill>
                  <a:schemeClr val="dk1"/>
                </a:solidFill>
                <a:latin typeface="DM Sans" pitchFamily="2" charset="77"/>
                <a:ea typeface="Montserrat SemiBold"/>
                <a:cs typeface="Montserrat SemiBold"/>
                <a:sym typeface="Montserrat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ontserrat SemiBold"/>
              <a:buNone/>
              <a:defRPr sz="1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ontserrat SemiBold"/>
              <a:buNone/>
              <a:defRPr sz="1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ontserrat SemiBold"/>
              <a:buNone/>
              <a:defRPr sz="1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ontserrat SemiBold"/>
              <a:buNone/>
              <a:defRPr sz="1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ontserrat SemiBold"/>
              <a:buNone/>
              <a:defRPr sz="1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ontserrat SemiBold"/>
              <a:buNone/>
              <a:defRPr sz="1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ontserrat SemiBold"/>
              <a:buNone/>
              <a:defRPr sz="1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ontserrat SemiBold"/>
              <a:buNone/>
              <a:defRPr sz="1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r>
              <a:rPr lang="pt-PT" sz="1600" dirty="0">
                <a:solidFill>
                  <a:schemeClr val="tx1">
                    <a:lumMod val="90000"/>
                    <a:lumOff val="10000"/>
                  </a:schemeClr>
                </a:solidFill>
                <a:latin typeface="WEB Regular Regular" panose="02000503040000020003" pitchFamily="2" charset="77"/>
              </a:rPr>
              <a:t>TURNING FINDINGS INTO CURRICULUM</a:t>
            </a:r>
          </a:p>
        </p:txBody>
      </p:sp>
      <p:sp>
        <p:nvSpPr>
          <p:cNvPr id="4" name="Google Shape;162;p32">
            <a:extLst>
              <a:ext uri="{FF2B5EF4-FFF2-40B4-BE49-F238E27FC236}">
                <a16:creationId xmlns:a16="http://schemas.microsoft.com/office/drawing/2014/main" id="{AAC835E0-6ACB-9E8D-9262-953AB78491D3}"/>
              </a:ext>
            </a:extLst>
          </p:cNvPr>
          <p:cNvSpPr txBox="1">
            <a:spLocks/>
          </p:cNvSpPr>
          <p:nvPr/>
        </p:nvSpPr>
        <p:spPr>
          <a:xfrm flipH="1">
            <a:off x="7924865" y="4692987"/>
            <a:ext cx="1049205" cy="3398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Montserrat" pitchFamily="2" charset="77"/>
                <a:ea typeface="Montserrat" pitchFamily="2" charset="77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pt-PT" sz="1000" b="1" dirty="0" err="1">
                <a:solidFill>
                  <a:srgbClr val="004998"/>
                </a:solidFill>
                <a:latin typeface="WEB Regular Regular" panose="02000503040000020003" pitchFamily="2" charset="77"/>
              </a:rPr>
              <a:t>August</a:t>
            </a:r>
            <a:r>
              <a:rPr lang="pt-PT" sz="1000" b="1" dirty="0">
                <a:solidFill>
                  <a:srgbClr val="004998"/>
                </a:solidFill>
                <a:latin typeface="WEB Regular Regular" panose="02000503040000020003" pitchFamily="2" charset="77"/>
              </a:rPr>
              <a:t> | </a:t>
            </a:r>
            <a:r>
              <a:rPr lang="pt-PT" sz="1000" b="1" dirty="0" err="1">
                <a:solidFill>
                  <a:srgbClr val="004998"/>
                </a:solidFill>
                <a:latin typeface="WEB Regular Regular" panose="02000503040000020003" pitchFamily="2" charset="77"/>
              </a:rPr>
              <a:t>2026</a:t>
            </a:r>
            <a:endParaRPr lang="pt-PT" sz="1000" b="1" dirty="0">
              <a:solidFill>
                <a:srgbClr val="004998"/>
              </a:solidFill>
              <a:latin typeface="WEB Regular Regular" panose="02000503040000020003" pitchFamily="2" charset="77"/>
            </a:endParaRPr>
          </a:p>
        </p:txBody>
      </p:sp>
      <p:pic>
        <p:nvPicPr>
          <p:cNvPr id="5" name="Imagem 4" descr="Uma imagem com Tipo de letra, captura de ecrã, Gráficos, logótipo&#10;&#10;Descrição gerada automaticamente">
            <a:extLst>
              <a:ext uri="{FF2B5EF4-FFF2-40B4-BE49-F238E27FC236}">
                <a16:creationId xmlns:a16="http://schemas.microsoft.com/office/drawing/2014/main" id="{DFE547DB-892E-212E-3C17-59CBF14543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930" y="4758520"/>
            <a:ext cx="1018118" cy="195042"/>
          </a:xfrm>
          <a:prstGeom prst="rect">
            <a:avLst/>
          </a:prstGeom>
        </p:spPr>
      </p:pic>
      <p:pic>
        <p:nvPicPr>
          <p:cNvPr id="2" name="Imagem 1" descr="Uma imagem com Tipo de letra, texto, Gráficos, logótipo&#10;&#10;Os conteúdos gerados por IA podem estar incorretos.">
            <a:extLst>
              <a:ext uri="{FF2B5EF4-FFF2-40B4-BE49-F238E27FC236}">
                <a16:creationId xmlns:a16="http://schemas.microsoft.com/office/drawing/2014/main" id="{635941C5-F31C-1D95-9325-78717D9A40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5471" y="4723869"/>
            <a:ext cx="1061317" cy="300952"/>
          </a:xfrm>
          <a:prstGeom prst="rect">
            <a:avLst/>
          </a:prstGeom>
        </p:spPr>
      </p:pic>
      <p:cxnSp>
        <p:nvCxnSpPr>
          <p:cNvPr id="9" name="Conexão Reta 8">
            <a:extLst>
              <a:ext uri="{FF2B5EF4-FFF2-40B4-BE49-F238E27FC236}">
                <a16:creationId xmlns:a16="http://schemas.microsoft.com/office/drawing/2014/main" id="{90147E6E-E199-88D9-0B3B-025124CC37A8}"/>
              </a:ext>
            </a:extLst>
          </p:cNvPr>
          <p:cNvCxnSpPr>
            <a:cxnSpLocks/>
          </p:cNvCxnSpPr>
          <p:nvPr/>
        </p:nvCxnSpPr>
        <p:spPr>
          <a:xfrm>
            <a:off x="90000" y="4618969"/>
            <a:ext cx="8964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 descr="Uma imagem com ar livre, céu, nuvem, veículo&#10;&#10;Os conteúdos gerados por IA podem estar incorretos.">
            <a:extLst>
              <a:ext uri="{FF2B5EF4-FFF2-40B4-BE49-F238E27FC236}">
                <a16:creationId xmlns:a16="http://schemas.microsoft.com/office/drawing/2014/main" id="{3B509F7F-AAC0-6D97-AB96-50F6C0BD167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3560"/>
          <a:stretch>
            <a:fillRect/>
          </a:stretch>
        </p:blipFill>
        <p:spPr>
          <a:xfrm>
            <a:off x="5231876" y="-4105"/>
            <a:ext cx="3913918" cy="46230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Uma imagem com céu, ar livre, água, cidade&#10;&#10;Os conteúdos gerados por IA podem estar incorretos.">
            <a:extLst>
              <a:ext uri="{FF2B5EF4-FFF2-40B4-BE49-F238E27FC236}">
                <a16:creationId xmlns:a16="http://schemas.microsoft.com/office/drawing/2014/main" id="{8E6074A7-B9BA-ED61-CF5D-87EF206492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731" b="10894"/>
          <a:stretch>
            <a:fillRect/>
          </a:stretch>
        </p:blipFill>
        <p:spPr>
          <a:xfrm>
            <a:off x="-1" y="0"/>
            <a:ext cx="9144000" cy="5143500"/>
          </a:xfrm>
          <a:prstGeom prst="rect">
            <a:avLst/>
          </a:prstGeom>
        </p:spPr>
      </p:pic>
      <p:sp>
        <p:nvSpPr>
          <p:cNvPr id="870" name="Google Shape;870;p59"/>
          <p:cNvSpPr txBox="1">
            <a:spLocks noGrp="1"/>
          </p:cNvSpPr>
          <p:nvPr>
            <p:ph type="subTitle" idx="4294967295"/>
          </p:nvPr>
        </p:nvSpPr>
        <p:spPr>
          <a:xfrm>
            <a:off x="4308517" y="783330"/>
            <a:ext cx="4396451" cy="12117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WEB Regular Regular" panose="02000503040000020003" pitchFamily="2" charset="77"/>
              </a:rPr>
              <a:t>Does anyone have any questions?</a:t>
            </a:r>
            <a:endParaRPr sz="1600" b="1" dirty="0">
              <a:solidFill>
                <a:schemeClr val="tx1">
                  <a:lumMod val="75000"/>
                  <a:lumOff val="25000"/>
                </a:schemeClr>
              </a:solidFill>
              <a:latin typeface="WEB Regular Regular" panose="02000503040000020003" pitchFamily="2" charset="77"/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PT" sz="1050" dirty="0">
              <a:solidFill>
                <a:schemeClr val="tx1">
                  <a:lumMod val="75000"/>
                  <a:lumOff val="25000"/>
                </a:schemeClr>
              </a:solidFill>
              <a:latin typeface="WEB Regular Regular" panose="02000503040000020003" pitchFamily="2" charset="77"/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WEB Regular Regular" panose="02000503040000020003" pitchFamily="2" charset="77"/>
              </a:rPr>
              <a:t>Steven Attwell</a:t>
            </a:r>
            <a:endParaRPr lang="pt-PT" sz="1050" dirty="0">
              <a:solidFill>
                <a:schemeClr val="tx1">
                  <a:lumMod val="75000"/>
                  <a:lumOff val="25000"/>
                </a:schemeClr>
              </a:solidFill>
              <a:latin typeface="WEB Regular Regular" panose="02000503040000020003" pitchFamily="2" charset="77"/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WEB Regular Regular" panose="02000503040000020003" pitchFamily="2" charset="77"/>
              </a:rPr>
              <a:t>sattwell@liverpool.ac.uk</a:t>
            </a: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WEB Regular Regular" panose="02000503040000020003" pitchFamily="2" charset="77"/>
              </a:rPr>
              <a:t>Lecturer in Primary Care Dentistry | Clinical Communications Lead</a:t>
            </a:r>
            <a:endParaRPr sz="1050" dirty="0">
              <a:solidFill>
                <a:schemeClr val="tx1">
                  <a:lumMod val="75000"/>
                  <a:lumOff val="25000"/>
                </a:schemeClr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873" name="Google Shape;873;p59"/>
          <p:cNvSpPr txBox="1">
            <a:spLocks noGrp="1"/>
          </p:cNvSpPr>
          <p:nvPr>
            <p:ph type="title"/>
          </p:nvPr>
        </p:nvSpPr>
        <p:spPr>
          <a:xfrm rot="-198">
            <a:off x="3493336" y="269456"/>
            <a:ext cx="5211600" cy="5888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tx1">
                    <a:lumMod val="90000"/>
                    <a:lumOff val="10000"/>
                  </a:schemeClr>
                </a:solidFill>
                <a:latin typeface="WEB Regular Bold" panose="02000503040000020003" pitchFamily="2" charset="77"/>
              </a:rPr>
              <a:t>Thanks</a:t>
            </a:r>
            <a:endParaRPr sz="3200" dirty="0">
              <a:solidFill>
                <a:schemeClr val="tx1">
                  <a:lumMod val="90000"/>
                  <a:lumOff val="10000"/>
                </a:schemeClr>
              </a:solidFill>
              <a:latin typeface="WEB Regular Bold" panose="02000503040000020003" pitchFamily="2" charset="77"/>
            </a:endParaRPr>
          </a:p>
        </p:txBody>
      </p:sp>
      <p:pic>
        <p:nvPicPr>
          <p:cNvPr id="4" name="Imagem 3" descr="Uma imagem com Tipo de letra, captura de ecrã, Gráficos, logótipo&#10;&#10;Descrição gerada automaticamente">
            <a:extLst>
              <a:ext uri="{FF2B5EF4-FFF2-40B4-BE49-F238E27FC236}">
                <a16:creationId xmlns:a16="http://schemas.microsoft.com/office/drawing/2014/main" id="{876C867B-A3E4-F289-964B-ACF7DFF213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930" y="4656430"/>
            <a:ext cx="1551028" cy="297132"/>
          </a:xfrm>
          <a:prstGeom prst="rect">
            <a:avLst/>
          </a:prstGeom>
        </p:spPr>
      </p:pic>
      <p:pic>
        <p:nvPicPr>
          <p:cNvPr id="7" name="Imagem 6" descr="Uma imagem com Tipo de letra, texto, Gráficos, logótipo&#10;&#10;Os conteúdos gerados por IA podem estar incorretos.">
            <a:extLst>
              <a:ext uri="{FF2B5EF4-FFF2-40B4-BE49-F238E27FC236}">
                <a16:creationId xmlns:a16="http://schemas.microsoft.com/office/drawing/2014/main" id="{050B5611-1340-BD9F-28A2-C35DCBFE36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7639" y="4566343"/>
            <a:ext cx="1616838" cy="45847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5"/>
          <p:cNvSpPr txBox="1">
            <a:spLocks noGrp="1"/>
          </p:cNvSpPr>
          <p:nvPr>
            <p:ph type="title"/>
          </p:nvPr>
        </p:nvSpPr>
        <p:spPr>
          <a:xfrm>
            <a:off x="3874048" y="853996"/>
            <a:ext cx="5129362" cy="7021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tx1">
                    <a:lumMod val="90000"/>
                    <a:lumOff val="10000"/>
                  </a:schemeClr>
                </a:solidFill>
                <a:latin typeface="WEB Regular Regular" panose="02000503040000020003" pitchFamily="2" charset="77"/>
              </a:rPr>
              <a:t>30 Years of Communication Teaching</a:t>
            </a:r>
            <a:endParaRPr sz="1600" dirty="0">
              <a:solidFill>
                <a:schemeClr val="tx1">
                  <a:lumMod val="90000"/>
                  <a:lumOff val="10000"/>
                </a:schemeClr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195" name="Google Shape;195;p35"/>
          <p:cNvSpPr txBox="1">
            <a:spLocks noGrp="1"/>
          </p:cNvSpPr>
          <p:nvPr>
            <p:ph type="body" idx="1"/>
          </p:nvPr>
        </p:nvSpPr>
        <p:spPr>
          <a:xfrm>
            <a:off x="3874773" y="1417102"/>
            <a:ext cx="3949500" cy="189886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WEB Regular Regular" panose="02000503040000020003" pitchFamily="2" charset="77"/>
              </a:rPr>
              <a:t>CST has been embedded in Liverpool's dental curriculum for over 30 years:</a:t>
            </a:r>
            <a:br>
              <a:rPr lang="en" sz="1200" dirty="0">
                <a:solidFill>
                  <a:schemeClr val="dk2"/>
                </a:solidFill>
                <a:latin typeface="WEB Regular Regular" panose="02000503040000020003" pitchFamily="2" charset="77"/>
              </a:rPr>
            </a:br>
            <a:endParaRPr lang="en" sz="1200" dirty="0">
              <a:solidFill>
                <a:schemeClr val="dk2"/>
              </a:solidFill>
              <a:latin typeface="WEB Regular Regular" panose="02000503040000020003" pitchFamily="2" charset="77"/>
            </a:endParaRPr>
          </a:p>
          <a:p>
            <a:pPr marL="482600" indent="-342900">
              <a:buSzPts val="1400"/>
            </a:pPr>
            <a:r>
              <a:rPr lang="en" sz="1200" dirty="0">
                <a:solidFill>
                  <a:schemeClr val="tx1"/>
                </a:solidFill>
                <a:latin typeface="WEB Regular Regular" panose="02000503040000020003" pitchFamily="2" charset="77"/>
              </a:rPr>
              <a:t>Eight sessions with clinicians, actors and video feedback</a:t>
            </a:r>
            <a:endParaRPr sz="1200" dirty="0">
              <a:solidFill>
                <a:schemeClr val="tx1"/>
              </a:solidFill>
              <a:latin typeface="WEB Regular Regular" panose="02000503040000020003" pitchFamily="2" charset="77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200" dirty="0">
                <a:solidFill>
                  <a:schemeClr val="tx1"/>
                </a:solidFill>
                <a:latin typeface="WEB Regular Regular" panose="02000503040000020003" pitchFamily="2" charset="77"/>
              </a:rPr>
              <a:t>BDS and Dental Therapy trained together for three years</a:t>
            </a:r>
            <a:endParaRPr sz="1200" dirty="0">
              <a:solidFill>
                <a:schemeClr val="tx1"/>
              </a:solidFill>
              <a:latin typeface="WEB Regular Regular" panose="02000503040000020003" pitchFamily="2" charset="77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200" dirty="0">
                <a:solidFill>
                  <a:schemeClr val="tx1"/>
                </a:solidFill>
                <a:latin typeface="WEB Regular Regular" panose="02000503040000020003" pitchFamily="2" charset="77"/>
              </a:rPr>
              <a:t>Patients treated from the end of Year 1</a:t>
            </a:r>
            <a:endParaRPr sz="1200" dirty="0">
              <a:solidFill>
                <a:schemeClr val="tx1"/>
              </a:solidFill>
              <a:latin typeface="WEB Regular Regular" panose="02000503040000020003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tx1"/>
              </a:solidFill>
              <a:latin typeface="WEB Regular Regular" panose="02000503040000020003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tx1"/>
                </a:solidFill>
                <a:latin typeface="WEB Regular Regular" panose="02000503040000020003" pitchFamily="2" charset="77"/>
              </a:rPr>
              <a:t>Early, shared clinical exposure shapes how communication develops.</a:t>
            </a:r>
            <a:endParaRPr sz="1200" dirty="0">
              <a:solidFill>
                <a:schemeClr val="tx1"/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4" name="Google Shape;162;p32">
            <a:extLst>
              <a:ext uri="{FF2B5EF4-FFF2-40B4-BE49-F238E27FC236}">
                <a16:creationId xmlns:a16="http://schemas.microsoft.com/office/drawing/2014/main" id="{8418E3CD-ADF1-1173-DE65-B8ABA42C7950}"/>
              </a:ext>
            </a:extLst>
          </p:cNvPr>
          <p:cNvSpPr txBox="1">
            <a:spLocks/>
          </p:cNvSpPr>
          <p:nvPr/>
        </p:nvSpPr>
        <p:spPr>
          <a:xfrm flipH="1">
            <a:off x="7924865" y="4692987"/>
            <a:ext cx="1049205" cy="3398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Montserrat" pitchFamily="2" charset="77"/>
                <a:ea typeface="Montserrat" pitchFamily="2" charset="77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pt-PT" sz="1000" b="1" dirty="0" err="1">
                <a:solidFill>
                  <a:srgbClr val="004998"/>
                </a:solidFill>
                <a:latin typeface="WEB Regular Regular" panose="02000503040000020003" pitchFamily="2" charset="77"/>
              </a:rPr>
              <a:t>August</a:t>
            </a:r>
            <a:r>
              <a:rPr lang="pt-PT" sz="1000" b="1" dirty="0">
                <a:solidFill>
                  <a:srgbClr val="004998"/>
                </a:solidFill>
                <a:latin typeface="WEB Regular Regular" panose="02000503040000020003" pitchFamily="2" charset="77"/>
              </a:rPr>
              <a:t> | </a:t>
            </a:r>
            <a:r>
              <a:rPr lang="pt-PT" sz="1000" b="1" dirty="0" err="1">
                <a:solidFill>
                  <a:srgbClr val="004998"/>
                </a:solidFill>
                <a:latin typeface="WEB Regular Regular" panose="02000503040000020003" pitchFamily="2" charset="77"/>
              </a:rPr>
              <a:t>2026</a:t>
            </a:r>
            <a:endParaRPr lang="pt-PT" sz="1000" b="1" dirty="0">
              <a:solidFill>
                <a:srgbClr val="004998"/>
              </a:solidFill>
              <a:latin typeface="WEB Regular Regular" panose="02000503040000020003" pitchFamily="2" charset="77"/>
            </a:endParaRPr>
          </a:p>
        </p:txBody>
      </p:sp>
      <p:pic>
        <p:nvPicPr>
          <p:cNvPr id="5" name="Imagem 4" descr="Uma imagem com Tipo de letra, captura de ecrã, Gráficos, logótipo&#10;&#10;Descrição gerada automaticamente">
            <a:extLst>
              <a:ext uri="{FF2B5EF4-FFF2-40B4-BE49-F238E27FC236}">
                <a16:creationId xmlns:a16="http://schemas.microsoft.com/office/drawing/2014/main" id="{CBDBD69B-F232-A8F5-682C-D4662281E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930" y="4758520"/>
            <a:ext cx="1018118" cy="195042"/>
          </a:xfrm>
          <a:prstGeom prst="rect">
            <a:avLst/>
          </a:prstGeom>
        </p:spPr>
      </p:pic>
      <p:pic>
        <p:nvPicPr>
          <p:cNvPr id="2" name="Imagem 1" descr="Uma imagem com Tipo de letra, texto, Gráficos, logótipo&#10;&#10;Os conteúdos gerados por IA podem estar incorretos.">
            <a:extLst>
              <a:ext uri="{FF2B5EF4-FFF2-40B4-BE49-F238E27FC236}">
                <a16:creationId xmlns:a16="http://schemas.microsoft.com/office/drawing/2014/main" id="{69A951B0-8926-E2CC-D971-5CD17033AE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5471" y="4723869"/>
            <a:ext cx="1061317" cy="300952"/>
          </a:xfrm>
          <a:prstGeom prst="rect">
            <a:avLst/>
          </a:prstGeom>
        </p:spPr>
      </p:pic>
      <p:pic>
        <p:nvPicPr>
          <p:cNvPr id="6" name="Imagem 5" descr="Uma imagem com esboço, desenho, panorama, arte&#10;&#10;Os conteúdos gerados por IA podem estar incorretos.">
            <a:extLst>
              <a:ext uri="{FF2B5EF4-FFF2-40B4-BE49-F238E27FC236}">
                <a16:creationId xmlns:a16="http://schemas.microsoft.com/office/drawing/2014/main" id="{DA513CBB-D8E7-8CFD-64F7-48760271117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1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9518" y="2636745"/>
            <a:ext cx="6964965" cy="2052000"/>
          </a:xfrm>
          <a:prstGeom prst="rect">
            <a:avLst/>
          </a:prstGeom>
        </p:spPr>
      </p:pic>
      <p:cxnSp>
        <p:nvCxnSpPr>
          <p:cNvPr id="7" name="Conexão Reta 6">
            <a:extLst>
              <a:ext uri="{FF2B5EF4-FFF2-40B4-BE49-F238E27FC236}">
                <a16:creationId xmlns:a16="http://schemas.microsoft.com/office/drawing/2014/main" id="{4CE5FC5C-8A43-CB41-E296-E80FBAAF0CB9}"/>
              </a:ext>
            </a:extLst>
          </p:cNvPr>
          <p:cNvCxnSpPr>
            <a:cxnSpLocks/>
          </p:cNvCxnSpPr>
          <p:nvPr/>
        </p:nvCxnSpPr>
        <p:spPr>
          <a:xfrm>
            <a:off x="90000" y="4618969"/>
            <a:ext cx="8964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 descr="Uma imagem com ar livre, nuvem, céu, edifício&#10;&#10;Os conteúdos gerados por IA podem estar incorretos.">
            <a:extLst>
              <a:ext uri="{FF2B5EF4-FFF2-40B4-BE49-F238E27FC236}">
                <a16:creationId xmlns:a16="http://schemas.microsoft.com/office/drawing/2014/main" id="{B23A12EE-3EDA-D8EF-9EDB-F26E87B27B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-1"/>
            <a:ext cx="3077256" cy="461410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m esboço, desenho, panorama, arte&#10;&#10;Os conteúdos gerados por IA podem estar incorretos.">
            <a:extLst>
              <a:ext uri="{FF2B5EF4-FFF2-40B4-BE49-F238E27FC236}">
                <a16:creationId xmlns:a16="http://schemas.microsoft.com/office/drawing/2014/main" id="{1FAE8428-4B95-3881-8FA3-7021F3F4C6C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9518" y="2636745"/>
            <a:ext cx="6964965" cy="2052000"/>
          </a:xfrm>
          <a:prstGeom prst="rect">
            <a:avLst/>
          </a:prstGeom>
        </p:spPr>
      </p:pic>
      <p:sp>
        <p:nvSpPr>
          <p:cNvPr id="235" name="Google Shape;235;p38"/>
          <p:cNvSpPr txBox="1">
            <a:spLocks noGrp="1"/>
          </p:cNvSpPr>
          <p:nvPr>
            <p:ph type="title" idx="6"/>
          </p:nvPr>
        </p:nvSpPr>
        <p:spPr>
          <a:xfrm>
            <a:off x="1055250" y="3340804"/>
            <a:ext cx="7033500" cy="6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WEB Regular Regular" panose="02000503040000020003" pitchFamily="2" charset="77"/>
              </a:rPr>
              <a:t>WHY EXPLORE THIS</a:t>
            </a:r>
            <a:r>
              <a:rPr lang="e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WEB Regular Regular" panose="02000503040000020003" pitchFamily="2" charset="77"/>
              </a:rPr>
              <a:t> </a:t>
            </a:r>
            <a:r>
              <a:rPr lang="pt-PT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WEB Regular Regular" panose="02000503040000020003" pitchFamily="2" charset="77"/>
              </a:rPr>
              <a:t>NOW?</a:t>
            </a:r>
          </a:p>
        </p:txBody>
      </p:sp>
      <p:sp>
        <p:nvSpPr>
          <p:cNvPr id="236" name="Google Shape;236;p38"/>
          <p:cNvSpPr txBox="1">
            <a:spLocks noGrp="1"/>
          </p:cNvSpPr>
          <p:nvPr>
            <p:ph type="ctrTitle" idx="2"/>
          </p:nvPr>
        </p:nvSpPr>
        <p:spPr>
          <a:xfrm flipH="1">
            <a:off x="6600627" y="1961759"/>
            <a:ext cx="1851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WEB Regular Bold" panose="02000503040000020003" pitchFamily="2" charset="77"/>
              </a:rPr>
              <a:t>Expectations Are Rising</a:t>
            </a:r>
            <a:endParaRPr sz="1600" b="1" dirty="0">
              <a:solidFill>
                <a:schemeClr val="tx1">
                  <a:lumMod val="75000"/>
                  <a:lumOff val="25000"/>
                </a:schemeClr>
              </a:solidFill>
              <a:latin typeface="WEB Regular Bold" panose="02000503040000020003" pitchFamily="2" charset="77"/>
            </a:endParaRPr>
          </a:p>
        </p:txBody>
      </p:sp>
      <p:sp>
        <p:nvSpPr>
          <p:cNvPr id="237" name="Google Shape;237;p38"/>
          <p:cNvSpPr txBox="1">
            <a:spLocks noGrp="1"/>
          </p:cNvSpPr>
          <p:nvPr>
            <p:ph type="subTitle" idx="3"/>
          </p:nvPr>
        </p:nvSpPr>
        <p:spPr>
          <a:xfrm flipH="1">
            <a:off x="6600626" y="2448804"/>
            <a:ext cx="18513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tx1"/>
                </a:solidFill>
                <a:latin typeface="WEB Regular Regular" panose="02000503040000020003" pitchFamily="2" charset="77"/>
              </a:rPr>
              <a:t>Regulators now expect adaptable, patient-centred communication</a:t>
            </a:r>
            <a:endParaRPr sz="1100">
              <a:solidFill>
                <a:schemeClr val="tx1"/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238" name="Google Shape;238;p38"/>
          <p:cNvSpPr txBox="1">
            <a:spLocks noGrp="1"/>
          </p:cNvSpPr>
          <p:nvPr>
            <p:ph type="ctrTitle"/>
          </p:nvPr>
        </p:nvSpPr>
        <p:spPr>
          <a:xfrm flipH="1">
            <a:off x="747929" y="1961759"/>
            <a:ext cx="1851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WEB Regular Bold" panose="02000503040000020003" pitchFamily="2" charset="77"/>
              </a:rPr>
              <a:t>Patients Are Changing</a:t>
            </a:r>
            <a:endParaRPr sz="1600" b="1" dirty="0">
              <a:solidFill>
                <a:schemeClr val="tx1">
                  <a:lumMod val="75000"/>
                  <a:lumOff val="25000"/>
                </a:schemeClr>
              </a:solidFill>
              <a:latin typeface="WEB Regular Bold" panose="02000503040000020003" pitchFamily="2" charset="77"/>
            </a:endParaRPr>
          </a:p>
        </p:txBody>
      </p:sp>
      <p:sp>
        <p:nvSpPr>
          <p:cNvPr id="239" name="Google Shape;239;p38"/>
          <p:cNvSpPr txBox="1">
            <a:spLocks noGrp="1"/>
          </p:cNvSpPr>
          <p:nvPr>
            <p:ph type="subTitle" idx="1"/>
          </p:nvPr>
        </p:nvSpPr>
        <p:spPr>
          <a:xfrm flipH="1">
            <a:off x="747918" y="2448813"/>
            <a:ext cx="18513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tx1"/>
                </a:solidFill>
                <a:latin typeface="WEB Regular Regular" panose="02000503040000020003" pitchFamily="2" charset="77"/>
              </a:rPr>
              <a:t>Patients differ in language, culture, health literacy and neurodiversity</a:t>
            </a:r>
            <a:endParaRPr sz="1100" dirty="0">
              <a:solidFill>
                <a:schemeClr val="tx1"/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240" name="Google Shape;240;p38"/>
          <p:cNvSpPr txBox="1">
            <a:spLocks noGrp="1"/>
          </p:cNvSpPr>
          <p:nvPr>
            <p:ph type="ctrTitle" idx="4"/>
          </p:nvPr>
        </p:nvSpPr>
        <p:spPr>
          <a:xfrm flipH="1">
            <a:off x="3674279" y="1961759"/>
            <a:ext cx="1851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WEB Regular Bold" panose="02000503040000020003" pitchFamily="2" charset="77"/>
              </a:rPr>
              <a:t>Students Are Asking</a:t>
            </a:r>
            <a:endParaRPr sz="1600" b="1" dirty="0">
              <a:solidFill>
                <a:schemeClr val="tx1">
                  <a:lumMod val="75000"/>
                  <a:lumOff val="25000"/>
                </a:schemeClr>
              </a:solidFill>
              <a:latin typeface="WEB Regular Bold" panose="02000503040000020003" pitchFamily="2" charset="77"/>
            </a:endParaRPr>
          </a:p>
        </p:txBody>
      </p:sp>
      <p:sp>
        <p:nvSpPr>
          <p:cNvPr id="241" name="Google Shape;241;p38"/>
          <p:cNvSpPr txBox="1">
            <a:spLocks noGrp="1"/>
          </p:cNvSpPr>
          <p:nvPr>
            <p:ph type="subTitle" idx="5"/>
          </p:nvPr>
        </p:nvSpPr>
        <p:spPr>
          <a:xfrm flipH="1">
            <a:off x="3674268" y="2448813"/>
            <a:ext cx="18513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tx1"/>
                </a:solidFill>
                <a:latin typeface="WEB Regular Regular" panose="02000503040000020003" pitchFamily="2" charset="77"/>
              </a:rPr>
              <a:t>Students asked for support with real conversations and inappropriate comments</a:t>
            </a:r>
            <a:endParaRPr sz="1100" dirty="0">
              <a:solidFill>
                <a:schemeClr val="tx1"/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242" name="Google Shape;242;p38"/>
          <p:cNvSpPr txBox="1">
            <a:spLocks noGrp="1"/>
          </p:cNvSpPr>
          <p:nvPr>
            <p:ph type="ctrTitle"/>
          </p:nvPr>
        </p:nvSpPr>
        <p:spPr>
          <a:xfrm flipH="1">
            <a:off x="747918" y="1296659"/>
            <a:ext cx="1165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tx1">
                    <a:lumMod val="90000"/>
                    <a:lumOff val="10000"/>
                  </a:schemeClr>
                </a:solidFill>
                <a:latin typeface="WEB Regular Regular" panose="02000503040000020003" pitchFamily="2" charset="77"/>
              </a:rPr>
              <a:t>#1</a:t>
            </a:r>
            <a:endParaRPr sz="6000" dirty="0">
              <a:solidFill>
                <a:schemeClr val="tx1">
                  <a:lumMod val="90000"/>
                  <a:lumOff val="10000"/>
                </a:schemeClr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243" name="Google Shape;243;p38"/>
          <p:cNvSpPr txBox="1">
            <a:spLocks noGrp="1"/>
          </p:cNvSpPr>
          <p:nvPr>
            <p:ph type="ctrTitle"/>
          </p:nvPr>
        </p:nvSpPr>
        <p:spPr>
          <a:xfrm flipH="1">
            <a:off x="3674270" y="1296659"/>
            <a:ext cx="1165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tx1">
                    <a:lumMod val="90000"/>
                    <a:lumOff val="10000"/>
                  </a:schemeClr>
                </a:solidFill>
                <a:latin typeface="WEB Regular Regular" panose="02000503040000020003" pitchFamily="2" charset="77"/>
              </a:rPr>
              <a:t>#2</a:t>
            </a:r>
            <a:endParaRPr sz="6000" dirty="0">
              <a:solidFill>
                <a:schemeClr val="tx1">
                  <a:lumMod val="90000"/>
                  <a:lumOff val="10000"/>
                </a:schemeClr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244" name="Google Shape;244;p38"/>
          <p:cNvSpPr txBox="1">
            <a:spLocks noGrp="1"/>
          </p:cNvSpPr>
          <p:nvPr>
            <p:ph type="ctrTitle"/>
          </p:nvPr>
        </p:nvSpPr>
        <p:spPr>
          <a:xfrm flipH="1">
            <a:off x="6600609" y="1296659"/>
            <a:ext cx="1165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tx1">
                    <a:lumMod val="90000"/>
                    <a:lumOff val="10000"/>
                  </a:schemeClr>
                </a:solidFill>
                <a:latin typeface="WEB Regular Regular" panose="02000503040000020003" pitchFamily="2" charset="77"/>
              </a:rPr>
              <a:t>#3</a:t>
            </a:r>
            <a:endParaRPr sz="6000" dirty="0">
              <a:solidFill>
                <a:schemeClr val="tx1">
                  <a:lumMod val="90000"/>
                  <a:lumOff val="10000"/>
                </a:schemeClr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4" name="Google Shape;162;p32">
            <a:extLst>
              <a:ext uri="{FF2B5EF4-FFF2-40B4-BE49-F238E27FC236}">
                <a16:creationId xmlns:a16="http://schemas.microsoft.com/office/drawing/2014/main" id="{9225C60D-FC20-8F9B-2D8B-E976FAD28B7F}"/>
              </a:ext>
            </a:extLst>
          </p:cNvPr>
          <p:cNvSpPr txBox="1">
            <a:spLocks/>
          </p:cNvSpPr>
          <p:nvPr/>
        </p:nvSpPr>
        <p:spPr>
          <a:xfrm flipH="1">
            <a:off x="7924865" y="4692987"/>
            <a:ext cx="1049205" cy="3398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Montserrat" pitchFamily="2" charset="77"/>
                <a:ea typeface="Montserrat" pitchFamily="2" charset="77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pt-PT" sz="1000" b="1" dirty="0" err="1">
                <a:solidFill>
                  <a:srgbClr val="004998"/>
                </a:solidFill>
                <a:latin typeface="WEB Regular Regular" panose="02000503040000020003" pitchFamily="2" charset="77"/>
              </a:rPr>
              <a:t>August</a:t>
            </a:r>
            <a:r>
              <a:rPr lang="pt-PT" sz="1000" b="1" dirty="0">
                <a:solidFill>
                  <a:srgbClr val="004998"/>
                </a:solidFill>
                <a:latin typeface="WEB Regular Regular" panose="02000503040000020003" pitchFamily="2" charset="77"/>
              </a:rPr>
              <a:t> | </a:t>
            </a:r>
            <a:r>
              <a:rPr lang="pt-PT" sz="1000" b="1" dirty="0" err="1">
                <a:solidFill>
                  <a:srgbClr val="004998"/>
                </a:solidFill>
                <a:latin typeface="WEB Regular Regular" panose="02000503040000020003" pitchFamily="2" charset="77"/>
              </a:rPr>
              <a:t>2026</a:t>
            </a:r>
            <a:endParaRPr lang="pt-PT" sz="1000" b="1" dirty="0">
              <a:solidFill>
                <a:srgbClr val="004998"/>
              </a:solidFill>
              <a:latin typeface="WEB Regular Regular" panose="02000503040000020003" pitchFamily="2" charset="77"/>
            </a:endParaRPr>
          </a:p>
        </p:txBody>
      </p:sp>
      <p:pic>
        <p:nvPicPr>
          <p:cNvPr id="5" name="Imagem 4" descr="Uma imagem com Tipo de letra, captura de ecrã, Gráficos, logótipo&#10;&#10;Descrição gerada automaticamente">
            <a:extLst>
              <a:ext uri="{FF2B5EF4-FFF2-40B4-BE49-F238E27FC236}">
                <a16:creationId xmlns:a16="http://schemas.microsoft.com/office/drawing/2014/main" id="{C3866E94-F4E5-0467-57D8-A4A73DA26B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930" y="4758520"/>
            <a:ext cx="1018118" cy="195042"/>
          </a:xfrm>
          <a:prstGeom prst="rect">
            <a:avLst/>
          </a:prstGeom>
        </p:spPr>
      </p:pic>
      <p:pic>
        <p:nvPicPr>
          <p:cNvPr id="3" name="Imagem 2" descr="Uma imagem com Tipo de letra, texto, Gráficos, logótipo&#10;&#10;Os conteúdos gerados por IA podem estar incorretos.">
            <a:extLst>
              <a:ext uri="{FF2B5EF4-FFF2-40B4-BE49-F238E27FC236}">
                <a16:creationId xmlns:a16="http://schemas.microsoft.com/office/drawing/2014/main" id="{6CA7A441-20C4-0857-3BBA-556A767161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5471" y="4723869"/>
            <a:ext cx="1061317" cy="300952"/>
          </a:xfrm>
          <a:prstGeom prst="rect">
            <a:avLst/>
          </a:prstGeom>
        </p:spPr>
      </p:pic>
      <p:cxnSp>
        <p:nvCxnSpPr>
          <p:cNvPr id="9" name="Conexão Reta 8">
            <a:extLst>
              <a:ext uri="{FF2B5EF4-FFF2-40B4-BE49-F238E27FC236}">
                <a16:creationId xmlns:a16="http://schemas.microsoft.com/office/drawing/2014/main" id="{7CDC9A9B-0578-9944-F7DC-299BE78309C2}"/>
              </a:ext>
            </a:extLst>
          </p:cNvPr>
          <p:cNvCxnSpPr>
            <a:cxnSpLocks/>
          </p:cNvCxnSpPr>
          <p:nvPr/>
        </p:nvCxnSpPr>
        <p:spPr>
          <a:xfrm>
            <a:off x="90000" y="4618969"/>
            <a:ext cx="8964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m esboço, desenho, panorama, arte&#10;&#10;Os conteúdos gerados por IA podem estar incorretos.">
            <a:extLst>
              <a:ext uri="{FF2B5EF4-FFF2-40B4-BE49-F238E27FC236}">
                <a16:creationId xmlns:a16="http://schemas.microsoft.com/office/drawing/2014/main" id="{BEEBF108-863B-A96C-7672-C86A8D65CC2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9518" y="2636745"/>
            <a:ext cx="6964965" cy="2052000"/>
          </a:xfrm>
          <a:prstGeom prst="rect">
            <a:avLst/>
          </a:prstGeom>
        </p:spPr>
      </p:pic>
      <p:sp>
        <p:nvSpPr>
          <p:cNvPr id="260" name="Google Shape;260;p39"/>
          <p:cNvSpPr txBox="1">
            <a:spLocks noGrp="1"/>
          </p:cNvSpPr>
          <p:nvPr>
            <p:ph type="subTitle" idx="5"/>
          </p:nvPr>
        </p:nvSpPr>
        <p:spPr>
          <a:xfrm flipH="1">
            <a:off x="1661565" y="2507960"/>
            <a:ext cx="1815300" cy="461555"/>
          </a:xfrm>
          <a:prstGeom prst="rect">
            <a:avLst/>
          </a:prstGeom>
        </p:spPr>
        <p:txBody>
          <a:bodyPr spcFirstLastPara="1" wrap="square" lIns="91425" tIns="27432" rIns="91425" bIns="27432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tx1"/>
                </a:solidFill>
                <a:latin typeface="WEB Regular Regular" panose="02000503040000020003" pitchFamily="2" charset="77"/>
              </a:rPr>
              <a:t>Semi-structured, spanning the undergraduate programme</a:t>
            </a:r>
            <a:endParaRPr sz="1100">
              <a:solidFill>
                <a:schemeClr val="tx1"/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262" name="Google Shape;262;p39"/>
          <p:cNvSpPr txBox="1">
            <a:spLocks noGrp="1"/>
          </p:cNvSpPr>
          <p:nvPr>
            <p:ph type="ctrTitle" idx="2"/>
          </p:nvPr>
        </p:nvSpPr>
        <p:spPr>
          <a:xfrm flipH="1">
            <a:off x="1661515" y="3009515"/>
            <a:ext cx="1815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tx1">
                    <a:lumMod val="90000"/>
                    <a:lumOff val="10000"/>
                  </a:schemeClr>
                </a:solidFill>
                <a:latin typeface="WEB Regular Bold" panose="02000503040000020003" pitchFamily="2" charset="77"/>
              </a:rPr>
              <a:t>Reflexive Thematic Analysis</a:t>
            </a:r>
            <a:endParaRPr sz="1600" dirty="0">
              <a:solidFill>
                <a:schemeClr val="tx1">
                  <a:lumMod val="90000"/>
                  <a:lumOff val="10000"/>
                </a:schemeClr>
              </a:solidFill>
              <a:latin typeface="WEB Regular Bold" panose="02000503040000020003" pitchFamily="2" charset="77"/>
            </a:endParaRPr>
          </a:p>
        </p:txBody>
      </p:sp>
      <p:sp>
        <p:nvSpPr>
          <p:cNvPr id="263" name="Google Shape;263;p39"/>
          <p:cNvSpPr txBox="1">
            <a:spLocks noGrp="1"/>
          </p:cNvSpPr>
          <p:nvPr>
            <p:ph type="subTitle" idx="3"/>
          </p:nvPr>
        </p:nvSpPr>
        <p:spPr>
          <a:xfrm flipH="1">
            <a:off x="1661514" y="3456390"/>
            <a:ext cx="1815299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tx1"/>
                </a:solidFill>
                <a:latin typeface="WEB Regular Regular" panose="02000503040000020003" pitchFamily="2" charset="77"/>
              </a:rPr>
              <a:t>Braun and Clarke's six-phase approach to coding and theme development</a:t>
            </a:r>
            <a:endParaRPr sz="1100" dirty="0">
              <a:solidFill>
                <a:schemeClr val="tx1"/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264" name="Google Shape;264;p39"/>
          <p:cNvSpPr txBox="1">
            <a:spLocks noGrp="1"/>
          </p:cNvSpPr>
          <p:nvPr>
            <p:ph type="ctrTitle" idx="4"/>
          </p:nvPr>
        </p:nvSpPr>
        <p:spPr>
          <a:xfrm flipH="1">
            <a:off x="1661557" y="2063158"/>
            <a:ext cx="1815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tx1">
                    <a:lumMod val="90000"/>
                    <a:lumOff val="10000"/>
                  </a:schemeClr>
                </a:solidFill>
                <a:latin typeface="WEB Regular Bold" panose="02000503040000020003" pitchFamily="2" charset="77"/>
              </a:rPr>
              <a:t>4 Focus Groups</a:t>
            </a:r>
            <a:endParaRPr sz="1600" dirty="0">
              <a:solidFill>
                <a:schemeClr val="tx1">
                  <a:lumMod val="90000"/>
                  <a:lumOff val="10000"/>
                </a:schemeClr>
              </a:solidFill>
              <a:latin typeface="WEB Regular Bold" panose="02000503040000020003" pitchFamily="2" charset="77"/>
            </a:endParaRPr>
          </a:p>
        </p:txBody>
      </p:sp>
      <p:sp>
        <p:nvSpPr>
          <p:cNvPr id="265" name="Google Shape;265;p39"/>
          <p:cNvSpPr txBox="1">
            <a:spLocks noGrp="1"/>
          </p:cNvSpPr>
          <p:nvPr>
            <p:ph type="ctrTitle" idx="6"/>
          </p:nvPr>
        </p:nvSpPr>
        <p:spPr>
          <a:xfrm flipH="1">
            <a:off x="1661572" y="1079858"/>
            <a:ext cx="1815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tx1">
                    <a:lumMod val="90000"/>
                    <a:lumOff val="10000"/>
                  </a:schemeClr>
                </a:solidFill>
                <a:latin typeface="WEB Regular Bold" panose="02000503040000020003" pitchFamily="2" charset="77"/>
              </a:rPr>
              <a:t>22 Students</a:t>
            </a:r>
            <a:endParaRPr sz="1600" dirty="0">
              <a:solidFill>
                <a:schemeClr val="tx1">
                  <a:lumMod val="90000"/>
                  <a:lumOff val="10000"/>
                </a:schemeClr>
              </a:solidFill>
              <a:latin typeface="WEB Regular Bold" panose="02000503040000020003" pitchFamily="2" charset="77"/>
            </a:endParaRPr>
          </a:p>
        </p:txBody>
      </p:sp>
      <p:sp>
        <p:nvSpPr>
          <p:cNvPr id="266" name="Google Shape;266;p39"/>
          <p:cNvSpPr txBox="1">
            <a:spLocks noGrp="1"/>
          </p:cNvSpPr>
          <p:nvPr>
            <p:ph type="subTitle" idx="7"/>
          </p:nvPr>
        </p:nvSpPr>
        <p:spPr>
          <a:xfrm flipH="1">
            <a:off x="1661515" y="1526733"/>
            <a:ext cx="1815300" cy="496425"/>
          </a:xfrm>
          <a:prstGeom prst="rect">
            <a:avLst/>
          </a:prstGeom>
        </p:spPr>
        <p:txBody>
          <a:bodyPr spcFirstLastPara="1" wrap="square" lIns="91425" tIns="27432" rIns="91425" bIns="27432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tx1"/>
                </a:solidFill>
                <a:latin typeface="WEB Regular Regular" panose="02000503040000020003" pitchFamily="2" charset="77"/>
              </a:rPr>
              <a:t>Focus group participants across Years 2–5</a:t>
            </a:r>
            <a:endParaRPr sz="1100" dirty="0">
              <a:solidFill>
                <a:schemeClr val="tx1"/>
              </a:solidFill>
              <a:latin typeface="WEB Regular Regular" panose="02000503040000020003" pitchFamily="2" charset="77"/>
            </a:endParaRPr>
          </a:p>
        </p:txBody>
      </p:sp>
      <p:grpSp>
        <p:nvGrpSpPr>
          <p:cNvPr id="268" name="Google Shape;268;p39"/>
          <p:cNvGrpSpPr/>
          <p:nvPr/>
        </p:nvGrpSpPr>
        <p:grpSpPr>
          <a:xfrm>
            <a:off x="1193801" y="2294619"/>
            <a:ext cx="392044" cy="391627"/>
            <a:chOff x="1309875" y="1499912"/>
            <a:chExt cx="359015" cy="35863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69" name="Google Shape;269;p39"/>
            <p:cNvSpPr/>
            <p:nvPr/>
          </p:nvSpPr>
          <p:spPr>
            <a:xfrm>
              <a:off x="1309875" y="1499912"/>
              <a:ext cx="133708" cy="204665"/>
            </a:xfrm>
            <a:custGeom>
              <a:avLst/>
              <a:gdLst/>
              <a:ahLst/>
              <a:cxnLst/>
              <a:rect l="l" t="t" r="r" b="b"/>
              <a:pathLst>
                <a:path w="4204" h="6435" extrusionOk="0">
                  <a:moveTo>
                    <a:pt x="1310" y="0"/>
                  </a:moveTo>
                  <a:cubicBezTo>
                    <a:pt x="608" y="0"/>
                    <a:pt x="24" y="560"/>
                    <a:pt x="24" y="1274"/>
                  </a:cubicBezTo>
                  <a:cubicBezTo>
                    <a:pt x="36" y="6323"/>
                    <a:pt x="0" y="6037"/>
                    <a:pt x="72" y="6311"/>
                  </a:cubicBezTo>
                  <a:cubicBezTo>
                    <a:pt x="82" y="6381"/>
                    <a:pt x="152" y="6435"/>
                    <a:pt x="231" y="6435"/>
                  </a:cubicBezTo>
                  <a:cubicBezTo>
                    <a:pt x="246" y="6435"/>
                    <a:pt x="260" y="6433"/>
                    <a:pt x="274" y="6430"/>
                  </a:cubicBezTo>
                  <a:cubicBezTo>
                    <a:pt x="370" y="6394"/>
                    <a:pt x="429" y="6311"/>
                    <a:pt x="393" y="6215"/>
                  </a:cubicBezTo>
                  <a:cubicBezTo>
                    <a:pt x="358" y="6013"/>
                    <a:pt x="381" y="6180"/>
                    <a:pt x="370" y="1262"/>
                  </a:cubicBezTo>
                  <a:cubicBezTo>
                    <a:pt x="370" y="739"/>
                    <a:pt x="786" y="322"/>
                    <a:pt x="1310" y="322"/>
                  </a:cubicBezTo>
                  <a:lnTo>
                    <a:pt x="4049" y="322"/>
                  </a:lnTo>
                  <a:cubicBezTo>
                    <a:pt x="4132" y="322"/>
                    <a:pt x="4203" y="250"/>
                    <a:pt x="4203" y="167"/>
                  </a:cubicBezTo>
                  <a:cubicBezTo>
                    <a:pt x="4203" y="72"/>
                    <a:pt x="4132" y="0"/>
                    <a:pt x="40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70" name="Google Shape;270;p39"/>
            <p:cNvSpPr/>
            <p:nvPr/>
          </p:nvSpPr>
          <p:spPr>
            <a:xfrm>
              <a:off x="1454524" y="1499912"/>
              <a:ext cx="213602" cy="123467"/>
            </a:xfrm>
            <a:custGeom>
              <a:avLst/>
              <a:gdLst/>
              <a:ahLst/>
              <a:cxnLst/>
              <a:rect l="l" t="t" r="r" b="b"/>
              <a:pathLst>
                <a:path w="6716" h="388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5430" y="322"/>
                  </a:lnTo>
                  <a:cubicBezTo>
                    <a:pt x="5954" y="322"/>
                    <a:pt x="6371" y="739"/>
                    <a:pt x="6371" y="1262"/>
                  </a:cubicBezTo>
                  <a:lnTo>
                    <a:pt x="6371" y="3715"/>
                  </a:lnTo>
                  <a:cubicBezTo>
                    <a:pt x="6371" y="3810"/>
                    <a:pt x="6442" y="3882"/>
                    <a:pt x="6537" y="3882"/>
                  </a:cubicBezTo>
                  <a:cubicBezTo>
                    <a:pt x="6621" y="3882"/>
                    <a:pt x="6704" y="3810"/>
                    <a:pt x="6704" y="3715"/>
                  </a:cubicBezTo>
                  <a:lnTo>
                    <a:pt x="6704" y="1262"/>
                  </a:lnTo>
                  <a:cubicBezTo>
                    <a:pt x="6716" y="584"/>
                    <a:pt x="6144" y="0"/>
                    <a:pt x="5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71" name="Google Shape;271;p39"/>
            <p:cNvSpPr/>
            <p:nvPr/>
          </p:nvSpPr>
          <p:spPr>
            <a:xfrm>
              <a:off x="1322756" y="1634701"/>
              <a:ext cx="346134" cy="223844"/>
            </a:xfrm>
            <a:custGeom>
              <a:avLst/>
              <a:gdLst/>
              <a:ahLst/>
              <a:cxnLst/>
              <a:rect l="l" t="t" r="r" b="b"/>
              <a:pathLst>
                <a:path w="10883" h="7038" extrusionOk="0">
                  <a:moveTo>
                    <a:pt x="5930" y="3037"/>
                  </a:moveTo>
                  <a:lnTo>
                    <a:pt x="5930" y="5656"/>
                  </a:lnTo>
                  <a:lnTo>
                    <a:pt x="4560" y="5656"/>
                  </a:lnTo>
                  <a:lnTo>
                    <a:pt x="4560" y="3037"/>
                  </a:lnTo>
                  <a:close/>
                  <a:moveTo>
                    <a:pt x="7370" y="5990"/>
                  </a:moveTo>
                  <a:cubicBezTo>
                    <a:pt x="7549" y="5990"/>
                    <a:pt x="7716" y="6133"/>
                    <a:pt x="7716" y="6323"/>
                  </a:cubicBezTo>
                  <a:lnTo>
                    <a:pt x="7716" y="6383"/>
                  </a:lnTo>
                  <a:cubicBezTo>
                    <a:pt x="7716" y="6561"/>
                    <a:pt x="7573" y="6728"/>
                    <a:pt x="7370" y="6728"/>
                  </a:cubicBezTo>
                  <a:lnTo>
                    <a:pt x="3120" y="6728"/>
                  </a:lnTo>
                  <a:cubicBezTo>
                    <a:pt x="2941" y="6728"/>
                    <a:pt x="2774" y="6585"/>
                    <a:pt x="2774" y="6383"/>
                  </a:cubicBezTo>
                  <a:lnTo>
                    <a:pt x="2774" y="6323"/>
                  </a:lnTo>
                  <a:cubicBezTo>
                    <a:pt x="2774" y="6145"/>
                    <a:pt x="2929" y="5990"/>
                    <a:pt x="3120" y="5990"/>
                  </a:cubicBezTo>
                  <a:close/>
                  <a:moveTo>
                    <a:pt x="10692" y="1"/>
                  </a:moveTo>
                  <a:cubicBezTo>
                    <a:pt x="10597" y="1"/>
                    <a:pt x="10525" y="72"/>
                    <a:pt x="10525" y="168"/>
                  </a:cubicBezTo>
                  <a:lnTo>
                    <a:pt x="10525" y="1763"/>
                  </a:lnTo>
                  <a:cubicBezTo>
                    <a:pt x="10525" y="2275"/>
                    <a:pt x="10109" y="2692"/>
                    <a:pt x="9585" y="2692"/>
                  </a:cubicBezTo>
                  <a:lnTo>
                    <a:pt x="917" y="2692"/>
                  </a:lnTo>
                  <a:cubicBezTo>
                    <a:pt x="691" y="2692"/>
                    <a:pt x="465" y="2608"/>
                    <a:pt x="298" y="2454"/>
                  </a:cubicBezTo>
                  <a:cubicBezTo>
                    <a:pt x="265" y="2426"/>
                    <a:pt x="225" y="2412"/>
                    <a:pt x="185" y="2412"/>
                  </a:cubicBezTo>
                  <a:cubicBezTo>
                    <a:pt x="138" y="2412"/>
                    <a:pt x="92" y="2432"/>
                    <a:pt x="60" y="2477"/>
                  </a:cubicBezTo>
                  <a:cubicBezTo>
                    <a:pt x="0" y="2549"/>
                    <a:pt x="0" y="2656"/>
                    <a:pt x="84" y="2716"/>
                  </a:cubicBezTo>
                  <a:cubicBezTo>
                    <a:pt x="322" y="2918"/>
                    <a:pt x="619" y="3025"/>
                    <a:pt x="917" y="3025"/>
                  </a:cubicBezTo>
                  <a:lnTo>
                    <a:pt x="4227" y="3025"/>
                  </a:lnTo>
                  <a:lnTo>
                    <a:pt x="4227" y="5644"/>
                  </a:lnTo>
                  <a:lnTo>
                    <a:pt x="3132" y="5644"/>
                  </a:lnTo>
                  <a:cubicBezTo>
                    <a:pt x="2763" y="5644"/>
                    <a:pt x="2465" y="5942"/>
                    <a:pt x="2465" y="6311"/>
                  </a:cubicBezTo>
                  <a:lnTo>
                    <a:pt x="2465" y="6371"/>
                  </a:lnTo>
                  <a:cubicBezTo>
                    <a:pt x="2465" y="6740"/>
                    <a:pt x="2763" y="7038"/>
                    <a:pt x="3132" y="7038"/>
                  </a:cubicBezTo>
                  <a:lnTo>
                    <a:pt x="7394" y="7038"/>
                  </a:lnTo>
                  <a:cubicBezTo>
                    <a:pt x="7763" y="7038"/>
                    <a:pt x="8061" y="6740"/>
                    <a:pt x="8061" y="6371"/>
                  </a:cubicBezTo>
                  <a:lnTo>
                    <a:pt x="8061" y="6311"/>
                  </a:lnTo>
                  <a:cubicBezTo>
                    <a:pt x="8061" y="5942"/>
                    <a:pt x="7763" y="5644"/>
                    <a:pt x="7394" y="5644"/>
                  </a:cubicBezTo>
                  <a:lnTo>
                    <a:pt x="6287" y="5644"/>
                  </a:lnTo>
                  <a:lnTo>
                    <a:pt x="6287" y="3037"/>
                  </a:lnTo>
                  <a:lnTo>
                    <a:pt x="9609" y="3037"/>
                  </a:lnTo>
                  <a:cubicBezTo>
                    <a:pt x="10311" y="3037"/>
                    <a:pt x="10883" y="2477"/>
                    <a:pt x="10883" y="1751"/>
                  </a:cubicBezTo>
                  <a:lnTo>
                    <a:pt x="10883" y="168"/>
                  </a:lnTo>
                  <a:cubicBezTo>
                    <a:pt x="10859" y="72"/>
                    <a:pt x="10787" y="1"/>
                    <a:pt x="106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72" name="Google Shape;272;p39"/>
            <p:cNvSpPr/>
            <p:nvPr/>
          </p:nvSpPr>
          <p:spPr>
            <a:xfrm>
              <a:off x="1331852" y="1519217"/>
              <a:ext cx="191243" cy="140514"/>
            </a:xfrm>
            <a:custGeom>
              <a:avLst/>
              <a:gdLst/>
              <a:ahLst/>
              <a:cxnLst/>
              <a:rect l="l" t="t" r="r" b="b"/>
              <a:pathLst>
                <a:path w="6013" h="4418" extrusionOk="0">
                  <a:moveTo>
                    <a:pt x="869" y="1"/>
                  </a:moveTo>
                  <a:cubicBezTo>
                    <a:pt x="393" y="1"/>
                    <a:pt x="0" y="393"/>
                    <a:pt x="0" y="870"/>
                  </a:cubicBezTo>
                  <a:lnTo>
                    <a:pt x="0" y="4263"/>
                  </a:lnTo>
                  <a:cubicBezTo>
                    <a:pt x="0" y="4346"/>
                    <a:pt x="83" y="4418"/>
                    <a:pt x="167" y="4418"/>
                  </a:cubicBezTo>
                  <a:cubicBezTo>
                    <a:pt x="262" y="4418"/>
                    <a:pt x="333" y="4346"/>
                    <a:pt x="333" y="4263"/>
                  </a:cubicBezTo>
                  <a:lnTo>
                    <a:pt x="333" y="870"/>
                  </a:lnTo>
                  <a:cubicBezTo>
                    <a:pt x="333" y="572"/>
                    <a:pt x="572" y="334"/>
                    <a:pt x="869" y="334"/>
                  </a:cubicBezTo>
                  <a:lnTo>
                    <a:pt x="5834" y="334"/>
                  </a:lnTo>
                  <a:cubicBezTo>
                    <a:pt x="5929" y="334"/>
                    <a:pt x="6001" y="251"/>
                    <a:pt x="6001" y="167"/>
                  </a:cubicBezTo>
                  <a:cubicBezTo>
                    <a:pt x="6013" y="72"/>
                    <a:pt x="5929" y="1"/>
                    <a:pt x="5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73" name="Google Shape;273;p39"/>
            <p:cNvSpPr/>
            <p:nvPr/>
          </p:nvSpPr>
          <p:spPr>
            <a:xfrm>
              <a:off x="1331852" y="1519217"/>
              <a:ext cx="315442" cy="190512"/>
            </a:xfrm>
            <a:custGeom>
              <a:avLst/>
              <a:gdLst/>
              <a:ahLst/>
              <a:cxnLst/>
              <a:rect l="l" t="t" r="r" b="b"/>
              <a:pathLst>
                <a:path w="9918" h="5990" extrusionOk="0">
                  <a:moveTo>
                    <a:pt x="6513" y="1"/>
                  </a:moveTo>
                  <a:cubicBezTo>
                    <a:pt x="6418" y="1"/>
                    <a:pt x="6346" y="72"/>
                    <a:pt x="6346" y="167"/>
                  </a:cubicBezTo>
                  <a:cubicBezTo>
                    <a:pt x="6346" y="251"/>
                    <a:pt x="6418" y="322"/>
                    <a:pt x="6513" y="322"/>
                  </a:cubicBezTo>
                  <a:lnTo>
                    <a:pt x="9049" y="322"/>
                  </a:lnTo>
                  <a:cubicBezTo>
                    <a:pt x="9346" y="322"/>
                    <a:pt x="9585" y="560"/>
                    <a:pt x="9585" y="870"/>
                  </a:cubicBezTo>
                  <a:lnTo>
                    <a:pt x="9585" y="5120"/>
                  </a:lnTo>
                  <a:cubicBezTo>
                    <a:pt x="9585" y="5418"/>
                    <a:pt x="9346" y="5656"/>
                    <a:pt x="9049" y="5656"/>
                  </a:cubicBezTo>
                  <a:lnTo>
                    <a:pt x="869" y="5656"/>
                  </a:lnTo>
                  <a:cubicBezTo>
                    <a:pt x="572" y="5656"/>
                    <a:pt x="333" y="5418"/>
                    <a:pt x="333" y="5120"/>
                  </a:cubicBezTo>
                  <a:lnTo>
                    <a:pt x="333" y="4930"/>
                  </a:lnTo>
                  <a:cubicBezTo>
                    <a:pt x="333" y="4834"/>
                    <a:pt x="262" y="4763"/>
                    <a:pt x="167" y="4763"/>
                  </a:cubicBezTo>
                  <a:cubicBezTo>
                    <a:pt x="71" y="4763"/>
                    <a:pt x="0" y="4834"/>
                    <a:pt x="0" y="4930"/>
                  </a:cubicBezTo>
                  <a:lnTo>
                    <a:pt x="0" y="5120"/>
                  </a:lnTo>
                  <a:cubicBezTo>
                    <a:pt x="0" y="5596"/>
                    <a:pt x="393" y="5989"/>
                    <a:pt x="869" y="5989"/>
                  </a:cubicBezTo>
                  <a:lnTo>
                    <a:pt x="9049" y="5989"/>
                  </a:lnTo>
                  <a:cubicBezTo>
                    <a:pt x="9525" y="5989"/>
                    <a:pt x="9918" y="5596"/>
                    <a:pt x="9918" y="5120"/>
                  </a:cubicBezTo>
                  <a:lnTo>
                    <a:pt x="9918" y="870"/>
                  </a:lnTo>
                  <a:cubicBezTo>
                    <a:pt x="9918" y="393"/>
                    <a:pt x="9525" y="1"/>
                    <a:pt x="90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74" name="Google Shape;274;p39"/>
            <p:cNvSpPr/>
            <p:nvPr/>
          </p:nvSpPr>
          <p:spPr>
            <a:xfrm>
              <a:off x="1587056" y="166917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75" name="Google Shape;275;p39"/>
            <p:cNvSpPr/>
            <p:nvPr/>
          </p:nvSpPr>
          <p:spPr>
            <a:xfrm>
              <a:off x="1471190" y="1538523"/>
              <a:ext cx="160965" cy="141278"/>
            </a:xfrm>
            <a:custGeom>
              <a:avLst/>
              <a:gdLst/>
              <a:ahLst/>
              <a:cxnLst/>
              <a:rect l="l" t="t" r="r" b="b"/>
              <a:pathLst>
                <a:path w="5061" h="4442" extrusionOk="0">
                  <a:moveTo>
                    <a:pt x="2489" y="346"/>
                  </a:moveTo>
                  <a:lnTo>
                    <a:pt x="1536" y="1096"/>
                  </a:lnTo>
                  <a:lnTo>
                    <a:pt x="548" y="346"/>
                  </a:lnTo>
                  <a:close/>
                  <a:moveTo>
                    <a:pt x="322" y="596"/>
                  </a:moveTo>
                  <a:lnTo>
                    <a:pt x="1251" y="1299"/>
                  </a:lnTo>
                  <a:lnTo>
                    <a:pt x="322" y="2013"/>
                  </a:lnTo>
                  <a:lnTo>
                    <a:pt x="322" y="596"/>
                  </a:lnTo>
                  <a:close/>
                  <a:moveTo>
                    <a:pt x="2739" y="584"/>
                  </a:moveTo>
                  <a:lnTo>
                    <a:pt x="2739" y="2013"/>
                  </a:lnTo>
                  <a:lnTo>
                    <a:pt x="1810" y="1299"/>
                  </a:lnTo>
                  <a:lnTo>
                    <a:pt x="2739" y="584"/>
                  </a:lnTo>
                  <a:close/>
                  <a:moveTo>
                    <a:pt x="1536" y="1501"/>
                  </a:moveTo>
                  <a:lnTo>
                    <a:pt x="2525" y="2263"/>
                  </a:lnTo>
                  <a:lnTo>
                    <a:pt x="548" y="2263"/>
                  </a:lnTo>
                  <a:lnTo>
                    <a:pt x="1536" y="1501"/>
                  </a:lnTo>
                  <a:close/>
                  <a:moveTo>
                    <a:pt x="3239" y="2680"/>
                  </a:moveTo>
                  <a:lnTo>
                    <a:pt x="3239" y="2680"/>
                  </a:lnTo>
                  <a:cubicBezTo>
                    <a:pt x="3261" y="2702"/>
                    <a:pt x="4644" y="3120"/>
                    <a:pt x="4644" y="3120"/>
                  </a:cubicBezTo>
                  <a:cubicBezTo>
                    <a:pt x="4639" y="3122"/>
                    <a:pt x="4637" y="3122"/>
                    <a:pt x="4636" y="3122"/>
                  </a:cubicBezTo>
                  <a:cubicBezTo>
                    <a:pt x="4636" y="3122"/>
                    <a:pt x="4642" y="3120"/>
                    <a:pt x="4640" y="3120"/>
                  </a:cubicBezTo>
                  <a:cubicBezTo>
                    <a:pt x="4636" y="3120"/>
                    <a:pt x="4565" y="3136"/>
                    <a:pt x="4049" y="3263"/>
                  </a:cubicBezTo>
                  <a:cubicBezTo>
                    <a:pt x="3930" y="3287"/>
                    <a:pt x="3834" y="3382"/>
                    <a:pt x="3811" y="3501"/>
                  </a:cubicBezTo>
                  <a:cubicBezTo>
                    <a:pt x="3686" y="3957"/>
                    <a:pt x="3662" y="4068"/>
                    <a:pt x="3659" y="4091"/>
                  </a:cubicBezTo>
                  <a:lnTo>
                    <a:pt x="3659" y="4091"/>
                  </a:lnTo>
                  <a:cubicBezTo>
                    <a:pt x="3658" y="4092"/>
                    <a:pt x="3657" y="4094"/>
                    <a:pt x="3656" y="4097"/>
                  </a:cubicBezTo>
                  <a:cubicBezTo>
                    <a:pt x="3656" y="4085"/>
                    <a:pt x="3620" y="3954"/>
                    <a:pt x="3239" y="2680"/>
                  </a:cubicBezTo>
                  <a:close/>
                  <a:moveTo>
                    <a:pt x="322" y="1"/>
                  </a:moveTo>
                  <a:cubicBezTo>
                    <a:pt x="143" y="1"/>
                    <a:pt x="1" y="156"/>
                    <a:pt x="1" y="334"/>
                  </a:cubicBezTo>
                  <a:lnTo>
                    <a:pt x="1" y="2263"/>
                  </a:lnTo>
                  <a:cubicBezTo>
                    <a:pt x="1" y="2442"/>
                    <a:pt x="143" y="2596"/>
                    <a:pt x="322" y="2596"/>
                  </a:cubicBezTo>
                  <a:lnTo>
                    <a:pt x="2739" y="2596"/>
                  </a:lnTo>
                  <a:cubicBezTo>
                    <a:pt x="2810" y="2596"/>
                    <a:pt x="2882" y="2561"/>
                    <a:pt x="2941" y="2513"/>
                  </a:cubicBezTo>
                  <a:lnTo>
                    <a:pt x="2941" y="2513"/>
                  </a:lnTo>
                  <a:cubicBezTo>
                    <a:pt x="2894" y="2596"/>
                    <a:pt x="2882" y="2692"/>
                    <a:pt x="2918" y="2787"/>
                  </a:cubicBezTo>
                  <a:lnTo>
                    <a:pt x="3334" y="4204"/>
                  </a:lnTo>
                  <a:cubicBezTo>
                    <a:pt x="3375" y="4362"/>
                    <a:pt x="3511" y="4442"/>
                    <a:pt x="3650" y="4442"/>
                  </a:cubicBezTo>
                  <a:cubicBezTo>
                    <a:pt x="3793" y="4442"/>
                    <a:pt x="3941" y="4356"/>
                    <a:pt x="3989" y="4180"/>
                  </a:cubicBezTo>
                  <a:lnTo>
                    <a:pt x="4132" y="3585"/>
                  </a:lnTo>
                  <a:lnTo>
                    <a:pt x="4727" y="3442"/>
                  </a:lnTo>
                  <a:cubicBezTo>
                    <a:pt x="5061" y="3358"/>
                    <a:pt x="5061" y="2894"/>
                    <a:pt x="4727" y="2787"/>
                  </a:cubicBezTo>
                  <a:lnTo>
                    <a:pt x="3322" y="2370"/>
                  </a:lnTo>
                  <a:cubicBezTo>
                    <a:pt x="3290" y="2363"/>
                    <a:pt x="3256" y="2359"/>
                    <a:pt x="3223" y="2359"/>
                  </a:cubicBezTo>
                  <a:cubicBezTo>
                    <a:pt x="3147" y="2359"/>
                    <a:pt x="3075" y="2380"/>
                    <a:pt x="3025" y="2430"/>
                  </a:cubicBezTo>
                  <a:cubicBezTo>
                    <a:pt x="3096" y="2299"/>
                    <a:pt x="3049" y="2334"/>
                    <a:pt x="3060" y="334"/>
                  </a:cubicBezTo>
                  <a:cubicBezTo>
                    <a:pt x="3060" y="287"/>
                    <a:pt x="3060" y="251"/>
                    <a:pt x="3049" y="215"/>
                  </a:cubicBezTo>
                  <a:cubicBezTo>
                    <a:pt x="3049" y="179"/>
                    <a:pt x="3037" y="156"/>
                    <a:pt x="3025" y="132"/>
                  </a:cubicBezTo>
                  <a:cubicBezTo>
                    <a:pt x="3001" y="120"/>
                    <a:pt x="2989" y="108"/>
                    <a:pt x="2977" y="108"/>
                  </a:cubicBezTo>
                  <a:cubicBezTo>
                    <a:pt x="2918" y="48"/>
                    <a:pt x="2822" y="1"/>
                    <a:pt x="2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76" name="Google Shape;276;p39"/>
            <p:cNvSpPr/>
            <p:nvPr/>
          </p:nvSpPr>
          <p:spPr>
            <a:xfrm>
              <a:off x="1354943" y="1540049"/>
              <a:ext cx="124230" cy="148847"/>
            </a:xfrm>
            <a:custGeom>
              <a:avLst/>
              <a:gdLst/>
              <a:ahLst/>
              <a:cxnLst/>
              <a:rect l="l" t="t" r="r" b="b"/>
              <a:pathLst>
                <a:path w="3906" h="4680" extrusionOk="0">
                  <a:moveTo>
                    <a:pt x="1834" y="0"/>
                  </a:moveTo>
                  <a:cubicBezTo>
                    <a:pt x="1489" y="0"/>
                    <a:pt x="1179" y="227"/>
                    <a:pt x="1072" y="548"/>
                  </a:cubicBezTo>
                  <a:cubicBezTo>
                    <a:pt x="0" y="3929"/>
                    <a:pt x="24" y="3751"/>
                    <a:pt x="24" y="3941"/>
                  </a:cubicBezTo>
                  <a:cubicBezTo>
                    <a:pt x="24" y="4346"/>
                    <a:pt x="346" y="4680"/>
                    <a:pt x="750" y="4680"/>
                  </a:cubicBezTo>
                  <a:cubicBezTo>
                    <a:pt x="1060" y="4680"/>
                    <a:pt x="1346" y="4477"/>
                    <a:pt x="1429" y="4168"/>
                  </a:cubicBezTo>
                  <a:lnTo>
                    <a:pt x="1524" y="3882"/>
                  </a:lnTo>
                  <a:cubicBezTo>
                    <a:pt x="1572" y="3739"/>
                    <a:pt x="1703" y="3644"/>
                    <a:pt x="1846" y="3644"/>
                  </a:cubicBezTo>
                  <a:lnTo>
                    <a:pt x="2024" y="3644"/>
                  </a:lnTo>
                  <a:cubicBezTo>
                    <a:pt x="2179" y="3644"/>
                    <a:pt x="2310" y="3739"/>
                    <a:pt x="2358" y="3882"/>
                  </a:cubicBezTo>
                  <a:lnTo>
                    <a:pt x="2441" y="4168"/>
                  </a:lnTo>
                  <a:cubicBezTo>
                    <a:pt x="2548" y="4465"/>
                    <a:pt x="2822" y="4680"/>
                    <a:pt x="3132" y="4680"/>
                  </a:cubicBezTo>
                  <a:cubicBezTo>
                    <a:pt x="3536" y="4680"/>
                    <a:pt x="3858" y="4346"/>
                    <a:pt x="3858" y="3941"/>
                  </a:cubicBezTo>
                  <a:cubicBezTo>
                    <a:pt x="3906" y="3751"/>
                    <a:pt x="3858" y="3739"/>
                    <a:pt x="3489" y="2501"/>
                  </a:cubicBezTo>
                  <a:cubicBezTo>
                    <a:pt x="3470" y="2424"/>
                    <a:pt x="3405" y="2386"/>
                    <a:pt x="3337" y="2386"/>
                  </a:cubicBezTo>
                  <a:cubicBezTo>
                    <a:pt x="3320" y="2386"/>
                    <a:pt x="3303" y="2389"/>
                    <a:pt x="3286" y="2394"/>
                  </a:cubicBezTo>
                  <a:cubicBezTo>
                    <a:pt x="3191" y="2429"/>
                    <a:pt x="3144" y="2513"/>
                    <a:pt x="3179" y="2608"/>
                  </a:cubicBezTo>
                  <a:cubicBezTo>
                    <a:pt x="3584" y="3882"/>
                    <a:pt x="3596" y="3834"/>
                    <a:pt x="3596" y="3941"/>
                  </a:cubicBezTo>
                  <a:cubicBezTo>
                    <a:pt x="3596" y="4168"/>
                    <a:pt x="3417" y="4334"/>
                    <a:pt x="3203" y="4334"/>
                  </a:cubicBezTo>
                  <a:cubicBezTo>
                    <a:pt x="3048" y="4334"/>
                    <a:pt x="2894" y="4227"/>
                    <a:pt x="2834" y="4060"/>
                  </a:cubicBezTo>
                  <a:lnTo>
                    <a:pt x="2751" y="3787"/>
                  </a:lnTo>
                  <a:cubicBezTo>
                    <a:pt x="2655" y="3501"/>
                    <a:pt x="2393" y="3310"/>
                    <a:pt x="2096" y="3310"/>
                  </a:cubicBezTo>
                  <a:lnTo>
                    <a:pt x="1882" y="3310"/>
                  </a:lnTo>
                  <a:cubicBezTo>
                    <a:pt x="1584" y="3310"/>
                    <a:pt x="1334" y="3501"/>
                    <a:pt x="1227" y="3787"/>
                  </a:cubicBezTo>
                  <a:lnTo>
                    <a:pt x="1143" y="4084"/>
                  </a:lnTo>
                  <a:cubicBezTo>
                    <a:pt x="1084" y="4239"/>
                    <a:pt x="929" y="4346"/>
                    <a:pt x="762" y="4346"/>
                  </a:cubicBezTo>
                  <a:cubicBezTo>
                    <a:pt x="500" y="4346"/>
                    <a:pt x="298" y="4096"/>
                    <a:pt x="393" y="3822"/>
                  </a:cubicBezTo>
                  <a:lnTo>
                    <a:pt x="1417" y="655"/>
                  </a:lnTo>
                  <a:cubicBezTo>
                    <a:pt x="1477" y="465"/>
                    <a:pt x="1655" y="346"/>
                    <a:pt x="1846" y="346"/>
                  </a:cubicBezTo>
                  <a:lnTo>
                    <a:pt x="2084" y="346"/>
                  </a:lnTo>
                  <a:cubicBezTo>
                    <a:pt x="2286" y="346"/>
                    <a:pt x="2465" y="477"/>
                    <a:pt x="2524" y="655"/>
                  </a:cubicBezTo>
                  <a:lnTo>
                    <a:pt x="2941" y="1965"/>
                  </a:lnTo>
                  <a:cubicBezTo>
                    <a:pt x="2960" y="2041"/>
                    <a:pt x="3025" y="2079"/>
                    <a:pt x="3093" y="2079"/>
                  </a:cubicBezTo>
                  <a:cubicBezTo>
                    <a:pt x="3110" y="2079"/>
                    <a:pt x="3127" y="2077"/>
                    <a:pt x="3144" y="2072"/>
                  </a:cubicBezTo>
                  <a:cubicBezTo>
                    <a:pt x="3239" y="2036"/>
                    <a:pt x="3275" y="1953"/>
                    <a:pt x="3251" y="1858"/>
                  </a:cubicBezTo>
                  <a:lnTo>
                    <a:pt x="2834" y="548"/>
                  </a:lnTo>
                  <a:cubicBezTo>
                    <a:pt x="2727" y="227"/>
                    <a:pt x="2417" y="0"/>
                    <a:pt x="2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77" name="Google Shape;277;p39"/>
            <p:cNvSpPr/>
            <p:nvPr/>
          </p:nvSpPr>
          <p:spPr>
            <a:xfrm>
              <a:off x="1399629" y="1581714"/>
              <a:ext cx="37148" cy="52669"/>
            </a:xfrm>
            <a:custGeom>
              <a:avLst/>
              <a:gdLst/>
              <a:ahLst/>
              <a:cxnLst/>
              <a:rect l="l" t="t" r="r" b="b"/>
              <a:pathLst>
                <a:path w="1168" h="1656" extrusionOk="0">
                  <a:moveTo>
                    <a:pt x="596" y="738"/>
                  </a:moveTo>
                  <a:lnTo>
                    <a:pt x="774" y="1310"/>
                  </a:lnTo>
                  <a:lnTo>
                    <a:pt x="417" y="1310"/>
                  </a:lnTo>
                  <a:lnTo>
                    <a:pt x="596" y="738"/>
                  </a:lnTo>
                  <a:close/>
                  <a:moveTo>
                    <a:pt x="584" y="0"/>
                  </a:moveTo>
                  <a:cubicBezTo>
                    <a:pt x="512" y="0"/>
                    <a:pt x="453" y="48"/>
                    <a:pt x="417" y="119"/>
                  </a:cubicBezTo>
                  <a:lnTo>
                    <a:pt x="36" y="1429"/>
                  </a:lnTo>
                  <a:cubicBezTo>
                    <a:pt x="0" y="1536"/>
                    <a:pt x="72" y="1655"/>
                    <a:pt x="191" y="1655"/>
                  </a:cubicBezTo>
                  <a:lnTo>
                    <a:pt x="1000" y="1655"/>
                  </a:lnTo>
                  <a:cubicBezTo>
                    <a:pt x="1060" y="1655"/>
                    <a:pt x="1108" y="1619"/>
                    <a:pt x="1131" y="1584"/>
                  </a:cubicBezTo>
                  <a:cubicBezTo>
                    <a:pt x="1167" y="1536"/>
                    <a:pt x="1167" y="1488"/>
                    <a:pt x="1143" y="1429"/>
                  </a:cubicBezTo>
                  <a:lnTo>
                    <a:pt x="750" y="119"/>
                  </a:lnTo>
                  <a:cubicBezTo>
                    <a:pt x="727" y="48"/>
                    <a:pt x="655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</p:grpSp>
      <p:grpSp>
        <p:nvGrpSpPr>
          <p:cNvPr id="278" name="Google Shape;278;p39"/>
          <p:cNvGrpSpPr/>
          <p:nvPr/>
        </p:nvGrpSpPr>
        <p:grpSpPr>
          <a:xfrm>
            <a:off x="1166700" y="1306350"/>
            <a:ext cx="384074" cy="502163"/>
            <a:chOff x="1367060" y="2422129"/>
            <a:chExt cx="269261" cy="3520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79" name="Google Shape;279;p39"/>
            <p:cNvSpPr/>
            <p:nvPr/>
          </p:nvSpPr>
          <p:spPr>
            <a:xfrm>
              <a:off x="1392059" y="2651857"/>
              <a:ext cx="129160" cy="122322"/>
            </a:xfrm>
            <a:custGeom>
              <a:avLst/>
              <a:gdLst/>
              <a:ahLst/>
              <a:cxnLst/>
              <a:rect l="l" t="t" r="r" b="b"/>
              <a:pathLst>
                <a:path w="4061" h="3846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357" y="333"/>
                  </a:lnTo>
                  <a:lnTo>
                    <a:pt x="357" y="1691"/>
                  </a:lnTo>
                  <a:cubicBezTo>
                    <a:pt x="357" y="2179"/>
                    <a:pt x="762" y="2584"/>
                    <a:pt x="1250" y="2584"/>
                  </a:cubicBezTo>
                  <a:cubicBezTo>
                    <a:pt x="1286" y="2584"/>
                    <a:pt x="1226" y="2584"/>
                    <a:pt x="2310" y="2405"/>
                  </a:cubicBezTo>
                  <a:lnTo>
                    <a:pt x="2310" y="3453"/>
                  </a:lnTo>
                  <a:cubicBezTo>
                    <a:pt x="2310" y="3667"/>
                    <a:pt x="2489" y="3846"/>
                    <a:pt x="2691" y="3846"/>
                  </a:cubicBezTo>
                  <a:lnTo>
                    <a:pt x="3905" y="3846"/>
                  </a:lnTo>
                  <a:cubicBezTo>
                    <a:pt x="3989" y="3846"/>
                    <a:pt x="4060" y="3774"/>
                    <a:pt x="4060" y="3679"/>
                  </a:cubicBezTo>
                  <a:cubicBezTo>
                    <a:pt x="4060" y="3596"/>
                    <a:pt x="3989" y="3500"/>
                    <a:pt x="3893" y="3500"/>
                  </a:cubicBezTo>
                  <a:lnTo>
                    <a:pt x="2691" y="3500"/>
                  </a:lnTo>
                  <a:cubicBezTo>
                    <a:pt x="2667" y="3500"/>
                    <a:pt x="2631" y="3465"/>
                    <a:pt x="2631" y="3441"/>
                  </a:cubicBezTo>
                  <a:lnTo>
                    <a:pt x="2631" y="2191"/>
                  </a:lnTo>
                  <a:cubicBezTo>
                    <a:pt x="2631" y="2143"/>
                    <a:pt x="2620" y="2107"/>
                    <a:pt x="2572" y="2072"/>
                  </a:cubicBezTo>
                  <a:cubicBezTo>
                    <a:pt x="2555" y="2055"/>
                    <a:pt x="2520" y="2038"/>
                    <a:pt x="2485" y="2038"/>
                  </a:cubicBezTo>
                  <a:cubicBezTo>
                    <a:pt x="2470" y="2038"/>
                    <a:pt x="2455" y="2041"/>
                    <a:pt x="2441" y="2048"/>
                  </a:cubicBezTo>
                  <a:lnTo>
                    <a:pt x="1238" y="2250"/>
                  </a:lnTo>
                  <a:cubicBezTo>
                    <a:pt x="917" y="2250"/>
                    <a:pt x="691" y="2000"/>
                    <a:pt x="691" y="1691"/>
                  </a:cubicBezTo>
                  <a:lnTo>
                    <a:pt x="691" y="167"/>
                  </a:lnTo>
                  <a:cubicBezTo>
                    <a:pt x="691" y="83"/>
                    <a:pt x="607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80" name="Google Shape;280;p39"/>
            <p:cNvSpPr/>
            <p:nvPr/>
          </p:nvSpPr>
          <p:spPr>
            <a:xfrm>
              <a:off x="1367060" y="2441912"/>
              <a:ext cx="82184" cy="212139"/>
            </a:xfrm>
            <a:custGeom>
              <a:avLst/>
              <a:gdLst/>
              <a:ahLst/>
              <a:cxnLst/>
              <a:rect l="l" t="t" r="r" b="b"/>
              <a:pathLst>
                <a:path w="2584" h="6670" extrusionOk="0">
                  <a:moveTo>
                    <a:pt x="2415" y="1"/>
                  </a:moveTo>
                  <a:cubicBezTo>
                    <a:pt x="2382" y="1"/>
                    <a:pt x="2350" y="10"/>
                    <a:pt x="2322" y="29"/>
                  </a:cubicBezTo>
                  <a:cubicBezTo>
                    <a:pt x="1274" y="731"/>
                    <a:pt x="655" y="1898"/>
                    <a:pt x="655" y="3148"/>
                  </a:cubicBezTo>
                  <a:cubicBezTo>
                    <a:pt x="655" y="3351"/>
                    <a:pt x="667" y="3541"/>
                    <a:pt x="703" y="3732"/>
                  </a:cubicBezTo>
                  <a:cubicBezTo>
                    <a:pt x="48" y="5708"/>
                    <a:pt x="0" y="5696"/>
                    <a:pt x="0" y="5970"/>
                  </a:cubicBezTo>
                  <a:cubicBezTo>
                    <a:pt x="0" y="6208"/>
                    <a:pt x="84" y="6446"/>
                    <a:pt x="262" y="6625"/>
                  </a:cubicBezTo>
                  <a:cubicBezTo>
                    <a:pt x="295" y="6651"/>
                    <a:pt x="342" y="6670"/>
                    <a:pt x="389" y="6670"/>
                  </a:cubicBezTo>
                  <a:cubicBezTo>
                    <a:pt x="429" y="6670"/>
                    <a:pt x="468" y="6657"/>
                    <a:pt x="500" y="6625"/>
                  </a:cubicBezTo>
                  <a:cubicBezTo>
                    <a:pt x="560" y="6565"/>
                    <a:pt x="584" y="6458"/>
                    <a:pt x="500" y="6375"/>
                  </a:cubicBezTo>
                  <a:cubicBezTo>
                    <a:pt x="358" y="6220"/>
                    <a:pt x="298" y="5982"/>
                    <a:pt x="369" y="5756"/>
                  </a:cubicBezTo>
                  <a:lnTo>
                    <a:pt x="1036" y="3791"/>
                  </a:lnTo>
                  <a:cubicBezTo>
                    <a:pt x="1060" y="3767"/>
                    <a:pt x="1060" y="3732"/>
                    <a:pt x="1036" y="3720"/>
                  </a:cubicBezTo>
                  <a:cubicBezTo>
                    <a:pt x="1012" y="3517"/>
                    <a:pt x="1000" y="3327"/>
                    <a:pt x="1000" y="3148"/>
                  </a:cubicBezTo>
                  <a:cubicBezTo>
                    <a:pt x="1000" y="2005"/>
                    <a:pt x="1560" y="934"/>
                    <a:pt x="2513" y="291"/>
                  </a:cubicBezTo>
                  <a:cubicBezTo>
                    <a:pt x="2572" y="255"/>
                    <a:pt x="2584" y="148"/>
                    <a:pt x="2548" y="76"/>
                  </a:cubicBezTo>
                  <a:cubicBezTo>
                    <a:pt x="2519" y="25"/>
                    <a:pt x="2467" y="1"/>
                    <a:pt x="2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81" name="Google Shape;281;p39"/>
            <p:cNvSpPr/>
            <p:nvPr/>
          </p:nvSpPr>
          <p:spPr>
            <a:xfrm>
              <a:off x="1456051" y="2422129"/>
              <a:ext cx="180271" cy="162937"/>
            </a:xfrm>
            <a:custGeom>
              <a:avLst/>
              <a:gdLst/>
              <a:ahLst/>
              <a:cxnLst/>
              <a:rect l="l" t="t" r="r" b="b"/>
              <a:pathLst>
                <a:path w="5668" h="5123" extrusionOk="0">
                  <a:moveTo>
                    <a:pt x="1621" y="1"/>
                  </a:moveTo>
                  <a:cubicBezTo>
                    <a:pt x="1104" y="1"/>
                    <a:pt x="591" y="107"/>
                    <a:pt x="119" y="317"/>
                  </a:cubicBezTo>
                  <a:cubicBezTo>
                    <a:pt x="24" y="353"/>
                    <a:pt x="0" y="448"/>
                    <a:pt x="24" y="544"/>
                  </a:cubicBezTo>
                  <a:cubicBezTo>
                    <a:pt x="51" y="616"/>
                    <a:pt x="113" y="648"/>
                    <a:pt x="184" y="648"/>
                  </a:cubicBezTo>
                  <a:cubicBezTo>
                    <a:pt x="205" y="648"/>
                    <a:pt x="228" y="645"/>
                    <a:pt x="250" y="639"/>
                  </a:cubicBezTo>
                  <a:cubicBezTo>
                    <a:pt x="965" y="317"/>
                    <a:pt x="1536" y="365"/>
                    <a:pt x="1643" y="353"/>
                  </a:cubicBezTo>
                  <a:cubicBezTo>
                    <a:pt x="3941" y="365"/>
                    <a:pt x="5644" y="2556"/>
                    <a:pt x="4894" y="4901"/>
                  </a:cubicBezTo>
                  <a:cubicBezTo>
                    <a:pt x="4870" y="4997"/>
                    <a:pt x="4906" y="5080"/>
                    <a:pt x="5001" y="5116"/>
                  </a:cubicBezTo>
                  <a:cubicBezTo>
                    <a:pt x="5018" y="5120"/>
                    <a:pt x="5035" y="5123"/>
                    <a:pt x="5052" y="5123"/>
                  </a:cubicBezTo>
                  <a:cubicBezTo>
                    <a:pt x="5119" y="5123"/>
                    <a:pt x="5184" y="5085"/>
                    <a:pt x="5203" y="5009"/>
                  </a:cubicBezTo>
                  <a:cubicBezTo>
                    <a:pt x="5668" y="3508"/>
                    <a:pt x="5239" y="2044"/>
                    <a:pt x="4263" y="1079"/>
                  </a:cubicBezTo>
                  <a:cubicBezTo>
                    <a:pt x="3524" y="356"/>
                    <a:pt x="2566" y="1"/>
                    <a:pt x="1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82" name="Google Shape;282;p39"/>
            <p:cNvSpPr/>
            <p:nvPr/>
          </p:nvSpPr>
          <p:spPr>
            <a:xfrm>
              <a:off x="1532160" y="2593590"/>
              <a:ext cx="81834" cy="180207"/>
            </a:xfrm>
            <a:custGeom>
              <a:avLst/>
              <a:gdLst/>
              <a:ahLst/>
              <a:cxnLst/>
              <a:rect l="l" t="t" r="r" b="b"/>
              <a:pathLst>
                <a:path w="2573" h="5666" extrusionOk="0">
                  <a:moveTo>
                    <a:pt x="2399" y="1"/>
                  </a:moveTo>
                  <a:cubicBezTo>
                    <a:pt x="2340" y="1"/>
                    <a:pt x="2284" y="36"/>
                    <a:pt x="2251" y="94"/>
                  </a:cubicBezTo>
                  <a:cubicBezTo>
                    <a:pt x="2096" y="380"/>
                    <a:pt x="1715" y="856"/>
                    <a:pt x="1715" y="1737"/>
                  </a:cubicBezTo>
                  <a:lnTo>
                    <a:pt x="1715" y="5273"/>
                  </a:lnTo>
                  <a:cubicBezTo>
                    <a:pt x="1715" y="5309"/>
                    <a:pt x="1679" y="5332"/>
                    <a:pt x="1655" y="5332"/>
                  </a:cubicBezTo>
                  <a:lnTo>
                    <a:pt x="167" y="5332"/>
                  </a:lnTo>
                  <a:cubicBezTo>
                    <a:pt x="72" y="5332"/>
                    <a:pt x="0" y="5404"/>
                    <a:pt x="0" y="5499"/>
                  </a:cubicBezTo>
                  <a:cubicBezTo>
                    <a:pt x="0" y="5583"/>
                    <a:pt x="72" y="5666"/>
                    <a:pt x="167" y="5666"/>
                  </a:cubicBezTo>
                  <a:lnTo>
                    <a:pt x="1655" y="5666"/>
                  </a:lnTo>
                  <a:cubicBezTo>
                    <a:pt x="1858" y="5666"/>
                    <a:pt x="2036" y="5487"/>
                    <a:pt x="2036" y="5273"/>
                  </a:cubicBezTo>
                  <a:lnTo>
                    <a:pt x="2036" y="1737"/>
                  </a:lnTo>
                  <a:cubicBezTo>
                    <a:pt x="2036" y="963"/>
                    <a:pt x="2382" y="558"/>
                    <a:pt x="2548" y="249"/>
                  </a:cubicBezTo>
                  <a:cubicBezTo>
                    <a:pt x="2572" y="153"/>
                    <a:pt x="2548" y="70"/>
                    <a:pt x="2477" y="22"/>
                  </a:cubicBezTo>
                  <a:cubicBezTo>
                    <a:pt x="2451" y="8"/>
                    <a:pt x="2425" y="1"/>
                    <a:pt x="23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83" name="Google Shape;283;p39"/>
            <p:cNvSpPr/>
            <p:nvPr/>
          </p:nvSpPr>
          <p:spPr>
            <a:xfrm>
              <a:off x="1425359" y="2572313"/>
              <a:ext cx="24267" cy="17843"/>
            </a:xfrm>
            <a:custGeom>
              <a:avLst/>
              <a:gdLst/>
              <a:ahLst/>
              <a:cxnLst/>
              <a:rect l="l" t="t" r="r" b="b"/>
              <a:pathLst>
                <a:path w="763" h="561" extrusionOk="0">
                  <a:moveTo>
                    <a:pt x="583" y="0"/>
                  </a:moveTo>
                  <a:cubicBezTo>
                    <a:pt x="554" y="0"/>
                    <a:pt x="525" y="8"/>
                    <a:pt x="501" y="25"/>
                  </a:cubicBezTo>
                  <a:lnTo>
                    <a:pt x="96" y="239"/>
                  </a:lnTo>
                  <a:cubicBezTo>
                    <a:pt x="25" y="287"/>
                    <a:pt x="1" y="394"/>
                    <a:pt x="37" y="465"/>
                  </a:cubicBezTo>
                  <a:cubicBezTo>
                    <a:pt x="72" y="525"/>
                    <a:pt x="132" y="560"/>
                    <a:pt x="191" y="560"/>
                  </a:cubicBezTo>
                  <a:cubicBezTo>
                    <a:pt x="215" y="560"/>
                    <a:pt x="251" y="560"/>
                    <a:pt x="275" y="537"/>
                  </a:cubicBezTo>
                  <a:lnTo>
                    <a:pt x="680" y="322"/>
                  </a:lnTo>
                  <a:cubicBezTo>
                    <a:pt x="739" y="263"/>
                    <a:pt x="763" y="156"/>
                    <a:pt x="727" y="84"/>
                  </a:cubicBezTo>
                  <a:cubicBezTo>
                    <a:pt x="696" y="29"/>
                    <a:pt x="639" y="0"/>
                    <a:pt x="5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84" name="Google Shape;284;p39"/>
            <p:cNvSpPr/>
            <p:nvPr/>
          </p:nvSpPr>
          <p:spPr>
            <a:xfrm>
              <a:off x="1562820" y="2573680"/>
              <a:ext cx="26176" cy="17620"/>
            </a:xfrm>
            <a:custGeom>
              <a:avLst/>
              <a:gdLst/>
              <a:ahLst/>
              <a:cxnLst/>
              <a:rect l="l" t="t" r="r" b="b"/>
              <a:pathLst>
                <a:path w="823" h="554" extrusionOk="0">
                  <a:moveTo>
                    <a:pt x="201" y="1"/>
                  </a:moveTo>
                  <a:cubicBezTo>
                    <a:pt x="143" y="1"/>
                    <a:pt x="81" y="28"/>
                    <a:pt x="48" y="77"/>
                  </a:cubicBezTo>
                  <a:cubicBezTo>
                    <a:pt x="1" y="160"/>
                    <a:pt x="37" y="255"/>
                    <a:pt x="108" y="303"/>
                  </a:cubicBezTo>
                  <a:cubicBezTo>
                    <a:pt x="513" y="529"/>
                    <a:pt x="513" y="553"/>
                    <a:pt x="584" y="553"/>
                  </a:cubicBezTo>
                  <a:cubicBezTo>
                    <a:pt x="763" y="541"/>
                    <a:pt x="822" y="315"/>
                    <a:pt x="680" y="244"/>
                  </a:cubicBezTo>
                  <a:lnTo>
                    <a:pt x="275" y="17"/>
                  </a:lnTo>
                  <a:cubicBezTo>
                    <a:pt x="253" y="6"/>
                    <a:pt x="227" y="1"/>
                    <a:pt x="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85" name="Google Shape;285;p39"/>
            <p:cNvSpPr/>
            <p:nvPr/>
          </p:nvSpPr>
          <p:spPr>
            <a:xfrm>
              <a:off x="1448100" y="2481414"/>
              <a:ext cx="125375" cy="191275"/>
            </a:xfrm>
            <a:custGeom>
              <a:avLst/>
              <a:gdLst/>
              <a:ahLst/>
              <a:cxnLst/>
              <a:rect l="l" t="t" r="r" b="b"/>
              <a:pathLst>
                <a:path w="3942" h="6014" extrusionOk="0">
                  <a:moveTo>
                    <a:pt x="1280" y="1498"/>
                  </a:moveTo>
                  <a:cubicBezTo>
                    <a:pt x="1355" y="1498"/>
                    <a:pt x="1429" y="1543"/>
                    <a:pt x="1429" y="1632"/>
                  </a:cubicBezTo>
                  <a:lnTo>
                    <a:pt x="1429" y="1763"/>
                  </a:lnTo>
                  <a:lnTo>
                    <a:pt x="1262" y="1763"/>
                  </a:lnTo>
                  <a:cubicBezTo>
                    <a:pt x="1191" y="1763"/>
                    <a:pt x="1131" y="1704"/>
                    <a:pt x="1131" y="1632"/>
                  </a:cubicBezTo>
                  <a:cubicBezTo>
                    <a:pt x="1131" y="1543"/>
                    <a:pt x="1206" y="1498"/>
                    <a:pt x="1280" y="1498"/>
                  </a:cubicBezTo>
                  <a:close/>
                  <a:moveTo>
                    <a:pt x="2483" y="1498"/>
                  </a:moveTo>
                  <a:cubicBezTo>
                    <a:pt x="2557" y="1498"/>
                    <a:pt x="2632" y="1543"/>
                    <a:pt x="2632" y="1632"/>
                  </a:cubicBezTo>
                  <a:cubicBezTo>
                    <a:pt x="2632" y="1704"/>
                    <a:pt x="2572" y="1763"/>
                    <a:pt x="2501" y="1763"/>
                  </a:cubicBezTo>
                  <a:lnTo>
                    <a:pt x="2334" y="1763"/>
                  </a:lnTo>
                  <a:lnTo>
                    <a:pt x="2334" y="1632"/>
                  </a:lnTo>
                  <a:cubicBezTo>
                    <a:pt x="2334" y="1543"/>
                    <a:pt x="2408" y="1498"/>
                    <a:pt x="2483" y="1498"/>
                  </a:cubicBezTo>
                  <a:close/>
                  <a:moveTo>
                    <a:pt x="1989" y="2085"/>
                  </a:moveTo>
                  <a:lnTo>
                    <a:pt x="1989" y="3776"/>
                  </a:lnTo>
                  <a:lnTo>
                    <a:pt x="1739" y="3776"/>
                  </a:lnTo>
                  <a:lnTo>
                    <a:pt x="1739" y="2085"/>
                  </a:lnTo>
                  <a:close/>
                  <a:moveTo>
                    <a:pt x="2524" y="4097"/>
                  </a:moveTo>
                  <a:lnTo>
                    <a:pt x="2524" y="4430"/>
                  </a:lnTo>
                  <a:lnTo>
                    <a:pt x="1215" y="4430"/>
                  </a:lnTo>
                  <a:lnTo>
                    <a:pt x="1215" y="4097"/>
                  </a:lnTo>
                  <a:close/>
                  <a:moveTo>
                    <a:pt x="2512" y="4752"/>
                  </a:moveTo>
                  <a:lnTo>
                    <a:pt x="2512" y="4942"/>
                  </a:lnTo>
                  <a:lnTo>
                    <a:pt x="2524" y="4942"/>
                  </a:lnTo>
                  <a:cubicBezTo>
                    <a:pt x="2524" y="5026"/>
                    <a:pt x="2465" y="5085"/>
                    <a:pt x="2393" y="5085"/>
                  </a:cubicBezTo>
                  <a:lnTo>
                    <a:pt x="1334" y="5085"/>
                  </a:lnTo>
                  <a:cubicBezTo>
                    <a:pt x="1262" y="5085"/>
                    <a:pt x="1203" y="5026"/>
                    <a:pt x="1203" y="4942"/>
                  </a:cubicBezTo>
                  <a:lnTo>
                    <a:pt x="1203" y="4752"/>
                  </a:lnTo>
                  <a:close/>
                  <a:moveTo>
                    <a:pt x="2227" y="5395"/>
                  </a:moveTo>
                  <a:cubicBezTo>
                    <a:pt x="2203" y="5561"/>
                    <a:pt x="2048" y="5681"/>
                    <a:pt x="1870" y="5681"/>
                  </a:cubicBezTo>
                  <a:cubicBezTo>
                    <a:pt x="1691" y="5681"/>
                    <a:pt x="1548" y="5561"/>
                    <a:pt x="1500" y="5395"/>
                  </a:cubicBezTo>
                  <a:close/>
                  <a:moveTo>
                    <a:pt x="1874" y="1"/>
                  </a:moveTo>
                  <a:cubicBezTo>
                    <a:pt x="834" y="1"/>
                    <a:pt x="0" y="837"/>
                    <a:pt x="0" y="1882"/>
                  </a:cubicBezTo>
                  <a:cubicBezTo>
                    <a:pt x="0" y="2406"/>
                    <a:pt x="215" y="2906"/>
                    <a:pt x="607" y="3264"/>
                  </a:cubicBezTo>
                  <a:cubicBezTo>
                    <a:pt x="786" y="3418"/>
                    <a:pt x="869" y="3656"/>
                    <a:pt x="869" y="3895"/>
                  </a:cubicBezTo>
                  <a:lnTo>
                    <a:pt x="869" y="4942"/>
                  </a:lnTo>
                  <a:cubicBezTo>
                    <a:pt x="869" y="5145"/>
                    <a:pt x="988" y="5300"/>
                    <a:pt x="1155" y="5359"/>
                  </a:cubicBezTo>
                  <a:cubicBezTo>
                    <a:pt x="1191" y="5716"/>
                    <a:pt x="1489" y="6014"/>
                    <a:pt x="1858" y="6014"/>
                  </a:cubicBezTo>
                  <a:cubicBezTo>
                    <a:pt x="2227" y="6014"/>
                    <a:pt x="2524" y="5740"/>
                    <a:pt x="2560" y="5359"/>
                  </a:cubicBezTo>
                  <a:cubicBezTo>
                    <a:pt x="2715" y="5288"/>
                    <a:pt x="2834" y="5121"/>
                    <a:pt x="2834" y="4942"/>
                  </a:cubicBezTo>
                  <a:lnTo>
                    <a:pt x="2834" y="3871"/>
                  </a:lnTo>
                  <a:cubicBezTo>
                    <a:pt x="2834" y="3811"/>
                    <a:pt x="2834" y="3752"/>
                    <a:pt x="2858" y="3692"/>
                  </a:cubicBezTo>
                  <a:cubicBezTo>
                    <a:pt x="2870" y="3609"/>
                    <a:pt x="2822" y="3514"/>
                    <a:pt x="2727" y="3502"/>
                  </a:cubicBezTo>
                  <a:cubicBezTo>
                    <a:pt x="2718" y="3500"/>
                    <a:pt x="2710" y="3500"/>
                    <a:pt x="2701" y="3500"/>
                  </a:cubicBezTo>
                  <a:cubicBezTo>
                    <a:pt x="2627" y="3500"/>
                    <a:pt x="2558" y="3546"/>
                    <a:pt x="2536" y="3621"/>
                  </a:cubicBezTo>
                  <a:cubicBezTo>
                    <a:pt x="2524" y="3668"/>
                    <a:pt x="2524" y="3728"/>
                    <a:pt x="2512" y="3776"/>
                  </a:cubicBezTo>
                  <a:lnTo>
                    <a:pt x="2298" y="3776"/>
                  </a:lnTo>
                  <a:lnTo>
                    <a:pt x="2298" y="2085"/>
                  </a:lnTo>
                  <a:lnTo>
                    <a:pt x="2465" y="2085"/>
                  </a:lnTo>
                  <a:cubicBezTo>
                    <a:pt x="2715" y="2085"/>
                    <a:pt x="2929" y="1882"/>
                    <a:pt x="2929" y="1632"/>
                  </a:cubicBezTo>
                  <a:cubicBezTo>
                    <a:pt x="2929" y="1370"/>
                    <a:pt x="2715" y="1168"/>
                    <a:pt x="2465" y="1168"/>
                  </a:cubicBezTo>
                  <a:lnTo>
                    <a:pt x="2441" y="1168"/>
                  </a:lnTo>
                  <a:cubicBezTo>
                    <a:pt x="2179" y="1168"/>
                    <a:pt x="1977" y="1370"/>
                    <a:pt x="1977" y="1632"/>
                  </a:cubicBezTo>
                  <a:lnTo>
                    <a:pt x="1977" y="1763"/>
                  </a:lnTo>
                  <a:lnTo>
                    <a:pt x="1727" y="1763"/>
                  </a:lnTo>
                  <a:lnTo>
                    <a:pt x="1727" y="1632"/>
                  </a:lnTo>
                  <a:cubicBezTo>
                    <a:pt x="1727" y="1370"/>
                    <a:pt x="1512" y="1168"/>
                    <a:pt x="1262" y="1168"/>
                  </a:cubicBezTo>
                  <a:lnTo>
                    <a:pt x="1227" y="1168"/>
                  </a:lnTo>
                  <a:cubicBezTo>
                    <a:pt x="977" y="1168"/>
                    <a:pt x="774" y="1370"/>
                    <a:pt x="774" y="1632"/>
                  </a:cubicBezTo>
                  <a:cubicBezTo>
                    <a:pt x="774" y="1882"/>
                    <a:pt x="977" y="2085"/>
                    <a:pt x="1227" y="2085"/>
                  </a:cubicBezTo>
                  <a:lnTo>
                    <a:pt x="1393" y="2085"/>
                  </a:lnTo>
                  <a:lnTo>
                    <a:pt x="1393" y="3776"/>
                  </a:lnTo>
                  <a:lnTo>
                    <a:pt x="1191" y="3776"/>
                  </a:lnTo>
                  <a:cubicBezTo>
                    <a:pt x="1155" y="3478"/>
                    <a:pt x="1024" y="3204"/>
                    <a:pt x="810" y="3014"/>
                  </a:cubicBezTo>
                  <a:cubicBezTo>
                    <a:pt x="488" y="2716"/>
                    <a:pt x="310" y="2299"/>
                    <a:pt x="310" y="1871"/>
                  </a:cubicBezTo>
                  <a:cubicBezTo>
                    <a:pt x="310" y="1013"/>
                    <a:pt x="988" y="323"/>
                    <a:pt x="1858" y="323"/>
                  </a:cubicBezTo>
                  <a:lnTo>
                    <a:pt x="1905" y="323"/>
                  </a:lnTo>
                  <a:cubicBezTo>
                    <a:pt x="2715" y="335"/>
                    <a:pt x="3394" y="1013"/>
                    <a:pt x="3405" y="1835"/>
                  </a:cubicBezTo>
                  <a:lnTo>
                    <a:pt x="3405" y="1847"/>
                  </a:lnTo>
                  <a:cubicBezTo>
                    <a:pt x="3405" y="2287"/>
                    <a:pt x="3239" y="2668"/>
                    <a:pt x="2929" y="2966"/>
                  </a:cubicBezTo>
                  <a:cubicBezTo>
                    <a:pt x="2870" y="3025"/>
                    <a:pt x="2858" y="3133"/>
                    <a:pt x="2929" y="3204"/>
                  </a:cubicBezTo>
                  <a:cubicBezTo>
                    <a:pt x="2965" y="3240"/>
                    <a:pt x="3007" y="3258"/>
                    <a:pt x="3048" y="3258"/>
                  </a:cubicBezTo>
                  <a:cubicBezTo>
                    <a:pt x="3090" y="3258"/>
                    <a:pt x="3132" y="3240"/>
                    <a:pt x="3167" y="3204"/>
                  </a:cubicBezTo>
                  <a:cubicBezTo>
                    <a:pt x="3906" y="2502"/>
                    <a:pt x="3941" y="1299"/>
                    <a:pt x="3191" y="561"/>
                  </a:cubicBezTo>
                  <a:cubicBezTo>
                    <a:pt x="2858" y="216"/>
                    <a:pt x="2393" y="1"/>
                    <a:pt x="1917" y="1"/>
                  </a:cubicBezTo>
                  <a:cubicBezTo>
                    <a:pt x="1903" y="1"/>
                    <a:pt x="1888" y="1"/>
                    <a:pt x="18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86" name="Google Shape;286;p39"/>
            <p:cNvSpPr/>
            <p:nvPr/>
          </p:nvSpPr>
          <p:spPr>
            <a:xfrm>
              <a:off x="1502232" y="2449259"/>
              <a:ext cx="10655" cy="25380"/>
            </a:xfrm>
            <a:custGeom>
              <a:avLst/>
              <a:gdLst/>
              <a:ahLst/>
              <a:cxnLst/>
              <a:rect l="l" t="t" r="r" b="b"/>
              <a:pathLst>
                <a:path w="335" h="798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631"/>
                  </a:lnTo>
                  <a:cubicBezTo>
                    <a:pt x="1" y="715"/>
                    <a:pt x="84" y="798"/>
                    <a:pt x="168" y="798"/>
                  </a:cubicBezTo>
                  <a:cubicBezTo>
                    <a:pt x="263" y="798"/>
                    <a:pt x="334" y="715"/>
                    <a:pt x="334" y="631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87" name="Google Shape;287;p39"/>
            <p:cNvSpPr/>
            <p:nvPr/>
          </p:nvSpPr>
          <p:spPr>
            <a:xfrm>
              <a:off x="1458309" y="2460582"/>
              <a:ext cx="18988" cy="23090"/>
            </a:xfrm>
            <a:custGeom>
              <a:avLst/>
              <a:gdLst/>
              <a:ahLst/>
              <a:cxnLst/>
              <a:rect l="l" t="t" r="r" b="b"/>
              <a:pathLst>
                <a:path w="597" h="726" extrusionOk="0">
                  <a:moveTo>
                    <a:pt x="190" y="1"/>
                  </a:moveTo>
                  <a:cubicBezTo>
                    <a:pt x="161" y="1"/>
                    <a:pt x="132" y="9"/>
                    <a:pt x="108" y="25"/>
                  </a:cubicBezTo>
                  <a:cubicBezTo>
                    <a:pt x="25" y="61"/>
                    <a:pt x="1" y="168"/>
                    <a:pt x="48" y="240"/>
                  </a:cubicBezTo>
                  <a:lnTo>
                    <a:pt x="275" y="644"/>
                  </a:lnTo>
                  <a:cubicBezTo>
                    <a:pt x="299" y="693"/>
                    <a:pt x="357" y="726"/>
                    <a:pt x="414" y="726"/>
                  </a:cubicBezTo>
                  <a:cubicBezTo>
                    <a:pt x="441" y="726"/>
                    <a:pt x="466" y="719"/>
                    <a:pt x="489" y="704"/>
                  </a:cubicBezTo>
                  <a:cubicBezTo>
                    <a:pt x="572" y="656"/>
                    <a:pt x="596" y="573"/>
                    <a:pt x="548" y="478"/>
                  </a:cubicBezTo>
                  <a:lnTo>
                    <a:pt x="322" y="85"/>
                  </a:lnTo>
                  <a:cubicBezTo>
                    <a:pt x="299" y="30"/>
                    <a:pt x="244" y="1"/>
                    <a:pt x="1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88" name="Google Shape;288;p39"/>
            <p:cNvSpPr/>
            <p:nvPr/>
          </p:nvSpPr>
          <p:spPr>
            <a:xfrm>
              <a:off x="1425741" y="2492768"/>
              <a:ext cx="25031" cy="17874"/>
            </a:xfrm>
            <a:custGeom>
              <a:avLst/>
              <a:gdLst/>
              <a:ahLst/>
              <a:cxnLst/>
              <a:rect l="l" t="t" r="r" b="b"/>
              <a:pathLst>
                <a:path w="787" h="562" extrusionOk="0">
                  <a:moveTo>
                    <a:pt x="181" y="1"/>
                  </a:moveTo>
                  <a:cubicBezTo>
                    <a:pt x="126" y="1"/>
                    <a:pt x="72" y="30"/>
                    <a:pt x="48" y="85"/>
                  </a:cubicBezTo>
                  <a:cubicBezTo>
                    <a:pt x="1" y="156"/>
                    <a:pt x="25" y="263"/>
                    <a:pt x="108" y="299"/>
                  </a:cubicBezTo>
                  <a:cubicBezTo>
                    <a:pt x="501" y="525"/>
                    <a:pt x="501" y="561"/>
                    <a:pt x="584" y="561"/>
                  </a:cubicBezTo>
                  <a:cubicBezTo>
                    <a:pt x="632" y="561"/>
                    <a:pt x="703" y="525"/>
                    <a:pt x="727" y="466"/>
                  </a:cubicBezTo>
                  <a:cubicBezTo>
                    <a:pt x="787" y="394"/>
                    <a:pt x="751" y="287"/>
                    <a:pt x="668" y="240"/>
                  </a:cubicBezTo>
                  <a:lnTo>
                    <a:pt x="263" y="25"/>
                  </a:lnTo>
                  <a:cubicBezTo>
                    <a:pt x="238" y="9"/>
                    <a:pt x="209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89" name="Google Shape;289;p39"/>
            <p:cNvSpPr/>
            <p:nvPr/>
          </p:nvSpPr>
          <p:spPr>
            <a:xfrm>
              <a:off x="1414768" y="2535959"/>
              <a:ext cx="25031" cy="10655"/>
            </a:xfrm>
            <a:custGeom>
              <a:avLst/>
              <a:gdLst/>
              <a:ahLst/>
              <a:cxnLst/>
              <a:rect l="l" t="t" r="r" b="b"/>
              <a:pathLst>
                <a:path w="787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632" y="334"/>
                  </a:lnTo>
                  <a:cubicBezTo>
                    <a:pt x="715" y="334"/>
                    <a:pt x="786" y="251"/>
                    <a:pt x="786" y="167"/>
                  </a:cubicBezTo>
                  <a:cubicBezTo>
                    <a:pt x="786" y="72"/>
                    <a:pt x="715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90" name="Google Shape;290;p39"/>
            <p:cNvSpPr/>
            <p:nvPr/>
          </p:nvSpPr>
          <p:spPr>
            <a:xfrm>
              <a:off x="1573825" y="2537104"/>
              <a:ext cx="24999" cy="10241"/>
            </a:xfrm>
            <a:custGeom>
              <a:avLst/>
              <a:gdLst/>
              <a:ahLst/>
              <a:cxnLst/>
              <a:rect l="l" t="t" r="r" b="b"/>
              <a:pathLst>
                <a:path w="78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31" y="322"/>
                  </a:lnTo>
                  <a:cubicBezTo>
                    <a:pt x="715" y="322"/>
                    <a:pt x="786" y="251"/>
                    <a:pt x="786" y="155"/>
                  </a:cubicBezTo>
                  <a:cubicBezTo>
                    <a:pt x="786" y="72"/>
                    <a:pt x="715" y="0"/>
                    <a:pt x="6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91" name="Google Shape;291;p39"/>
            <p:cNvSpPr/>
            <p:nvPr/>
          </p:nvSpPr>
          <p:spPr>
            <a:xfrm>
              <a:off x="1563965" y="2493627"/>
              <a:ext cx="24649" cy="17525"/>
            </a:xfrm>
            <a:custGeom>
              <a:avLst/>
              <a:gdLst/>
              <a:ahLst/>
              <a:cxnLst/>
              <a:rect l="l" t="t" r="r" b="b"/>
              <a:pathLst>
                <a:path w="775" h="551" extrusionOk="0">
                  <a:moveTo>
                    <a:pt x="576" y="0"/>
                  </a:moveTo>
                  <a:cubicBezTo>
                    <a:pt x="549" y="0"/>
                    <a:pt x="523" y="7"/>
                    <a:pt x="501" y="22"/>
                  </a:cubicBezTo>
                  <a:lnTo>
                    <a:pt x="108" y="248"/>
                  </a:lnTo>
                  <a:cubicBezTo>
                    <a:pt x="24" y="296"/>
                    <a:pt x="1" y="391"/>
                    <a:pt x="48" y="475"/>
                  </a:cubicBezTo>
                  <a:cubicBezTo>
                    <a:pt x="73" y="524"/>
                    <a:pt x="132" y="550"/>
                    <a:pt x="189" y="550"/>
                  </a:cubicBezTo>
                  <a:cubicBezTo>
                    <a:pt x="215" y="550"/>
                    <a:pt x="240" y="545"/>
                    <a:pt x="263" y="534"/>
                  </a:cubicBezTo>
                  <a:lnTo>
                    <a:pt x="667" y="308"/>
                  </a:lnTo>
                  <a:cubicBezTo>
                    <a:pt x="739" y="260"/>
                    <a:pt x="774" y="153"/>
                    <a:pt x="727" y="82"/>
                  </a:cubicBezTo>
                  <a:cubicBezTo>
                    <a:pt x="694" y="33"/>
                    <a:pt x="633" y="0"/>
                    <a:pt x="5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92" name="Google Shape;292;p39"/>
            <p:cNvSpPr/>
            <p:nvPr/>
          </p:nvSpPr>
          <p:spPr>
            <a:xfrm>
              <a:off x="1537853" y="2461440"/>
              <a:ext cx="18956" cy="23090"/>
            </a:xfrm>
            <a:custGeom>
              <a:avLst/>
              <a:gdLst/>
              <a:ahLst/>
              <a:cxnLst/>
              <a:rect l="l" t="t" r="r" b="b"/>
              <a:pathLst>
                <a:path w="596" h="726" extrusionOk="0">
                  <a:moveTo>
                    <a:pt x="414" y="0"/>
                  </a:moveTo>
                  <a:cubicBezTo>
                    <a:pt x="357" y="0"/>
                    <a:pt x="298" y="33"/>
                    <a:pt x="274" y="82"/>
                  </a:cubicBezTo>
                  <a:lnTo>
                    <a:pt x="48" y="486"/>
                  </a:lnTo>
                  <a:cubicBezTo>
                    <a:pt x="0" y="558"/>
                    <a:pt x="36" y="665"/>
                    <a:pt x="107" y="701"/>
                  </a:cubicBezTo>
                  <a:cubicBezTo>
                    <a:pt x="132" y="718"/>
                    <a:pt x="162" y="725"/>
                    <a:pt x="192" y="725"/>
                  </a:cubicBezTo>
                  <a:cubicBezTo>
                    <a:pt x="247" y="725"/>
                    <a:pt x="303" y="699"/>
                    <a:pt x="333" y="653"/>
                  </a:cubicBezTo>
                  <a:lnTo>
                    <a:pt x="548" y="248"/>
                  </a:lnTo>
                  <a:cubicBezTo>
                    <a:pt x="595" y="177"/>
                    <a:pt x="572" y="70"/>
                    <a:pt x="488" y="22"/>
                  </a:cubicBezTo>
                  <a:cubicBezTo>
                    <a:pt x="466" y="7"/>
                    <a:pt x="440" y="0"/>
                    <a:pt x="4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</p:grpSp>
      <p:grpSp>
        <p:nvGrpSpPr>
          <p:cNvPr id="293" name="Google Shape;293;p39"/>
          <p:cNvGrpSpPr/>
          <p:nvPr/>
        </p:nvGrpSpPr>
        <p:grpSpPr>
          <a:xfrm>
            <a:off x="1123985" y="3230174"/>
            <a:ext cx="499670" cy="499670"/>
            <a:chOff x="2639038" y="2894942"/>
            <a:chExt cx="355612" cy="35561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94" name="Google Shape;294;p39"/>
            <p:cNvSpPr/>
            <p:nvPr/>
          </p:nvSpPr>
          <p:spPr>
            <a:xfrm>
              <a:off x="2748479" y="2894942"/>
              <a:ext cx="246171" cy="304119"/>
            </a:xfrm>
            <a:custGeom>
              <a:avLst/>
              <a:gdLst/>
              <a:ahLst/>
              <a:cxnLst/>
              <a:rect l="l" t="t" r="r" b="b"/>
              <a:pathLst>
                <a:path w="7740" h="9562" extrusionOk="0">
                  <a:moveTo>
                    <a:pt x="7168" y="1930"/>
                  </a:moveTo>
                  <a:cubicBezTo>
                    <a:pt x="7299" y="1930"/>
                    <a:pt x="7406" y="2037"/>
                    <a:pt x="7406" y="2168"/>
                  </a:cubicBezTo>
                  <a:lnTo>
                    <a:pt x="7418" y="3156"/>
                  </a:lnTo>
                  <a:cubicBezTo>
                    <a:pt x="7418" y="3287"/>
                    <a:pt x="7311" y="3394"/>
                    <a:pt x="7180" y="3394"/>
                  </a:cubicBezTo>
                  <a:lnTo>
                    <a:pt x="6882" y="3394"/>
                  </a:lnTo>
                  <a:lnTo>
                    <a:pt x="6882" y="2715"/>
                  </a:lnTo>
                  <a:cubicBezTo>
                    <a:pt x="6882" y="2632"/>
                    <a:pt x="6811" y="2561"/>
                    <a:pt x="6715" y="2561"/>
                  </a:cubicBezTo>
                  <a:cubicBezTo>
                    <a:pt x="6632" y="2561"/>
                    <a:pt x="6549" y="2632"/>
                    <a:pt x="6549" y="2715"/>
                  </a:cubicBezTo>
                  <a:lnTo>
                    <a:pt x="6549" y="3394"/>
                  </a:lnTo>
                  <a:lnTo>
                    <a:pt x="6096" y="3394"/>
                  </a:lnTo>
                  <a:lnTo>
                    <a:pt x="6096" y="1930"/>
                  </a:lnTo>
                  <a:close/>
                  <a:moveTo>
                    <a:pt x="4549" y="1"/>
                  </a:moveTo>
                  <a:cubicBezTo>
                    <a:pt x="4227" y="1"/>
                    <a:pt x="3965" y="251"/>
                    <a:pt x="3965" y="572"/>
                  </a:cubicBezTo>
                  <a:lnTo>
                    <a:pt x="3965" y="1608"/>
                  </a:lnTo>
                  <a:lnTo>
                    <a:pt x="3239" y="1608"/>
                  </a:lnTo>
                  <a:cubicBezTo>
                    <a:pt x="3144" y="1608"/>
                    <a:pt x="3072" y="1680"/>
                    <a:pt x="3072" y="1763"/>
                  </a:cubicBezTo>
                  <a:cubicBezTo>
                    <a:pt x="3072" y="1858"/>
                    <a:pt x="3144" y="1930"/>
                    <a:pt x="3239" y="1930"/>
                  </a:cubicBezTo>
                  <a:lnTo>
                    <a:pt x="3965" y="1930"/>
                  </a:lnTo>
                  <a:lnTo>
                    <a:pt x="3965" y="3394"/>
                  </a:lnTo>
                  <a:lnTo>
                    <a:pt x="3417" y="3394"/>
                  </a:lnTo>
                  <a:lnTo>
                    <a:pt x="3417" y="3013"/>
                  </a:lnTo>
                  <a:cubicBezTo>
                    <a:pt x="3417" y="2930"/>
                    <a:pt x="3334" y="2858"/>
                    <a:pt x="3251" y="2858"/>
                  </a:cubicBezTo>
                  <a:cubicBezTo>
                    <a:pt x="3155" y="2858"/>
                    <a:pt x="3084" y="2930"/>
                    <a:pt x="3084" y="3013"/>
                  </a:cubicBezTo>
                  <a:lnTo>
                    <a:pt x="3084" y="3394"/>
                  </a:lnTo>
                  <a:lnTo>
                    <a:pt x="2382" y="3394"/>
                  </a:lnTo>
                  <a:lnTo>
                    <a:pt x="2382" y="2715"/>
                  </a:lnTo>
                  <a:cubicBezTo>
                    <a:pt x="2382" y="2632"/>
                    <a:pt x="2310" y="2561"/>
                    <a:pt x="2227" y="2561"/>
                  </a:cubicBezTo>
                  <a:cubicBezTo>
                    <a:pt x="2132" y="2561"/>
                    <a:pt x="2060" y="2632"/>
                    <a:pt x="2060" y="2715"/>
                  </a:cubicBezTo>
                  <a:lnTo>
                    <a:pt x="2060" y="3394"/>
                  </a:lnTo>
                  <a:lnTo>
                    <a:pt x="1358" y="3394"/>
                  </a:lnTo>
                  <a:lnTo>
                    <a:pt x="1358" y="3013"/>
                  </a:lnTo>
                  <a:cubicBezTo>
                    <a:pt x="1358" y="2930"/>
                    <a:pt x="1286" y="2858"/>
                    <a:pt x="1191" y="2858"/>
                  </a:cubicBezTo>
                  <a:cubicBezTo>
                    <a:pt x="1108" y="2858"/>
                    <a:pt x="1036" y="2930"/>
                    <a:pt x="1036" y="3013"/>
                  </a:cubicBezTo>
                  <a:lnTo>
                    <a:pt x="1036" y="3394"/>
                  </a:lnTo>
                  <a:lnTo>
                    <a:pt x="334" y="3394"/>
                  </a:lnTo>
                  <a:lnTo>
                    <a:pt x="334" y="2715"/>
                  </a:lnTo>
                  <a:cubicBezTo>
                    <a:pt x="334" y="2632"/>
                    <a:pt x="262" y="2561"/>
                    <a:pt x="167" y="2561"/>
                  </a:cubicBezTo>
                  <a:cubicBezTo>
                    <a:pt x="84" y="2561"/>
                    <a:pt x="0" y="2632"/>
                    <a:pt x="0" y="2715"/>
                  </a:cubicBezTo>
                  <a:lnTo>
                    <a:pt x="0" y="3549"/>
                  </a:lnTo>
                  <a:lnTo>
                    <a:pt x="0" y="4799"/>
                  </a:lnTo>
                  <a:cubicBezTo>
                    <a:pt x="0" y="4894"/>
                    <a:pt x="84" y="4966"/>
                    <a:pt x="167" y="4966"/>
                  </a:cubicBezTo>
                  <a:cubicBezTo>
                    <a:pt x="262" y="4966"/>
                    <a:pt x="334" y="4894"/>
                    <a:pt x="334" y="4799"/>
                  </a:cubicBezTo>
                  <a:lnTo>
                    <a:pt x="334" y="3716"/>
                  </a:lnTo>
                  <a:lnTo>
                    <a:pt x="3977" y="3716"/>
                  </a:lnTo>
                  <a:lnTo>
                    <a:pt x="3977" y="5692"/>
                  </a:lnTo>
                  <a:cubicBezTo>
                    <a:pt x="3977" y="5787"/>
                    <a:pt x="4048" y="5859"/>
                    <a:pt x="4144" y="5859"/>
                  </a:cubicBezTo>
                  <a:cubicBezTo>
                    <a:pt x="4227" y="5859"/>
                    <a:pt x="4310" y="5787"/>
                    <a:pt x="4310" y="5692"/>
                  </a:cubicBezTo>
                  <a:lnTo>
                    <a:pt x="4310" y="560"/>
                  </a:lnTo>
                  <a:cubicBezTo>
                    <a:pt x="4310" y="429"/>
                    <a:pt x="4406" y="322"/>
                    <a:pt x="4549" y="322"/>
                  </a:cubicBezTo>
                  <a:lnTo>
                    <a:pt x="5525" y="322"/>
                  </a:lnTo>
                  <a:cubicBezTo>
                    <a:pt x="5656" y="322"/>
                    <a:pt x="5763" y="429"/>
                    <a:pt x="5763" y="560"/>
                  </a:cubicBezTo>
                  <a:lnTo>
                    <a:pt x="5763" y="8871"/>
                  </a:lnTo>
                  <a:cubicBezTo>
                    <a:pt x="5763" y="9073"/>
                    <a:pt x="5596" y="9240"/>
                    <a:pt x="5394" y="9240"/>
                  </a:cubicBezTo>
                  <a:lnTo>
                    <a:pt x="1727" y="9240"/>
                  </a:lnTo>
                  <a:cubicBezTo>
                    <a:pt x="1643" y="9240"/>
                    <a:pt x="1572" y="9312"/>
                    <a:pt x="1572" y="9407"/>
                  </a:cubicBezTo>
                  <a:cubicBezTo>
                    <a:pt x="1572" y="9490"/>
                    <a:pt x="1643" y="9562"/>
                    <a:pt x="1727" y="9562"/>
                  </a:cubicBezTo>
                  <a:lnTo>
                    <a:pt x="5394" y="9562"/>
                  </a:lnTo>
                  <a:cubicBezTo>
                    <a:pt x="5787" y="9562"/>
                    <a:pt x="6108" y="9252"/>
                    <a:pt x="6108" y="8847"/>
                  </a:cubicBezTo>
                  <a:lnTo>
                    <a:pt x="6108" y="3704"/>
                  </a:lnTo>
                  <a:lnTo>
                    <a:pt x="7180" y="3704"/>
                  </a:lnTo>
                  <a:cubicBezTo>
                    <a:pt x="7489" y="3704"/>
                    <a:pt x="7739" y="3454"/>
                    <a:pt x="7739" y="3120"/>
                  </a:cubicBezTo>
                  <a:lnTo>
                    <a:pt x="7739" y="2144"/>
                  </a:lnTo>
                  <a:cubicBezTo>
                    <a:pt x="7739" y="1858"/>
                    <a:pt x="7489" y="1608"/>
                    <a:pt x="7180" y="1608"/>
                  </a:cubicBezTo>
                  <a:lnTo>
                    <a:pt x="6108" y="1608"/>
                  </a:lnTo>
                  <a:lnTo>
                    <a:pt x="6108" y="572"/>
                  </a:lnTo>
                  <a:cubicBezTo>
                    <a:pt x="6108" y="263"/>
                    <a:pt x="5858" y="1"/>
                    <a:pt x="5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  <p:sp>
          <p:nvSpPr>
            <p:cNvPr id="295" name="Google Shape;295;p39"/>
            <p:cNvSpPr/>
            <p:nvPr/>
          </p:nvSpPr>
          <p:spPr>
            <a:xfrm>
              <a:off x="2639038" y="2945703"/>
              <a:ext cx="246552" cy="304851"/>
            </a:xfrm>
            <a:custGeom>
              <a:avLst/>
              <a:gdLst/>
              <a:ahLst/>
              <a:cxnLst/>
              <a:rect l="l" t="t" r="r" b="b"/>
              <a:pathLst>
                <a:path w="7752" h="9585" extrusionOk="0">
                  <a:moveTo>
                    <a:pt x="3429" y="7989"/>
                  </a:moveTo>
                  <a:lnTo>
                    <a:pt x="3429" y="9013"/>
                  </a:lnTo>
                  <a:cubicBezTo>
                    <a:pt x="3429" y="9144"/>
                    <a:pt x="3322" y="9251"/>
                    <a:pt x="3191" y="9251"/>
                  </a:cubicBezTo>
                  <a:lnTo>
                    <a:pt x="2215" y="9251"/>
                  </a:lnTo>
                  <a:cubicBezTo>
                    <a:pt x="2072" y="9251"/>
                    <a:pt x="1977" y="9144"/>
                    <a:pt x="1977" y="9013"/>
                  </a:cubicBezTo>
                  <a:lnTo>
                    <a:pt x="1977" y="7989"/>
                  </a:lnTo>
                  <a:close/>
                  <a:moveTo>
                    <a:pt x="2358" y="0"/>
                  </a:moveTo>
                  <a:cubicBezTo>
                    <a:pt x="1977" y="0"/>
                    <a:pt x="1643" y="322"/>
                    <a:pt x="1643" y="715"/>
                  </a:cubicBezTo>
                  <a:lnTo>
                    <a:pt x="1643" y="5870"/>
                  </a:lnTo>
                  <a:lnTo>
                    <a:pt x="572" y="5870"/>
                  </a:lnTo>
                  <a:cubicBezTo>
                    <a:pt x="262" y="5870"/>
                    <a:pt x="0" y="6120"/>
                    <a:pt x="0" y="6430"/>
                  </a:cubicBezTo>
                  <a:lnTo>
                    <a:pt x="0" y="7418"/>
                  </a:lnTo>
                  <a:cubicBezTo>
                    <a:pt x="0" y="7727"/>
                    <a:pt x="250" y="7977"/>
                    <a:pt x="572" y="7977"/>
                  </a:cubicBezTo>
                  <a:lnTo>
                    <a:pt x="1643" y="7977"/>
                  </a:lnTo>
                  <a:lnTo>
                    <a:pt x="1643" y="9013"/>
                  </a:lnTo>
                  <a:cubicBezTo>
                    <a:pt x="1643" y="9323"/>
                    <a:pt x="1905" y="9585"/>
                    <a:pt x="2215" y="9585"/>
                  </a:cubicBezTo>
                  <a:lnTo>
                    <a:pt x="3191" y="9585"/>
                  </a:lnTo>
                  <a:cubicBezTo>
                    <a:pt x="3513" y="9585"/>
                    <a:pt x="3763" y="9335"/>
                    <a:pt x="3763" y="9013"/>
                  </a:cubicBezTo>
                  <a:lnTo>
                    <a:pt x="3763" y="7977"/>
                  </a:lnTo>
                  <a:lnTo>
                    <a:pt x="4489" y="7977"/>
                  </a:lnTo>
                  <a:cubicBezTo>
                    <a:pt x="4584" y="7977"/>
                    <a:pt x="4656" y="7906"/>
                    <a:pt x="4656" y="7823"/>
                  </a:cubicBezTo>
                  <a:cubicBezTo>
                    <a:pt x="4656" y="7727"/>
                    <a:pt x="4584" y="7656"/>
                    <a:pt x="4489" y="7656"/>
                  </a:cubicBezTo>
                  <a:lnTo>
                    <a:pt x="560" y="7656"/>
                  </a:lnTo>
                  <a:cubicBezTo>
                    <a:pt x="429" y="7656"/>
                    <a:pt x="322" y="7549"/>
                    <a:pt x="322" y="7418"/>
                  </a:cubicBezTo>
                  <a:lnTo>
                    <a:pt x="322" y="6430"/>
                  </a:lnTo>
                  <a:cubicBezTo>
                    <a:pt x="322" y="6299"/>
                    <a:pt x="429" y="6192"/>
                    <a:pt x="560" y="6192"/>
                  </a:cubicBezTo>
                  <a:lnTo>
                    <a:pt x="1120" y="6192"/>
                  </a:lnTo>
                  <a:lnTo>
                    <a:pt x="1120" y="6870"/>
                  </a:lnTo>
                  <a:cubicBezTo>
                    <a:pt x="1120" y="6954"/>
                    <a:pt x="1203" y="7025"/>
                    <a:pt x="1286" y="7025"/>
                  </a:cubicBezTo>
                  <a:cubicBezTo>
                    <a:pt x="1382" y="7025"/>
                    <a:pt x="1453" y="6954"/>
                    <a:pt x="1453" y="6870"/>
                  </a:cubicBezTo>
                  <a:lnTo>
                    <a:pt x="1453" y="6192"/>
                  </a:lnTo>
                  <a:lnTo>
                    <a:pt x="2155" y="6192"/>
                  </a:lnTo>
                  <a:lnTo>
                    <a:pt x="2155" y="6608"/>
                  </a:lnTo>
                  <a:cubicBezTo>
                    <a:pt x="2155" y="6704"/>
                    <a:pt x="2227" y="6775"/>
                    <a:pt x="2322" y="6775"/>
                  </a:cubicBezTo>
                  <a:cubicBezTo>
                    <a:pt x="2405" y="6775"/>
                    <a:pt x="2477" y="6704"/>
                    <a:pt x="2477" y="6608"/>
                  </a:cubicBezTo>
                  <a:lnTo>
                    <a:pt x="2477" y="6192"/>
                  </a:lnTo>
                  <a:lnTo>
                    <a:pt x="3179" y="6192"/>
                  </a:lnTo>
                  <a:lnTo>
                    <a:pt x="3179" y="6870"/>
                  </a:lnTo>
                  <a:cubicBezTo>
                    <a:pt x="3179" y="6954"/>
                    <a:pt x="3239" y="7013"/>
                    <a:pt x="3334" y="7025"/>
                  </a:cubicBezTo>
                  <a:lnTo>
                    <a:pt x="3358" y="7025"/>
                  </a:lnTo>
                  <a:cubicBezTo>
                    <a:pt x="3453" y="7025"/>
                    <a:pt x="3525" y="6954"/>
                    <a:pt x="3525" y="6870"/>
                  </a:cubicBezTo>
                  <a:lnTo>
                    <a:pt x="3525" y="6192"/>
                  </a:lnTo>
                  <a:lnTo>
                    <a:pt x="4227" y="6192"/>
                  </a:lnTo>
                  <a:lnTo>
                    <a:pt x="4227" y="6608"/>
                  </a:lnTo>
                  <a:cubicBezTo>
                    <a:pt x="4227" y="6704"/>
                    <a:pt x="4299" y="6775"/>
                    <a:pt x="4382" y="6775"/>
                  </a:cubicBezTo>
                  <a:cubicBezTo>
                    <a:pt x="4477" y="6775"/>
                    <a:pt x="4549" y="6704"/>
                    <a:pt x="4549" y="6608"/>
                  </a:cubicBezTo>
                  <a:lnTo>
                    <a:pt x="4549" y="6192"/>
                  </a:lnTo>
                  <a:lnTo>
                    <a:pt x="5251" y="6192"/>
                  </a:lnTo>
                  <a:lnTo>
                    <a:pt x="5251" y="6870"/>
                  </a:lnTo>
                  <a:cubicBezTo>
                    <a:pt x="5251" y="6954"/>
                    <a:pt x="5323" y="7025"/>
                    <a:pt x="5418" y="7025"/>
                  </a:cubicBezTo>
                  <a:cubicBezTo>
                    <a:pt x="5501" y="7025"/>
                    <a:pt x="5573" y="6954"/>
                    <a:pt x="5573" y="6870"/>
                  </a:cubicBezTo>
                  <a:lnTo>
                    <a:pt x="5573" y="6192"/>
                  </a:lnTo>
                  <a:lnTo>
                    <a:pt x="6275" y="6192"/>
                  </a:lnTo>
                  <a:lnTo>
                    <a:pt x="6275" y="6608"/>
                  </a:lnTo>
                  <a:cubicBezTo>
                    <a:pt x="6275" y="6704"/>
                    <a:pt x="6346" y="6775"/>
                    <a:pt x="6442" y="6775"/>
                  </a:cubicBezTo>
                  <a:cubicBezTo>
                    <a:pt x="6525" y="6775"/>
                    <a:pt x="6608" y="6704"/>
                    <a:pt x="6608" y="6608"/>
                  </a:cubicBezTo>
                  <a:lnTo>
                    <a:pt x="6608" y="6192"/>
                  </a:lnTo>
                  <a:lnTo>
                    <a:pt x="7418" y="6192"/>
                  </a:lnTo>
                  <a:lnTo>
                    <a:pt x="7418" y="6870"/>
                  </a:lnTo>
                  <a:cubicBezTo>
                    <a:pt x="7418" y="6954"/>
                    <a:pt x="7501" y="7025"/>
                    <a:pt x="7585" y="7025"/>
                  </a:cubicBezTo>
                  <a:cubicBezTo>
                    <a:pt x="7680" y="7025"/>
                    <a:pt x="7751" y="6954"/>
                    <a:pt x="7751" y="6870"/>
                  </a:cubicBezTo>
                  <a:lnTo>
                    <a:pt x="7751" y="5965"/>
                  </a:lnTo>
                  <a:lnTo>
                    <a:pt x="7751" y="4775"/>
                  </a:lnTo>
                  <a:cubicBezTo>
                    <a:pt x="7751" y="4679"/>
                    <a:pt x="7680" y="4608"/>
                    <a:pt x="7585" y="4608"/>
                  </a:cubicBezTo>
                  <a:cubicBezTo>
                    <a:pt x="7501" y="4608"/>
                    <a:pt x="7418" y="4679"/>
                    <a:pt x="7418" y="4775"/>
                  </a:cubicBezTo>
                  <a:lnTo>
                    <a:pt x="7418" y="5858"/>
                  </a:lnTo>
                  <a:lnTo>
                    <a:pt x="3775" y="5858"/>
                  </a:lnTo>
                  <a:lnTo>
                    <a:pt x="3775" y="3882"/>
                  </a:lnTo>
                  <a:cubicBezTo>
                    <a:pt x="3775" y="3786"/>
                    <a:pt x="3703" y="3715"/>
                    <a:pt x="3608" y="3715"/>
                  </a:cubicBezTo>
                  <a:cubicBezTo>
                    <a:pt x="3525" y="3715"/>
                    <a:pt x="3441" y="3786"/>
                    <a:pt x="3441" y="3882"/>
                  </a:cubicBezTo>
                  <a:lnTo>
                    <a:pt x="3441" y="5858"/>
                  </a:lnTo>
                  <a:lnTo>
                    <a:pt x="1989" y="5858"/>
                  </a:lnTo>
                  <a:lnTo>
                    <a:pt x="1989" y="703"/>
                  </a:lnTo>
                  <a:cubicBezTo>
                    <a:pt x="1989" y="500"/>
                    <a:pt x="2155" y="334"/>
                    <a:pt x="2358" y="334"/>
                  </a:cubicBezTo>
                  <a:lnTo>
                    <a:pt x="6025" y="334"/>
                  </a:lnTo>
                  <a:cubicBezTo>
                    <a:pt x="6108" y="334"/>
                    <a:pt x="6192" y="262"/>
                    <a:pt x="6192" y="167"/>
                  </a:cubicBezTo>
                  <a:cubicBezTo>
                    <a:pt x="6192" y="84"/>
                    <a:pt x="6108" y="0"/>
                    <a:pt x="6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8B544"/>
                </a:solidFill>
                <a:latin typeface="WEB Regular Regular" panose="02000503040000020003" pitchFamily="2" charset="77"/>
              </a:endParaRPr>
            </a:p>
          </p:txBody>
        </p:sp>
      </p:grpSp>
      <p:sp>
        <p:nvSpPr>
          <p:cNvPr id="53" name="Google Shape;390;p43">
            <a:extLst>
              <a:ext uri="{FF2B5EF4-FFF2-40B4-BE49-F238E27FC236}">
                <a16:creationId xmlns:a16="http://schemas.microsoft.com/office/drawing/2014/main" id="{5F5BFA6C-C498-F743-860C-83B19B8FC8CD}"/>
              </a:ext>
            </a:extLst>
          </p:cNvPr>
          <p:cNvSpPr txBox="1">
            <a:spLocks/>
          </p:cNvSpPr>
          <p:nvPr/>
        </p:nvSpPr>
        <p:spPr>
          <a:xfrm>
            <a:off x="708115" y="541942"/>
            <a:ext cx="5124111" cy="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SemiBold"/>
              <a:buNone/>
              <a:defRPr sz="2200" b="0" i="0" u="none" strike="noStrike" cap="none">
                <a:solidFill>
                  <a:schemeClr val="dk1"/>
                </a:solidFill>
                <a:latin typeface="DM Sans" pitchFamily="2" charset="77"/>
                <a:ea typeface="Montserrat SemiBold"/>
                <a:cs typeface="Montserrat SemiBold"/>
                <a:sym typeface="Montserrat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ontserrat SemiBold"/>
              <a:buNone/>
              <a:defRPr sz="1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ontserrat SemiBold"/>
              <a:buNone/>
              <a:defRPr sz="1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ontserrat SemiBold"/>
              <a:buNone/>
              <a:defRPr sz="1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ontserrat SemiBold"/>
              <a:buNone/>
              <a:defRPr sz="1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ontserrat SemiBold"/>
              <a:buNone/>
              <a:defRPr sz="1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ontserrat SemiBold"/>
              <a:buNone/>
              <a:defRPr sz="1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ontserrat SemiBold"/>
              <a:buNone/>
              <a:defRPr sz="1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ontserrat SemiBold"/>
              <a:buNone/>
              <a:defRPr sz="1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r>
              <a:rPr lang="pt-PT" sz="1600" dirty="0">
                <a:solidFill>
                  <a:schemeClr val="tx1">
                    <a:lumMod val="90000"/>
                    <a:lumOff val="10000"/>
                  </a:schemeClr>
                </a:solidFill>
                <a:latin typeface="WEB Regular Regular" panose="02000503040000020003" pitchFamily="2" charset="77"/>
              </a:rPr>
              <a:t>STUDY DESIGN</a:t>
            </a:r>
          </a:p>
          <a:p>
            <a:r>
              <a:rPr lang="en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WEB Regular Regular" panose="02000503040000020003" pitchFamily="2" charset="77"/>
              </a:rPr>
              <a:t>Exploring gaps between communication teaching and real-world practice</a:t>
            </a:r>
          </a:p>
        </p:txBody>
      </p:sp>
      <p:sp>
        <p:nvSpPr>
          <p:cNvPr id="4" name="Google Shape;162;p32">
            <a:extLst>
              <a:ext uri="{FF2B5EF4-FFF2-40B4-BE49-F238E27FC236}">
                <a16:creationId xmlns:a16="http://schemas.microsoft.com/office/drawing/2014/main" id="{AAC835E0-6ACB-9E8D-9262-953AB78491D3}"/>
              </a:ext>
            </a:extLst>
          </p:cNvPr>
          <p:cNvSpPr txBox="1">
            <a:spLocks/>
          </p:cNvSpPr>
          <p:nvPr/>
        </p:nvSpPr>
        <p:spPr>
          <a:xfrm flipH="1">
            <a:off x="7924865" y="4692987"/>
            <a:ext cx="1049205" cy="3398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Montserrat" pitchFamily="2" charset="77"/>
                <a:ea typeface="Montserrat" pitchFamily="2" charset="77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pt-PT" sz="1000" b="1" dirty="0" err="1">
                <a:solidFill>
                  <a:srgbClr val="004998"/>
                </a:solidFill>
                <a:latin typeface="WEB Regular Regular" panose="02000503040000020003" pitchFamily="2" charset="77"/>
              </a:rPr>
              <a:t>August</a:t>
            </a:r>
            <a:r>
              <a:rPr lang="pt-PT" sz="1000" b="1" dirty="0">
                <a:solidFill>
                  <a:srgbClr val="004998"/>
                </a:solidFill>
                <a:latin typeface="WEB Regular Regular" panose="02000503040000020003" pitchFamily="2" charset="77"/>
              </a:rPr>
              <a:t> | </a:t>
            </a:r>
            <a:r>
              <a:rPr lang="pt-PT" sz="1000" b="1" dirty="0" err="1">
                <a:solidFill>
                  <a:srgbClr val="004998"/>
                </a:solidFill>
                <a:latin typeface="WEB Regular Regular" panose="02000503040000020003" pitchFamily="2" charset="77"/>
              </a:rPr>
              <a:t>2026</a:t>
            </a:r>
            <a:endParaRPr lang="pt-PT" sz="1000" b="1" dirty="0">
              <a:solidFill>
                <a:srgbClr val="004998"/>
              </a:solidFill>
              <a:latin typeface="WEB Regular Regular" panose="02000503040000020003" pitchFamily="2" charset="77"/>
            </a:endParaRPr>
          </a:p>
        </p:txBody>
      </p:sp>
      <p:pic>
        <p:nvPicPr>
          <p:cNvPr id="5" name="Imagem 4" descr="Uma imagem com Tipo de letra, captura de ecrã, Gráficos, logótipo&#10;&#10;Descrição gerada automaticamente">
            <a:extLst>
              <a:ext uri="{FF2B5EF4-FFF2-40B4-BE49-F238E27FC236}">
                <a16:creationId xmlns:a16="http://schemas.microsoft.com/office/drawing/2014/main" id="{DFE547DB-892E-212E-3C17-59CBF14543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930" y="4758520"/>
            <a:ext cx="1018118" cy="195042"/>
          </a:xfrm>
          <a:prstGeom prst="rect">
            <a:avLst/>
          </a:prstGeom>
        </p:spPr>
      </p:pic>
      <p:pic>
        <p:nvPicPr>
          <p:cNvPr id="2" name="Imagem 1" descr="Uma imagem com Tipo de letra, texto, Gráficos, logótipo&#10;&#10;Os conteúdos gerados por IA podem estar incorretos.">
            <a:extLst>
              <a:ext uri="{FF2B5EF4-FFF2-40B4-BE49-F238E27FC236}">
                <a16:creationId xmlns:a16="http://schemas.microsoft.com/office/drawing/2014/main" id="{635941C5-F31C-1D95-9325-78717D9A40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5471" y="4723869"/>
            <a:ext cx="1061317" cy="300952"/>
          </a:xfrm>
          <a:prstGeom prst="rect">
            <a:avLst/>
          </a:prstGeom>
        </p:spPr>
      </p:pic>
      <p:cxnSp>
        <p:nvCxnSpPr>
          <p:cNvPr id="9" name="Conexão Reta 8">
            <a:extLst>
              <a:ext uri="{FF2B5EF4-FFF2-40B4-BE49-F238E27FC236}">
                <a16:creationId xmlns:a16="http://schemas.microsoft.com/office/drawing/2014/main" id="{90147E6E-E199-88D9-0B3B-025124CC37A8}"/>
              </a:ext>
            </a:extLst>
          </p:cNvPr>
          <p:cNvCxnSpPr>
            <a:cxnSpLocks/>
          </p:cNvCxnSpPr>
          <p:nvPr/>
        </p:nvCxnSpPr>
        <p:spPr>
          <a:xfrm>
            <a:off x="90000" y="4618969"/>
            <a:ext cx="8964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 descr="Uma imagem com ar livre, céu, nuvem, veículo&#10;&#10;Os conteúdos gerados por IA podem estar incorretos.">
            <a:extLst>
              <a:ext uri="{FF2B5EF4-FFF2-40B4-BE49-F238E27FC236}">
                <a16:creationId xmlns:a16="http://schemas.microsoft.com/office/drawing/2014/main" id="{3B509F7F-AAC0-6D97-AB96-50F6C0BD167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3560"/>
          <a:stretch>
            <a:fillRect/>
          </a:stretch>
        </p:blipFill>
        <p:spPr>
          <a:xfrm>
            <a:off x="5231876" y="-4105"/>
            <a:ext cx="3913918" cy="46230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10000"/>
            <a:lumOff val="90000"/>
          </a:schemeClr>
        </a:solidFill>
        <a:effectLst/>
      </p:bgPr>
    </p:bg>
    <p:spTree>
      <p:nvGrpSpPr>
        <p:cNvPr id="1" name="Shape 229">
          <a:extLst>
            <a:ext uri="{FF2B5EF4-FFF2-40B4-BE49-F238E27FC236}">
              <a16:creationId xmlns:a16="http://schemas.microsoft.com/office/drawing/2014/main" id="{7F248C21-E729-3954-FBC1-CEBA091DA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Uma imagem com Tipo de letra, texto, logótipo, Gráficos&#10;&#10;Os conteúdos gerados por IA podem estar incorretos.">
            <a:extLst>
              <a:ext uri="{FF2B5EF4-FFF2-40B4-BE49-F238E27FC236}">
                <a16:creationId xmlns:a16="http://schemas.microsoft.com/office/drawing/2014/main" id="{FCEC2211-65D4-ED42-9553-E330C78477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681" y="4756904"/>
            <a:ext cx="1131374" cy="214571"/>
          </a:xfrm>
          <a:prstGeom prst="rect">
            <a:avLst/>
          </a:prstGeom>
        </p:spPr>
      </p:pic>
      <p:pic>
        <p:nvPicPr>
          <p:cNvPr id="7" name="Imagem 6" descr="Uma imagem com ar livre, nuvem, água, céu&#10;&#10;Os conteúdos gerados por IA podem estar incorretos.">
            <a:extLst>
              <a:ext uri="{FF2B5EF4-FFF2-40B4-BE49-F238E27FC236}">
                <a16:creationId xmlns:a16="http://schemas.microsoft.com/office/drawing/2014/main" id="{35BAFD74-6202-2514-E98D-212678F52F9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11" r="3338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7A313DC7-1236-DC87-15BE-6D850180567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0">
                <a:schemeClr val="accent2">
                  <a:lumMod val="50000"/>
                </a:schemeClr>
              </a:gs>
              <a:gs pos="100000">
                <a:schemeClr val="accent1">
                  <a:tint val="23500"/>
                  <a:satMod val="160000"/>
                  <a:lumMod val="0"/>
                  <a:lumOff val="10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001" name="Contrast Scrim"/>
          <p:cNvSpPr/>
          <p:nvPr/>
        </p:nvSpPr>
        <p:spPr>
          <a:xfrm>
            <a:off x="606500" y="1000000"/>
            <a:ext cx="7931000" cy="3400000"/>
          </a:xfrm>
          <a:prstGeom prst="rect">
            <a:avLst/>
          </a:prstGeom>
          <a:solidFill>
            <a:schemeClr val="tx1">
              <a:alpha val="42000"/>
            </a:schemeClr>
          </a:solidFill>
          <a:ln>
            <a:noFill/>
          </a:ln>
        </p:spPr>
        <p:txBody>
          <a:bodyPr/>
          <a:lstStyle/>
          <a:p>
            <a:endParaRPr lang="en"/>
          </a:p>
        </p:txBody>
      </p:sp>
      <p:sp>
        <p:nvSpPr>
          <p:cNvPr id="9" name="Google Shape;230;p37"/>
          <p:cNvSpPr txBox="1">
            <a:spLocks noGrp="1"/>
          </p:cNvSpPr>
          <p:nvPr>
            <p:ph type="title"/>
          </p:nvPr>
        </p:nvSpPr>
        <p:spPr>
          <a:xfrm>
            <a:off x="756500" y="1150000"/>
            <a:ext cx="7631000" cy="310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1800" b="1" dirty="0">
                <a:solidFill>
                  <a:schemeClr val="bg1"/>
                </a:solidFill>
                <a:latin typeface="WEB Regular Regular" panose="02000503040000020003" pitchFamily="2" charset="77"/>
              </a:rPr>
              <a:t>THEME 1 — FROM STRUCTURED TO ADAPTIVE PRACTICE</a:t>
            </a:r>
          </a:p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en" sz="2600" i="1" dirty="0">
                <a:solidFill>
                  <a:schemeClr val="bg1"/>
                </a:solidFill>
                <a:latin typeface="WEB Regular Regular" panose="02000503040000020003" pitchFamily="2" charset="77"/>
              </a:rPr>
              <a:t>“When it was an actual conversation, I struggled with that aspect — like translating the skills over.”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bg1">
                    <a:lumMod val="85000"/>
                  </a:schemeClr>
                </a:solidFill>
                <a:latin typeface="WEB Regular Regular" panose="02000503040000020003" pitchFamily="2" charset="77"/>
              </a:rPr>
              <a:t>— Year 2 student</a:t>
            </a:r>
          </a:p>
        </p:txBody>
      </p:sp>
    </p:spTree>
    <p:extLst>
      <p:ext uri="{BB962C8B-B14F-4D97-AF65-F5344CB8AC3E}">
        <p14:creationId xmlns:p14="http://schemas.microsoft.com/office/powerpoint/2010/main" val="2579411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10000"/>
            <a:lumOff val="90000"/>
          </a:schemeClr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m nuvem, ar livre, céu, edifício&#10;&#10;Os conteúdos gerados por IA podem estar incorretos.">
            <a:extLst>
              <a:ext uri="{FF2B5EF4-FFF2-40B4-BE49-F238E27FC236}">
                <a16:creationId xmlns:a16="http://schemas.microsoft.com/office/drawing/2014/main" id="{2AA85438-DCB8-790B-8529-BB913FA4CC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623" b="762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57143EAD-765D-0ABA-4483-C885AFEBACDB}"/>
              </a:ext>
            </a:extLst>
          </p:cNvPr>
          <p:cNvSpPr/>
          <p:nvPr/>
        </p:nvSpPr>
        <p:spPr>
          <a:xfrm>
            <a:off x="0" y="-1"/>
            <a:ext cx="9144000" cy="514350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  <a:lumMod val="0"/>
                  <a:lumOff val="10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001" name="Contrast Scrim"/>
          <p:cNvSpPr/>
          <p:nvPr/>
        </p:nvSpPr>
        <p:spPr>
          <a:xfrm>
            <a:off x="606500" y="1000000"/>
            <a:ext cx="7931000" cy="3400000"/>
          </a:xfrm>
          <a:prstGeom prst="rect">
            <a:avLst/>
          </a:prstGeom>
          <a:solidFill>
            <a:schemeClr val="tx1">
              <a:alpha val="42000"/>
            </a:schemeClr>
          </a:solidFill>
          <a:ln>
            <a:noFill/>
          </a:ln>
        </p:spPr>
        <p:txBody>
          <a:bodyPr/>
          <a:lstStyle/>
          <a:p>
            <a:endParaRPr lang="en"/>
          </a:p>
        </p:txBody>
      </p:sp>
      <p:sp>
        <p:nvSpPr>
          <p:cNvPr id="230" name="Google Shape;230;p37"/>
          <p:cNvSpPr txBox="1">
            <a:spLocks noGrp="1"/>
          </p:cNvSpPr>
          <p:nvPr>
            <p:ph type="title"/>
          </p:nvPr>
        </p:nvSpPr>
        <p:spPr>
          <a:xfrm>
            <a:off x="756500" y="1150000"/>
            <a:ext cx="7631000" cy="310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1800" b="1" dirty="0">
                <a:solidFill>
                  <a:schemeClr val="bg1"/>
                </a:solidFill>
                <a:latin typeface="WEB Regular Regular" panose="02000503040000020003" pitchFamily="2" charset="77"/>
              </a:rPr>
              <a:t>THEME 2 — COMMUNICATION DEVELOPS THROUGH SITUATED EXPERIENCE</a:t>
            </a:r>
          </a:p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en" sz="2600" i="1" dirty="0">
                <a:solidFill>
                  <a:schemeClr val="bg1"/>
                </a:solidFill>
                <a:latin typeface="WEB Regular Regular" panose="02000503040000020003" pitchFamily="2" charset="77"/>
              </a:rPr>
              <a:t>“You only really learn when you actually do it.”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bg1">
                    <a:lumMod val="85000"/>
                  </a:schemeClr>
                </a:solidFill>
                <a:latin typeface="WEB Regular Regular" panose="02000503040000020003" pitchFamily="2" charset="77"/>
              </a:rPr>
              <a:t>— Year 5 student</a:t>
            </a:r>
          </a:p>
        </p:txBody>
      </p:sp>
      <p:pic>
        <p:nvPicPr>
          <p:cNvPr id="12" name="Imagem 11" descr="Uma imagem com Tipo de letra, texto, logótipo, Gráficos&#10;&#10;Os conteúdos gerados por IA podem estar incorretos.">
            <a:extLst>
              <a:ext uri="{FF2B5EF4-FFF2-40B4-BE49-F238E27FC236}">
                <a16:creationId xmlns:a16="http://schemas.microsoft.com/office/drawing/2014/main" id="{88F000A0-1B21-4496-6B43-5BDD30EBB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681" y="4756904"/>
            <a:ext cx="1131374" cy="21457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10000"/>
            <a:lumOff val="90000"/>
          </a:schemeClr>
        </a:solidFill>
        <a:effectLst/>
      </p:bgPr>
    </p:bg>
    <p:spTree>
      <p:nvGrpSpPr>
        <p:cNvPr id="1" name="Shape 229">
          <a:extLst>
            <a:ext uri="{FF2B5EF4-FFF2-40B4-BE49-F238E27FC236}">
              <a16:creationId xmlns:a16="http://schemas.microsoft.com/office/drawing/2014/main" id="{E2E16274-631F-380B-BB8C-871132121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m ar livre, edifício, céu, água&#10;&#10;Os conteúdos gerados por IA podem estar incorretos.">
            <a:extLst>
              <a:ext uri="{FF2B5EF4-FFF2-40B4-BE49-F238E27FC236}">
                <a16:creationId xmlns:a16="http://schemas.microsoft.com/office/drawing/2014/main" id="{64D013F4-ACD2-B358-E308-15D0E6D70F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828" b="875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54C2305-0DB8-BB64-92A4-AFB925FEEF1E}"/>
              </a:ext>
            </a:extLst>
          </p:cNvPr>
          <p:cNvSpPr/>
          <p:nvPr/>
        </p:nvSpPr>
        <p:spPr>
          <a:xfrm>
            <a:off x="0" y="-1"/>
            <a:ext cx="9144000" cy="5143501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0">
                <a:schemeClr val="bg2">
                  <a:lumMod val="50000"/>
                </a:schemeClr>
              </a:gs>
              <a:gs pos="100000">
                <a:schemeClr val="accent1">
                  <a:tint val="23500"/>
                  <a:satMod val="160000"/>
                  <a:lumMod val="0"/>
                  <a:lumOff val="10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001" name="Contrast Scrim"/>
          <p:cNvSpPr/>
          <p:nvPr/>
        </p:nvSpPr>
        <p:spPr>
          <a:xfrm>
            <a:off x="606500" y="1000000"/>
            <a:ext cx="7931000" cy="3400000"/>
          </a:xfrm>
          <a:prstGeom prst="rect">
            <a:avLst/>
          </a:prstGeom>
          <a:solidFill>
            <a:schemeClr val="tx1">
              <a:alpha val="42000"/>
            </a:schemeClr>
          </a:solidFill>
          <a:ln>
            <a:noFill/>
          </a:ln>
        </p:spPr>
        <p:txBody>
          <a:bodyPr/>
          <a:lstStyle/>
          <a:p>
            <a:endParaRPr lang="en"/>
          </a:p>
        </p:txBody>
      </p:sp>
      <p:sp>
        <p:nvSpPr>
          <p:cNvPr id="230" name="Google Shape;230;p37"/>
          <p:cNvSpPr txBox="1">
            <a:spLocks noGrp="1"/>
          </p:cNvSpPr>
          <p:nvPr>
            <p:ph type="title"/>
          </p:nvPr>
        </p:nvSpPr>
        <p:spPr>
          <a:xfrm>
            <a:off x="756500" y="1150000"/>
            <a:ext cx="7631000" cy="310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1800" b="1" dirty="0">
                <a:solidFill>
                  <a:schemeClr val="bg1"/>
                </a:solidFill>
                <a:latin typeface="WEB Regular Regular" panose="02000503040000020003" pitchFamily="2" charset="77"/>
              </a:rPr>
              <a:t>THEME 3 — STACKED COMPLEXITY</a:t>
            </a:r>
          </a:p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r>
              <a:rPr lang="en" sz="2600" i="1" dirty="0">
                <a:solidFill>
                  <a:schemeClr val="bg1"/>
                </a:solidFill>
                <a:latin typeface="WEB Regular Regular" panose="02000503040000020003" pitchFamily="2" charset="77"/>
              </a:rPr>
              <a:t>“If you added language barriers to paediatric children who are then autistic, and then the parent's involved as well, these layers all add up.”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bg1">
                    <a:lumMod val="85000"/>
                  </a:schemeClr>
                </a:solidFill>
                <a:latin typeface="WEB Regular Regular" panose="02000503040000020003" pitchFamily="2" charset="77"/>
              </a:rPr>
              <a:t>— Year 4 student</a:t>
            </a:r>
          </a:p>
        </p:txBody>
      </p:sp>
      <p:pic>
        <p:nvPicPr>
          <p:cNvPr id="12" name="Imagem 11" descr="Uma imagem com Tipo de letra, texto, logótipo, Gráficos&#10;&#10;Os conteúdos gerados por IA podem estar incorretos.">
            <a:extLst>
              <a:ext uri="{FF2B5EF4-FFF2-40B4-BE49-F238E27FC236}">
                <a16:creationId xmlns:a16="http://schemas.microsoft.com/office/drawing/2014/main" id="{6D5F2ECF-E3B5-2F92-A322-00CFA9322E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681" y="4756904"/>
            <a:ext cx="1131374" cy="214571"/>
          </a:xfrm>
          <a:prstGeom prst="rect">
            <a:avLst/>
          </a:prstGeom>
        </p:spPr>
      </p:pic>
      <p:sp>
        <p:nvSpPr>
          <p:cNvPr id="9002" name="Citation"/>
          <p:cNvSpPr txBox="1"/>
          <p:nvPr/>
        </p:nvSpPr>
        <p:spPr>
          <a:xfrm>
            <a:off x="6400800" y="4755200"/>
            <a:ext cx="2560000" cy="228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noAutofit/>
          </a:bodyPr>
          <a:lstStyle/>
          <a:p>
            <a:pPr algn="r"/>
            <a:r>
              <a:rPr lang="en" sz="800" i="1" dirty="0">
                <a:solidFill>
                  <a:schemeClr val="bg1">
                    <a:lumMod val="65000"/>
                  </a:schemeClr>
                </a:solidFill>
                <a:latin typeface="WEB Regular Regular" panose="02000503040000020003" pitchFamily="2" charset="77"/>
              </a:rPr>
              <a:t>Attwell et al., manuscript in preparation</a:t>
            </a:r>
          </a:p>
        </p:txBody>
      </p:sp>
    </p:spTree>
    <p:extLst>
      <p:ext uri="{BB962C8B-B14F-4D97-AF65-F5344CB8AC3E}">
        <p14:creationId xmlns:p14="http://schemas.microsoft.com/office/powerpoint/2010/main" val="1159575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m esboço, desenho, panorama, arte&#10;&#10;Os conteúdos gerados por IA podem estar incorretos.">
            <a:extLst>
              <a:ext uri="{FF2B5EF4-FFF2-40B4-BE49-F238E27FC236}">
                <a16:creationId xmlns:a16="http://schemas.microsoft.com/office/drawing/2014/main" id="{9FCE8115-C398-8175-FB81-0544B13A87B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9518" y="2636745"/>
            <a:ext cx="6964965" cy="2052000"/>
          </a:xfrm>
          <a:prstGeom prst="rect">
            <a:avLst/>
          </a:prstGeom>
        </p:spPr>
      </p:pic>
      <p:sp>
        <p:nvSpPr>
          <p:cNvPr id="210" name="Google Shape;210;p36"/>
          <p:cNvSpPr txBox="1">
            <a:spLocks noGrp="1"/>
          </p:cNvSpPr>
          <p:nvPr>
            <p:ph type="ctrTitle" idx="2"/>
          </p:nvPr>
        </p:nvSpPr>
        <p:spPr>
          <a:xfrm flipH="1">
            <a:off x="5433759" y="1118148"/>
            <a:ext cx="1817700" cy="4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WEB Regular Regular" panose="02000503040000020003" pitchFamily="2" charset="77"/>
              </a:rPr>
              <a:t>How We Teach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211" name="Google Shape;211;p36"/>
          <p:cNvSpPr txBox="1">
            <a:spLocks noGrp="1"/>
          </p:cNvSpPr>
          <p:nvPr>
            <p:ph type="subTitle" idx="3"/>
          </p:nvPr>
        </p:nvSpPr>
        <p:spPr>
          <a:xfrm flipH="1">
            <a:off x="5433645" y="1497025"/>
            <a:ext cx="2914617" cy="500000"/>
          </a:xfrm>
          <a:prstGeom prst="rect">
            <a:avLst/>
          </a:prstGeom>
        </p:spPr>
        <p:txBody>
          <a:bodyPr spcFirstLastPara="1" wrap="square" lIns="91425" tIns="27432" rIns="91425" bIns="27432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tx1"/>
                </a:solidFill>
                <a:latin typeface="WEB Regular Regular" panose="02000503040000020003" pitchFamily="2" charset="77"/>
              </a:rPr>
              <a:t>Taught as separate, isolated topics</a:t>
            </a:r>
            <a:endParaRPr sz="1100" dirty="0">
              <a:solidFill>
                <a:schemeClr val="tx1"/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212" name="Google Shape;212;p36"/>
          <p:cNvSpPr txBox="1">
            <a:spLocks noGrp="1"/>
          </p:cNvSpPr>
          <p:nvPr>
            <p:ph type="ctrTitle"/>
          </p:nvPr>
        </p:nvSpPr>
        <p:spPr>
          <a:xfrm flipH="1">
            <a:off x="720000" y="1118165"/>
            <a:ext cx="1560600" cy="4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WEB Regular Regular" panose="02000503040000020003" pitchFamily="2" charset="77"/>
              </a:rPr>
              <a:t>How Students Experience It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213" name="Google Shape;213;p36"/>
          <p:cNvSpPr txBox="1">
            <a:spLocks noGrp="1"/>
          </p:cNvSpPr>
          <p:nvPr>
            <p:ph type="subTitle" idx="1"/>
          </p:nvPr>
        </p:nvSpPr>
        <p:spPr>
          <a:xfrm flipH="1">
            <a:off x="720000" y="1506674"/>
            <a:ext cx="2914616" cy="490000"/>
          </a:xfrm>
          <a:prstGeom prst="rect">
            <a:avLst/>
          </a:prstGeom>
        </p:spPr>
        <p:txBody>
          <a:bodyPr spcFirstLastPara="1" wrap="square" lIns="91425" tIns="27432" rIns="91425" bIns="27432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tx1"/>
                </a:solidFill>
                <a:latin typeface="WEB Regular Regular" panose="02000503040000020003" pitchFamily="2" charset="77"/>
              </a:rPr>
              <a:t>Multiple challenges arrive together, not one at a time</a:t>
            </a:r>
            <a:endParaRPr sz="1100" dirty="0">
              <a:solidFill>
                <a:schemeClr val="tx1"/>
              </a:solidFill>
              <a:latin typeface="WEB Regular Regular" panose="02000503040000020003" pitchFamily="2" charset="77"/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55215E58-E1A8-BC43-B9E8-AF9057648C67}"/>
              </a:ext>
            </a:extLst>
          </p:cNvPr>
          <p:cNvSpPr>
            <a:spLocks noGrp="1"/>
          </p:cNvSpPr>
          <p:nvPr>
            <p:ph type="title" idx="4"/>
          </p:nvPr>
        </p:nvSpPr>
        <p:spPr>
          <a:xfrm>
            <a:off x="720000" y="539750"/>
            <a:ext cx="6925200" cy="634200"/>
          </a:xfrm>
        </p:spPr>
        <p:txBody>
          <a:bodyPr/>
          <a:lstStyle/>
          <a:p>
            <a:r>
              <a:rPr lang="pt-PT" sz="1600" dirty="0">
                <a:solidFill>
                  <a:schemeClr val="tx1">
                    <a:lumMod val="90000"/>
                    <a:lumOff val="10000"/>
                  </a:schemeClr>
                </a:solidFill>
                <a:latin typeface="WEB Regular Regular" panose="02000503040000020003" pitchFamily="2" charset="77"/>
              </a:rPr>
              <a:t>WE TEACH IT SEPARATELY. STUDENTS LIVE IT ALL AT ONCE.</a:t>
            </a:r>
          </a:p>
        </p:txBody>
      </p:sp>
      <p:sp>
        <p:nvSpPr>
          <p:cNvPr id="4" name="Google Shape;162;p32">
            <a:extLst>
              <a:ext uri="{FF2B5EF4-FFF2-40B4-BE49-F238E27FC236}">
                <a16:creationId xmlns:a16="http://schemas.microsoft.com/office/drawing/2014/main" id="{D1CEFD87-7825-078B-785A-8F0BD6D25001}"/>
              </a:ext>
            </a:extLst>
          </p:cNvPr>
          <p:cNvSpPr txBox="1">
            <a:spLocks/>
          </p:cNvSpPr>
          <p:nvPr/>
        </p:nvSpPr>
        <p:spPr>
          <a:xfrm flipH="1">
            <a:off x="7924865" y="4692987"/>
            <a:ext cx="1049205" cy="3398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Montserrat" pitchFamily="2" charset="77"/>
                <a:ea typeface="Montserrat" pitchFamily="2" charset="77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pt-PT" sz="1000" b="1" dirty="0" err="1">
                <a:solidFill>
                  <a:srgbClr val="004998"/>
                </a:solidFill>
                <a:latin typeface="WEB Regular Regular" panose="02000503040000020003" pitchFamily="2" charset="77"/>
              </a:rPr>
              <a:t>August</a:t>
            </a:r>
            <a:r>
              <a:rPr lang="pt-PT" sz="1000" b="1" dirty="0">
                <a:solidFill>
                  <a:srgbClr val="004998"/>
                </a:solidFill>
                <a:latin typeface="WEB Regular Regular" panose="02000503040000020003" pitchFamily="2" charset="77"/>
              </a:rPr>
              <a:t> | </a:t>
            </a:r>
            <a:r>
              <a:rPr lang="pt-PT" sz="1000" b="1" dirty="0" err="1">
                <a:solidFill>
                  <a:srgbClr val="004998"/>
                </a:solidFill>
                <a:latin typeface="WEB Regular Regular" panose="02000503040000020003" pitchFamily="2" charset="77"/>
              </a:rPr>
              <a:t>2026</a:t>
            </a:r>
            <a:endParaRPr lang="pt-PT" sz="1000" b="1" dirty="0">
              <a:solidFill>
                <a:srgbClr val="004998"/>
              </a:solidFill>
              <a:latin typeface="WEB Regular Regular" panose="02000503040000020003" pitchFamily="2" charset="77"/>
            </a:endParaRPr>
          </a:p>
        </p:txBody>
      </p:sp>
      <p:pic>
        <p:nvPicPr>
          <p:cNvPr id="5" name="Imagem 4" descr="Uma imagem com Tipo de letra, captura de ecrã, Gráficos, logótipo&#10;&#10;Descrição gerada automaticamente">
            <a:extLst>
              <a:ext uri="{FF2B5EF4-FFF2-40B4-BE49-F238E27FC236}">
                <a16:creationId xmlns:a16="http://schemas.microsoft.com/office/drawing/2014/main" id="{7698BBDD-D05B-303C-B10A-BBB6D1F8E8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930" y="4758520"/>
            <a:ext cx="1018118" cy="195042"/>
          </a:xfrm>
          <a:prstGeom prst="rect">
            <a:avLst/>
          </a:prstGeom>
        </p:spPr>
      </p:pic>
      <p:pic>
        <p:nvPicPr>
          <p:cNvPr id="12" name="Imagem 11" descr="Uma imagem com ar livre, árvore, água, céu&#10;&#10;Os conteúdos gerados por IA podem estar incorretos.">
            <a:extLst>
              <a:ext uri="{FF2B5EF4-FFF2-40B4-BE49-F238E27FC236}">
                <a16:creationId xmlns:a16="http://schemas.microsoft.com/office/drawing/2014/main" id="{8F4C6E71-5706-39EA-F49D-70B9677567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347" y="2046756"/>
            <a:ext cx="2660918" cy="1773945"/>
          </a:xfrm>
          <a:prstGeom prst="rect">
            <a:avLst/>
          </a:prstGeom>
        </p:spPr>
      </p:pic>
      <p:pic>
        <p:nvPicPr>
          <p:cNvPr id="20" name="Imagem 19" descr="Uma imagem com ar livre, edifício, Veículo terrestre, Roda de bicicleta&#10;&#10;Os conteúdos gerados por IA podem estar incorretos.">
            <a:extLst>
              <a:ext uri="{FF2B5EF4-FFF2-40B4-BE49-F238E27FC236}">
                <a16:creationId xmlns:a16="http://schemas.microsoft.com/office/drawing/2014/main" id="{9F8A95DC-8AB6-FDB0-8D9D-4DEFF8B0DD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3615" y="2046756"/>
            <a:ext cx="2660905" cy="1773936"/>
          </a:xfrm>
          <a:prstGeom prst="rect">
            <a:avLst/>
          </a:prstGeom>
        </p:spPr>
      </p:pic>
      <p:pic>
        <p:nvPicPr>
          <p:cNvPr id="3" name="Imagem 2" descr="Uma imagem com Tipo de letra, texto, Gráficos, logótipo&#10;&#10;Os conteúdos gerados por IA podem estar incorretos.">
            <a:extLst>
              <a:ext uri="{FF2B5EF4-FFF2-40B4-BE49-F238E27FC236}">
                <a16:creationId xmlns:a16="http://schemas.microsoft.com/office/drawing/2014/main" id="{BA0AE399-E690-95B9-027C-52185A802B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5471" y="4723869"/>
            <a:ext cx="1061317" cy="300952"/>
          </a:xfrm>
          <a:prstGeom prst="rect">
            <a:avLst/>
          </a:prstGeom>
        </p:spPr>
      </p:pic>
      <p:cxnSp>
        <p:nvCxnSpPr>
          <p:cNvPr id="8" name="Conexão Reta 7">
            <a:extLst>
              <a:ext uri="{FF2B5EF4-FFF2-40B4-BE49-F238E27FC236}">
                <a16:creationId xmlns:a16="http://schemas.microsoft.com/office/drawing/2014/main" id="{90E3B43B-8399-7AF1-6F9A-EDDFD29E7931}"/>
              </a:ext>
            </a:extLst>
          </p:cNvPr>
          <p:cNvCxnSpPr>
            <a:cxnSpLocks/>
          </p:cNvCxnSpPr>
          <p:nvPr/>
        </p:nvCxnSpPr>
        <p:spPr>
          <a:xfrm>
            <a:off x="90000" y="4618969"/>
            <a:ext cx="8964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10000"/>
            <a:lumOff val="90000"/>
          </a:schemeClr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m nuvem, ar livre, céu, edifício&#10;&#10;Os conteúdos gerados por IA podem estar incorretos.">
            <a:extLst>
              <a:ext uri="{FF2B5EF4-FFF2-40B4-BE49-F238E27FC236}">
                <a16:creationId xmlns:a16="http://schemas.microsoft.com/office/drawing/2014/main" id="{2AA85438-DCB8-790B-8529-BB913FA4CC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623" b="762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57143EAD-765D-0ABA-4483-C885AFEBACDB}"/>
              </a:ext>
            </a:extLst>
          </p:cNvPr>
          <p:cNvSpPr/>
          <p:nvPr/>
        </p:nvSpPr>
        <p:spPr>
          <a:xfrm>
            <a:off x="0" y="-1"/>
            <a:ext cx="9144000" cy="514350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  <a:lumMod val="0"/>
                  <a:lumOff val="10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001" name="Contrast Scrim"/>
          <p:cNvSpPr/>
          <p:nvPr/>
        </p:nvSpPr>
        <p:spPr>
          <a:xfrm>
            <a:off x="606500" y="1500000"/>
            <a:ext cx="7931000" cy="2600000"/>
          </a:xfrm>
          <a:prstGeom prst="rect">
            <a:avLst/>
          </a:prstGeom>
          <a:solidFill>
            <a:schemeClr val="tx1">
              <a:alpha val="42000"/>
            </a:schemeClr>
          </a:solidFill>
          <a:ln>
            <a:noFill/>
          </a:ln>
        </p:spPr>
        <p:txBody>
          <a:bodyPr/>
          <a:lstStyle/>
          <a:p>
            <a:endParaRPr lang="en"/>
          </a:p>
        </p:txBody>
      </p:sp>
      <p:sp>
        <p:nvSpPr>
          <p:cNvPr id="230" name="Google Shape;230;p37"/>
          <p:cNvSpPr txBox="1">
            <a:spLocks noGrp="1"/>
          </p:cNvSpPr>
          <p:nvPr>
            <p:ph type="title"/>
          </p:nvPr>
        </p:nvSpPr>
        <p:spPr>
          <a:xfrm rot="-289">
            <a:off x="756500" y="1650000"/>
            <a:ext cx="7631000" cy="230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bg1"/>
                </a:solidFill>
                <a:latin typeface="WEB Regular Regular" panose="02000503040000020003" pitchFamily="2" charset="77"/>
              </a:rPr>
              <a:t>Students don't need more communication frameworks. They need preparation for communication complexity.</a:t>
            </a:r>
            <a:endParaRPr sz="2400" dirty="0">
              <a:solidFill>
                <a:schemeClr val="bg1"/>
              </a:solidFill>
              <a:latin typeface="WEB Regular Regular" panose="02000503040000020003" pitchFamily="2" charset="77"/>
            </a:endParaRPr>
          </a:p>
        </p:txBody>
      </p:sp>
      <p:pic>
        <p:nvPicPr>
          <p:cNvPr id="12" name="Imagem 11" descr="Uma imagem com Tipo de letra, texto, logótipo, Gráficos&#10;&#10;Os conteúdos gerados por IA podem estar incorretos.">
            <a:extLst>
              <a:ext uri="{FF2B5EF4-FFF2-40B4-BE49-F238E27FC236}">
                <a16:creationId xmlns:a16="http://schemas.microsoft.com/office/drawing/2014/main" id="{88F000A0-1B21-4496-6B43-5BDD30EBB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681" y="4756904"/>
            <a:ext cx="1131374" cy="21457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lor of the Year by Slidesgo">
  <a:themeElements>
    <a:clrScheme name="Simple Light">
      <a:dk1>
        <a:srgbClr val="07243D"/>
      </a:dk1>
      <a:lt1>
        <a:srgbClr val="FFFFFF"/>
      </a:lt1>
      <a:dk2>
        <a:srgbClr val="6A6E85"/>
      </a:dk2>
      <a:lt2>
        <a:srgbClr val="FFF2EA"/>
      </a:lt2>
      <a:accent1>
        <a:srgbClr val="07243D"/>
      </a:accent1>
      <a:accent2>
        <a:srgbClr val="0F4C81"/>
      </a:accent2>
      <a:accent3>
        <a:srgbClr val="A8A8B2"/>
      </a:accent3>
      <a:accent4>
        <a:srgbClr val="3F709A"/>
      </a:accent4>
      <a:accent5>
        <a:srgbClr val="6F94B3"/>
      </a:accent5>
      <a:accent6>
        <a:srgbClr val="9FB7CD"/>
      </a:accent6>
      <a:hlink>
        <a:srgbClr val="07243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803</Words>
  <Application>Microsoft Office PowerPoint</Application>
  <PresentationFormat>Apresentação no Ecrã (16:9)</PresentationFormat>
  <Paragraphs>94</Paragraphs>
  <Slides>14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14</vt:i4>
      </vt:variant>
    </vt:vector>
  </HeadingPairs>
  <TitlesOfParts>
    <vt:vector size="15" baseType="lpstr">
      <vt:lpstr>Color of the Year by Slidesgo</vt:lpstr>
      <vt:lpstr>Empathy in Action</vt:lpstr>
      <vt:lpstr>30 Years of Communication Teaching</vt:lpstr>
      <vt:lpstr>WHY EXPLORE THIS NOW?</vt:lpstr>
      <vt:lpstr>Reflexive Thematic Analysis</vt:lpstr>
      <vt:lpstr>THEME 1 — FROM STRUCTURED TO ADAPTIVE PRACTICE “When it was an actual conversation, I struggled with that aspect — like translating the skills over.” — Year 2 student</vt:lpstr>
      <vt:lpstr>THEME 2 — COMMUNICATION DEVELOPS THROUGH SITUATED EXPERIENCE “You only really learn when you actually do it.” — Year 5 student</vt:lpstr>
      <vt:lpstr>THEME 3 — STACKED COMPLEXITY “If you added language barriers to paediatric children who are then autistic, and then the parent's involved as well, these layers all add up.” — Year 4 student</vt:lpstr>
      <vt:lpstr>How We Teach</vt:lpstr>
      <vt:lpstr>Students don't need more communication frameworks. They need preparation for communication complexity.</vt:lpstr>
      <vt:lpstr>THEME 4 — EXPERIENTIAL, RELATIONAL AND REFLECTIVE TEACHING “…everyone's human. You are going to go through some challenging times, and sometimes you might not say completely the right thing.” — Year 3 student</vt:lpstr>
      <vt:lpstr>THEME 5 — TOWARDS A LONGITUDINAL, INTEGRATED CURRICULUM “The jump between here and practice... that's one of the biggest worries.” — Year 5 student</vt:lpstr>
      <vt:lpstr>#1</vt:lpstr>
      <vt:lpstr>Looking Ahead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cp:lastModifiedBy>Attwell, Steven</cp:lastModifiedBy>
  <cp:revision>278</cp:revision>
  <dcterms:modified xsi:type="dcterms:W3CDTF">2026-08-01T15:33:16Z</dcterms:modified>
</cp:coreProperties>
</file>