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85" r:id="rId2"/>
    <p:sldId id="318" r:id="rId3"/>
    <p:sldId id="319" r:id="rId4"/>
    <p:sldId id="325" r:id="rId5"/>
    <p:sldId id="321" r:id="rId6"/>
    <p:sldId id="324" r:id="rId7"/>
    <p:sldId id="328" r:id="rId8"/>
    <p:sldId id="326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1926"/>
    <a:srgbClr val="C68680"/>
    <a:srgbClr val="E3C3C0"/>
    <a:srgbClr val="C52B35"/>
    <a:srgbClr val="DEDEDF"/>
    <a:srgbClr val="C53D44"/>
    <a:srgbClr val="C6AA9E"/>
    <a:srgbClr val="C67471"/>
    <a:srgbClr val="C6988F"/>
    <a:srgbClr val="C561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26"/>
    <p:restoredTop sz="94687"/>
  </p:normalViewPr>
  <p:slideViewPr>
    <p:cSldViewPr snapToGrid="0">
      <p:cViewPr varScale="1">
        <p:scale>
          <a:sx n="81" d="100"/>
          <a:sy n="81" d="100"/>
        </p:scale>
        <p:origin x="102" y="576"/>
      </p:cViewPr>
      <p:guideLst/>
    </p:cSldViewPr>
  </p:slideViewPr>
  <p:notesTextViewPr>
    <p:cViewPr>
      <p:scale>
        <a:sx n="90" d="100"/>
        <a:sy n="9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862AA-9A8D-5349-9112-5521FDB97556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090D8-0353-4F42-AA58-B96EEDEE2F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1679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Agreement erklären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090D8-0353-4F42-AA58-B96EEDEE2F6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45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090D8-0353-4F42-AA58-B96EEDEE2F6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21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77486E-1F28-7639-F967-199B5B038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AB429B1-65A1-0A57-921C-37384F368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B62E94-7894-82D1-815F-CE4BD04D2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EBD0EB-86C2-3746-1EC4-4BD9A0DD2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03566A-4569-6846-209D-EE76A4BFA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574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57898D-590B-30D7-685F-AE8D37BF3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C3DE34D-A4A4-3BCD-2244-234955840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10B14E-7B32-E19A-DF1B-5DC0275F0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4C1ACB-B04F-F729-6556-0182B58D7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2DAEB7-1E7B-632F-FB4E-EE040D3CE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25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E06C8DA-1856-82B1-F3F4-0E4BDD55A8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45171EE-C6CA-7C7B-CFD5-B3535FA80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E2E7E1-DFFD-9072-0368-E7D6BCD3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D6EFE5-7FAC-C257-4101-FC89F52DA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109AC-B3E5-6D8E-EDFE-17B656B2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378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5BFB6C-3CE6-54CF-41C9-10CA2ECDC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CABE12-E46C-60CE-F37C-35B9857B6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08B83B-32E3-1A82-A14C-28862A445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DD737C-8037-39DA-2C25-96E496390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BF221C-9073-D5AB-08B5-10B56672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233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8DECF3-1D7A-AB46-C52B-71A7B257B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33425F-A496-8DE4-6BA6-CECF30C09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566D3B-001C-7FF3-5E5A-66AA02CD4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4D9E89-9CDE-7097-10C3-ED3B97BFC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C873A9-94EF-A7D5-A242-77297A060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91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32675-C351-CC8F-72BA-596DCA84D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6F9F00-918F-D841-90C0-3C31C74ED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21D9698-9E74-DD58-951D-0BE55705E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3C2311-3AEB-EA4C-528E-1790388E0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15DC19-4DD8-F7B1-37CA-B9B0A465F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3C9AC5A-92BA-2BA7-BC80-3FB71F6C5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857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679C0-F7E8-0D5E-ECDB-11BF7D7FB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EDEFAC-FE30-C3F4-CA1D-19110D6B3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6D89471-D269-FFC3-7B73-415296682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D76735-E62C-8291-CFCF-F30D6362E8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598B094-AD7E-EA3D-077A-0FE9413972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FDAD379-10DD-6C93-4EC6-1833624D6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262F770-AD0C-2334-E4EA-FF4D48AF6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A4499D2-098C-4C0D-BB78-01A25C1C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9240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8DD8E6-AA09-346A-4E98-712165BF3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000826D-7319-555D-8027-0C97E5232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DA6E4CA-0AE8-273F-E4C1-26C5A5E8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23AFB6C-27EA-1006-982B-1883D876E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8615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1801A9-F446-7902-4E33-61BCDE68D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163D602-781F-3598-65B6-099B7E15D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B383E7-649D-B6D3-7DA9-3A82C40F3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8217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1AEB71-C849-0884-7A7D-FD50825D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8027AF-D608-E3A3-84FD-3A9F1A0CD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EBD4CD-6B8B-0E84-285A-609182070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30C2A6B-DFF1-DDFB-2741-0ADD3271B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2D81EFB-9E01-0E6E-4BCD-AABE3D3F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94C6866-7317-F6CE-FE20-D49CF3C3B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04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F5B4EE-C56E-9219-8688-A1869CA1D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4FBA384-4958-1A91-CEBF-943FAF13E2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4B40E9-EABA-64D4-0465-6D076C2B2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E8D1EF-EC48-FBE0-D83E-9A8127CB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6BA123-8900-D5D1-E2FA-A5B5D71D5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0AA0C5-59A5-864B-D54E-1EB86A905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05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C41860C-46B1-8C23-B91E-77B8C69BE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2907C6-9A15-4F70-E5A0-8A92D5004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9AA527-37F9-1320-AB82-D98E312D10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EFFAD-2604-C045-B746-AC46095B54E3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2A8443-3DB0-8DF4-323C-9D6E5AC71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D4F578-E299-9500-A910-67756CB1E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06648-3E17-3C4F-9C17-6571D6238E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1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0" Type="http://schemas.openxmlformats.org/officeDocument/2006/relationships/image" Target="../media/image8.pn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microsoft.com/office/2007/relationships/hdphoto" Target="../media/hdphoto4.wdp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image" Target="../media/image1.png"/><Relationship Id="rId12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16.png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microsoft.com/office/2007/relationships/hdphoto" Target="../media/hdphoto1.wdp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D54EA15E-6AB8-551D-1FCE-5059787843AC}"/>
              </a:ext>
            </a:extLst>
          </p:cNvPr>
          <p:cNvCxnSpPr/>
          <p:nvPr/>
        </p:nvCxnSpPr>
        <p:spPr>
          <a:xfrm>
            <a:off x="421346" y="6329120"/>
            <a:ext cx="10032000" cy="0"/>
          </a:xfrm>
          <a:prstGeom prst="line">
            <a:avLst/>
          </a:prstGeom>
          <a:ln>
            <a:solidFill>
              <a:srgbClr val="C61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BBCF9D73-9050-F996-DCC3-66F6AA1FB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007" y="5723314"/>
            <a:ext cx="678771" cy="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9E8B7AF-344A-26D9-80EC-CE3B2308AC94}"/>
              </a:ext>
            </a:extLst>
          </p:cNvPr>
          <p:cNvSpPr txBox="1"/>
          <p:nvPr/>
        </p:nvSpPr>
        <p:spPr>
          <a:xfrm>
            <a:off x="1397632" y="6465963"/>
            <a:ext cx="4851061" cy="194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67" dirty="0">
                <a:solidFill>
                  <a:srgbClr val="C61A27"/>
                </a:solidFill>
              </a:rPr>
              <a:t>ADEE Annual Meeting Budapest | 26th August 2026 | Alina Mohr	</a:t>
            </a:r>
          </a:p>
        </p:txBody>
      </p:sp>
      <p:sp>
        <p:nvSpPr>
          <p:cNvPr id="11" name="Freihandform 10">
            <a:extLst>
              <a:ext uri="{FF2B5EF4-FFF2-40B4-BE49-F238E27FC236}">
                <a16:creationId xmlns:a16="http://schemas.microsoft.com/office/drawing/2014/main" id="{48E866A3-04CA-A184-B42E-86878CAFFAB2}"/>
              </a:ext>
            </a:extLst>
          </p:cNvPr>
          <p:cNvSpPr/>
          <p:nvPr/>
        </p:nvSpPr>
        <p:spPr>
          <a:xfrm>
            <a:off x="6317278" y="0"/>
            <a:ext cx="5874722" cy="6858000"/>
          </a:xfrm>
          <a:custGeom>
            <a:avLst/>
            <a:gdLst>
              <a:gd name="connsiteX0" fmla="*/ 5874722 w 5874722"/>
              <a:gd name="connsiteY0" fmla="*/ 796479 h 6858000"/>
              <a:gd name="connsiteX1" fmla="*/ 5874722 w 5874722"/>
              <a:gd name="connsiteY1" fmla="*/ 4230050 h 6858000"/>
              <a:gd name="connsiteX2" fmla="*/ 3458689 w 5874722"/>
              <a:gd name="connsiteY2" fmla="*/ 6858000 h 6858000"/>
              <a:gd name="connsiteX3" fmla="*/ 456312 w 5874722"/>
              <a:gd name="connsiteY3" fmla="*/ 6858000 h 6858000"/>
              <a:gd name="connsiteX4" fmla="*/ 456301 w 5874722"/>
              <a:gd name="connsiteY4" fmla="*/ 6857779 h 6858000"/>
              <a:gd name="connsiteX5" fmla="*/ 592880 w 5874722"/>
              <a:gd name="connsiteY5" fmla="*/ 6541606 h 6858000"/>
              <a:gd name="connsiteX6" fmla="*/ 3256234 w 5874722"/>
              <a:gd name="connsiteY6" fmla="*/ 0 h 6858000"/>
              <a:gd name="connsiteX7" fmla="*/ 5683775 w 5874722"/>
              <a:gd name="connsiteY7" fmla="*/ 0 h 6858000"/>
              <a:gd name="connsiteX8" fmla="*/ 5829117 w 5874722"/>
              <a:gd name="connsiteY8" fmla="*/ 133622 h 6858000"/>
              <a:gd name="connsiteX9" fmla="*/ 5874722 w 5874722"/>
              <a:gd name="connsiteY9" fmla="*/ 186868 h 6858000"/>
              <a:gd name="connsiteX10" fmla="*/ 5874722 w 5874722"/>
              <a:gd name="connsiteY10" fmla="*/ 647361 h 6858000"/>
              <a:gd name="connsiteX11" fmla="*/ 5860689 w 5874722"/>
              <a:gd name="connsiteY11" fmla="*/ 673816 h 6858000"/>
              <a:gd name="connsiteX12" fmla="*/ 5802343 w 5874722"/>
              <a:gd name="connsiteY12" fmla="*/ 749195 h 6858000"/>
              <a:gd name="connsiteX13" fmla="*/ 1893495 w 5874722"/>
              <a:gd name="connsiteY13" fmla="*/ 5000900 h 6858000"/>
              <a:gd name="connsiteX14" fmla="*/ 1282337 w 5874722"/>
              <a:gd name="connsiteY14" fmla="*/ 5079214 h 6858000"/>
              <a:gd name="connsiteX15" fmla="*/ 113605 w 5874722"/>
              <a:gd name="connsiteY15" fmla="*/ 4004728 h 6858000"/>
              <a:gd name="connsiteX16" fmla="*/ 140380 w 5874722"/>
              <a:gd name="connsiteY16" fmla="*/ 338915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74722" h="6858000">
                <a:moveTo>
                  <a:pt x="5874722" y="796479"/>
                </a:moveTo>
                <a:lnTo>
                  <a:pt x="5874722" y="4230050"/>
                </a:lnTo>
                <a:lnTo>
                  <a:pt x="3458689" y="6858000"/>
                </a:lnTo>
                <a:lnTo>
                  <a:pt x="456312" y="6858000"/>
                </a:lnTo>
                <a:lnTo>
                  <a:pt x="456301" y="6857779"/>
                </a:lnTo>
                <a:cubicBezTo>
                  <a:pt x="461029" y="6749075"/>
                  <a:pt x="506929" y="6635096"/>
                  <a:pt x="592880" y="6541606"/>
                </a:cubicBezTo>
                <a:close/>
                <a:moveTo>
                  <a:pt x="3256234" y="0"/>
                </a:moveTo>
                <a:lnTo>
                  <a:pt x="5683775" y="0"/>
                </a:lnTo>
                <a:lnTo>
                  <a:pt x="5829117" y="133622"/>
                </a:lnTo>
                <a:lnTo>
                  <a:pt x="5874722" y="186868"/>
                </a:lnTo>
                <a:lnTo>
                  <a:pt x="5874722" y="647361"/>
                </a:lnTo>
                <a:lnTo>
                  <a:pt x="5860689" y="673816"/>
                </a:lnTo>
                <a:cubicBezTo>
                  <a:pt x="5843818" y="699980"/>
                  <a:pt x="5824363" y="725243"/>
                  <a:pt x="5802343" y="749195"/>
                </a:cubicBezTo>
                <a:lnTo>
                  <a:pt x="1893495" y="5000900"/>
                </a:lnTo>
                <a:cubicBezTo>
                  <a:pt x="1717335" y="5192511"/>
                  <a:pt x="1443710" y="5227573"/>
                  <a:pt x="1282337" y="5079214"/>
                </a:cubicBezTo>
                <a:lnTo>
                  <a:pt x="113605" y="4004728"/>
                </a:lnTo>
                <a:cubicBezTo>
                  <a:pt x="-47768" y="3856368"/>
                  <a:pt x="-35780" y="3580767"/>
                  <a:pt x="140380" y="3389155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 l="-25000" t="4000" r="-24000" b="-9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reihandform 2">
            <a:extLst>
              <a:ext uri="{FF2B5EF4-FFF2-40B4-BE49-F238E27FC236}">
                <a16:creationId xmlns:a16="http://schemas.microsoft.com/office/drawing/2014/main" id="{5C3599CB-6CEC-90F0-E434-B01503DE64F9}"/>
              </a:ext>
            </a:extLst>
          </p:cNvPr>
          <p:cNvSpPr/>
          <p:nvPr/>
        </p:nvSpPr>
        <p:spPr>
          <a:xfrm>
            <a:off x="6317278" y="0"/>
            <a:ext cx="5874722" cy="6858000"/>
          </a:xfrm>
          <a:custGeom>
            <a:avLst/>
            <a:gdLst>
              <a:gd name="connsiteX0" fmla="*/ 5874722 w 5874722"/>
              <a:gd name="connsiteY0" fmla="*/ 796479 h 6858000"/>
              <a:gd name="connsiteX1" fmla="*/ 5874722 w 5874722"/>
              <a:gd name="connsiteY1" fmla="*/ 4230050 h 6858000"/>
              <a:gd name="connsiteX2" fmla="*/ 3458689 w 5874722"/>
              <a:gd name="connsiteY2" fmla="*/ 6858000 h 6858000"/>
              <a:gd name="connsiteX3" fmla="*/ 456312 w 5874722"/>
              <a:gd name="connsiteY3" fmla="*/ 6858000 h 6858000"/>
              <a:gd name="connsiteX4" fmla="*/ 456301 w 5874722"/>
              <a:gd name="connsiteY4" fmla="*/ 6857779 h 6858000"/>
              <a:gd name="connsiteX5" fmla="*/ 592880 w 5874722"/>
              <a:gd name="connsiteY5" fmla="*/ 6541606 h 6858000"/>
              <a:gd name="connsiteX6" fmla="*/ 3256234 w 5874722"/>
              <a:gd name="connsiteY6" fmla="*/ 0 h 6858000"/>
              <a:gd name="connsiteX7" fmla="*/ 5683775 w 5874722"/>
              <a:gd name="connsiteY7" fmla="*/ 0 h 6858000"/>
              <a:gd name="connsiteX8" fmla="*/ 5829117 w 5874722"/>
              <a:gd name="connsiteY8" fmla="*/ 133622 h 6858000"/>
              <a:gd name="connsiteX9" fmla="*/ 5874722 w 5874722"/>
              <a:gd name="connsiteY9" fmla="*/ 186868 h 6858000"/>
              <a:gd name="connsiteX10" fmla="*/ 5874722 w 5874722"/>
              <a:gd name="connsiteY10" fmla="*/ 647361 h 6858000"/>
              <a:gd name="connsiteX11" fmla="*/ 5860689 w 5874722"/>
              <a:gd name="connsiteY11" fmla="*/ 673816 h 6858000"/>
              <a:gd name="connsiteX12" fmla="*/ 5802343 w 5874722"/>
              <a:gd name="connsiteY12" fmla="*/ 749195 h 6858000"/>
              <a:gd name="connsiteX13" fmla="*/ 1893495 w 5874722"/>
              <a:gd name="connsiteY13" fmla="*/ 5000900 h 6858000"/>
              <a:gd name="connsiteX14" fmla="*/ 1282337 w 5874722"/>
              <a:gd name="connsiteY14" fmla="*/ 5079214 h 6858000"/>
              <a:gd name="connsiteX15" fmla="*/ 113605 w 5874722"/>
              <a:gd name="connsiteY15" fmla="*/ 4004728 h 6858000"/>
              <a:gd name="connsiteX16" fmla="*/ 140380 w 5874722"/>
              <a:gd name="connsiteY16" fmla="*/ 338915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74722" h="6858000">
                <a:moveTo>
                  <a:pt x="5874722" y="796479"/>
                </a:moveTo>
                <a:lnTo>
                  <a:pt x="5874722" y="4230050"/>
                </a:lnTo>
                <a:lnTo>
                  <a:pt x="3458689" y="6858000"/>
                </a:lnTo>
                <a:lnTo>
                  <a:pt x="456312" y="6858000"/>
                </a:lnTo>
                <a:lnTo>
                  <a:pt x="456301" y="6857779"/>
                </a:lnTo>
                <a:cubicBezTo>
                  <a:pt x="461029" y="6749075"/>
                  <a:pt x="506929" y="6635096"/>
                  <a:pt x="592880" y="6541606"/>
                </a:cubicBezTo>
                <a:close/>
                <a:moveTo>
                  <a:pt x="3256234" y="0"/>
                </a:moveTo>
                <a:lnTo>
                  <a:pt x="5683775" y="0"/>
                </a:lnTo>
                <a:lnTo>
                  <a:pt x="5829117" y="133622"/>
                </a:lnTo>
                <a:lnTo>
                  <a:pt x="5874722" y="186868"/>
                </a:lnTo>
                <a:lnTo>
                  <a:pt x="5874722" y="647361"/>
                </a:lnTo>
                <a:lnTo>
                  <a:pt x="5860689" y="673816"/>
                </a:lnTo>
                <a:cubicBezTo>
                  <a:pt x="5843818" y="699980"/>
                  <a:pt x="5824363" y="725243"/>
                  <a:pt x="5802343" y="749195"/>
                </a:cubicBezTo>
                <a:lnTo>
                  <a:pt x="1893495" y="5000900"/>
                </a:lnTo>
                <a:cubicBezTo>
                  <a:pt x="1717335" y="5192511"/>
                  <a:pt x="1443710" y="5227573"/>
                  <a:pt x="1282337" y="5079214"/>
                </a:cubicBezTo>
                <a:lnTo>
                  <a:pt x="113605" y="4004728"/>
                </a:lnTo>
                <a:cubicBezTo>
                  <a:pt x="-47768" y="3856368"/>
                  <a:pt x="-35780" y="3580767"/>
                  <a:pt x="140380" y="3389155"/>
                </a:cubicBezTo>
                <a:close/>
              </a:path>
            </a:pathLst>
          </a:custGeom>
          <a:gradFill>
            <a:gsLst>
              <a:gs pos="0">
                <a:srgbClr val="C55F60"/>
              </a:gs>
              <a:gs pos="98000">
                <a:srgbClr val="C6BCAD">
                  <a:alpha val="43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E641F36-8899-3EF8-B152-17CE1C302E81}"/>
              </a:ext>
            </a:extLst>
          </p:cNvPr>
          <p:cNvSpPr txBox="1"/>
          <p:nvPr/>
        </p:nvSpPr>
        <p:spPr>
          <a:xfrm>
            <a:off x="-138074" y="3198462"/>
            <a:ext cx="12637477" cy="2237780"/>
          </a:xfrm>
          <a:prstGeom prst="roundRect">
            <a:avLst>
              <a:gd name="adj" fmla="val 7154"/>
            </a:avLst>
          </a:prstGeom>
          <a:solidFill>
            <a:srgbClr val="C51926">
              <a:alpha val="68193"/>
            </a:srgbClr>
          </a:solidFill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</a:rPr>
              <a:t>     </a:t>
            </a:r>
            <a:r>
              <a:rPr lang="de-DE" sz="2800" b="1" dirty="0">
                <a:solidFill>
                  <a:schemeClr val="bg1"/>
                </a:solidFill>
              </a:rPr>
              <a:t>Curriculum-</a:t>
            </a:r>
            <a:r>
              <a:rPr lang="de-DE" sz="2800" b="1" dirty="0" err="1">
                <a:solidFill>
                  <a:schemeClr val="bg1"/>
                </a:solidFill>
              </a:rPr>
              <a:t>Aligned</a:t>
            </a:r>
            <a:r>
              <a:rPr lang="de-DE" sz="2800" b="1" dirty="0">
                <a:solidFill>
                  <a:schemeClr val="bg1"/>
                </a:solidFill>
              </a:rPr>
              <a:t> VR </a:t>
            </a:r>
            <a:r>
              <a:rPr lang="de-DE" sz="2800" b="1" dirty="0" err="1">
                <a:solidFill>
                  <a:schemeClr val="bg1"/>
                </a:solidFill>
              </a:rPr>
              <a:t>Haptic</a:t>
            </a:r>
            <a:r>
              <a:rPr lang="de-DE" sz="2800" b="1" dirty="0">
                <a:solidFill>
                  <a:schemeClr val="bg1"/>
                </a:solidFill>
              </a:rPr>
              <a:t> Simulation </a:t>
            </a:r>
            <a:r>
              <a:rPr lang="de-DE" sz="2800" b="1" dirty="0" err="1">
                <a:solidFill>
                  <a:schemeClr val="bg1"/>
                </a:solidFill>
              </a:rPr>
              <a:t>for</a:t>
            </a:r>
            <a:r>
              <a:rPr lang="de-DE" sz="2800" b="1" dirty="0">
                <a:solidFill>
                  <a:schemeClr val="bg1"/>
                </a:solidFill>
              </a:rPr>
              <a:t> Partial Crown </a:t>
            </a:r>
            <a:r>
              <a:rPr lang="de-DE" sz="2800" b="1" dirty="0" err="1">
                <a:solidFill>
                  <a:schemeClr val="bg1"/>
                </a:solidFill>
              </a:rPr>
              <a:t>Preparation</a:t>
            </a:r>
            <a:r>
              <a:rPr lang="de-DE" sz="2800" b="1" dirty="0">
                <a:solidFill>
                  <a:schemeClr val="bg1"/>
                </a:solidFill>
              </a:rPr>
              <a:t> 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1200" b="1" dirty="0">
                <a:solidFill>
                  <a:schemeClr val="bg1"/>
                </a:solidFill>
              </a:rPr>
              <a:t>      </a:t>
            </a:r>
            <a:endParaRPr lang="de-DE" sz="2800" b="1" dirty="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de-DE" sz="400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</a:rPr>
              <a:t>       </a:t>
            </a:r>
            <a:r>
              <a:rPr lang="de-DE" sz="320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</a:rPr>
              <a:t>Alina Mohr, </a:t>
            </a:r>
            <a:r>
              <a:rPr lang="de-DE" sz="3200" dirty="0">
                <a:solidFill>
                  <a:prstClr val="white">
                    <a:lumMod val="85000"/>
                  </a:prstClr>
                </a:solidFill>
              </a:rPr>
              <a:t>Sarah </a:t>
            </a:r>
            <a:r>
              <a:rPr lang="de-DE" sz="3200" dirty="0" err="1">
                <a:solidFill>
                  <a:prstClr val="white">
                    <a:lumMod val="85000"/>
                  </a:prstClr>
                </a:solidFill>
              </a:rPr>
              <a:t>Rampf</a:t>
            </a:r>
            <a:r>
              <a:rPr lang="de-DE" sz="3200" dirty="0">
                <a:solidFill>
                  <a:prstClr val="white">
                    <a:lumMod val="85000"/>
                  </a:prstClr>
                </a:solidFill>
              </a:rPr>
              <a:t>, </a:t>
            </a:r>
            <a:r>
              <a:rPr lang="de-DE" sz="320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</a:rPr>
              <a:t>Simona Schick</a:t>
            </a:r>
            <a:endParaRPr lang="de-DE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F5F0AE66-5111-18A3-6414-53918E69F1A5}"/>
              </a:ext>
            </a:extLst>
          </p:cNvPr>
          <p:cNvSpPr/>
          <p:nvPr/>
        </p:nvSpPr>
        <p:spPr>
          <a:xfrm>
            <a:off x="445770" y="2846987"/>
            <a:ext cx="4872013" cy="582014"/>
          </a:xfrm>
          <a:prstGeom prst="roundRect">
            <a:avLst/>
          </a:prstGeom>
          <a:solidFill>
            <a:schemeClr val="bg2">
              <a:lumMod val="90000"/>
              <a:alpha val="85241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A0536D9-AD27-1A1D-C63B-4B3F78336C09}"/>
              </a:ext>
            </a:extLst>
          </p:cNvPr>
          <p:cNvSpPr txBox="1"/>
          <p:nvPr/>
        </p:nvSpPr>
        <p:spPr>
          <a:xfrm>
            <a:off x="588668" y="2936303"/>
            <a:ext cx="4522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A </a:t>
            </a:r>
            <a:r>
              <a:rPr lang="en-US" sz="2400" b="1" dirty="0"/>
              <a:t>Questionnaire-Based</a:t>
            </a:r>
            <a:r>
              <a:rPr lang="de-DE" sz="2400" b="1" dirty="0"/>
              <a:t> Evaluation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B6441F1E-2F34-A1B2-6EC9-5EBF1F4A56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3" name="Grafik 12" descr="Ein Bild, das Text, Schrift, Logo, Kreis enthält.&#10;&#10;Automatisch generierte Beschreibung">
            <a:extLst>
              <a:ext uri="{FF2B5EF4-FFF2-40B4-BE49-F238E27FC236}">
                <a16:creationId xmlns:a16="http://schemas.microsoft.com/office/drawing/2014/main" id="{4C6FAAEE-3E06-34E5-3FBF-0DC6FEC4B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68" y="440110"/>
            <a:ext cx="2073217" cy="207321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86D5C36-1199-6D5A-74FC-CD6D8D8FFEF6}"/>
              </a:ext>
            </a:extLst>
          </p:cNvPr>
          <p:cNvSpPr txBox="1"/>
          <p:nvPr/>
        </p:nvSpPr>
        <p:spPr>
          <a:xfrm>
            <a:off x="720022" y="4183615"/>
            <a:ext cx="3087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</a:rPr>
              <a:t>in Dental Education</a:t>
            </a:r>
          </a:p>
        </p:txBody>
      </p:sp>
      <p:pic>
        <p:nvPicPr>
          <p:cNvPr id="15" name="Grafik 14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085E7C92-2A78-4A9F-65F7-73E6EF57ED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" r="70937" b="62071"/>
          <a:stretch/>
        </p:blipFill>
        <p:spPr>
          <a:xfrm>
            <a:off x="492386" y="6386895"/>
            <a:ext cx="671892" cy="32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8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CD58A326-4C72-E532-077F-E8C0FA843A14}"/>
              </a:ext>
            </a:extLst>
          </p:cNvPr>
          <p:cNvSpPr/>
          <p:nvPr/>
        </p:nvSpPr>
        <p:spPr>
          <a:xfrm>
            <a:off x="-116660" y="188327"/>
            <a:ext cx="2783660" cy="7131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3200" b="1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DF2509C-BFDE-C83F-771A-6EAD04696994}"/>
              </a:ext>
            </a:extLst>
          </p:cNvPr>
          <p:cNvSpPr txBox="1"/>
          <p:nvPr/>
        </p:nvSpPr>
        <p:spPr>
          <a:xfrm>
            <a:off x="927985" y="333372"/>
            <a:ext cx="1555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Background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E6301D5-CE98-074B-83F1-8966AFC9DF6A}"/>
              </a:ext>
            </a:extLst>
          </p:cNvPr>
          <p:cNvSpPr/>
          <p:nvPr/>
        </p:nvSpPr>
        <p:spPr>
          <a:xfrm>
            <a:off x="318793" y="281971"/>
            <a:ext cx="531502" cy="536090"/>
          </a:xfrm>
          <a:prstGeom prst="ellipse">
            <a:avLst/>
          </a:prstGeom>
          <a:solidFill>
            <a:srgbClr val="C674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D211702-CA39-1ADF-0A6A-D2E5C11D9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141"/>
          <a:stretch/>
        </p:blipFill>
        <p:spPr>
          <a:xfrm>
            <a:off x="302962" y="271302"/>
            <a:ext cx="597680" cy="501210"/>
          </a:xfrm>
          <a:prstGeom prst="rect">
            <a:avLst/>
          </a:prstGeom>
        </p:spPr>
      </p:pic>
      <p:pic>
        <p:nvPicPr>
          <p:cNvPr id="11" name="Grafik 10" descr="Ein Bild, das Gelenk, Person enthält.&#10;&#10;Automatisch generierte Beschreibung">
            <a:extLst>
              <a:ext uri="{FF2B5EF4-FFF2-40B4-BE49-F238E27FC236}">
                <a16:creationId xmlns:a16="http://schemas.microsoft.com/office/drawing/2014/main" id="{2836B9DC-6AE1-0D0D-DB48-AC0553F1E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72" b="93784" l="9848" r="89899">
                        <a14:foregroundMark x1="37374" y1="91773" x2="54293" y2="93784"/>
                        <a14:foregroundMark x1="54293" y1="93784" x2="62879" y2="917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57157" y="1842540"/>
            <a:ext cx="2652470" cy="3670929"/>
          </a:xfrm>
          <a:prstGeom prst="rect">
            <a:avLst/>
          </a:prstGeom>
        </p:spPr>
      </p:pic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B38E4A80-40E5-4B5D-726F-346E01C87957}"/>
              </a:ext>
            </a:extLst>
          </p:cNvPr>
          <p:cNvCxnSpPr/>
          <p:nvPr/>
        </p:nvCxnSpPr>
        <p:spPr>
          <a:xfrm>
            <a:off x="421346" y="6329120"/>
            <a:ext cx="10032000" cy="0"/>
          </a:xfrm>
          <a:prstGeom prst="line">
            <a:avLst/>
          </a:prstGeom>
          <a:ln>
            <a:solidFill>
              <a:srgbClr val="C61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ED7FCA4A-6D2B-3558-602E-62C7E729D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007" y="5723314"/>
            <a:ext cx="678771" cy="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2818521-1260-A194-76D7-928D13766CBA}"/>
              </a:ext>
            </a:extLst>
          </p:cNvPr>
          <p:cNvSpPr txBox="1"/>
          <p:nvPr/>
        </p:nvSpPr>
        <p:spPr>
          <a:xfrm>
            <a:off x="1397632" y="6465963"/>
            <a:ext cx="4851061" cy="194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67" dirty="0">
                <a:solidFill>
                  <a:srgbClr val="C61A27"/>
                </a:solidFill>
              </a:rPr>
              <a:t>ADEE Annual Meeting Budapest | 26th August 2026 | Alina Mohr	</a:t>
            </a:r>
          </a:p>
        </p:txBody>
      </p:sp>
      <p:pic>
        <p:nvPicPr>
          <p:cNvPr id="15" name="Grafik 14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788B5228-D21D-477D-12D7-E7A92726A0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" r="70937" b="62071"/>
          <a:stretch/>
        </p:blipFill>
        <p:spPr>
          <a:xfrm>
            <a:off x="492386" y="6386895"/>
            <a:ext cx="671892" cy="325804"/>
          </a:xfrm>
          <a:prstGeom prst="rect">
            <a:avLst/>
          </a:prstGeom>
        </p:spPr>
      </p:pic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7428C92D-5CBE-DD4F-5F8F-139E1E788F12}"/>
              </a:ext>
            </a:extLst>
          </p:cNvPr>
          <p:cNvSpPr>
            <a:spLocks/>
          </p:cNvSpPr>
          <p:nvPr/>
        </p:nvSpPr>
        <p:spPr>
          <a:xfrm>
            <a:off x="1909785" y="1114404"/>
            <a:ext cx="6344017" cy="1224000"/>
          </a:xfrm>
          <a:prstGeom prst="roundRect">
            <a:avLst/>
          </a:prstGeom>
          <a:solidFill>
            <a:srgbClr val="C51926">
              <a:alpha val="655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+mj-lt"/>
              </a:rPr>
              <a:t>Partial </a:t>
            </a:r>
            <a:r>
              <a:rPr lang="de-DE" sz="2400" dirty="0" err="1">
                <a:latin typeface="+mj-lt"/>
              </a:rPr>
              <a:t>crown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preparation</a:t>
            </a:r>
            <a:r>
              <a:rPr lang="de-DE" sz="2400" dirty="0">
                <a:latin typeface="+mj-lt"/>
              </a:rPr>
              <a:t> = </a:t>
            </a:r>
            <a:r>
              <a:rPr lang="de-DE" sz="2400" dirty="0" err="1">
                <a:latin typeface="+mj-lt"/>
              </a:rPr>
              <a:t>one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of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the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most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demanding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preparations</a:t>
            </a:r>
            <a:endParaRPr lang="de-DE" sz="2400" dirty="0">
              <a:latin typeface="+mj-lt"/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3B210AB4-F97E-631A-7574-7D2AEBDE0645}"/>
              </a:ext>
            </a:extLst>
          </p:cNvPr>
          <p:cNvSpPr>
            <a:spLocks/>
          </p:cNvSpPr>
          <p:nvPr/>
        </p:nvSpPr>
        <p:spPr>
          <a:xfrm>
            <a:off x="2843698" y="3293906"/>
            <a:ext cx="5766902" cy="1224000"/>
          </a:xfrm>
          <a:prstGeom prst="roundRect">
            <a:avLst/>
          </a:prstGeom>
          <a:solidFill>
            <a:srgbClr val="C51926">
              <a:alpha val="655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err="1">
                <a:latin typeface="+mj-lt"/>
              </a:rPr>
              <a:t>Creation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of</a:t>
            </a:r>
            <a:r>
              <a:rPr lang="de-DE" sz="2400" dirty="0">
                <a:latin typeface="+mj-lt"/>
              </a:rPr>
              <a:t> a </a:t>
            </a:r>
            <a:r>
              <a:rPr lang="de-DE" sz="2400" dirty="0" err="1">
                <a:latin typeface="+mj-lt"/>
              </a:rPr>
              <a:t>curriculum-aligned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case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for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the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Simodont</a:t>
            </a:r>
            <a:r>
              <a:rPr lang="de-DE" sz="2400" dirty="0">
                <a:latin typeface="+mj-lt"/>
              </a:rPr>
              <a:t> Dental Trainer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730C6CF1-B72E-E6CA-F640-239B36E5656D}"/>
              </a:ext>
            </a:extLst>
          </p:cNvPr>
          <p:cNvSpPr>
            <a:spLocks/>
          </p:cNvSpPr>
          <p:nvPr/>
        </p:nvSpPr>
        <p:spPr>
          <a:xfrm>
            <a:off x="3670752" y="5332864"/>
            <a:ext cx="5281892" cy="653450"/>
          </a:xfrm>
          <a:prstGeom prst="roundRect">
            <a:avLst/>
          </a:prstGeom>
          <a:solidFill>
            <a:srgbClr val="C51926">
              <a:alpha val="655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+mj-lt"/>
              </a:rPr>
              <a:t>Student </a:t>
            </a:r>
            <a:r>
              <a:rPr lang="de-DE" sz="2400" dirty="0" err="1">
                <a:latin typeface="+mj-lt"/>
              </a:rPr>
              <a:t>perceptions</a:t>
            </a:r>
            <a:r>
              <a:rPr lang="de-DE" sz="2400" dirty="0">
                <a:latin typeface="+mj-lt"/>
              </a:rPr>
              <a:t>?</a:t>
            </a:r>
          </a:p>
        </p:txBody>
      </p:sp>
      <p:sp>
        <p:nvSpPr>
          <p:cNvPr id="27" name="Pfeil nach unten 26">
            <a:extLst>
              <a:ext uri="{FF2B5EF4-FFF2-40B4-BE49-F238E27FC236}">
                <a16:creationId xmlns:a16="http://schemas.microsoft.com/office/drawing/2014/main" id="{1B3C4947-AC41-F3D6-CCA8-56752AFCE86E}"/>
              </a:ext>
            </a:extLst>
          </p:cNvPr>
          <p:cNvSpPr/>
          <p:nvPr/>
        </p:nvSpPr>
        <p:spPr>
          <a:xfrm>
            <a:off x="4941673" y="2404742"/>
            <a:ext cx="566669" cy="1068122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 nach unten 27">
            <a:extLst>
              <a:ext uri="{FF2B5EF4-FFF2-40B4-BE49-F238E27FC236}">
                <a16:creationId xmlns:a16="http://schemas.microsoft.com/office/drawing/2014/main" id="{DA7EFAD6-3924-2A71-1DD9-40F14870913C}"/>
              </a:ext>
            </a:extLst>
          </p:cNvPr>
          <p:cNvSpPr/>
          <p:nvPr/>
        </p:nvSpPr>
        <p:spPr>
          <a:xfrm>
            <a:off x="4941674" y="4640719"/>
            <a:ext cx="566669" cy="819815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5E9F629E-1F78-B770-2506-4A2D1D1EE62C}"/>
              </a:ext>
            </a:extLst>
          </p:cNvPr>
          <p:cNvSpPr txBox="1"/>
          <p:nvPr/>
        </p:nvSpPr>
        <p:spPr>
          <a:xfrm>
            <a:off x="5970987" y="2477138"/>
            <a:ext cx="228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+mj-lt"/>
              </a:rPr>
              <a:t>reflect</a:t>
            </a:r>
            <a:r>
              <a:rPr lang="de-DE" dirty="0">
                <a:latin typeface="+mj-lt"/>
              </a:rPr>
              <a:t> Heidelberg-</a:t>
            </a:r>
          </a:p>
          <a:p>
            <a:pPr algn="ctr"/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specific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guidelines</a:t>
            </a:r>
            <a:endParaRPr lang="de-DE" dirty="0">
              <a:latin typeface="+mj-lt"/>
              <a:sym typeface="Wingdings" pitchFamily="2" charset="2"/>
            </a:endParaRPr>
          </a:p>
          <a:p>
            <a:pPr algn="ctr"/>
            <a:endParaRPr lang="de-DE" dirty="0">
              <a:latin typeface="+mj-lt"/>
            </a:endParaRPr>
          </a:p>
        </p:txBody>
      </p:sp>
      <p:pic>
        <p:nvPicPr>
          <p:cNvPr id="10" name="Grafik 9" descr="Ein Bild, das Design enthält.&#10;&#10;Automatisch generierte Beschreibung">
            <a:extLst>
              <a:ext uri="{FF2B5EF4-FFF2-40B4-BE49-F238E27FC236}">
                <a16:creationId xmlns:a16="http://schemas.microsoft.com/office/drawing/2014/main" id="{210B978F-E417-9B26-6D73-F5227EC57E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06" b="89869" l="2079" r="89603">
                        <a14:foregroundMark x1="5104" y1="35460" x2="7940" y2="52533"/>
                        <a14:foregroundMark x1="7940" y1="52533" x2="7940" y2="52908"/>
                        <a14:foregroundMark x1="37051" y1="11445" x2="49149" y2="9193"/>
                        <a14:foregroundMark x1="2079" y1="48030" x2="5104" y2="378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56745">
            <a:off x="149241" y="1415377"/>
            <a:ext cx="2251858" cy="226891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A42EBD07-28B7-D1A2-DE83-519061A4F67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69209" y="2564613"/>
            <a:ext cx="403556" cy="392073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F22DCBC8-9888-A398-7AA1-165F790C237B}"/>
              </a:ext>
            </a:extLst>
          </p:cNvPr>
          <p:cNvSpPr txBox="1"/>
          <p:nvPr/>
        </p:nvSpPr>
        <p:spPr>
          <a:xfrm>
            <a:off x="6138491" y="4632840"/>
            <a:ext cx="2115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+mj-lt"/>
              </a:rPr>
              <a:t>3rd </a:t>
            </a:r>
            <a:r>
              <a:rPr lang="de-DE" dirty="0" err="1">
                <a:latin typeface="+mj-lt"/>
              </a:rPr>
              <a:t>year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students</a:t>
            </a:r>
            <a:r>
              <a:rPr lang="de-DE" dirty="0">
                <a:latin typeface="+mj-lt"/>
              </a:rPr>
              <a:t> in </a:t>
            </a:r>
            <a:r>
              <a:rPr lang="de-DE" dirty="0" err="1">
                <a:latin typeface="+mj-lt"/>
              </a:rPr>
              <a:t>phantom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year</a:t>
            </a:r>
            <a:endParaRPr lang="de-DE" dirty="0">
              <a:latin typeface="+mj-lt"/>
              <a:sym typeface="Wingdings" pitchFamily="2" charset="2"/>
            </a:endParaRP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036A1497-7EF7-AF1F-31F7-50AFC802BED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2024" y="4579147"/>
            <a:ext cx="566669" cy="58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4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59C45DA9-70B3-DF56-E340-7AA18B6AFEF3}"/>
              </a:ext>
            </a:extLst>
          </p:cNvPr>
          <p:cNvSpPr/>
          <p:nvPr/>
        </p:nvSpPr>
        <p:spPr>
          <a:xfrm>
            <a:off x="8993062" y="1800726"/>
            <a:ext cx="2818969" cy="3332549"/>
          </a:xfrm>
          <a:prstGeom prst="roundRect">
            <a:avLst/>
          </a:prstGeom>
          <a:solidFill>
            <a:srgbClr val="C6988F">
              <a:alpha val="266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+mj-lt"/>
            </a:endParaRPr>
          </a:p>
        </p:txBody>
      </p:sp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03CCF236-D332-21DB-7A95-EFF009EEC19B}"/>
              </a:ext>
            </a:extLst>
          </p:cNvPr>
          <p:cNvSpPr/>
          <p:nvPr/>
        </p:nvSpPr>
        <p:spPr>
          <a:xfrm>
            <a:off x="-116660" y="188327"/>
            <a:ext cx="4063820" cy="7131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3200" b="1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12A1F19-601B-E884-FB99-9ED413E91E60}"/>
              </a:ext>
            </a:extLst>
          </p:cNvPr>
          <p:cNvSpPr txBox="1"/>
          <p:nvPr/>
        </p:nvSpPr>
        <p:spPr>
          <a:xfrm>
            <a:off x="927985" y="333372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Materials and Methods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B50CFF5-0FDC-609F-E178-698DCE9A1D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14784"/>
          <a:stretch/>
        </p:blipFill>
        <p:spPr>
          <a:xfrm>
            <a:off x="784927" y="1834592"/>
            <a:ext cx="1018213" cy="86767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DC6F87D-D087-FDAB-AEC8-3FA87E6E7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20986"/>
          <a:stretch/>
        </p:blipFill>
        <p:spPr>
          <a:xfrm>
            <a:off x="6653332" y="1903001"/>
            <a:ext cx="1011547" cy="79926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0FF6DC0-5EA9-C19F-1F40-7B50C3CB724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962450" y="1926937"/>
            <a:ext cx="981790" cy="113054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6ED51B5-6BE2-48B2-B1B1-EBE4D9BC827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66970" y="1820628"/>
            <a:ext cx="994608" cy="96630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141E7B27-6EAF-452F-2C8C-123BE967E9DA}"/>
              </a:ext>
            </a:extLst>
          </p:cNvPr>
          <p:cNvSpPr txBox="1"/>
          <p:nvPr/>
        </p:nvSpPr>
        <p:spPr>
          <a:xfrm>
            <a:off x="500747" y="3211948"/>
            <a:ext cx="1644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>
                  <a:solidFill>
                    <a:srgbClr val="C52B35"/>
                  </a:solidFill>
                </a:ln>
                <a:solidFill>
                  <a:srgbClr val="C52B35"/>
                </a:solidFill>
                <a:latin typeface="+mj-lt"/>
              </a:rPr>
              <a:t>66</a:t>
            </a:r>
            <a:r>
              <a:rPr lang="en-US" sz="3200" b="1" dirty="0">
                <a:ln>
                  <a:solidFill>
                    <a:srgbClr val="C52B35"/>
                  </a:solidFill>
                </a:ln>
                <a:solidFill>
                  <a:srgbClr val="C52B35"/>
                </a:solidFill>
                <a:latin typeface="+mj-lt"/>
              </a:rPr>
              <a:t> </a:t>
            </a:r>
          </a:p>
          <a:p>
            <a:pPr algn="ctr"/>
            <a:r>
              <a:rPr lang="en-US" dirty="0">
                <a:latin typeface="+mj-lt"/>
              </a:rPr>
              <a:t>3rd year dental students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80DEB7B-8BAE-5BDB-A75D-7988359F57E0}"/>
              </a:ext>
            </a:extLst>
          </p:cNvPr>
          <p:cNvSpPr txBox="1"/>
          <p:nvPr/>
        </p:nvSpPr>
        <p:spPr>
          <a:xfrm>
            <a:off x="428987" y="4301481"/>
            <a:ext cx="1891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practiced with the</a:t>
            </a:r>
          </a:p>
          <a:p>
            <a:pPr algn="ctr"/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Simodont</a:t>
            </a:r>
            <a:r>
              <a:rPr lang="en-US" dirty="0">
                <a:latin typeface="+mj-lt"/>
              </a:rPr>
              <a:t> case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35AE3AC-204C-EFD1-F848-4EDEC084CFE5}"/>
              </a:ext>
            </a:extLst>
          </p:cNvPr>
          <p:cNvSpPr txBox="1"/>
          <p:nvPr/>
        </p:nvSpPr>
        <p:spPr>
          <a:xfrm>
            <a:off x="2815466" y="3144216"/>
            <a:ext cx="2723118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>
                  <a:solidFill>
                    <a:srgbClr val="C52B35"/>
                  </a:solidFill>
                </a:ln>
                <a:solidFill>
                  <a:srgbClr val="C52B35"/>
                </a:solidFill>
                <a:latin typeface="+mj-lt"/>
              </a:rPr>
              <a:t>43</a:t>
            </a:r>
          </a:p>
          <a:p>
            <a:pPr algn="ctr"/>
            <a:r>
              <a:rPr lang="en-US" dirty="0">
                <a:latin typeface="+mj-lt"/>
              </a:rPr>
              <a:t> used the </a:t>
            </a:r>
            <a:r>
              <a:rPr lang="en-US" dirty="0" err="1">
                <a:latin typeface="+mj-lt"/>
              </a:rPr>
              <a:t>Simodont</a:t>
            </a:r>
            <a:r>
              <a:rPr lang="en-US" dirty="0">
                <a:latin typeface="+mj-lt"/>
              </a:rPr>
              <a:t> before</a:t>
            </a:r>
          </a:p>
          <a:p>
            <a:pPr algn="ctr"/>
            <a:endParaRPr lang="en-US" sz="1050" dirty="0">
              <a:latin typeface="+mj-lt"/>
            </a:endParaRPr>
          </a:p>
          <a:p>
            <a:pPr algn="ctr"/>
            <a:r>
              <a:rPr lang="en-US" sz="3600" b="1" dirty="0">
                <a:ln>
                  <a:solidFill>
                    <a:srgbClr val="C52B35"/>
                  </a:solidFill>
                </a:ln>
                <a:solidFill>
                  <a:srgbClr val="C52B35"/>
                </a:solidFill>
                <a:latin typeface="+mj-lt"/>
              </a:rPr>
              <a:t>23</a:t>
            </a:r>
          </a:p>
          <a:p>
            <a:pPr algn="ctr"/>
            <a:r>
              <a:rPr lang="en-US" dirty="0">
                <a:latin typeface="+mj-lt"/>
              </a:rPr>
              <a:t> first-time users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0B4A9AB-B742-CFD6-F3C5-104ABE3506CB}"/>
              </a:ext>
            </a:extLst>
          </p:cNvPr>
          <p:cNvSpPr txBox="1"/>
          <p:nvPr/>
        </p:nvSpPr>
        <p:spPr>
          <a:xfrm>
            <a:off x="9052627" y="3523113"/>
            <a:ext cx="27231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n w="3175">
                  <a:solidFill>
                    <a:schemeClr val="tx1">
                      <a:alpha val="38000"/>
                    </a:schemeClr>
                  </a:solidFill>
                </a:ln>
                <a:latin typeface="+mj-lt"/>
              </a:rPr>
              <a:t>After phantom preparation</a:t>
            </a:r>
          </a:p>
          <a:p>
            <a:pPr algn="ctr"/>
            <a:endParaRPr lang="en-US" dirty="0">
              <a:ln w="3175">
                <a:solidFill>
                  <a:schemeClr val="tx1">
                    <a:alpha val="38000"/>
                  </a:schemeClr>
                </a:solidFill>
              </a:ln>
              <a:latin typeface="+mj-lt"/>
            </a:endParaRPr>
          </a:p>
          <a:p>
            <a:pPr algn="ctr"/>
            <a:r>
              <a:rPr lang="en-US" dirty="0">
                <a:ln w="3175">
                  <a:solidFill>
                    <a:schemeClr val="tx1">
                      <a:alpha val="38000"/>
                    </a:schemeClr>
                  </a:solidFill>
                </a:ln>
                <a:latin typeface="+mj-lt"/>
              </a:rPr>
              <a:t>12 Likert scale questions</a:t>
            </a:r>
          </a:p>
          <a:p>
            <a:pPr algn="ctr"/>
            <a:r>
              <a:rPr lang="en-US" dirty="0">
                <a:ln w="3175">
                  <a:solidFill>
                    <a:schemeClr val="tx1">
                      <a:alpha val="38000"/>
                    </a:schemeClr>
                  </a:solidFill>
                </a:ln>
                <a:latin typeface="+mj-lt"/>
              </a:rPr>
              <a:t>3 open ended questions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622C45A-C8E0-0218-9DB4-44892DAF02E5}"/>
              </a:ext>
            </a:extLst>
          </p:cNvPr>
          <p:cNvSpPr txBox="1"/>
          <p:nvPr/>
        </p:nvSpPr>
        <p:spPr>
          <a:xfrm>
            <a:off x="6268767" y="3224121"/>
            <a:ext cx="1847141" cy="483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ln>
                  <a:solidFill>
                    <a:srgbClr val="C52B35"/>
                  </a:solidFill>
                </a:ln>
                <a:solidFill>
                  <a:srgbClr val="C52B35"/>
                </a:solidFill>
                <a:latin typeface="+mj-lt"/>
              </a:rPr>
              <a:t>2x 45 min</a:t>
            </a:r>
            <a:endParaRPr lang="de-DE" dirty="0">
              <a:latin typeface="+mj-lt"/>
            </a:endParaRPr>
          </a:p>
        </p:txBody>
      </p: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D078238D-FB16-A0F5-8E53-EC0DB706F7DD}"/>
              </a:ext>
            </a:extLst>
          </p:cNvPr>
          <p:cNvCxnSpPr/>
          <p:nvPr/>
        </p:nvCxnSpPr>
        <p:spPr>
          <a:xfrm>
            <a:off x="488736" y="6344365"/>
            <a:ext cx="10032000" cy="0"/>
          </a:xfrm>
          <a:prstGeom prst="line">
            <a:avLst/>
          </a:prstGeom>
          <a:ln>
            <a:solidFill>
              <a:srgbClr val="C61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E5518D43-EFF9-7953-CFBA-135E3E0D6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007" y="5723314"/>
            <a:ext cx="678771" cy="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E35C34E7-6155-2103-658D-B5B062B4AA43}"/>
              </a:ext>
            </a:extLst>
          </p:cNvPr>
          <p:cNvSpPr txBox="1"/>
          <p:nvPr/>
        </p:nvSpPr>
        <p:spPr>
          <a:xfrm>
            <a:off x="1397632" y="6465963"/>
            <a:ext cx="4851061" cy="194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67" dirty="0">
                <a:solidFill>
                  <a:srgbClr val="C61A27"/>
                </a:solidFill>
              </a:rPr>
              <a:t>ADEE Annual Meeting Budapest | 26th August 2026 | Alina Mohr	</a:t>
            </a:r>
          </a:p>
        </p:txBody>
      </p:sp>
      <p:pic>
        <p:nvPicPr>
          <p:cNvPr id="22" name="Grafik 21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6C9209E5-252F-B575-C364-4F17AAD6161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" r="70937" b="62071"/>
          <a:stretch/>
        </p:blipFill>
        <p:spPr>
          <a:xfrm>
            <a:off x="492386" y="6386895"/>
            <a:ext cx="671892" cy="325804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938FFCF-EFE5-6BD4-F933-B27579F59D3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7651"/>
          <a:stretch/>
        </p:blipFill>
        <p:spPr>
          <a:xfrm>
            <a:off x="321063" y="316286"/>
            <a:ext cx="536954" cy="442177"/>
          </a:xfrm>
          <a:prstGeom prst="rect">
            <a:avLst/>
          </a:prstGeom>
        </p:spPr>
      </p:pic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4B91C727-C08C-270D-87C5-CD85CD5C7BB4}"/>
              </a:ext>
            </a:extLst>
          </p:cNvPr>
          <p:cNvCxnSpPr>
            <a:cxnSpLocks/>
          </p:cNvCxnSpPr>
          <p:nvPr/>
        </p:nvCxnSpPr>
        <p:spPr>
          <a:xfrm>
            <a:off x="2501393" y="2175911"/>
            <a:ext cx="0" cy="3182473"/>
          </a:xfrm>
          <a:prstGeom prst="line">
            <a:avLst/>
          </a:prstGeom>
          <a:ln w="22225">
            <a:solidFill>
              <a:srgbClr val="C52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reieck 32">
            <a:extLst>
              <a:ext uri="{FF2B5EF4-FFF2-40B4-BE49-F238E27FC236}">
                <a16:creationId xmlns:a16="http://schemas.microsoft.com/office/drawing/2014/main" id="{8E1D62AA-E50B-4B25-EB41-B2D7A9624D59}"/>
              </a:ext>
            </a:extLst>
          </p:cNvPr>
          <p:cNvSpPr/>
          <p:nvPr/>
        </p:nvSpPr>
        <p:spPr>
          <a:xfrm rot="5400000">
            <a:off x="2379196" y="3721014"/>
            <a:ext cx="475019" cy="221056"/>
          </a:xfrm>
          <a:prstGeom prst="triangle">
            <a:avLst/>
          </a:prstGeom>
          <a:solidFill>
            <a:srgbClr val="C52B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34">
            <a:extLst>
              <a:ext uri="{FF2B5EF4-FFF2-40B4-BE49-F238E27FC236}">
                <a16:creationId xmlns:a16="http://schemas.microsoft.com/office/drawing/2014/main" id="{5810B500-2865-3A6E-0470-9FD2903E9670}"/>
              </a:ext>
            </a:extLst>
          </p:cNvPr>
          <p:cNvCxnSpPr>
            <a:cxnSpLocks/>
          </p:cNvCxnSpPr>
          <p:nvPr/>
        </p:nvCxnSpPr>
        <p:spPr>
          <a:xfrm>
            <a:off x="5730441" y="2085774"/>
            <a:ext cx="4383" cy="3272610"/>
          </a:xfrm>
          <a:prstGeom prst="line">
            <a:avLst/>
          </a:prstGeom>
          <a:ln w="22225">
            <a:solidFill>
              <a:srgbClr val="C52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Dreieck 35">
            <a:extLst>
              <a:ext uri="{FF2B5EF4-FFF2-40B4-BE49-F238E27FC236}">
                <a16:creationId xmlns:a16="http://schemas.microsoft.com/office/drawing/2014/main" id="{E8E8CAD5-99DF-3D99-8B7B-D7B6B3FD6832}"/>
              </a:ext>
            </a:extLst>
          </p:cNvPr>
          <p:cNvSpPr/>
          <p:nvPr/>
        </p:nvSpPr>
        <p:spPr>
          <a:xfrm rot="5400000">
            <a:off x="5607843" y="3698762"/>
            <a:ext cx="475019" cy="221056"/>
          </a:xfrm>
          <a:prstGeom prst="triangle">
            <a:avLst/>
          </a:prstGeom>
          <a:solidFill>
            <a:srgbClr val="C52B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4EC6B8B7-CEA8-E3B2-920D-FC6586E3BE18}"/>
              </a:ext>
            </a:extLst>
          </p:cNvPr>
          <p:cNvSpPr txBox="1"/>
          <p:nvPr/>
        </p:nvSpPr>
        <p:spPr>
          <a:xfrm>
            <a:off x="6005889" y="4132056"/>
            <a:ext cx="2421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Additional to regular phantom head training</a:t>
            </a:r>
          </a:p>
        </p:txBody>
      </p:sp>
      <p:cxnSp>
        <p:nvCxnSpPr>
          <p:cNvPr id="41" name="Gerade Verbindung 40">
            <a:extLst>
              <a:ext uri="{FF2B5EF4-FFF2-40B4-BE49-F238E27FC236}">
                <a16:creationId xmlns:a16="http://schemas.microsoft.com/office/drawing/2014/main" id="{256AE5EF-99E1-59DC-708F-ABD45EF3006C}"/>
              </a:ext>
            </a:extLst>
          </p:cNvPr>
          <p:cNvCxnSpPr>
            <a:cxnSpLocks/>
          </p:cNvCxnSpPr>
          <p:nvPr/>
        </p:nvCxnSpPr>
        <p:spPr>
          <a:xfrm>
            <a:off x="8566972" y="1979013"/>
            <a:ext cx="4383" cy="3381194"/>
          </a:xfrm>
          <a:prstGeom prst="line">
            <a:avLst/>
          </a:prstGeom>
          <a:ln w="22225">
            <a:solidFill>
              <a:srgbClr val="C52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Dreieck 41">
            <a:extLst>
              <a:ext uri="{FF2B5EF4-FFF2-40B4-BE49-F238E27FC236}">
                <a16:creationId xmlns:a16="http://schemas.microsoft.com/office/drawing/2014/main" id="{6047F6CF-F3CE-878B-0599-E14629A73D5E}"/>
              </a:ext>
            </a:extLst>
          </p:cNvPr>
          <p:cNvSpPr/>
          <p:nvPr/>
        </p:nvSpPr>
        <p:spPr>
          <a:xfrm rot="5400000">
            <a:off x="8444374" y="3616385"/>
            <a:ext cx="475019" cy="221056"/>
          </a:xfrm>
          <a:prstGeom prst="triangle">
            <a:avLst/>
          </a:prstGeom>
          <a:solidFill>
            <a:srgbClr val="C52B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6529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bgerundetes Rechteck 53">
            <a:extLst>
              <a:ext uri="{FF2B5EF4-FFF2-40B4-BE49-F238E27FC236}">
                <a16:creationId xmlns:a16="http://schemas.microsoft.com/office/drawing/2014/main" id="{37BF479E-4F05-8E00-814C-98593454B712}"/>
              </a:ext>
            </a:extLst>
          </p:cNvPr>
          <p:cNvSpPr/>
          <p:nvPr/>
        </p:nvSpPr>
        <p:spPr>
          <a:xfrm>
            <a:off x="694001" y="4705939"/>
            <a:ext cx="3962746" cy="958498"/>
          </a:xfrm>
          <a:prstGeom prst="roundRect">
            <a:avLst>
              <a:gd name="adj" fmla="val 6816"/>
            </a:avLst>
          </a:prstGeom>
          <a:solidFill>
            <a:srgbClr val="DEDE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/>
          </a:p>
        </p:txBody>
      </p:sp>
      <p:pic>
        <p:nvPicPr>
          <p:cNvPr id="34" name="Grafik 33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F12B618B-D927-1B33-166B-05614C46DB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" r="70937" b="62071"/>
          <a:stretch/>
        </p:blipFill>
        <p:spPr>
          <a:xfrm>
            <a:off x="377811" y="6442647"/>
            <a:ext cx="504803" cy="24478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846D6506-5F5D-23D3-2E83-028AA9B91326}"/>
              </a:ext>
            </a:extLst>
          </p:cNvPr>
          <p:cNvSpPr/>
          <p:nvPr/>
        </p:nvSpPr>
        <p:spPr>
          <a:xfrm rot="1420229">
            <a:off x="6076897" y="1154198"/>
            <a:ext cx="5420932" cy="732079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293F7031-5BB1-2369-D189-4F3CB1B7DB1B}"/>
              </a:ext>
            </a:extLst>
          </p:cNvPr>
          <p:cNvSpPr/>
          <p:nvPr/>
        </p:nvSpPr>
        <p:spPr>
          <a:xfrm rot="1458618">
            <a:off x="5564726" y="6125658"/>
            <a:ext cx="4800500" cy="7205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C1535DCB-27B1-C60C-126D-9CCCFBCFC00C}"/>
              </a:ext>
            </a:extLst>
          </p:cNvPr>
          <p:cNvSpPr/>
          <p:nvPr/>
        </p:nvSpPr>
        <p:spPr>
          <a:xfrm rot="1448231">
            <a:off x="5142599" y="7057201"/>
            <a:ext cx="4800500" cy="7205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6046CC47-3483-6DD6-6074-6F63B957ED73}"/>
              </a:ext>
            </a:extLst>
          </p:cNvPr>
          <p:cNvSpPr/>
          <p:nvPr/>
        </p:nvSpPr>
        <p:spPr>
          <a:xfrm rot="1458618">
            <a:off x="5985773" y="5181233"/>
            <a:ext cx="4800500" cy="7205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F1959A02-F5BF-37C4-AD0D-238CF4EE83A6}"/>
              </a:ext>
            </a:extLst>
          </p:cNvPr>
          <p:cNvSpPr/>
          <p:nvPr/>
        </p:nvSpPr>
        <p:spPr>
          <a:xfrm rot="1458618">
            <a:off x="6552166" y="3726447"/>
            <a:ext cx="2117939" cy="53034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FABBD51F-B9CC-DA29-43A3-A5A3FDA7C002}"/>
              </a:ext>
            </a:extLst>
          </p:cNvPr>
          <p:cNvSpPr/>
          <p:nvPr/>
        </p:nvSpPr>
        <p:spPr>
          <a:xfrm rot="1458618">
            <a:off x="6838319" y="3032895"/>
            <a:ext cx="2154771" cy="53034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 21">
            <a:extLst>
              <a:ext uri="{FF2B5EF4-FFF2-40B4-BE49-F238E27FC236}">
                <a16:creationId xmlns:a16="http://schemas.microsoft.com/office/drawing/2014/main" id="{76AFD582-CA6C-C126-6F39-E1C62B454DED}"/>
              </a:ext>
            </a:extLst>
          </p:cNvPr>
          <p:cNvSpPr/>
          <p:nvPr/>
        </p:nvSpPr>
        <p:spPr>
          <a:xfrm rot="3375153">
            <a:off x="11438198" y="4439140"/>
            <a:ext cx="704235" cy="3006934"/>
          </a:xfrm>
          <a:custGeom>
            <a:avLst/>
            <a:gdLst>
              <a:gd name="connsiteX0" fmla="*/ 541636 w 1085973"/>
              <a:gd name="connsiteY0" fmla="*/ 0 h 4721024"/>
              <a:gd name="connsiteX1" fmla="*/ 1072864 w 1085973"/>
              <a:gd name="connsiteY1" fmla="*/ 531228 h 4721024"/>
              <a:gd name="connsiteX2" fmla="*/ 1072863 w 1085973"/>
              <a:gd name="connsiteY2" fmla="*/ 3516732 h 4721024"/>
              <a:gd name="connsiteX3" fmla="*/ 1085973 w 1085973"/>
              <a:gd name="connsiteY3" fmla="*/ 3516732 h 4721024"/>
              <a:gd name="connsiteX4" fmla="*/ 1072863 w 1085973"/>
              <a:gd name="connsiteY4" fmla="*/ 3546628 h 4721024"/>
              <a:gd name="connsiteX5" fmla="*/ 1072863 w 1085973"/>
              <a:gd name="connsiteY5" fmla="*/ 3708607 h 4721024"/>
              <a:gd name="connsiteX6" fmla="*/ 838650 w 1085973"/>
              <a:gd name="connsiteY6" fmla="*/ 4149110 h 4721024"/>
              <a:gd name="connsiteX7" fmla="*/ 799294 w 1085973"/>
              <a:gd name="connsiteY7" fmla="*/ 4170471 h 4721024"/>
              <a:gd name="connsiteX8" fmla="*/ 557864 w 1085973"/>
              <a:gd name="connsiteY8" fmla="*/ 4721024 h 4721024"/>
              <a:gd name="connsiteX9" fmla="*/ 309164 w 1085973"/>
              <a:gd name="connsiteY9" fmla="*/ 4184141 h 4721024"/>
              <a:gd name="connsiteX10" fmla="*/ 244622 w 1085973"/>
              <a:gd name="connsiteY10" fmla="*/ 4149109 h 4721024"/>
              <a:gd name="connsiteX11" fmla="*/ 10408 w 1085973"/>
              <a:gd name="connsiteY11" fmla="*/ 3708606 h 4721024"/>
              <a:gd name="connsiteX12" fmla="*/ 10408 w 1085973"/>
              <a:gd name="connsiteY12" fmla="*/ 3539201 h 4721024"/>
              <a:gd name="connsiteX13" fmla="*/ 0 w 1085973"/>
              <a:gd name="connsiteY13" fmla="*/ 3516732 h 4721024"/>
              <a:gd name="connsiteX14" fmla="*/ 10408 w 1085973"/>
              <a:gd name="connsiteY14" fmla="*/ 3516732 h 4721024"/>
              <a:gd name="connsiteX15" fmla="*/ 10408 w 1085973"/>
              <a:gd name="connsiteY15" fmla="*/ 531228 h 4721024"/>
              <a:gd name="connsiteX16" fmla="*/ 541636 w 1085973"/>
              <a:gd name="connsiteY16" fmla="*/ 0 h 472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85973" h="4721024">
                <a:moveTo>
                  <a:pt x="541636" y="0"/>
                </a:moveTo>
                <a:cubicBezTo>
                  <a:pt x="835025" y="0"/>
                  <a:pt x="1072864" y="237839"/>
                  <a:pt x="1072864" y="531228"/>
                </a:cubicBezTo>
                <a:lnTo>
                  <a:pt x="1072863" y="3516732"/>
                </a:lnTo>
                <a:lnTo>
                  <a:pt x="1085973" y="3516732"/>
                </a:lnTo>
                <a:lnTo>
                  <a:pt x="1072863" y="3546628"/>
                </a:lnTo>
                <a:lnTo>
                  <a:pt x="1072863" y="3708607"/>
                </a:lnTo>
                <a:cubicBezTo>
                  <a:pt x="1072863" y="3891975"/>
                  <a:pt x="979957" y="4053644"/>
                  <a:pt x="838650" y="4149110"/>
                </a:cubicBezTo>
                <a:lnTo>
                  <a:pt x="799294" y="4170471"/>
                </a:lnTo>
                <a:lnTo>
                  <a:pt x="557864" y="4721024"/>
                </a:lnTo>
                <a:lnTo>
                  <a:pt x="309164" y="4184141"/>
                </a:lnTo>
                <a:lnTo>
                  <a:pt x="244622" y="4149109"/>
                </a:lnTo>
                <a:cubicBezTo>
                  <a:pt x="103314" y="4053643"/>
                  <a:pt x="10408" y="3891974"/>
                  <a:pt x="10408" y="3708606"/>
                </a:cubicBezTo>
                <a:lnTo>
                  <a:pt x="10408" y="3539201"/>
                </a:lnTo>
                <a:lnTo>
                  <a:pt x="0" y="3516732"/>
                </a:lnTo>
                <a:lnTo>
                  <a:pt x="10408" y="3516732"/>
                </a:lnTo>
                <a:lnTo>
                  <a:pt x="10408" y="531228"/>
                </a:lnTo>
                <a:cubicBezTo>
                  <a:pt x="10408" y="237839"/>
                  <a:pt x="248247" y="0"/>
                  <a:pt x="541636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9D6AB729-7172-3CAA-0D9D-40BBDBADB9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4246" t="21812" r="16" b="38561"/>
          <a:stretch/>
        </p:blipFill>
        <p:spPr>
          <a:xfrm rot="13191736">
            <a:off x="4422531" y="5012490"/>
            <a:ext cx="1604492" cy="66412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C902ACB-5482-4B0D-B76B-EED2553268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4246" t="21812" r="16" b="38561"/>
          <a:stretch/>
        </p:blipFill>
        <p:spPr>
          <a:xfrm rot="11697198">
            <a:off x="5653387" y="2468194"/>
            <a:ext cx="1604492" cy="664120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0690031B-5F60-7965-69FF-DC0A4692B44B}"/>
              </a:ext>
            </a:extLst>
          </p:cNvPr>
          <p:cNvSpPr txBox="1"/>
          <p:nvPr/>
        </p:nvSpPr>
        <p:spPr>
          <a:xfrm>
            <a:off x="846398" y="4711855"/>
            <a:ext cx="38986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>
                <a:latin typeface="Century Gothic" panose="020B0502020202020204" pitchFamily="34" charset="0"/>
              </a:rPr>
              <a:t>3 open-</a:t>
            </a:r>
            <a:r>
              <a:rPr lang="de-DE" sz="2200" b="1" dirty="0" err="1">
                <a:latin typeface="Century Gothic" panose="020B0502020202020204" pitchFamily="34" charset="0"/>
              </a:rPr>
              <a:t>ended</a:t>
            </a:r>
            <a:r>
              <a:rPr lang="de-DE" sz="2200" b="1" dirty="0">
                <a:latin typeface="Century Gothic" panose="020B0502020202020204" pitchFamily="34" charset="0"/>
              </a:rPr>
              <a:t> </a:t>
            </a:r>
            <a:r>
              <a:rPr lang="de-DE" sz="2200" b="1" dirty="0" err="1">
                <a:latin typeface="Century Gothic" panose="020B0502020202020204" pitchFamily="34" charset="0"/>
              </a:rPr>
              <a:t>questions</a:t>
            </a:r>
            <a:endParaRPr lang="de-DE" sz="2200" b="1" dirty="0">
              <a:latin typeface="Century Gothic" panose="020B0502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5A01C1F8-C82C-B244-6FA0-FC07E17FCA69}"/>
              </a:ext>
            </a:extLst>
          </p:cNvPr>
          <p:cNvSpPr txBox="1"/>
          <p:nvPr/>
        </p:nvSpPr>
        <p:spPr>
          <a:xfrm>
            <a:off x="988695" y="6482077"/>
            <a:ext cx="485106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rgbClr val="C61A27"/>
                </a:solidFill>
              </a:rPr>
              <a:t>ADEE Annual Meeting Budapest | 26th August 2026 | Alina Mohr	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5037D06E-9A62-7A13-990E-51CB9164DF5E}"/>
              </a:ext>
            </a:extLst>
          </p:cNvPr>
          <p:cNvGrpSpPr/>
          <p:nvPr/>
        </p:nvGrpSpPr>
        <p:grpSpPr>
          <a:xfrm rot="1457192">
            <a:off x="8667078" y="4867117"/>
            <a:ext cx="2730540" cy="432000"/>
            <a:chOff x="9039469" y="3756783"/>
            <a:chExt cx="2730540" cy="4320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5EF068-8020-D536-24C2-CBFF2E36458A}"/>
                </a:ext>
              </a:extLst>
            </p:cNvPr>
            <p:cNvSpPr/>
            <p:nvPr/>
          </p:nvSpPr>
          <p:spPr>
            <a:xfrm rot="12473379">
              <a:off x="903946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AABF535-68C5-A568-F119-27BF2DD3B4D5}"/>
                </a:ext>
              </a:extLst>
            </p:cNvPr>
            <p:cNvSpPr/>
            <p:nvPr/>
          </p:nvSpPr>
          <p:spPr>
            <a:xfrm rot="12473379">
              <a:off x="9614104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407B749-2CDD-D59F-A3B9-CF5BF8F43DEA}"/>
                </a:ext>
              </a:extLst>
            </p:cNvPr>
            <p:cNvSpPr/>
            <p:nvPr/>
          </p:nvSpPr>
          <p:spPr>
            <a:xfrm rot="12473379">
              <a:off x="1018873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7A7DEF1-1734-8AFB-860B-B51810CC6BA1}"/>
                </a:ext>
              </a:extLst>
            </p:cNvPr>
            <p:cNvSpPr/>
            <p:nvPr/>
          </p:nvSpPr>
          <p:spPr>
            <a:xfrm rot="12473379">
              <a:off x="10763374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E56D90F-4E26-2FE3-4059-E99F08A7A636}"/>
                </a:ext>
              </a:extLst>
            </p:cNvPr>
            <p:cNvSpPr/>
            <p:nvPr/>
          </p:nvSpPr>
          <p:spPr>
            <a:xfrm rot="12473379">
              <a:off x="1133800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4" name="Abgerundetes Rechteck 43">
            <a:extLst>
              <a:ext uri="{FF2B5EF4-FFF2-40B4-BE49-F238E27FC236}">
                <a16:creationId xmlns:a16="http://schemas.microsoft.com/office/drawing/2014/main" id="{CEE4507C-1F41-24CA-A580-3918F28690B9}"/>
              </a:ext>
            </a:extLst>
          </p:cNvPr>
          <p:cNvSpPr/>
          <p:nvPr/>
        </p:nvSpPr>
        <p:spPr>
          <a:xfrm>
            <a:off x="-116660" y="188327"/>
            <a:ext cx="4063820" cy="7131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3200" b="1" dirty="0">
              <a:solidFill>
                <a:schemeClr val="tx1"/>
              </a:solidFill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154CD082-1A2B-BD27-4DBC-413C56E48628}"/>
              </a:ext>
            </a:extLst>
          </p:cNvPr>
          <p:cNvSpPr txBox="1"/>
          <p:nvPr/>
        </p:nvSpPr>
        <p:spPr>
          <a:xfrm>
            <a:off x="1050281" y="271302"/>
            <a:ext cx="1348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Results</a:t>
            </a:r>
          </a:p>
        </p:txBody>
      </p:sp>
      <p:sp>
        <p:nvSpPr>
          <p:cNvPr id="48" name="Abgerundetes Rechteck 47">
            <a:extLst>
              <a:ext uri="{FF2B5EF4-FFF2-40B4-BE49-F238E27FC236}">
                <a16:creationId xmlns:a16="http://schemas.microsoft.com/office/drawing/2014/main" id="{693A5F18-731C-0408-9062-A4ACB37E781A}"/>
              </a:ext>
            </a:extLst>
          </p:cNvPr>
          <p:cNvSpPr/>
          <p:nvPr/>
        </p:nvSpPr>
        <p:spPr>
          <a:xfrm>
            <a:off x="1064346" y="1218070"/>
            <a:ext cx="4564887" cy="486830"/>
          </a:xfrm>
          <a:prstGeom prst="roundRect">
            <a:avLst/>
          </a:prstGeom>
          <a:solidFill>
            <a:srgbClr val="C6868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51926"/>
                </a:solidFill>
              </a:rPr>
              <a:t>97% response rate (64/66)</a:t>
            </a:r>
            <a:r>
              <a:rPr lang="en-US" dirty="0"/>
              <a:t>​</a:t>
            </a:r>
            <a:endParaRPr lang="de-DE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819418EA-D91B-28FC-3BD6-559EAD3E2363}"/>
              </a:ext>
            </a:extLst>
          </p:cNvPr>
          <p:cNvSpPr txBox="1"/>
          <p:nvPr/>
        </p:nvSpPr>
        <p:spPr>
          <a:xfrm>
            <a:off x="1483811" y="5202772"/>
            <a:ext cx="2280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+mj-lt"/>
              </a:rPr>
              <a:t>Most relevant </a:t>
            </a:r>
            <a:r>
              <a:rPr lang="de-DE" sz="2000" dirty="0" err="1">
                <a:latin typeface="+mj-lt"/>
              </a:rPr>
              <a:t>topics</a:t>
            </a:r>
            <a:endParaRPr lang="de-DE" sz="2000" dirty="0">
              <a:latin typeface="+mj-lt"/>
            </a:endParaRPr>
          </a:p>
        </p:txBody>
      </p:sp>
      <p:pic>
        <p:nvPicPr>
          <p:cNvPr id="51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F3F482C7-2596-E4DA-C500-268B800AF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0444">
            <a:off x="11657488" y="2405262"/>
            <a:ext cx="678771" cy="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D850E48E-2897-914D-ABE2-C539374D4F3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5187"/>
          <a:stretch/>
        </p:blipFill>
        <p:spPr>
          <a:xfrm>
            <a:off x="424874" y="284990"/>
            <a:ext cx="563821" cy="478196"/>
          </a:xfrm>
          <a:prstGeom prst="rect">
            <a:avLst/>
          </a:prstGeom>
        </p:spPr>
      </p:pic>
      <p:sp>
        <p:nvSpPr>
          <p:cNvPr id="55" name="Abgerundetes Rechteck 54">
            <a:extLst>
              <a:ext uri="{FF2B5EF4-FFF2-40B4-BE49-F238E27FC236}">
                <a16:creationId xmlns:a16="http://schemas.microsoft.com/office/drawing/2014/main" id="{5645B07F-DDB0-3765-946C-630ABB66E09A}"/>
              </a:ext>
            </a:extLst>
          </p:cNvPr>
          <p:cNvSpPr/>
          <p:nvPr/>
        </p:nvSpPr>
        <p:spPr>
          <a:xfrm>
            <a:off x="122380" y="8162223"/>
            <a:ext cx="5973620" cy="2933835"/>
          </a:xfrm>
          <a:prstGeom prst="roundRect">
            <a:avLst/>
          </a:prstGeom>
          <a:solidFill>
            <a:srgbClr val="C51926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Abgerundetes Rechteck 55">
            <a:extLst>
              <a:ext uri="{FF2B5EF4-FFF2-40B4-BE49-F238E27FC236}">
                <a16:creationId xmlns:a16="http://schemas.microsoft.com/office/drawing/2014/main" id="{4E821CD8-22E7-C1BD-F9F2-F3D8FD80C914}"/>
              </a:ext>
            </a:extLst>
          </p:cNvPr>
          <p:cNvSpPr/>
          <p:nvPr/>
        </p:nvSpPr>
        <p:spPr>
          <a:xfrm>
            <a:off x="6324600" y="8162223"/>
            <a:ext cx="5377840" cy="2671984"/>
          </a:xfrm>
          <a:prstGeom prst="roundRect">
            <a:avLst/>
          </a:prstGeom>
          <a:solidFill>
            <a:srgbClr val="C6868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Abgerundetes Rechteck 56">
            <a:extLst>
              <a:ext uri="{FF2B5EF4-FFF2-40B4-BE49-F238E27FC236}">
                <a16:creationId xmlns:a16="http://schemas.microsoft.com/office/drawing/2014/main" id="{44A9173B-2BD1-0449-53DF-53DD0E7B322B}"/>
              </a:ext>
            </a:extLst>
          </p:cNvPr>
          <p:cNvSpPr/>
          <p:nvPr/>
        </p:nvSpPr>
        <p:spPr>
          <a:xfrm>
            <a:off x="122380" y="11427332"/>
            <a:ext cx="5916270" cy="2170149"/>
          </a:xfrm>
          <a:prstGeom prst="roundRect">
            <a:avLst/>
          </a:prstGeom>
          <a:solidFill>
            <a:srgbClr val="C6AA9E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Abgerundetes Rechteck 58">
            <a:extLst>
              <a:ext uri="{FF2B5EF4-FFF2-40B4-BE49-F238E27FC236}">
                <a16:creationId xmlns:a16="http://schemas.microsoft.com/office/drawing/2014/main" id="{22DA2FBF-7E95-73C2-359D-085E0C10E953}"/>
              </a:ext>
            </a:extLst>
          </p:cNvPr>
          <p:cNvSpPr/>
          <p:nvPr/>
        </p:nvSpPr>
        <p:spPr>
          <a:xfrm>
            <a:off x="6341016" y="11177443"/>
            <a:ext cx="5410200" cy="2470835"/>
          </a:xfrm>
          <a:prstGeom prst="roundRect">
            <a:avLst/>
          </a:prstGeom>
          <a:solidFill>
            <a:srgbClr val="C56162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C82F6AAB-EB24-7427-161C-E9F17FE59E92}"/>
              </a:ext>
            </a:extLst>
          </p:cNvPr>
          <p:cNvSpPr txBox="1"/>
          <p:nvPr/>
        </p:nvSpPr>
        <p:spPr>
          <a:xfrm>
            <a:off x="6533310" y="9171900"/>
            <a:ext cx="29397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Sufficient</a:t>
            </a:r>
            <a:r>
              <a:rPr lang="de-DE" dirty="0"/>
              <a:t> time</a:t>
            </a:r>
          </a:p>
          <a:p>
            <a:endParaRPr lang="de-DE" dirty="0"/>
          </a:p>
          <a:p>
            <a:r>
              <a:rPr lang="de-DE" dirty="0"/>
              <a:t>Interest in </a:t>
            </a:r>
            <a:r>
              <a:rPr lang="de-DE" dirty="0" err="1"/>
              <a:t>further</a:t>
            </a:r>
            <a:r>
              <a:rPr lang="de-DE" dirty="0"/>
              <a:t> VR </a:t>
            </a:r>
            <a:r>
              <a:rPr lang="de-DE" dirty="0" err="1"/>
              <a:t>training</a:t>
            </a:r>
            <a:endParaRPr lang="de-DE" dirty="0"/>
          </a:p>
          <a:p>
            <a:endParaRPr lang="de-DE" dirty="0"/>
          </a:p>
          <a:p>
            <a:r>
              <a:rPr lang="de-DE" dirty="0"/>
              <a:t>Positive </a:t>
            </a:r>
            <a:r>
              <a:rPr lang="de-DE" dirty="0" err="1"/>
              <a:t>learning</a:t>
            </a:r>
            <a:r>
              <a:rPr lang="de-DE" dirty="0"/>
              <a:t> </a:t>
            </a:r>
            <a:r>
              <a:rPr lang="de-DE" dirty="0" err="1"/>
              <a:t>atmosphere</a:t>
            </a:r>
            <a:endParaRPr lang="de-DE" dirty="0"/>
          </a:p>
        </p:txBody>
      </p:sp>
      <p:pic>
        <p:nvPicPr>
          <p:cNvPr id="61" name="Grafik 60">
            <a:extLst>
              <a:ext uri="{FF2B5EF4-FFF2-40B4-BE49-F238E27FC236}">
                <a16:creationId xmlns:a16="http://schemas.microsoft.com/office/drawing/2014/main" id="{EF1EC81E-A953-2254-17A3-F508B7957A0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8094" y="8185406"/>
            <a:ext cx="798474" cy="775753"/>
          </a:xfrm>
          <a:prstGeom prst="rect">
            <a:avLst/>
          </a:prstGeom>
        </p:spPr>
      </p:pic>
      <p:sp>
        <p:nvSpPr>
          <p:cNvPr id="64" name="Textfeld 63">
            <a:extLst>
              <a:ext uri="{FF2B5EF4-FFF2-40B4-BE49-F238E27FC236}">
                <a16:creationId xmlns:a16="http://schemas.microsoft.com/office/drawing/2014/main" id="{A1929F6B-DA58-F32D-C9BF-3B1B7DAD68F6}"/>
              </a:ext>
            </a:extLst>
          </p:cNvPr>
          <p:cNvSpPr txBox="1"/>
          <p:nvPr/>
        </p:nvSpPr>
        <p:spPr>
          <a:xfrm>
            <a:off x="7341481" y="8281207"/>
            <a:ext cx="2797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TRAINING CONDITIONS </a:t>
            </a:r>
          </a:p>
          <a:p>
            <a:r>
              <a:rPr lang="de-DE" b="1" dirty="0">
                <a:latin typeface="Century Gothic" panose="020B0502020202020204" pitchFamily="34" charset="0"/>
              </a:rPr>
              <a:t>AND MOTIVATION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DC13A5F4-B141-F44A-A3BF-79AE0C372B78}"/>
              </a:ext>
            </a:extLst>
          </p:cNvPr>
          <p:cNvSpPr txBox="1"/>
          <p:nvPr/>
        </p:nvSpPr>
        <p:spPr>
          <a:xfrm>
            <a:off x="9916270" y="9162346"/>
            <a:ext cx="5934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1.48</a:t>
            </a:r>
          </a:p>
          <a:p>
            <a:endParaRPr lang="de-DE" dirty="0"/>
          </a:p>
          <a:p>
            <a:r>
              <a:rPr lang="de-DE" dirty="0"/>
              <a:t>2.42</a:t>
            </a:r>
          </a:p>
          <a:p>
            <a:endParaRPr lang="de-DE" dirty="0"/>
          </a:p>
          <a:p>
            <a:r>
              <a:rPr lang="de-DE" dirty="0"/>
              <a:t>1.94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374B35E4-D2E2-D51E-73F3-60CA6F89E3ED}"/>
              </a:ext>
            </a:extLst>
          </p:cNvPr>
          <p:cNvSpPr txBox="1"/>
          <p:nvPr/>
        </p:nvSpPr>
        <p:spPr>
          <a:xfrm>
            <a:off x="10917976" y="9160593"/>
            <a:ext cx="4187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89</a:t>
            </a:r>
          </a:p>
          <a:p>
            <a:endParaRPr lang="de-DE" dirty="0"/>
          </a:p>
          <a:p>
            <a:r>
              <a:rPr lang="de-DE" dirty="0"/>
              <a:t>62</a:t>
            </a:r>
          </a:p>
          <a:p>
            <a:endParaRPr lang="de-DE" dirty="0"/>
          </a:p>
          <a:p>
            <a:r>
              <a:rPr lang="de-DE" dirty="0"/>
              <a:t>78</a:t>
            </a:r>
          </a:p>
        </p:txBody>
      </p:sp>
      <p:cxnSp>
        <p:nvCxnSpPr>
          <p:cNvPr id="68" name="Gerade Verbindung 67">
            <a:extLst>
              <a:ext uri="{FF2B5EF4-FFF2-40B4-BE49-F238E27FC236}">
                <a16:creationId xmlns:a16="http://schemas.microsoft.com/office/drawing/2014/main" id="{8DCC688D-3738-35AD-EF2C-5A20B3057E9D}"/>
              </a:ext>
            </a:extLst>
          </p:cNvPr>
          <p:cNvCxnSpPr>
            <a:cxnSpLocks/>
          </p:cNvCxnSpPr>
          <p:nvPr/>
        </p:nvCxnSpPr>
        <p:spPr>
          <a:xfrm>
            <a:off x="6520840" y="9660624"/>
            <a:ext cx="4602480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70">
            <a:extLst>
              <a:ext uri="{FF2B5EF4-FFF2-40B4-BE49-F238E27FC236}">
                <a16:creationId xmlns:a16="http://schemas.microsoft.com/office/drawing/2014/main" id="{48523B34-3793-2F1F-060B-B6409522146F}"/>
              </a:ext>
            </a:extLst>
          </p:cNvPr>
          <p:cNvCxnSpPr>
            <a:cxnSpLocks/>
          </p:cNvCxnSpPr>
          <p:nvPr/>
        </p:nvCxnSpPr>
        <p:spPr>
          <a:xfrm>
            <a:off x="6566560" y="10209264"/>
            <a:ext cx="4602480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Grafik 71">
            <a:extLst>
              <a:ext uri="{FF2B5EF4-FFF2-40B4-BE49-F238E27FC236}">
                <a16:creationId xmlns:a16="http://schemas.microsoft.com/office/drawing/2014/main" id="{989CF5CB-33C9-FD7B-D6BF-C7D35441844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427" y="8025753"/>
            <a:ext cx="749721" cy="728388"/>
          </a:xfrm>
          <a:prstGeom prst="rect">
            <a:avLst/>
          </a:prstGeom>
        </p:spPr>
      </p:pic>
      <p:sp>
        <p:nvSpPr>
          <p:cNvPr id="73" name="Textfeld 72">
            <a:extLst>
              <a:ext uri="{FF2B5EF4-FFF2-40B4-BE49-F238E27FC236}">
                <a16:creationId xmlns:a16="http://schemas.microsoft.com/office/drawing/2014/main" id="{9EFD325C-4FFF-A0D8-D71A-47A990F281D9}"/>
              </a:ext>
            </a:extLst>
          </p:cNvPr>
          <p:cNvSpPr txBox="1"/>
          <p:nvPr/>
        </p:nvSpPr>
        <p:spPr>
          <a:xfrm>
            <a:off x="4631919" y="8876068"/>
            <a:ext cx="59343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2.72</a:t>
            </a:r>
          </a:p>
          <a:p>
            <a:endParaRPr lang="de-DE" dirty="0"/>
          </a:p>
          <a:p>
            <a:r>
              <a:rPr lang="de-DE" dirty="0"/>
              <a:t>1.89</a:t>
            </a:r>
          </a:p>
          <a:p>
            <a:endParaRPr lang="de-DE" dirty="0"/>
          </a:p>
          <a:p>
            <a:r>
              <a:rPr lang="de-DE" dirty="0"/>
              <a:t>2.39</a:t>
            </a:r>
          </a:p>
          <a:p>
            <a:endParaRPr lang="de-DE" dirty="0"/>
          </a:p>
          <a:p>
            <a:r>
              <a:rPr lang="de-DE" dirty="0"/>
              <a:t>2.49</a:t>
            </a:r>
          </a:p>
        </p:txBody>
      </p:sp>
      <p:pic>
        <p:nvPicPr>
          <p:cNvPr id="74" name="Grafik 73">
            <a:extLst>
              <a:ext uri="{FF2B5EF4-FFF2-40B4-BE49-F238E27FC236}">
                <a16:creationId xmlns:a16="http://schemas.microsoft.com/office/drawing/2014/main" id="{1E575B14-19BE-8FF4-B4E8-BC12DCA36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6736" y="11167357"/>
            <a:ext cx="819390" cy="796074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49D2FA81-47AE-D7AA-9ACA-42DC0E567B8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757" y="11395964"/>
            <a:ext cx="745589" cy="724373"/>
          </a:xfrm>
          <a:prstGeom prst="rect">
            <a:avLst/>
          </a:prstGeom>
        </p:spPr>
      </p:pic>
      <p:sp>
        <p:nvSpPr>
          <p:cNvPr id="76" name="Textfeld 75">
            <a:extLst>
              <a:ext uri="{FF2B5EF4-FFF2-40B4-BE49-F238E27FC236}">
                <a16:creationId xmlns:a16="http://schemas.microsoft.com/office/drawing/2014/main" id="{5348783F-D962-9B57-832D-4C732332F3BB}"/>
              </a:ext>
            </a:extLst>
          </p:cNvPr>
          <p:cNvSpPr txBox="1"/>
          <p:nvPr/>
        </p:nvSpPr>
        <p:spPr>
          <a:xfrm>
            <a:off x="1138841" y="8318043"/>
            <a:ext cx="4082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PERCEIVED LEARNING BENEFIT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9383BD5F-77F8-D760-221B-13ACEE69609D}"/>
              </a:ext>
            </a:extLst>
          </p:cNvPr>
          <p:cNvSpPr txBox="1"/>
          <p:nvPr/>
        </p:nvSpPr>
        <p:spPr>
          <a:xfrm>
            <a:off x="7178737" y="11356220"/>
            <a:ext cx="3164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USABILITY AND </a:t>
            </a:r>
          </a:p>
          <a:p>
            <a:r>
              <a:rPr lang="de-DE" b="1" dirty="0">
                <a:latin typeface="Century Gothic" panose="020B0502020202020204" pitchFamily="34" charset="0"/>
              </a:rPr>
              <a:t>TECHNICAL PERFORMANCE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9F5B9016-4593-7755-BD2A-CA87B0B61DF6}"/>
              </a:ext>
            </a:extLst>
          </p:cNvPr>
          <p:cNvSpPr txBox="1"/>
          <p:nvPr/>
        </p:nvSpPr>
        <p:spPr>
          <a:xfrm>
            <a:off x="1484609" y="11561218"/>
            <a:ext cx="3398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FEEDBACK AND INSTRUCTION</a:t>
            </a: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961211C5-9790-4563-13C4-6556C76E4ABC}"/>
              </a:ext>
            </a:extLst>
          </p:cNvPr>
          <p:cNvSpPr txBox="1"/>
          <p:nvPr/>
        </p:nvSpPr>
        <p:spPr>
          <a:xfrm>
            <a:off x="6533310" y="12033142"/>
            <a:ext cx="21244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Intuitive </a:t>
            </a:r>
            <a:r>
              <a:rPr lang="de-DE" dirty="0" err="1"/>
              <a:t>operation</a:t>
            </a:r>
            <a:endParaRPr lang="de-DE" dirty="0"/>
          </a:p>
          <a:p>
            <a:endParaRPr lang="de-DE" dirty="0"/>
          </a:p>
          <a:p>
            <a:r>
              <a:rPr lang="de-DE" dirty="0"/>
              <a:t>Instrument </a:t>
            </a:r>
            <a:r>
              <a:rPr lang="de-DE" dirty="0" err="1"/>
              <a:t>selection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Haptic</a:t>
            </a:r>
            <a:r>
              <a:rPr lang="de-DE" dirty="0"/>
              <a:t> </a:t>
            </a:r>
            <a:r>
              <a:rPr lang="de-DE" dirty="0" err="1"/>
              <a:t>realism</a:t>
            </a:r>
            <a:endParaRPr lang="de-DE" dirty="0"/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F8A0BA50-912E-A9BD-4E0B-0F4FCB43F9EF}"/>
              </a:ext>
            </a:extLst>
          </p:cNvPr>
          <p:cNvSpPr txBox="1"/>
          <p:nvPr/>
        </p:nvSpPr>
        <p:spPr>
          <a:xfrm>
            <a:off x="295512" y="12219762"/>
            <a:ext cx="3837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+mj-lt"/>
              </a:rPr>
              <a:t>Simulator </a:t>
            </a:r>
            <a:r>
              <a:rPr lang="de-DE" b="1" dirty="0" err="1">
                <a:latin typeface="+mj-lt"/>
              </a:rPr>
              <a:t>feedback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comprehensibility</a:t>
            </a:r>
            <a:endParaRPr lang="de-DE" b="1" dirty="0">
              <a:latin typeface="+mj-lt"/>
            </a:endParaRPr>
          </a:p>
          <a:p>
            <a:endParaRPr lang="de-DE" b="1" dirty="0">
              <a:latin typeface="+mj-lt"/>
            </a:endParaRPr>
          </a:p>
          <a:p>
            <a:r>
              <a:rPr lang="de-DE" b="1" dirty="0" err="1">
                <a:latin typeface="+mj-lt"/>
              </a:rPr>
              <a:t>Instructor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feedback</a:t>
            </a:r>
            <a:endParaRPr lang="de-DE" b="1" dirty="0">
              <a:latin typeface="+mj-lt"/>
            </a:endParaRP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F731BEBB-65E2-E6EE-F2AF-7926CD8777C4}"/>
              </a:ext>
            </a:extLst>
          </p:cNvPr>
          <p:cNvSpPr txBox="1"/>
          <p:nvPr/>
        </p:nvSpPr>
        <p:spPr>
          <a:xfrm>
            <a:off x="348760" y="8881950"/>
            <a:ext cx="3331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j-lt"/>
              </a:rPr>
              <a:t>Improved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preparation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technique</a:t>
            </a:r>
            <a:endParaRPr lang="de-DE" b="1" dirty="0">
              <a:latin typeface="+mj-lt"/>
            </a:endParaRP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F87BB456-02CA-D5A4-2A91-E8C06582EC26}"/>
              </a:ext>
            </a:extLst>
          </p:cNvPr>
          <p:cNvSpPr txBox="1"/>
          <p:nvPr/>
        </p:nvSpPr>
        <p:spPr>
          <a:xfrm>
            <a:off x="348760" y="9425142"/>
            <a:ext cx="3166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j-lt"/>
              </a:rPr>
              <a:t>Improved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visual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understanding</a:t>
            </a:r>
            <a:endParaRPr lang="de-DE" b="1" dirty="0">
              <a:latin typeface="+mj-lt"/>
            </a:endParaRP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A956C991-90BB-52C9-EA90-C986988EC1D6}"/>
              </a:ext>
            </a:extLst>
          </p:cNvPr>
          <p:cNvSpPr txBox="1"/>
          <p:nvPr/>
        </p:nvSpPr>
        <p:spPr>
          <a:xfrm>
            <a:off x="348760" y="9968334"/>
            <a:ext cx="42949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latin typeface="+mj-lt"/>
              </a:rPr>
              <a:t>Confidence and </a:t>
            </a:r>
            <a:r>
              <a:rPr lang="de-DE" sz="1600" b="1" dirty="0" err="1">
                <a:latin typeface="+mj-lt"/>
              </a:rPr>
              <a:t>preparation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for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phantom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model</a:t>
            </a:r>
            <a:endParaRPr lang="de-DE" sz="1600" b="1" dirty="0">
              <a:latin typeface="+mj-lt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4844F7E7-2FE3-C4E7-0A1D-887DA3C582E7}"/>
              </a:ext>
            </a:extLst>
          </p:cNvPr>
          <p:cNvSpPr txBox="1"/>
          <p:nvPr/>
        </p:nvSpPr>
        <p:spPr>
          <a:xfrm>
            <a:off x="348760" y="10480747"/>
            <a:ext cx="4081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j-lt"/>
              </a:rPr>
              <a:t>Meaningful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preparation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for</a:t>
            </a:r>
            <a:r>
              <a:rPr lang="de-DE" b="1" dirty="0">
                <a:latin typeface="+mj-lt"/>
              </a:rPr>
              <a:t> real </a:t>
            </a:r>
            <a:r>
              <a:rPr lang="de-DE" b="1" dirty="0" err="1">
                <a:latin typeface="+mj-lt"/>
              </a:rPr>
              <a:t>patients</a:t>
            </a:r>
            <a:endParaRPr lang="de-DE" b="1" dirty="0">
              <a:latin typeface="+mj-lt"/>
            </a:endParaRP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1F324294-A13C-42C9-8F72-8C90BDDE3199}"/>
              </a:ext>
            </a:extLst>
          </p:cNvPr>
          <p:cNvSpPr txBox="1"/>
          <p:nvPr/>
        </p:nvSpPr>
        <p:spPr>
          <a:xfrm>
            <a:off x="5421999" y="8875808"/>
            <a:ext cx="41870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50</a:t>
            </a:r>
          </a:p>
          <a:p>
            <a:endParaRPr lang="de-DE" dirty="0"/>
          </a:p>
          <a:p>
            <a:r>
              <a:rPr lang="de-DE" dirty="0"/>
              <a:t>75</a:t>
            </a:r>
          </a:p>
          <a:p>
            <a:endParaRPr lang="de-DE" dirty="0"/>
          </a:p>
          <a:p>
            <a:r>
              <a:rPr lang="de-DE" dirty="0"/>
              <a:t>58</a:t>
            </a:r>
          </a:p>
          <a:p>
            <a:endParaRPr lang="de-DE" dirty="0"/>
          </a:p>
          <a:p>
            <a:r>
              <a:rPr lang="de-DE" dirty="0"/>
              <a:t>53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7418503B-D8A3-EFC8-2E1F-AB7024A3642A}"/>
              </a:ext>
            </a:extLst>
          </p:cNvPr>
          <p:cNvSpPr txBox="1"/>
          <p:nvPr/>
        </p:nvSpPr>
        <p:spPr>
          <a:xfrm>
            <a:off x="4632850" y="12201337"/>
            <a:ext cx="829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2.0</a:t>
            </a:r>
          </a:p>
          <a:p>
            <a:endParaRPr lang="de-DE" dirty="0"/>
          </a:p>
          <a:p>
            <a:r>
              <a:rPr lang="de-DE" dirty="0"/>
              <a:t>1.23</a:t>
            </a: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210F7A54-2F80-BBCA-5603-0A22AE10ADF8}"/>
              </a:ext>
            </a:extLst>
          </p:cNvPr>
          <p:cNvSpPr txBox="1"/>
          <p:nvPr/>
        </p:nvSpPr>
        <p:spPr>
          <a:xfrm>
            <a:off x="5399712" y="12216024"/>
            <a:ext cx="7485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73</a:t>
            </a:r>
          </a:p>
          <a:p>
            <a:endParaRPr lang="de-DE" dirty="0"/>
          </a:p>
          <a:p>
            <a:r>
              <a:rPr lang="de-DE" dirty="0"/>
              <a:t>100</a:t>
            </a:r>
          </a:p>
        </p:txBody>
      </p:sp>
      <p:cxnSp>
        <p:nvCxnSpPr>
          <p:cNvPr id="90" name="Gerade Verbindung 89">
            <a:extLst>
              <a:ext uri="{FF2B5EF4-FFF2-40B4-BE49-F238E27FC236}">
                <a16:creationId xmlns:a16="http://schemas.microsoft.com/office/drawing/2014/main" id="{40DE033E-8635-A5EA-D9F6-4458E60FF67A}"/>
              </a:ext>
            </a:extLst>
          </p:cNvPr>
          <p:cNvCxnSpPr>
            <a:cxnSpLocks/>
          </p:cNvCxnSpPr>
          <p:nvPr/>
        </p:nvCxnSpPr>
        <p:spPr>
          <a:xfrm>
            <a:off x="456104" y="12663055"/>
            <a:ext cx="5267668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90">
            <a:extLst>
              <a:ext uri="{FF2B5EF4-FFF2-40B4-BE49-F238E27FC236}">
                <a16:creationId xmlns:a16="http://schemas.microsoft.com/office/drawing/2014/main" id="{17488BC0-FFF9-69BE-AECA-799A2D949FD4}"/>
              </a:ext>
            </a:extLst>
          </p:cNvPr>
          <p:cNvCxnSpPr>
            <a:cxnSpLocks/>
          </p:cNvCxnSpPr>
          <p:nvPr/>
        </p:nvCxnSpPr>
        <p:spPr>
          <a:xfrm>
            <a:off x="410384" y="9868273"/>
            <a:ext cx="5220967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91">
            <a:extLst>
              <a:ext uri="{FF2B5EF4-FFF2-40B4-BE49-F238E27FC236}">
                <a16:creationId xmlns:a16="http://schemas.microsoft.com/office/drawing/2014/main" id="{048F7E92-FD25-753D-E6E6-A7EF28D25BE7}"/>
              </a:ext>
            </a:extLst>
          </p:cNvPr>
          <p:cNvCxnSpPr>
            <a:cxnSpLocks/>
          </p:cNvCxnSpPr>
          <p:nvPr/>
        </p:nvCxnSpPr>
        <p:spPr>
          <a:xfrm>
            <a:off x="439171" y="10416913"/>
            <a:ext cx="5267668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94">
            <a:extLst>
              <a:ext uri="{FF2B5EF4-FFF2-40B4-BE49-F238E27FC236}">
                <a16:creationId xmlns:a16="http://schemas.microsoft.com/office/drawing/2014/main" id="{11F7C3F7-0AA7-8DD6-581F-F807E93BBEC6}"/>
              </a:ext>
            </a:extLst>
          </p:cNvPr>
          <p:cNvCxnSpPr>
            <a:cxnSpLocks/>
          </p:cNvCxnSpPr>
          <p:nvPr/>
        </p:nvCxnSpPr>
        <p:spPr>
          <a:xfrm>
            <a:off x="410384" y="9341850"/>
            <a:ext cx="5267668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feld 95">
            <a:extLst>
              <a:ext uri="{FF2B5EF4-FFF2-40B4-BE49-F238E27FC236}">
                <a16:creationId xmlns:a16="http://schemas.microsoft.com/office/drawing/2014/main" id="{0E675E9C-D771-0D3D-2BCC-34F3E882B035}"/>
              </a:ext>
            </a:extLst>
          </p:cNvPr>
          <p:cNvSpPr txBox="1"/>
          <p:nvPr/>
        </p:nvSpPr>
        <p:spPr>
          <a:xfrm>
            <a:off x="9960896" y="12079662"/>
            <a:ext cx="5934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2.16</a:t>
            </a:r>
          </a:p>
          <a:p>
            <a:endParaRPr lang="de-DE" dirty="0"/>
          </a:p>
          <a:p>
            <a:r>
              <a:rPr lang="de-DE" dirty="0"/>
              <a:t>2.10</a:t>
            </a:r>
          </a:p>
          <a:p>
            <a:endParaRPr lang="de-DE" dirty="0"/>
          </a:p>
          <a:p>
            <a:r>
              <a:rPr lang="de-DE" dirty="0"/>
              <a:t>3.17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4F6F1E26-189B-0290-C7FB-837083384DA7}"/>
              </a:ext>
            </a:extLst>
          </p:cNvPr>
          <p:cNvSpPr txBox="1"/>
          <p:nvPr/>
        </p:nvSpPr>
        <p:spPr>
          <a:xfrm>
            <a:off x="11055136" y="12079662"/>
            <a:ext cx="4187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71</a:t>
            </a:r>
          </a:p>
          <a:p>
            <a:endParaRPr lang="de-DE" dirty="0"/>
          </a:p>
          <a:p>
            <a:r>
              <a:rPr lang="de-DE" dirty="0"/>
              <a:t>68</a:t>
            </a:r>
          </a:p>
          <a:p>
            <a:endParaRPr lang="de-DE" dirty="0"/>
          </a:p>
          <a:p>
            <a:r>
              <a:rPr lang="de-DE" dirty="0"/>
              <a:t>31</a:t>
            </a:r>
          </a:p>
        </p:txBody>
      </p:sp>
      <p:cxnSp>
        <p:nvCxnSpPr>
          <p:cNvPr id="98" name="Gerade Verbindung 97">
            <a:extLst>
              <a:ext uri="{FF2B5EF4-FFF2-40B4-BE49-F238E27FC236}">
                <a16:creationId xmlns:a16="http://schemas.microsoft.com/office/drawing/2014/main" id="{1ACB64B5-69AC-9210-EE44-341CF45B30BC}"/>
              </a:ext>
            </a:extLst>
          </p:cNvPr>
          <p:cNvCxnSpPr>
            <a:cxnSpLocks/>
          </p:cNvCxnSpPr>
          <p:nvPr/>
        </p:nvCxnSpPr>
        <p:spPr>
          <a:xfrm>
            <a:off x="6701927" y="12500940"/>
            <a:ext cx="4602480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98">
            <a:extLst>
              <a:ext uri="{FF2B5EF4-FFF2-40B4-BE49-F238E27FC236}">
                <a16:creationId xmlns:a16="http://schemas.microsoft.com/office/drawing/2014/main" id="{92C3F003-BBEA-BA35-3098-E23CDE56F650}"/>
              </a:ext>
            </a:extLst>
          </p:cNvPr>
          <p:cNvCxnSpPr>
            <a:cxnSpLocks/>
          </p:cNvCxnSpPr>
          <p:nvPr/>
        </p:nvCxnSpPr>
        <p:spPr>
          <a:xfrm>
            <a:off x="6747647" y="13049580"/>
            <a:ext cx="4602480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uppieren 99">
            <a:extLst>
              <a:ext uri="{FF2B5EF4-FFF2-40B4-BE49-F238E27FC236}">
                <a16:creationId xmlns:a16="http://schemas.microsoft.com/office/drawing/2014/main" id="{55D3313F-0CE7-4E9A-8B0F-58B2B47D18D8}"/>
              </a:ext>
            </a:extLst>
          </p:cNvPr>
          <p:cNvGrpSpPr/>
          <p:nvPr/>
        </p:nvGrpSpPr>
        <p:grpSpPr>
          <a:xfrm rot="1390237">
            <a:off x="8981588" y="4160005"/>
            <a:ext cx="2730540" cy="432000"/>
            <a:chOff x="9039469" y="3756783"/>
            <a:chExt cx="2730540" cy="432000"/>
          </a:xfrm>
        </p:grpSpPr>
        <p:sp>
          <p:nvSpPr>
            <p:cNvPr id="101" name="Oval 38">
              <a:extLst>
                <a:ext uri="{FF2B5EF4-FFF2-40B4-BE49-F238E27FC236}">
                  <a16:creationId xmlns:a16="http://schemas.microsoft.com/office/drawing/2014/main" id="{6111288E-23C4-4F9A-B38D-92454854A2C8}"/>
                </a:ext>
              </a:extLst>
            </p:cNvPr>
            <p:cNvSpPr/>
            <p:nvPr/>
          </p:nvSpPr>
          <p:spPr>
            <a:xfrm rot="12473379">
              <a:off x="903946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2" name="Oval 39">
              <a:extLst>
                <a:ext uri="{FF2B5EF4-FFF2-40B4-BE49-F238E27FC236}">
                  <a16:creationId xmlns:a16="http://schemas.microsoft.com/office/drawing/2014/main" id="{DA58235A-27B1-4D17-A91A-169F42C6A5BE}"/>
                </a:ext>
              </a:extLst>
            </p:cNvPr>
            <p:cNvSpPr/>
            <p:nvPr/>
          </p:nvSpPr>
          <p:spPr>
            <a:xfrm rot="12473379">
              <a:off x="9614104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3" name="Oval 40">
              <a:extLst>
                <a:ext uri="{FF2B5EF4-FFF2-40B4-BE49-F238E27FC236}">
                  <a16:creationId xmlns:a16="http://schemas.microsoft.com/office/drawing/2014/main" id="{142920BE-002A-4483-B295-F754E8C84BD0}"/>
                </a:ext>
              </a:extLst>
            </p:cNvPr>
            <p:cNvSpPr/>
            <p:nvPr/>
          </p:nvSpPr>
          <p:spPr>
            <a:xfrm rot="12473379">
              <a:off x="1018873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4" name="Oval 41">
              <a:extLst>
                <a:ext uri="{FF2B5EF4-FFF2-40B4-BE49-F238E27FC236}">
                  <a16:creationId xmlns:a16="http://schemas.microsoft.com/office/drawing/2014/main" id="{AE1E92AA-100E-4930-A288-EB398FF154A7}"/>
                </a:ext>
              </a:extLst>
            </p:cNvPr>
            <p:cNvSpPr/>
            <p:nvPr/>
          </p:nvSpPr>
          <p:spPr>
            <a:xfrm rot="12473379">
              <a:off x="10763374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5" name="Oval 42">
              <a:extLst>
                <a:ext uri="{FF2B5EF4-FFF2-40B4-BE49-F238E27FC236}">
                  <a16:creationId xmlns:a16="http://schemas.microsoft.com/office/drawing/2014/main" id="{93CA2EF0-C3DF-49EB-BA60-2E6FB7AC0E36}"/>
                </a:ext>
              </a:extLst>
            </p:cNvPr>
            <p:cNvSpPr/>
            <p:nvPr/>
          </p:nvSpPr>
          <p:spPr>
            <a:xfrm rot="12473379">
              <a:off x="1133800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3956F510-4E18-405E-9040-870DBFF12C5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12346"/>
          <a:stretch/>
        </p:blipFill>
        <p:spPr>
          <a:xfrm rot="1709158">
            <a:off x="8202475" y="1893364"/>
            <a:ext cx="3295012" cy="780226"/>
          </a:xfrm>
          <a:prstGeom prst="rect">
            <a:avLst/>
          </a:prstGeom>
        </p:spPr>
      </p:pic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B3C41415-96E6-4F81-9C82-CFB24F0701D9}"/>
              </a:ext>
            </a:extLst>
          </p:cNvPr>
          <p:cNvGrpSpPr/>
          <p:nvPr/>
        </p:nvGrpSpPr>
        <p:grpSpPr>
          <a:xfrm>
            <a:off x="984713" y="1960874"/>
            <a:ext cx="4920705" cy="2159167"/>
            <a:chOff x="984713" y="1960874"/>
            <a:chExt cx="4920705" cy="2159167"/>
          </a:xfrm>
        </p:grpSpPr>
        <p:sp>
          <p:nvSpPr>
            <p:cNvPr id="53" name="Abgerundetes Rechteck 52">
              <a:extLst>
                <a:ext uri="{FF2B5EF4-FFF2-40B4-BE49-F238E27FC236}">
                  <a16:creationId xmlns:a16="http://schemas.microsoft.com/office/drawing/2014/main" id="{6C998A01-21F9-E1E2-5AD7-5EC0BBB23554}"/>
                </a:ext>
              </a:extLst>
            </p:cNvPr>
            <p:cNvSpPr/>
            <p:nvPr/>
          </p:nvSpPr>
          <p:spPr>
            <a:xfrm>
              <a:off x="1028078" y="1960874"/>
              <a:ext cx="4645927" cy="2159167"/>
            </a:xfrm>
            <a:prstGeom prst="roundRect">
              <a:avLst>
                <a:gd name="adj" fmla="val 6816"/>
              </a:avLst>
            </a:prstGeom>
            <a:solidFill>
              <a:srgbClr val="DEDE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/>
            </a:p>
          </p:txBody>
        </p:sp>
        <p:sp>
          <p:nvSpPr>
            <p:cNvPr id="50" name="Abgerundetes Rechteck 49">
              <a:extLst>
                <a:ext uri="{FF2B5EF4-FFF2-40B4-BE49-F238E27FC236}">
                  <a16:creationId xmlns:a16="http://schemas.microsoft.com/office/drawing/2014/main" id="{3ECB00E2-6E05-9D3A-A6B2-67F775399133}"/>
                </a:ext>
              </a:extLst>
            </p:cNvPr>
            <p:cNvSpPr/>
            <p:nvPr/>
          </p:nvSpPr>
          <p:spPr>
            <a:xfrm>
              <a:off x="1532721" y="3376166"/>
              <a:ext cx="1960729" cy="529467"/>
            </a:xfrm>
            <a:prstGeom prst="roundRect">
              <a:avLst/>
            </a:prstGeom>
            <a:solidFill>
              <a:srgbClr val="C68680">
                <a:alpha val="44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6740FEC6-0897-33A5-A629-9A1156FFECBF}"/>
                </a:ext>
              </a:extLst>
            </p:cNvPr>
            <p:cNvSpPr txBox="1"/>
            <p:nvPr/>
          </p:nvSpPr>
          <p:spPr>
            <a:xfrm>
              <a:off x="1532721" y="3451953"/>
              <a:ext cx="197220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dirty="0">
                  <a:ln>
                    <a:solidFill>
                      <a:schemeClr val="tx1"/>
                    </a:solidFill>
                  </a:ln>
                  <a:latin typeface="+mj-lt"/>
                </a:rPr>
                <a:t>Agreement (%) 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45DEE13-4957-A666-55CE-3F526E713887}"/>
                </a:ext>
              </a:extLst>
            </p:cNvPr>
            <p:cNvSpPr txBox="1"/>
            <p:nvPr/>
          </p:nvSpPr>
          <p:spPr>
            <a:xfrm>
              <a:off x="1856701" y="2050488"/>
              <a:ext cx="294343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200" b="1" dirty="0">
                  <a:latin typeface="Century Gothic" panose="020B0502020202020204" pitchFamily="34" charset="0"/>
                </a:rPr>
                <a:t>12 Likert </a:t>
              </a:r>
              <a:r>
                <a:rPr lang="de-DE" sz="2200" b="1" dirty="0" err="1">
                  <a:latin typeface="Century Gothic" panose="020B0502020202020204" pitchFamily="34" charset="0"/>
                </a:rPr>
                <a:t>Scale</a:t>
              </a:r>
              <a:r>
                <a:rPr lang="de-DE" sz="2200" b="1" dirty="0">
                  <a:latin typeface="Century Gothic" panose="020B0502020202020204" pitchFamily="34" charset="0"/>
                </a:rPr>
                <a:t> Items</a:t>
              </a:r>
            </a:p>
            <a:p>
              <a:endParaRPr lang="de-DE" dirty="0"/>
            </a:p>
          </p:txBody>
        </p:sp>
        <p:grpSp>
          <p:nvGrpSpPr>
            <p:cNvPr id="38" name="Gruppieren 37">
              <a:extLst>
                <a:ext uri="{FF2B5EF4-FFF2-40B4-BE49-F238E27FC236}">
                  <a16:creationId xmlns:a16="http://schemas.microsoft.com/office/drawing/2014/main" id="{933361C4-D301-4859-E7D8-2E988C20FBB3}"/>
                </a:ext>
              </a:extLst>
            </p:cNvPr>
            <p:cNvGrpSpPr/>
            <p:nvPr/>
          </p:nvGrpSpPr>
          <p:grpSpPr>
            <a:xfrm>
              <a:off x="1923659" y="2666686"/>
              <a:ext cx="2730540" cy="432000"/>
              <a:chOff x="9039469" y="3756783"/>
              <a:chExt cx="2730540" cy="432000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E044C818-42DF-48EB-D909-E0EF2AF4F328}"/>
                  </a:ext>
                </a:extLst>
              </p:cNvPr>
              <p:cNvSpPr/>
              <p:nvPr/>
            </p:nvSpPr>
            <p:spPr>
              <a:xfrm>
                <a:off x="9039469" y="3756783"/>
                <a:ext cx="432000" cy="432000"/>
              </a:xfrm>
              <a:prstGeom prst="ellipse">
                <a:avLst/>
              </a:prstGeom>
              <a:solidFill>
                <a:srgbClr val="C6868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BA3567B-C261-2459-440A-DF9D918F35C5}"/>
                  </a:ext>
                </a:extLst>
              </p:cNvPr>
              <p:cNvSpPr/>
              <p:nvPr/>
            </p:nvSpPr>
            <p:spPr>
              <a:xfrm>
                <a:off x="9614104" y="3756783"/>
                <a:ext cx="432000" cy="432000"/>
              </a:xfrm>
              <a:prstGeom prst="ellipse">
                <a:avLst/>
              </a:prstGeom>
              <a:solidFill>
                <a:srgbClr val="C6868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9E19B1C5-A92F-A7D7-3A05-398D7534AE3B}"/>
                  </a:ext>
                </a:extLst>
              </p:cNvPr>
              <p:cNvSpPr/>
              <p:nvPr/>
            </p:nvSpPr>
            <p:spPr>
              <a:xfrm>
                <a:off x="10188739" y="3756783"/>
                <a:ext cx="432000" cy="43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126DCB1-A41D-9683-2111-BD1AB32A8874}"/>
                  </a:ext>
                </a:extLst>
              </p:cNvPr>
              <p:cNvSpPr/>
              <p:nvPr/>
            </p:nvSpPr>
            <p:spPr>
              <a:xfrm>
                <a:off x="10763374" y="3756783"/>
                <a:ext cx="432000" cy="43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6A45770-8653-222A-AD31-B0FC4D6A7883}"/>
                  </a:ext>
                </a:extLst>
              </p:cNvPr>
              <p:cNvSpPr/>
              <p:nvPr/>
            </p:nvSpPr>
            <p:spPr>
              <a:xfrm>
                <a:off x="11338009" y="3756783"/>
                <a:ext cx="432000" cy="43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DC1B5A82-CAE2-42AE-9B90-41103F959012}"/>
                </a:ext>
              </a:extLst>
            </p:cNvPr>
            <p:cNvSpPr txBox="1"/>
            <p:nvPr/>
          </p:nvSpPr>
          <p:spPr>
            <a:xfrm>
              <a:off x="984713" y="2641342"/>
              <a:ext cx="9427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latin typeface="+mj-lt"/>
                </a:rPr>
                <a:t>1=</a:t>
              </a:r>
              <a:r>
                <a:rPr lang="de-DE" sz="1400" dirty="0" err="1">
                  <a:latin typeface="+mj-lt"/>
                </a:rPr>
                <a:t>strongly</a:t>
              </a:r>
              <a:r>
                <a:rPr lang="de-DE" sz="1400" dirty="0">
                  <a:latin typeface="+mj-lt"/>
                </a:rPr>
                <a:t> </a:t>
              </a:r>
              <a:r>
                <a:rPr lang="de-DE" sz="1400" dirty="0" err="1">
                  <a:latin typeface="+mj-lt"/>
                </a:rPr>
                <a:t>agree</a:t>
              </a:r>
              <a:endParaRPr lang="de-DE" sz="1400" dirty="0">
                <a:latin typeface="+mj-lt"/>
              </a:endParaRPr>
            </a:p>
            <a:p>
              <a:pPr algn="ctr"/>
              <a:endParaRPr lang="de-DE" sz="1400" dirty="0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3148373E-155B-46E3-AF8E-CF5EBBC799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clrChange>
                <a:clrFrom>
                  <a:srgbClr val="F4F4F6"/>
                </a:clrFrom>
                <a:clrTo>
                  <a:srgbClr val="F4F4F6">
                    <a:alpha val="0"/>
                  </a:srgbClr>
                </a:clrTo>
              </a:clrChange>
            </a:blip>
            <a:srcRect l="19976" t="4851"/>
            <a:stretch/>
          </p:blipFill>
          <p:spPr>
            <a:xfrm rot="16200000">
              <a:off x="2153535" y="2746160"/>
              <a:ext cx="557356" cy="1102812"/>
            </a:xfrm>
            <a:prstGeom prst="rect">
              <a:avLst/>
            </a:prstGeom>
          </p:spPr>
        </p:pic>
        <p:sp>
          <p:nvSpPr>
            <p:cNvPr id="106" name="Textfeld 105">
              <a:extLst>
                <a:ext uri="{FF2B5EF4-FFF2-40B4-BE49-F238E27FC236}">
                  <a16:creationId xmlns:a16="http://schemas.microsoft.com/office/drawing/2014/main" id="{475A8574-9719-484D-B05D-FC0A268E663B}"/>
                </a:ext>
              </a:extLst>
            </p:cNvPr>
            <p:cNvSpPr txBox="1"/>
            <p:nvPr/>
          </p:nvSpPr>
          <p:spPr>
            <a:xfrm>
              <a:off x="4450453" y="2657933"/>
              <a:ext cx="14549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latin typeface="+mj-lt"/>
                </a:rPr>
                <a:t>5=</a:t>
              </a:r>
              <a:r>
                <a:rPr lang="de-DE" sz="1400" dirty="0" err="1">
                  <a:latin typeface="+mj-lt"/>
                </a:rPr>
                <a:t>strongly</a:t>
              </a:r>
              <a:r>
                <a:rPr lang="de-DE" sz="1400" dirty="0">
                  <a:latin typeface="+mj-lt"/>
                </a:rPr>
                <a:t> </a:t>
              </a:r>
              <a:r>
                <a:rPr lang="de-DE" sz="1400" dirty="0" err="1">
                  <a:latin typeface="+mj-lt"/>
                </a:rPr>
                <a:t>disagree</a:t>
              </a:r>
              <a:endParaRPr lang="de-DE" sz="1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440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28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3DF35048-EEDE-2AF3-3465-AED370078A32}"/>
              </a:ext>
            </a:extLst>
          </p:cNvPr>
          <p:cNvSpPr/>
          <p:nvPr/>
        </p:nvSpPr>
        <p:spPr>
          <a:xfrm>
            <a:off x="304605" y="567016"/>
            <a:ext cx="5973620" cy="2933835"/>
          </a:xfrm>
          <a:prstGeom prst="roundRect">
            <a:avLst/>
          </a:prstGeom>
          <a:solidFill>
            <a:srgbClr val="C51926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80FA62C5-C793-7DD7-D579-9F870F592E86}"/>
              </a:ext>
            </a:extLst>
          </p:cNvPr>
          <p:cNvSpPr/>
          <p:nvPr/>
        </p:nvSpPr>
        <p:spPr>
          <a:xfrm>
            <a:off x="6506825" y="567016"/>
            <a:ext cx="5377840" cy="2671984"/>
          </a:xfrm>
          <a:prstGeom prst="roundRect">
            <a:avLst/>
          </a:prstGeom>
          <a:solidFill>
            <a:srgbClr val="C6868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204F62A1-4FDA-3553-A894-E757E5238777}"/>
              </a:ext>
            </a:extLst>
          </p:cNvPr>
          <p:cNvSpPr/>
          <p:nvPr/>
        </p:nvSpPr>
        <p:spPr>
          <a:xfrm>
            <a:off x="304605" y="3954172"/>
            <a:ext cx="5916270" cy="2170149"/>
          </a:xfrm>
          <a:prstGeom prst="roundRect">
            <a:avLst/>
          </a:prstGeom>
          <a:solidFill>
            <a:srgbClr val="C6AA9E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Abgerundetes Rechteck 63">
            <a:extLst>
              <a:ext uri="{FF2B5EF4-FFF2-40B4-BE49-F238E27FC236}">
                <a16:creationId xmlns:a16="http://schemas.microsoft.com/office/drawing/2014/main" id="{0750B198-4D0A-0A1D-C6D4-A8BE8094B543}"/>
              </a:ext>
            </a:extLst>
          </p:cNvPr>
          <p:cNvSpPr/>
          <p:nvPr/>
        </p:nvSpPr>
        <p:spPr>
          <a:xfrm>
            <a:off x="10207634" y="1534097"/>
            <a:ext cx="576000" cy="4300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9FAA8D77-53A7-5983-6D33-AF86F7D4FE43}"/>
              </a:ext>
            </a:extLst>
          </p:cNvPr>
          <p:cNvSpPr/>
          <p:nvPr/>
        </p:nvSpPr>
        <p:spPr>
          <a:xfrm>
            <a:off x="6523241" y="3653486"/>
            <a:ext cx="5410200" cy="2470835"/>
          </a:xfrm>
          <a:prstGeom prst="roundRect">
            <a:avLst/>
          </a:prstGeom>
          <a:solidFill>
            <a:srgbClr val="C56162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4DCFD35-DECB-6CB2-792F-7DEFAC2CAF4E}"/>
              </a:ext>
            </a:extLst>
          </p:cNvPr>
          <p:cNvSpPr txBox="1"/>
          <p:nvPr/>
        </p:nvSpPr>
        <p:spPr>
          <a:xfrm>
            <a:off x="6715535" y="1576693"/>
            <a:ext cx="29397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j-lt"/>
              </a:rPr>
              <a:t>Sufficient</a:t>
            </a:r>
            <a:r>
              <a:rPr lang="de-DE" b="1" dirty="0">
                <a:latin typeface="+mj-lt"/>
              </a:rPr>
              <a:t> time</a:t>
            </a:r>
          </a:p>
          <a:p>
            <a:endParaRPr lang="de-DE" b="1" dirty="0">
              <a:latin typeface="+mj-lt"/>
            </a:endParaRPr>
          </a:p>
          <a:p>
            <a:r>
              <a:rPr lang="de-DE" b="1" dirty="0">
                <a:latin typeface="+mj-lt"/>
              </a:rPr>
              <a:t>Interest in </a:t>
            </a:r>
            <a:r>
              <a:rPr lang="de-DE" b="1" dirty="0" err="1">
                <a:latin typeface="+mj-lt"/>
              </a:rPr>
              <a:t>further</a:t>
            </a:r>
            <a:r>
              <a:rPr lang="de-DE" b="1" dirty="0">
                <a:latin typeface="+mj-lt"/>
              </a:rPr>
              <a:t> VR </a:t>
            </a:r>
            <a:r>
              <a:rPr lang="de-DE" b="1" dirty="0" err="1">
                <a:latin typeface="+mj-lt"/>
              </a:rPr>
              <a:t>training</a:t>
            </a:r>
            <a:endParaRPr lang="de-DE" b="1" dirty="0">
              <a:latin typeface="+mj-lt"/>
            </a:endParaRPr>
          </a:p>
          <a:p>
            <a:endParaRPr lang="de-DE" b="1" dirty="0">
              <a:latin typeface="+mj-lt"/>
            </a:endParaRPr>
          </a:p>
          <a:p>
            <a:r>
              <a:rPr lang="de-DE" b="1" dirty="0">
                <a:latin typeface="+mj-lt"/>
              </a:rPr>
              <a:t>Positive </a:t>
            </a:r>
            <a:r>
              <a:rPr lang="de-DE" b="1" dirty="0" err="1">
                <a:latin typeface="+mj-lt"/>
              </a:rPr>
              <a:t>learning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atmosphere</a:t>
            </a:r>
            <a:endParaRPr lang="de-DE" b="1" dirty="0">
              <a:latin typeface="+mj-lt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C197B8A-62AC-E388-4ABD-199B537A962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0319" y="590199"/>
            <a:ext cx="798474" cy="775753"/>
          </a:xfrm>
          <a:prstGeom prst="rect">
            <a:avLst/>
          </a:prstGeom>
        </p:spPr>
      </p:pic>
      <p:sp>
        <p:nvSpPr>
          <p:cNvPr id="65" name="Abgerundetes Rechteck 64">
            <a:extLst>
              <a:ext uri="{FF2B5EF4-FFF2-40B4-BE49-F238E27FC236}">
                <a16:creationId xmlns:a16="http://schemas.microsoft.com/office/drawing/2014/main" id="{5A9AB9A6-5FB2-BC16-0139-2455A6BEE8DB}"/>
              </a:ext>
            </a:extLst>
          </p:cNvPr>
          <p:cNvSpPr/>
          <p:nvPr/>
        </p:nvSpPr>
        <p:spPr>
          <a:xfrm>
            <a:off x="10201525" y="2650336"/>
            <a:ext cx="564468" cy="38326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4933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Abgerundetes Rechteck 65">
            <a:extLst>
              <a:ext uri="{FF2B5EF4-FFF2-40B4-BE49-F238E27FC236}">
                <a16:creationId xmlns:a16="http://schemas.microsoft.com/office/drawing/2014/main" id="{38892A8C-BC2C-207D-79A9-73672D3F06B2}"/>
              </a:ext>
            </a:extLst>
          </p:cNvPr>
          <p:cNvSpPr/>
          <p:nvPr/>
        </p:nvSpPr>
        <p:spPr>
          <a:xfrm>
            <a:off x="11026253" y="2663588"/>
            <a:ext cx="525643" cy="36732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4933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7B18F44-4C87-E266-2B21-7CE466E9446E}"/>
              </a:ext>
            </a:extLst>
          </p:cNvPr>
          <p:cNvSpPr txBox="1"/>
          <p:nvPr/>
        </p:nvSpPr>
        <p:spPr>
          <a:xfrm>
            <a:off x="7523706" y="686000"/>
            <a:ext cx="2797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TRAINING CONDITIONS </a:t>
            </a:r>
          </a:p>
          <a:p>
            <a:r>
              <a:rPr lang="de-DE" b="1" dirty="0">
                <a:latin typeface="Century Gothic" panose="020B0502020202020204" pitchFamily="34" charset="0"/>
              </a:rPr>
              <a:t>AND MOTIVATION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949953E-42A7-9B8E-8981-E4527A4E61FA}"/>
              </a:ext>
            </a:extLst>
          </p:cNvPr>
          <p:cNvSpPr txBox="1"/>
          <p:nvPr/>
        </p:nvSpPr>
        <p:spPr>
          <a:xfrm>
            <a:off x="10198918" y="1567139"/>
            <a:ext cx="5934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1.48</a:t>
            </a:r>
          </a:p>
          <a:p>
            <a:endParaRPr lang="de-DE" dirty="0"/>
          </a:p>
          <a:p>
            <a:r>
              <a:rPr lang="de-DE" dirty="0"/>
              <a:t>2.42</a:t>
            </a:r>
          </a:p>
          <a:p>
            <a:endParaRPr lang="de-DE" dirty="0"/>
          </a:p>
          <a:p>
            <a:r>
              <a:rPr lang="de-DE" dirty="0"/>
              <a:t>1.94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032F727F-5A6E-6E39-5244-BB272FEE7BA5}"/>
              </a:ext>
            </a:extLst>
          </p:cNvPr>
          <p:cNvSpPr/>
          <p:nvPr/>
        </p:nvSpPr>
        <p:spPr>
          <a:xfrm>
            <a:off x="11047562" y="1529420"/>
            <a:ext cx="504000" cy="4300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1DED68E-7270-E39B-E9B1-81C3437B3CD9}"/>
              </a:ext>
            </a:extLst>
          </p:cNvPr>
          <p:cNvSpPr txBox="1"/>
          <p:nvPr/>
        </p:nvSpPr>
        <p:spPr>
          <a:xfrm>
            <a:off x="11090210" y="1565386"/>
            <a:ext cx="4187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89</a:t>
            </a:r>
          </a:p>
          <a:p>
            <a:endParaRPr lang="de-DE" dirty="0"/>
          </a:p>
          <a:p>
            <a:r>
              <a:rPr lang="de-DE" dirty="0"/>
              <a:t>62</a:t>
            </a:r>
          </a:p>
          <a:p>
            <a:endParaRPr lang="de-DE" dirty="0"/>
          </a:p>
          <a:p>
            <a:r>
              <a:rPr lang="de-DE" dirty="0"/>
              <a:t>78</a:t>
            </a:r>
          </a:p>
        </p:txBody>
      </p:sp>
      <p:sp>
        <p:nvSpPr>
          <p:cNvPr id="110" name="Abgerundetes Rechteck 109">
            <a:extLst>
              <a:ext uri="{FF2B5EF4-FFF2-40B4-BE49-F238E27FC236}">
                <a16:creationId xmlns:a16="http://schemas.microsoft.com/office/drawing/2014/main" id="{E72D6228-DEB9-FC30-C309-CECA91FA3B17}"/>
              </a:ext>
            </a:extLst>
          </p:cNvPr>
          <p:cNvSpPr/>
          <p:nvPr/>
        </p:nvSpPr>
        <p:spPr>
          <a:xfrm>
            <a:off x="4836442" y="1251873"/>
            <a:ext cx="576000" cy="430046"/>
          </a:xfrm>
          <a:prstGeom prst="roundRect">
            <a:avLst/>
          </a:prstGeom>
          <a:solidFill>
            <a:srgbClr val="FF0000">
              <a:alpha val="4008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B18228AF-6015-B468-3CFB-95844C7844B2}"/>
              </a:ext>
            </a:extLst>
          </p:cNvPr>
          <p:cNvCxnSpPr>
            <a:cxnSpLocks/>
          </p:cNvCxnSpPr>
          <p:nvPr/>
        </p:nvCxnSpPr>
        <p:spPr>
          <a:xfrm>
            <a:off x="6703065" y="2065417"/>
            <a:ext cx="4602480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Abgerundetes Rechteck 67">
            <a:extLst>
              <a:ext uri="{FF2B5EF4-FFF2-40B4-BE49-F238E27FC236}">
                <a16:creationId xmlns:a16="http://schemas.microsoft.com/office/drawing/2014/main" id="{677187C9-5516-50E0-2349-4F717F3E8856}"/>
              </a:ext>
            </a:extLst>
          </p:cNvPr>
          <p:cNvSpPr/>
          <p:nvPr/>
        </p:nvSpPr>
        <p:spPr>
          <a:xfrm>
            <a:off x="5594800" y="1783936"/>
            <a:ext cx="450997" cy="430046"/>
          </a:xfrm>
          <a:prstGeom prst="roundRect">
            <a:avLst/>
          </a:prstGeom>
          <a:solidFill>
            <a:schemeClr val="accent6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Abgerundetes Rechteck 68">
            <a:extLst>
              <a:ext uri="{FF2B5EF4-FFF2-40B4-BE49-F238E27FC236}">
                <a16:creationId xmlns:a16="http://schemas.microsoft.com/office/drawing/2014/main" id="{2A53F946-E2F3-270E-7B3E-DE343CC45C27}"/>
              </a:ext>
            </a:extLst>
          </p:cNvPr>
          <p:cNvSpPr/>
          <p:nvPr/>
        </p:nvSpPr>
        <p:spPr>
          <a:xfrm>
            <a:off x="4831775" y="1776302"/>
            <a:ext cx="576000" cy="430046"/>
          </a:xfrm>
          <a:prstGeom prst="roundRect">
            <a:avLst/>
          </a:prstGeom>
          <a:solidFill>
            <a:schemeClr val="accent6">
              <a:lumMod val="60000"/>
              <a:lumOff val="40000"/>
              <a:alpha val="7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822FFBAC-DF9A-8CEE-D156-E83AD75AB809}"/>
              </a:ext>
            </a:extLst>
          </p:cNvPr>
          <p:cNvCxnSpPr>
            <a:cxnSpLocks/>
          </p:cNvCxnSpPr>
          <p:nvPr/>
        </p:nvCxnSpPr>
        <p:spPr>
          <a:xfrm>
            <a:off x="6748785" y="2614057"/>
            <a:ext cx="4602480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fik 19">
            <a:extLst>
              <a:ext uri="{FF2B5EF4-FFF2-40B4-BE49-F238E27FC236}">
                <a16:creationId xmlns:a16="http://schemas.microsoft.com/office/drawing/2014/main" id="{586F91B4-797D-D305-4C32-C4BE653B79D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652" y="430546"/>
            <a:ext cx="749721" cy="728388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6003B317-30C9-B7BD-F3B7-F883F725FE56}"/>
              </a:ext>
            </a:extLst>
          </p:cNvPr>
          <p:cNvSpPr txBox="1"/>
          <p:nvPr/>
        </p:nvSpPr>
        <p:spPr>
          <a:xfrm>
            <a:off x="4822512" y="1280861"/>
            <a:ext cx="59343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2.72</a:t>
            </a:r>
          </a:p>
          <a:p>
            <a:endParaRPr lang="de-DE" dirty="0"/>
          </a:p>
          <a:p>
            <a:r>
              <a:rPr lang="de-DE" dirty="0"/>
              <a:t>1.89</a:t>
            </a:r>
          </a:p>
          <a:p>
            <a:endParaRPr lang="de-DE" dirty="0"/>
          </a:p>
          <a:p>
            <a:r>
              <a:rPr lang="de-DE" dirty="0"/>
              <a:t>2.39</a:t>
            </a:r>
          </a:p>
          <a:p>
            <a:endParaRPr lang="de-DE" dirty="0"/>
          </a:p>
          <a:p>
            <a:r>
              <a:rPr lang="de-DE" dirty="0"/>
              <a:t>2.49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2476DBDC-0EED-B098-A010-ADC751342D3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8961" y="3643400"/>
            <a:ext cx="819390" cy="79607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212395C9-1C71-9A74-65DB-7023418408B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982" y="3872007"/>
            <a:ext cx="745589" cy="724373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892E807F-01AE-4030-7DFC-9F75CAA50A73}"/>
              </a:ext>
            </a:extLst>
          </p:cNvPr>
          <p:cNvSpPr txBox="1"/>
          <p:nvPr/>
        </p:nvSpPr>
        <p:spPr>
          <a:xfrm>
            <a:off x="1147008" y="711179"/>
            <a:ext cx="4082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PERCEIVED LEARNING BENEFIT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8FBBE7D-E172-DF12-EC0C-9EB1B5B64A41}"/>
              </a:ext>
            </a:extLst>
          </p:cNvPr>
          <p:cNvSpPr txBox="1"/>
          <p:nvPr/>
        </p:nvSpPr>
        <p:spPr>
          <a:xfrm>
            <a:off x="7360962" y="3832263"/>
            <a:ext cx="3164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USABILITY AND </a:t>
            </a:r>
          </a:p>
          <a:p>
            <a:r>
              <a:rPr lang="de-DE" b="1" dirty="0">
                <a:latin typeface="Century Gothic" panose="020B0502020202020204" pitchFamily="34" charset="0"/>
              </a:rPr>
              <a:t>TECHNICAL PERFORMANCE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5604350-2CEC-16C9-7A6D-92A9953015BA}"/>
              </a:ext>
            </a:extLst>
          </p:cNvPr>
          <p:cNvSpPr txBox="1"/>
          <p:nvPr/>
        </p:nvSpPr>
        <p:spPr>
          <a:xfrm>
            <a:off x="1666834" y="4037261"/>
            <a:ext cx="3398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FEEDBACK AND INSTRUCTION</a:t>
            </a:r>
          </a:p>
        </p:txBody>
      </p:sp>
      <p:sp>
        <p:nvSpPr>
          <p:cNvPr id="111" name="Abgerundetes Rechteck 110">
            <a:extLst>
              <a:ext uri="{FF2B5EF4-FFF2-40B4-BE49-F238E27FC236}">
                <a16:creationId xmlns:a16="http://schemas.microsoft.com/office/drawing/2014/main" id="{3C5FFB0F-E80D-6A5C-1708-4D0251FBD4BE}"/>
              </a:ext>
            </a:extLst>
          </p:cNvPr>
          <p:cNvSpPr/>
          <p:nvPr/>
        </p:nvSpPr>
        <p:spPr>
          <a:xfrm>
            <a:off x="5597327" y="1247247"/>
            <a:ext cx="445942" cy="430046"/>
          </a:xfrm>
          <a:prstGeom prst="roundRect">
            <a:avLst/>
          </a:prstGeom>
          <a:solidFill>
            <a:srgbClr val="FF0000">
              <a:alpha val="4008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F664F014-8F52-6828-5393-031701BD4523}"/>
              </a:ext>
            </a:extLst>
          </p:cNvPr>
          <p:cNvSpPr txBox="1"/>
          <p:nvPr/>
        </p:nvSpPr>
        <p:spPr>
          <a:xfrm>
            <a:off x="6715535" y="4509185"/>
            <a:ext cx="20615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+mj-lt"/>
              </a:rPr>
              <a:t>Intuitive </a:t>
            </a:r>
            <a:r>
              <a:rPr lang="de-DE" b="1" dirty="0" err="1">
                <a:latin typeface="+mj-lt"/>
              </a:rPr>
              <a:t>operation</a:t>
            </a:r>
            <a:endParaRPr lang="de-DE" b="1" dirty="0">
              <a:latin typeface="+mj-lt"/>
            </a:endParaRPr>
          </a:p>
          <a:p>
            <a:endParaRPr lang="de-DE" b="1" dirty="0">
              <a:latin typeface="+mj-lt"/>
            </a:endParaRPr>
          </a:p>
          <a:p>
            <a:r>
              <a:rPr lang="de-DE" b="1" dirty="0">
                <a:latin typeface="+mj-lt"/>
              </a:rPr>
              <a:t>Instrument </a:t>
            </a:r>
            <a:r>
              <a:rPr lang="de-DE" b="1" dirty="0" err="1">
                <a:latin typeface="+mj-lt"/>
              </a:rPr>
              <a:t>selection</a:t>
            </a:r>
            <a:endParaRPr lang="de-DE" b="1" dirty="0">
              <a:latin typeface="+mj-lt"/>
            </a:endParaRPr>
          </a:p>
          <a:p>
            <a:endParaRPr lang="de-DE" b="1" dirty="0">
              <a:latin typeface="+mj-lt"/>
            </a:endParaRPr>
          </a:p>
          <a:p>
            <a:r>
              <a:rPr lang="de-DE" b="1" dirty="0" err="1">
                <a:latin typeface="+mj-lt"/>
              </a:rPr>
              <a:t>Haptic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realism</a:t>
            </a:r>
            <a:endParaRPr lang="de-DE" b="1" dirty="0">
              <a:latin typeface="+mj-lt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115093D-B2F9-DAED-CE1B-D58CBB9E4558}"/>
              </a:ext>
            </a:extLst>
          </p:cNvPr>
          <p:cNvSpPr txBox="1"/>
          <p:nvPr/>
        </p:nvSpPr>
        <p:spPr>
          <a:xfrm>
            <a:off x="477737" y="4719555"/>
            <a:ext cx="3837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+mj-lt"/>
              </a:rPr>
              <a:t>Simulator </a:t>
            </a:r>
            <a:r>
              <a:rPr lang="de-DE" b="1" dirty="0" err="1">
                <a:latin typeface="+mj-lt"/>
              </a:rPr>
              <a:t>feedback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comprehensibility</a:t>
            </a:r>
            <a:endParaRPr lang="de-DE" b="1" dirty="0">
              <a:latin typeface="+mj-lt"/>
            </a:endParaRPr>
          </a:p>
          <a:p>
            <a:endParaRPr lang="de-DE" b="1" dirty="0">
              <a:latin typeface="+mj-lt"/>
            </a:endParaRPr>
          </a:p>
          <a:p>
            <a:r>
              <a:rPr lang="de-DE" b="1" dirty="0" err="1">
                <a:latin typeface="+mj-lt"/>
              </a:rPr>
              <a:t>Instructor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feedback</a:t>
            </a:r>
            <a:endParaRPr lang="de-DE" b="1" dirty="0">
              <a:latin typeface="+mj-lt"/>
            </a:endParaRPr>
          </a:p>
        </p:txBody>
      </p:sp>
      <p:cxnSp>
        <p:nvCxnSpPr>
          <p:cNvPr id="30" name="Gerade Verbindung 29">
            <a:extLst>
              <a:ext uri="{FF2B5EF4-FFF2-40B4-BE49-F238E27FC236}">
                <a16:creationId xmlns:a16="http://schemas.microsoft.com/office/drawing/2014/main" id="{955981D3-144F-33EB-11E4-AC28C709DD29}"/>
              </a:ext>
            </a:extLst>
          </p:cNvPr>
          <p:cNvCxnSpPr>
            <a:cxnSpLocks/>
          </p:cNvCxnSpPr>
          <p:nvPr/>
        </p:nvCxnSpPr>
        <p:spPr>
          <a:xfrm>
            <a:off x="421346" y="6453812"/>
            <a:ext cx="10785730" cy="0"/>
          </a:xfrm>
          <a:prstGeom prst="line">
            <a:avLst/>
          </a:prstGeom>
          <a:ln>
            <a:solidFill>
              <a:srgbClr val="C61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1FE7697D-58CE-6141-CF1B-96B06B8AD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207" y="6266384"/>
            <a:ext cx="368261" cy="52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419890EC-B304-D999-1991-F267505A186E}"/>
              </a:ext>
            </a:extLst>
          </p:cNvPr>
          <p:cNvSpPr txBox="1"/>
          <p:nvPr/>
        </p:nvSpPr>
        <p:spPr>
          <a:xfrm>
            <a:off x="1397632" y="6569873"/>
            <a:ext cx="4851061" cy="194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67" dirty="0">
                <a:solidFill>
                  <a:srgbClr val="C61A27"/>
                </a:solidFill>
              </a:rPr>
              <a:t>ADEE Annual Meeting Budapest | 26th August 2026 | Alina Mohr	</a:t>
            </a:r>
          </a:p>
        </p:txBody>
      </p:sp>
      <p:pic>
        <p:nvPicPr>
          <p:cNvPr id="33" name="Grafik 32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0EDC6A11-E070-6D2B-E361-E49D658C9B6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" r="70937" b="62071"/>
          <a:stretch/>
        </p:blipFill>
        <p:spPr>
          <a:xfrm>
            <a:off x="492386" y="6470023"/>
            <a:ext cx="671892" cy="325804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8B572610-0B20-29B7-B6BF-78704B373482}"/>
              </a:ext>
            </a:extLst>
          </p:cNvPr>
          <p:cNvSpPr txBox="1"/>
          <p:nvPr/>
        </p:nvSpPr>
        <p:spPr>
          <a:xfrm>
            <a:off x="530985" y="1286743"/>
            <a:ext cx="3331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j-lt"/>
              </a:rPr>
              <a:t>Improved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preparation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technique</a:t>
            </a:r>
            <a:endParaRPr lang="de-DE" b="1" dirty="0">
              <a:latin typeface="+mj-lt"/>
            </a:endParaRPr>
          </a:p>
        </p:txBody>
      </p:sp>
      <p:sp>
        <p:nvSpPr>
          <p:cNvPr id="62" name="Abgerundetes Rechteck 61">
            <a:extLst>
              <a:ext uri="{FF2B5EF4-FFF2-40B4-BE49-F238E27FC236}">
                <a16:creationId xmlns:a16="http://schemas.microsoft.com/office/drawing/2014/main" id="{4EA11861-18CF-AA81-521F-45BB71C7B4B3}"/>
              </a:ext>
            </a:extLst>
          </p:cNvPr>
          <p:cNvSpPr/>
          <p:nvPr/>
        </p:nvSpPr>
        <p:spPr>
          <a:xfrm>
            <a:off x="5567519" y="5233326"/>
            <a:ext cx="511962" cy="4300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D85C57C4-0036-23D0-8C2C-62E8DF402FE7}"/>
              </a:ext>
            </a:extLst>
          </p:cNvPr>
          <p:cNvSpPr txBox="1"/>
          <p:nvPr/>
        </p:nvSpPr>
        <p:spPr>
          <a:xfrm>
            <a:off x="530985" y="1829935"/>
            <a:ext cx="3166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j-lt"/>
              </a:rPr>
              <a:t>Improved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visual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understanding</a:t>
            </a:r>
            <a:endParaRPr lang="de-DE" b="1" dirty="0">
              <a:latin typeface="+mj-lt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50E440C6-1F46-B924-39F9-E3A5298EC6CE}"/>
              </a:ext>
            </a:extLst>
          </p:cNvPr>
          <p:cNvSpPr txBox="1"/>
          <p:nvPr/>
        </p:nvSpPr>
        <p:spPr>
          <a:xfrm>
            <a:off x="530985" y="2373127"/>
            <a:ext cx="42949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latin typeface="+mj-lt"/>
              </a:rPr>
              <a:t>Confidence and </a:t>
            </a:r>
            <a:r>
              <a:rPr lang="de-DE" sz="1600" b="1" dirty="0" err="1">
                <a:latin typeface="+mj-lt"/>
              </a:rPr>
              <a:t>preparation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for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phantom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model</a:t>
            </a:r>
            <a:endParaRPr lang="de-DE" sz="1600" b="1" dirty="0">
              <a:latin typeface="+mj-lt"/>
            </a:endParaRPr>
          </a:p>
        </p:txBody>
      </p:sp>
      <p:sp>
        <p:nvSpPr>
          <p:cNvPr id="63" name="Abgerundetes Rechteck 62">
            <a:extLst>
              <a:ext uri="{FF2B5EF4-FFF2-40B4-BE49-F238E27FC236}">
                <a16:creationId xmlns:a16="http://schemas.microsoft.com/office/drawing/2014/main" id="{AA68AAE7-17BC-BE50-5179-DA4B03D982D4}"/>
              </a:ext>
            </a:extLst>
          </p:cNvPr>
          <p:cNvSpPr/>
          <p:nvPr/>
        </p:nvSpPr>
        <p:spPr>
          <a:xfrm>
            <a:off x="4804885" y="5233326"/>
            <a:ext cx="576000" cy="4300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A827258-A61A-AC7E-DDDD-8B8A5FD9F0A7}"/>
              </a:ext>
            </a:extLst>
          </p:cNvPr>
          <p:cNvSpPr txBox="1"/>
          <p:nvPr/>
        </p:nvSpPr>
        <p:spPr>
          <a:xfrm>
            <a:off x="530985" y="2885540"/>
            <a:ext cx="4081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latin typeface="+mj-lt"/>
              </a:rPr>
              <a:t>Meaningful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preparation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for</a:t>
            </a:r>
            <a:r>
              <a:rPr lang="de-DE" b="1" dirty="0">
                <a:latin typeface="+mj-lt"/>
              </a:rPr>
              <a:t> real </a:t>
            </a:r>
            <a:r>
              <a:rPr lang="de-DE" b="1" dirty="0" err="1">
                <a:latin typeface="+mj-lt"/>
              </a:rPr>
              <a:t>patients</a:t>
            </a:r>
            <a:endParaRPr lang="de-DE" b="1" dirty="0">
              <a:latin typeface="+mj-lt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B48B6228-2823-5F5B-5337-6C1AD136BA6B}"/>
              </a:ext>
            </a:extLst>
          </p:cNvPr>
          <p:cNvSpPr txBox="1"/>
          <p:nvPr/>
        </p:nvSpPr>
        <p:spPr>
          <a:xfrm>
            <a:off x="5610946" y="1280601"/>
            <a:ext cx="41870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50</a:t>
            </a:r>
          </a:p>
          <a:p>
            <a:endParaRPr lang="de-DE" dirty="0"/>
          </a:p>
          <a:p>
            <a:r>
              <a:rPr lang="de-DE" dirty="0"/>
              <a:t>75</a:t>
            </a:r>
          </a:p>
          <a:p>
            <a:endParaRPr lang="de-DE" dirty="0"/>
          </a:p>
          <a:p>
            <a:r>
              <a:rPr lang="de-DE" dirty="0"/>
              <a:t>58</a:t>
            </a:r>
          </a:p>
          <a:p>
            <a:endParaRPr lang="de-DE" dirty="0"/>
          </a:p>
          <a:p>
            <a:r>
              <a:rPr lang="de-DE" dirty="0"/>
              <a:t>53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6E058C1E-F5AB-0FB0-A20F-9711C60849FF}"/>
              </a:ext>
            </a:extLst>
          </p:cNvPr>
          <p:cNvSpPr txBox="1"/>
          <p:nvPr/>
        </p:nvSpPr>
        <p:spPr>
          <a:xfrm>
            <a:off x="4815075" y="4715817"/>
            <a:ext cx="829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2.0</a:t>
            </a:r>
          </a:p>
          <a:p>
            <a:endParaRPr lang="de-DE" dirty="0"/>
          </a:p>
          <a:p>
            <a:r>
              <a:rPr lang="de-DE" dirty="0"/>
              <a:t>1.23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D3B08FD4-85BC-57FE-5D46-CE4AF9D71B6C}"/>
              </a:ext>
            </a:extLst>
          </p:cNvPr>
          <p:cNvSpPr txBox="1"/>
          <p:nvPr/>
        </p:nvSpPr>
        <p:spPr>
          <a:xfrm>
            <a:off x="5561389" y="4715817"/>
            <a:ext cx="621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 73</a:t>
            </a:r>
          </a:p>
          <a:p>
            <a:endParaRPr lang="de-DE" dirty="0"/>
          </a:p>
          <a:p>
            <a:r>
              <a:rPr lang="de-DE" dirty="0"/>
              <a:t>100</a:t>
            </a:r>
          </a:p>
        </p:txBody>
      </p: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76D2DB94-0FAA-A547-AB01-F496F7963CCF}"/>
              </a:ext>
            </a:extLst>
          </p:cNvPr>
          <p:cNvCxnSpPr>
            <a:cxnSpLocks/>
          </p:cNvCxnSpPr>
          <p:nvPr/>
        </p:nvCxnSpPr>
        <p:spPr>
          <a:xfrm>
            <a:off x="638329" y="5162848"/>
            <a:ext cx="5267668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43">
            <a:extLst>
              <a:ext uri="{FF2B5EF4-FFF2-40B4-BE49-F238E27FC236}">
                <a16:creationId xmlns:a16="http://schemas.microsoft.com/office/drawing/2014/main" id="{0FA01C00-2D0E-05CB-8E0F-1C5AABE644CB}"/>
              </a:ext>
            </a:extLst>
          </p:cNvPr>
          <p:cNvCxnSpPr>
            <a:cxnSpLocks/>
          </p:cNvCxnSpPr>
          <p:nvPr/>
        </p:nvCxnSpPr>
        <p:spPr>
          <a:xfrm>
            <a:off x="592609" y="2273066"/>
            <a:ext cx="5220967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>
            <a:extLst>
              <a:ext uri="{FF2B5EF4-FFF2-40B4-BE49-F238E27FC236}">
                <a16:creationId xmlns:a16="http://schemas.microsoft.com/office/drawing/2014/main" id="{619107FE-7902-0117-5B14-14401B989104}"/>
              </a:ext>
            </a:extLst>
          </p:cNvPr>
          <p:cNvCxnSpPr>
            <a:cxnSpLocks/>
          </p:cNvCxnSpPr>
          <p:nvPr/>
        </p:nvCxnSpPr>
        <p:spPr>
          <a:xfrm>
            <a:off x="621396" y="2821706"/>
            <a:ext cx="5267668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Abgerundetes Rechteck 69">
            <a:extLst>
              <a:ext uri="{FF2B5EF4-FFF2-40B4-BE49-F238E27FC236}">
                <a16:creationId xmlns:a16="http://schemas.microsoft.com/office/drawing/2014/main" id="{907BEDC7-4847-D743-E274-901D65451A24}"/>
              </a:ext>
            </a:extLst>
          </p:cNvPr>
          <p:cNvSpPr/>
          <p:nvPr/>
        </p:nvSpPr>
        <p:spPr>
          <a:xfrm>
            <a:off x="10200995" y="5614569"/>
            <a:ext cx="589278" cy="394787"/>
          </a:xfrm>
          <a:prstGeom prst="roundRect">
            <a:avLst/>
          </a:prstGeom>
          <a:solidFill>
            <a:srgbClr val="FF0000">
              <a:alpha val="4008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Abgerundetes Rechteck 70">
            <a:extLst>
              <a:ext uri="{FF2B5EF4-FFF2-40B4-BE49-F238E27FC236}">
                <a16:creationId xmlns:a16="http://schemas.microsoft.com/office/drawing/2014/main" id="{A6A77045-7230-C202-BF64-9FAF521EC6EE}"/>
              </a:ext>
            </a:extLst>
          </p:cNvPr>
          <p:cNvSpPr/>
          <p:nvPr/>
        </p:nvSpPr>
        <p:spPr>
          <a:xfrm>
            <a:off x="11057502" y="5602043"/>
            <a:ext cx="484120" cy="390161"/>
          </a:xfrm>
          <a:prstGeom prst="roundRect">
            <a:avLst/>
          </a:prstGeom>
          <a:solidFill>
            <a:srgbClr val="FF0000">
              <a:alpha val="4008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6" name="Gerade Verbindung 45">
            <a:extLst>
              <a:ext uri="{FF2B5EF4-FFF2-40B4-BE49-F238E27FC236}">
                <a16:creationId xmlns:a16="http://schemas.microsoft.com/office/drawing/2014/main" id="{C2AECED1-D188-0363-D0E3-D368C80DB061}"/>
              </a:ext>
            </a:extLst>
          </p:cNvPr>
          <p:cNvCxnSpPr>
            <a:cxnSpLocks/>
          </p:cNvCxnSpPr>
          <p:nvPr/>
        </p:nvCxnSpPr>
        <p:spPr>
          <a:xfrm>
            <a:off x="592609" y="1746643"/>
            <a:ext cx="5267668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feld 52">
            <a:extLst>
              <a:ext uri="{FF2B5EF4-FFF2-40B4-BE49-F238E27FC236}">
                <a16:creationId xmlns:a16="http://schemas.microsoft.com/office/drawing/2014/main" id="{982BF0BE-F11C-51B9-A927-187FE398201D}"/>
              </a:ext>
            </a:extLst>
          </p:cNvPr>
          <p:cNvSpPr txBox="1"/>
          <p:nvPr/>
        </p:nvSpPr>
        <p:spPr>
          <a:xfrm>
            <a:off x="10198918" y="4530653"/>
            <a:ext cx="5934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2.16</a:t>
            </a:r>
          </a:p>
          <a:p>
            <a:endParaRPr lang="de-DE" dirty="0"/>
          </a:p>
          <a:p>
            <a:r>
              <a:rPr lang="de-DE" dirty="0"/>
              <a:t>2.10</a:t>
            </a:r>
          </a:p>
          <a:p>
            <a:endParaRPr lang="de-DE" dirty="0"/>
          </a:p>
          <a:p>
            <a:r>
              <a:rPr lang="de-DE" dirty="0"/>
              <a:t>3.17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65E3D04F-51DA-1F26-A8C3-FFA9089AE6F0}"/>
              </a:ext>
            </a:extLst>
          </p:cNvPr>
          <p:cNvSpPr txBox="1"/>
          <p:nvPr/>
        </p:nvSpPr>
        <p:spPr>
          <a:xfrm>
            <a:off x="11090210" y="4530653"/>
            <a:ext cx="4187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71</a:t>
            </a:r>
          </a:p>
          <a:p>
            <a:endParaRPr lang="de-DE" dirty="0"/>
          </a:p>
          <a:p>
            <a:r>
              <a:rPr lang="de-DE" dirty="0"/>
              <a:t>68</a:t>
            </a:r>
          </a:p>
          <a:p>
            <a:endParaRPr lang="de-DE" dirty="0"/>
          </a:p>
          <a:p>
            <a:r>
              <a:rPr lang="de-DE" dirty="0"/>
              <a:t>31</a:t>
            </a:r>
          </a:p>
        </p:txBody>
      </p:sp>
      <p:cxnSp>
        <p:nvCxnSpPr>
          <p:cNvPr id="60" name="Gerade Verbindung 59">
            <a:extLst>
              <a:ext uri="{FF2B5EF4-FFF2-40B4-BE49-F238E27FC236}">
                <a16:creationId xmlns:a16="http://schemas.microsoft.com/office/drawing/2014/main" id="{E211BCE7-C199-2C65-8B12-2A2F17823882}"/>
              </a:ext>
            </a:extLst>
          </p:cNvPr>
          <p:cNvCxnSpPr>
            <a:cxnSpLocks/>
          </p:cNvCxnSpPr>
          <p:nvPr/>
        </p:nvCxnSpPr>
        <p:spPr>
          <a:xfrm>
            <a:off x="6715535" y="4976983"/>
            <a:ext cx="4771097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>
            <a:extLst>
              <a:ext uri="{FF2B5EF4-FFF2-40B4-BE49-F238E27FC236}">
                <a16:creationId xmlns:a16="http://schemas.microsoft.com/office/drawing/2014/main" id="{EDF7E8C6-5BAB-C202-146A-C824925A3EF0}"/>
              </a:ext>
            </a:extLst>
          </p:cNvPr>
          <p:cNvCxnSpPr>
            <a:cxnSpLocks/>
          </p:cNvCxnSpPr>
          <p:nvPr/>
        </p:nvCxnSpPr>
        <p:spPr>
          <a:xfrm>
            <a:off x="6767054" y="5525623"/>
            <a:ext cx="4765298" cy="0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Abgerundetes Rechteck 72">
            <a:extLst>
              <a:ext uri="{FF2B5EF4-FFF2-40B4-BE49-F238E27FC236}">
                <a16:creationId xmlns:a16="http://schemas.microsoft.com/office/drawing/2014/main" id="{C2099BF7-ED8E-2457-F2F6-2CBB21857035}"/>
              </a:ext>
            </a:extLst>
          </p:cNvPr>
          <p:cNvSpPr/>
          <p:nvPr/>
        </p:nvSpPr>
        <p:spPr>
          <a:xfrm>
            <a:off x="1031031" y="-4171518"/>
            <a:ext cx="3962746" cy="958498"/>
          </a:xfrm>
          <a:prstGeom prst="roundRect">
            <a:avLst>
              <a:gd name="adj" fmla="val 6816"/>
            </a:avLst>
          </a:prstGeom>
          <a:solidFill>
            <a:srgbClr val="DEDE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/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F8FC05FE-5102-CA93-7A66-E8FC84C2CC06}"/>
              </a:ext>
            </a:extLst>
          </p:cNvPr>
          <p:cNvSpPr/>
          <p:nvPr/>
        </p:nvSpPr>
        <p:spPr>
          <a:xfrm rot="1420229">
            <a:off x="6413926" y="-7721421"/>
            <a:ext cx="5420932" cy="732079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Abgerundetes Rechteck 76">
            <a:extLst>
              <a:ext uri="{FF2B5EF4-FFF2-40B4-BE49-F238E27FC236}">
                <a16:creationId xmlns:a16="http://schemas.microsoft.com/office/drawing/2014/main" id="{CFF9976F-DE61-8F96-AB17-E6752AA2D3F2}"/>
              </a:ext>
            </a:extLst>
          </p:cNvPr>
          <p:cNvSpPr/>
          <p:nvPr/>
        </p:nvSpPr>
        <p:spPr>
          <a:xfrm rot="1458618">
            <a:off x="5901756" y="-2751799"/>
            <a:ext cx="4800500" cy="7205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Abgerundetes Rechteck 77">
            <a:extLst>
              <a:ext uri="{FF2B5EF4-FFF2-40B4-BE49-F238E27FC236}">
                <a16:creationId xmlns:a16="http://schemas.microsoft.com/office/drawing/2014/main" id="{3A99F5BE-EDDA-04AA-5FE8-7A437D51A9AB}"/>
              </a:ext>
            </a:extLst>
          </p:cNvPr>
          <p:cNvSpPr/>
          <p:nvPr/>
        </p:nvSpPr>
        <p:spPr>
          <a:xfrm rot="1448231">
            <a:off x="5479629" y="-1820256"/>
            <a:ext cx="4800500" cy="7205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Abgerundetes Rechteck 78">
            <a:extLst>
              <a:ext uri="{FF2B5EF4-FFF2-40B4-BE49-F238E27FC236}">
                <a16:creationId xmlns:a16="http://schemas.microsoft.com/office/drawing/2014/main" id="{E7606062-8D43-CFFA-DD70-98107FB93809}"/>
              </a:ext>
            </a:extLst>
          </p:cNvPr>
          <p:cNvSpPr/>
          <p:nvPr/>
        </p:nvSpPr>
        <p:spPr>
          <a:xfrm rot="1458618">
            <a:off x="6322803" y="-3696224"/>
            <a:ext cx="4800500" cy="7205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Abgerundetes Rechteck 79">
            <a:extLst>
              <a:ext uri="{FF2B5EF4-FFF2-40B4-BE49-F238E27FC236}">
                <a16:creationId xmlns:a16="http://schemas.microsoft.com/office/drawing/2014/main" id="{E5D13FCB-274E-4FD5-47D0-9FEAB13029C2}"/>
              </a:ext>
            </a:extLst>
          </p:cNvPr>
          <p:cNvSpPr/>
          <p:nvPr/>
        </p:nvSpPr>
        <p:spPr>
          <a:xfrm rot="1458618">
            <a:off x="6889196" y="-5151010"/>
            <a:ext cx="2117939" cy="53034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Abgerundetes Rechteck 80">
            <a:extLst>
              <a:ext uri="{FF2B5EF4-FFF2-40B4-BE49-F238E27FC236}">
                <a16:creationId xmlns:a16="http://schemas.microsoft.com/office/drawing/2014/main" id="{4EC05D8F-7B87-7933-281F-5998BA917EEB}"/>
              </a:ext>
            </a:extLst>
          </p:cNvPr>
          <p:cNvSpPr/>
          <p:nvPr/>
        </p:nvSpPr>
        <p:spPr>
          <a:xfrm rot="1458618">
            <a:off x="7175349" y="-5844562"/>
            <a:ext cx="2154771" cy="53034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Freihandform 81">
            <a:extLst>
              <a:ext uri="{FF2B5EF4-FFF2-40B4-BE49-F238E27FC236}">
                <a16:creationId xmlns:a16="http://schemas.microsoft.com/office/drawing/2014/main" id="{1067789F-CA8C-76C4-4DE1-8A1E40A7EA72}"/>
              </a:ext>
            </a:extLst>
          </p:cNvPr>
          <p:cNvSpPr/>
          <p:nvPr/>
        </p:nvSpPr>
        <p:spPr>
          <a:xfrm rot="3375153">
            <a:off x="11775228" y="-4438317"/>
            <a:ext cx="704235" cy="3006934"/>
          </a:xfrm>
          <a:custGeom>
            <a:avLst/>
            <a:gdLst>
              <a:gd name="connsiteX0" fmla="*/ 541636 w 1085973"/>
              <a:gd name="connsiteY0" fmla="*/ 0 h 4721024"/>
              <a:gd name="connsiteX1" fmla="*/ 1072864 w 1085973"/>
              <a:gd name="connsiteY1" fmla="*/ 531228 h 4721024"/>
              <a:gd name="connsiteX2" fmla="*/ 1072863 w 1085973"/>
              <a:gd name="connsiteY2" fmla="*/ 3516732 h 4721024"/>
              <a:gd name="connsiteX3" fmla="*/ 1085973 w 1085973"/>
              <a:gd name="connsiteY3" fmla="*/ 3516732 h 4721024"/>
              <a:gd name="connsiteX4" fmla="*/ 1072863 w 1085973"/>
              <a:gd name="connsiteY4" fmla="*/ 3546628 h 4721024"/>
              <a:gd name="connsiteX5" fmla="*/ 1072863 w 1085973"/>
              <a:gd name="connsiteY5" fmla="*/ 3708607 h 4721024"/>
              <a:gd name="connsiteX6" fmla="*/ 838650 w 1085973"/>
              <a:gd name="connsiteY6" fmla="*/ 4149110 h 4721024"/>
              <a:gd name="connsiteX7" fmla="*/ 799294 w 1085973"/>
              <a:gd name="connsiteY7" fmla="*/ 4170471 h 4721024"/>
              <a:gd name="connsiteX8" fmla="*/ 557864 w 1085973"/>
              <a:gd name="connsiteY8" fmla="*/ 4721024 h 4721024"/>
              <a:gd name="connsiteX9" fmla="*/ 309164 w 1085973"/>
              <a:gd name="connsiteY9" fmla="*/ 4184141 h 4721024"/>
              <a:gd name="connsiteX10" fmla="*/ 244622 w 1085973"/>
              <a:gd name="connsiteY10" fmla="*/ 4149109 h 4721024"/>
              <a:gd name="connsiteX11" fmla="*/ 10408 w 1085973"/>
              <a:gd name="connsiteY11" fmla="*/ 3708606 h 4721024"/>
              <a:gd name="connsiteX12" fmla="*/ 10408 w 1085973"/>
              <a:gd name="connsiteY12" fmla="*/ 3539201 h 4721024"/>
              <a:gd name="connsiteX13" fmla="*/ 0 w 1085973"/>
              <a:gd name="connsiteY13" fmla="*/ 3516732 h 4721024"/>
              <a:gd name="connsiteX14" fmla="*/ 10408 w 1085973"/>
              <a:gd name="connsiteY14" fmla="*/ 3516732 h 4721024"/>
              <a:gd name="connsiteX15" fmla="*/ 10408 w 1085973"/>
              <a:gd name="connsiteY15" fmla="*/ 531228 h 4721024"/>
              <a:gd name="connsiteX16" fmla="*/ 541636 w 1085973"/>
              <a:gd name="connsiteY16" fmla="*/ 0 h 472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85973" h="4721024">
                <a:moveTo>
                  <a:pt x="541636" y="0"/>
                </a:moveTo>
                <a:cubicBezTo>
                  <a:pt x="835025" y="0"/>
                  <a:pt x="1072864" y="237839"/>
                  <a:pt x="1072864" y="531228"/>
                </a:cubicBezTo>
                <a:lnTo>
                  <a:pt x="1072863" y="3516732"/>
                </a:lnTo>
                <a:lnTo>
                  <a:pt x="1085973" y="3516732"/>
                </a:lnTo>
                <a:lnTo>
                  <a:pt x="1072863" y="3546628"/>
                </a:lnTo>
                <a:lnTo>
                  <a:pt x="1072863" y="3708607"/>
                </a:lnTo>
                <a:cubicBezTo>
                  <a:pt x="1072863" y="3891975"/>
                  <a:pt x="979957" y="4053644"/>
                  <a:pt x="838650" y="4149110"/>
                </a:cubicBezTo>
                <a:lnTo>
                  <a:pt x="799294" y="4170471"/>
                </a:lnTo>
                <a:lnTo>
                  <a:pt x="557864" y="4721024"/>
                </a:lnTo>
                <a:lnTo>
                  <a:pt x="309164" y="4184141"/>
                </a:lnTo>
                <a:lnTo>
                  <a:pt x="244622" y="4149109"/>
                </a:lnTo>
                <a:cubicBezTo>
                  <a:pt x="103314" y="4053643"/>
                  <a:pt x="10408" y="3891974"/>
                  <a:pt x="10408" y="3708606"/>
                </a:cubicBezTo>
                <a:lnTo>
                  <a:pt x="10408" y="3539201"/>
                </a:lnTo>
                <a:lnTo>
                  <a:pt x="0" y="3516732"/>
                </a:lnTo>
                <a:lnTo>
                  <a:pt x="10408" y="3516732"/>
                </a:lnTo>
                <a:lnTo>
                  <a:pt x="10408" y="531228"/>
                </a:lnTo>
                <a:cubicBezTo>
                  <a:pt x="10408" y="237839"/>
                  <a:pt x="248247" y="0"/>
                  <a:pt x="541636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83" name="Grafik 82">
            <a:extLst>
              <a:ext uri="{FF2B5EF4-FFF2-40B4-BE49-F238E27FC236}">
                <a16:creationId xmlns:a16="http://schemas.microsoft.com/office/drawing/2014/main" id="{4F2DCAAC-4002-370D-EBD8-B26E389BE68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4246" t="21812" r="16" b="38561"/>
          <a:stretch/>
        </p:blipFill>
        <p:spPr>
          <a:xfrm rot="13191736">
            <a:off x="4759561" y="-3864967"/>
            <a:ext cx="1604492" cy="664120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1B1A2369-0192-3EC3-D189-EE045FF5DA7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4246" t="21812" r="16" b="38561"/>
          <a:stretch/>
        </p:blipFill>
        <p:spPr>
          <a:xfrm rot="11697198">
            <a:off x="5990417" y="-6409263"/>
            <a:ext cx="1604492" cy="664120"/>
          </a:xfrm>
          <a:prstGeom prst="rect">
            <a:avLst/>
          </a:prstGeom>
        </p:spPr>
      </p:pic>
      <p:sp>
        <p:nvSpPr>
          <p:cNvPr id="87" name="Textfeld 86">
            <a:extLst>
              <a:ext uri="{FF2B5EF4-FFF2-40B4-BE49-F238E27FC236}">
                <a16:creationId xmlns:a16="http://schemas.microsoft.com/office/drawing/2014/main" id="{F3FC2E1F-7BD7-E732-5D69-F029D99F02D0}"/>
              </a:ext>
            </a:extLst>
          </p:cNvPr>
          <p:cNvSpPr txBox="1"/>
          <p:nvPr/>
        </p:nvSpPr>
        <p:spPr>
          <a:xfrm>
            <a:off x="1183428" y="-4165602"/>
            <a:ext cx="38986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>
                <a:latin typeface="Century Gothic" panose="020B0502020202020204" pitchFamily="34" charset="0"/>
              </a:rPr>
              <a:t>3 open-</a:t>
            </a:r>
            <a:r>
              <a:rPr lang="de-DE" sz="2200" b="1" dirty="0" err="1">
                <a:latin typeface="Century Gothic" panose="020B0502020202020204" pitchFamily="34" charset="0"/>
              </a:rPr>
              <a:t>ended</a:t>
            </a:r>
            <a:r>
              <a:rPr lang="de-DE" sz="2200" b="1" dirty="0">
                <a:latin typeface="Century Gothic" panose="020B0502020202020204" pitchFamily="34" charset="0"/>
              </a:rPr>
              <a:t> </a:t>
            </a:r>
            <a:r>
              <a:rPr lang="de-DE" sz="2200" b="1" dirty="0" err="1">
                <a:latin typeface="Century Gothic" panose="020B0502020202020204" pitchFamily="34" charset="0"/>
              </a:rPr>
              <a:t>questions</a:t>
            </a:r>
            <a:endParaRPr lang="de-DE" sz="2200" b="1" dirty="0">
              <a:latin typeface="Century Gothic" panose="020B0502020202020204" pitchFamily="34" charset="0"/>
            </a:endParaRPr>
          </a:p>
        </p:txBody>
      </p:sp>
      <p:grpSp>
        <p:nvGrpSpPr>
          <p:cNvPr id="91" name="Gruppieren 90">
            <a:extLst>
              <a:ext uri="{FF2B5EF4-FFF2-40B4-BE49-F238E27FC236}">
                <a16:creationId xmlns:a16="http://schemas.microsoft.com/office/drawing/2014/main" id="{30DE0E35-AAEC-D3E9-D78A-0DF4C356BA6D}"/>
              </a:ext>
            </a:extLst>
          </p:cNvPr>
          <p:cNvGrpSpPr/>
          <p:nvPr/>
        </p:nvGrpSpPr>
        <p:grpSpPr>
          <a:xfrm rot="1457192">
            <a:off x="9004108" y="-4010340"/>
            <a:ext cx="2730540" cy="432000"/>
            <a:chOff x="9039469" y="3756783"/>
            <a:chExt cx="2730540" cy="432000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089CEF8D-2E31-9703-9B5D-935482D8BE50}"/>
                </a:ext>
              </a:extLst>
            </p:cNvPr>
            <p:cNvSpPr/>
            <p:nvPr/>
          </p:nvSpPr>
          <p:spPr>
            <a:xfrm rot="12473379">
              <a:off x="903946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12F888A0-2970-BCB5-2B96-877553FB6BDE}"/>
                </a:ext>
              </a:extLst>
            </p:cNvPr>
            <p:cNvSpPr/>
            <p:nvPr/>
          </p:nvSpPr>
          <p:spPr>
            <a:xfrm rot="12473379">
              <a:off x="9614104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BADCE2D-A22D-C9DA-40FC-B6523140EDF6}"/>
                </a:ext>
              </a:extLst>
            </p:cNvPr>
            <p:cNvSpPr/>
            <p:nvPr/>
          </p:nvSpPr>
          <p:spPr>
            <a:xfrm rot="12473379">
              <a:off x="1018873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A7EFFA2F-28EB-5426-52F9-5BE3132FAF36}"/>
                </a:ext>
              </a:extLst>
            </p:cNvPr>
            <p:cNvSpPr/>
            <p:nvPr/>
          </p:nvSpPr>
          <p:spPr>
            <a:xfrm rot="12473379">
              <a:off x="10763374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35F68B4-483D-1372-00E9-2A02222A957B}"/>
                </a:ext>
              </a:extLst>
            </p:cNvPr>
            <p:cNvSpPr/>
            <p:nvPr/>
          </p:nvSpPr>
          <p:spPr>
            <a:xfrm rot="12473379">
              <a:off x="1133800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07AA5B52-6CD7-C34C-93AE-82BD5ED17F42}"/>
              </a:ext>
            </a:extLst>
          </p:cNvPr>
          <p:cNvGrpSpPr/>
          <p:nvPr/>
        </p:nvGrpSpPr>
        <p:grpSpPr>
          <a:xfrm rot="1390237">
            <a:off x="9329869" y="-4766545"/>
            <a:ext cx="2730540" cy="432000"/>
            <a:chOff x="9039469" y="3756783"/>
            <a:chExt cx="2730540" cy="43200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9B23B13-B3C1-C5BE-7F0B-90DC25B07394}"/>
                </a:ext>
              </a:extLst>
            </p:cNvPr>
            <p:cNvSpPr/>
            <p:nvPr/>
          </p:nvSpPr>
          <p:spPr>
            <a:xfrm rot="12473379">
              <a:off x="903946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FD8122EB-8B29-52B3-D4E0-C666E6473356}"/>
                </a:ext>
              </a:extLst>
            </p:cNvPr>
            <p:cNvSpPr/>
            <p:nvPr/>
          </p:nvSpPr>
          <p:spPr>
            <a:xfrm rot="12473379">
              <a:off x="9614104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CDF15256-0DB4-CFAB-2A03-61AD34876E54}"/>
                </a:ext>
              </a:extLst>
            </p:cNvPr>
            <p:cNvSpPr/>
            <p:nvPr/>
          </p:nvSpPr>
          <p:spPr>
            <a:xfrm rot="12473379">
              <a:off x="1018873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92056113-E11D-E76E-B361-D714E66C6103}"/>
                </a:ext>
              </a:extLst>
            </p:cNvPr>
            <p:cNvSpPr/>
            <p:nvPr/>
          </p:nvSpPr>
          <p:spPr>
            <a:xfrm rot="12473379">
              <a:off x="10763374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2ED71FA1-C009-BD5F-F91A-9226634980CF}"/>
                </a:ext>
              </a:extLst>
            </p:cNvPr>
            <p:cNvSpPr/>
            <p:nvPr/>
          </p:nvSpPr>
          <p:spPr>
            <a:xfrm rot="12473379">
              <a:off x="11338009" y="3756783"/>
              <a:ext cx="432000" cy="43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03" name="Abgerundetes Rechteck 102">
            <a:extLst>
              <a:ext uri="{FF2B5EF4-FFF2-40B4-BE49-F238E27FC236}">
                <a16:creationId xmlns:a16="http://schemas.microsoft.com/office/drawing/2014/main" id="{3E6782E7-9A75-3505-9778-C6993235F59A}"/>
              </a:ext>
            </a:extLst>
          </p:cNvPr>
          <p:cNvSpPr/>
          <p:nvPr/>
        </p:nvSpPr>
        <p:spPr>
          <a:xfrm>
            <a:off x="220370" y="-8689130"/>
            <a:ext cx="4063820" cy="7131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3200" b="1" dirty="0">
              <a:solidFill>
                <a:schemeClr val="tx1"/>
              </a:solidFill>
            </a:endParaRP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CE733419-4716-7B68-DF53-B8A942A6FFDE}"/>
              </a:ext>
            </a:extLst>
          </p:cNvPr>
          <p:cNvSpPr txBox="1"/>
          <p:nvPr/>
        </p:nvSpPr>
        <p:spPr>
          <a:xfrm>
            <a:off x="1387311" y="-8606155"/>
            <a:ext cx="1348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Results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28A13E0D-CDE1-8F03-4723-D17D8EE0B051}"/>
              </a:ext>
            </a:extLst>
          </p:cNvPr>
          <p:cNvSpPr txBox="1"/>
          <p:nvPr/>
        </p:nvSpPr>
        <p:spPr>
          <a:xfrm>
            <a:off x="1820841" y="-3674685"/>
            <a:ext cx="2280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+mj-lt"/>
              </a:rPr>
              <a:t>Most relevant </a:t>
            </a:r>
            <a:r>
              <a:rPr lang="de-DE" sz="2000" dirty="0" err="1">
                <a:latin typeface="+mj-lt"/>
              </a:rPr>
              <a:t>topics</a:t>
            </a:r>
            <a:endParaRPr lang="de-DE" sz="2000" dirty="0">
              <a:latin typeface="+mj-lt"/>
            </a:endParaRPr>
          </a:p>
        </p:txBody>
      </p:sp>
      <p:pic>
        <p:nvPicPr>
          <p:cNvPr id="107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82F68DA7-6512-50EC-9380-FA4C16AA6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0444">
            <a:off x="12030143" y="-6507820"/>
            <a:ext cx="678771" cy="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Grafik 107">
            <a:extLst>
              <a:ext uri="{FF2B5EF4-FFF2-40B4-BE49-F238E27FC236}">
                <a16:creationId xmlns:a16="http://schemas.microsoft.com/office/drawing/2014/main" id="{641813A8-56C7-13C8-7793-397012E6FF2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15187"/>
          <a:stretch/>
        </p:blipFill>
        <p:spPr>
          <a:xfrm>
            <a:off x="761904" y="-8592467"/>
            <a:ext cx="563821" cy="47819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6126CDC-E379-42F6-A113-E31EBA775A06}"/>
              </a:ext>
            </a:extLst>
          </p:cNvPr>
          <p:cNvSpPr txBox="1"/>
          <p:nvPr/>
        </p:nvSpPr>
        <p:spPr>
          <a:xfrm>
            <a:off x="4757602" y="856341"/>
            <a:ext cx="723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Mean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4F7D192-8EB8-4B4B-A64D-24ACC007DB8A}"/>
              </a:ext>
            </a:extLst>
          </p:cNvPr>
          <p:cNvSpPr txBox="1"/>
          <p:nvPr/>
        </p:nvSpPr>
        <p:spPr>
          <a:xfrm>
            <a:off x="5445438" y="856341"/>
            <a:ext cx="749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Agr</a:t>
            </a:r>
            <a:r>
              <a:rPr lang="de-DE" sz="1400" b="1" dirty="0"/>
              <a:t> (%)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92277F39-B597-40FA-AC06-6340A53D222D}"/>
              </a:ext>
            </a:extLst>
          </p:cNvPr>
          <p:cNvSpPr txBox="1"/>
          <p:nvPr/>
        </p:nvSpPr>
        <p:spPr>
          <a:xfrm>
            <a:off x="10134008" y="1153374"/>
            <a:ext cx="723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Mean</a:t>
            </a:r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7DE3375F-32E7-454C-B0C2-FEF55A7FBBE9}"/>
              </a:ext>
            </a:extLst>
          </p:cNvPr>
          <p:cNvSpPr txBox="1"/>
          <p:nvPr/>
        </p:nvSpPr>
        <p:spPr>
          <a:xfrm>
            <a:off x="10911122" y="1147483"/>
            <a:ext cx="776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Agr</a:t>
            </a:r>
            <a:r>
              <a:rPr lang="de-DE" sz="1400" b="1" dirty="0"/>
              <a:t> (%)</a:t>
            </a:r>
          </a:p>
        </p:txBody>
      </p:sp>
      <p:pic>
        <p:nvPicPr>
          <p:cNvPr id="112" name="Grafik 111">
            <a:extLst>
              <a:ext uri="{FF2B5EF4-FFF2-40B4-BE49-F238E27FC236}">
                <a16:creationId xmlns:a16="http://schemas.microsoft.com/office/drawing/2014/main" id="{8FDBB88A-3C4A-48D7-855F-B5A2F3EA90B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12346"/>
          <a:stretch/>
        </p:blipFill>
        <p:spPr>
          <a:xfrm rot="1675252">
            <a:off x="8645358" y="-6931870"/>
            <a:ext cx="3295012" cy="780226"/>
          </a:xfrm>
          <a:prstGeom prst="rect">
            <a:avLst/>
          </a:prstGeom>
        </p:spPr>
      </p:pic>
      <p:sp>
        <p:nvSpPr>
          <p:cNvPr id="116" name="Abgerundetes Rechteck 47">
            <a:extLst>
              <a:ext uri="{FF2B5EF4-FFF2-40B4-BE49-F238E27FC236}">
                <a16:creationId xmlns:a16="http://schemas.microsoft.com/office/drawing/2014/main" id="{C5A98F9A-6796-4850-9EBE-FEE229AE9E6B}"/>
              </a:ext>
            </a:extLst>
          </p:cNvPr>
          <p:cNvSpPr/>
          <p:nvPr/>
        </p:nvSpPr>
        <p:spPr>
          <a:xfrm>
            <a:off x="1096943" y="-7401554"/>
            <a:ext cx="4564887" cy="486830"/>
          </a:xfrm>
          <a:prstGeom prst="roundRect">
            <a:avLst/>
          </a:prstGeom>
          <a:solidFill>
            <a:srgbClr val="C6868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97% response rate (64/66)</a:t>
            </a:r>
            <a:r>
              <a:rPr lang="en-US" dirty="0"/>
              <a:t>​</a:t>
            </a:r>
            <a:endParaRPr lang="de-DE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3AE2B3E1-F264-40C2-8E18-F3BD9B4FCD4F}"/>
              </a:ext>
            </a:extLst>
          </p:cNvPr>
          <p:cNvGrpSpPr/>
          <p:nvPr/>
        </p:nvGrpSpPr>
        <p:grpSpPr>
          <a:xfrm>
            <a:off x="1046259" y="-6658972"/>
            <a:ext cx="4920705" cy="2159167"/>
            <a:chOff x="984713" y="1960874"/>
            <a:chExt cx="4920705" cy="2159167"/>
          </a:xfrm>
        </p:grpSpPr>
        <p:sp>
          <p:nvSpPr>
            <p:cNvPr id="129" name="Abgerundetes Rechteck 52">
              <a:extLst>
                <a:ext uri="{FF2B5EF4-FFF2-40B4-BE49-F238E27FC236}">
                  <a16:creationId xmlns:a16="http://schemas.microsoft.com/office/drawing/2014/main" id="{C1EBA364-783D-41F5-9C18-37E3D694067D}"/>
                </a:ext>
              </a:extLst>
            </p:cNvPr>
            <p:cNvSpPr/>
            <p:nvPr/>
          </p:nvSpPr>
          <p:spPr>
            <a:xfrm>
              <a:off x="1028078" y="1960874"/>
              <a:ext cx="4645927" cy="2159167"/>
            </a:xfrm>
            <a:prstGeom prst="roundRect">
              <a:avLst>
                <a:gd name="adj" fmla="val 6816"/>
              </a:avLst>
            </a:prstGeom>
            <a:solidFill>
              <a:srgbClr val="DEDE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/>
            </a:p>
          </p:txBody>
        </p:sp>
        <p:sp>
          <p:nvSpPr>
            <p:cNvPr id="130" name="Abgerundetes Rechteck 49">
              <a:extLst>
                <a:ext uri="{FF2B5EF4-FFF2-40B4-BE49-F238E27FC236}">
                  <a16:creationId xmlns:a16="http://schemas.microsoft.com/office/drawing/2014/main" id="{41D00CDB-1B70-4346-A7DB-9297EC083AC0}"/>
                </a:ext>
              </a:extLst>
            </p:cNvPr>
            <p:cNvSpPr/>
            <p:nvPr/>
          </p:nvSpPr>
          <p:spPr>
            <a:xfrm>
              <a:off x="1532721" y="3376166"/>
              <a:ext cx="1960729" cy="529467"/>
            </a:xfrm>
            <a:prstGeom prst="roundRect">
              <a:avLst/>
            </a:prstGeom>
            <a:solidFill>
              <a:srgbClr val="C68680">
                <a:alpha val="44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1" name="Textfeld 130">
              <a:extLst>
                <a:ext uri="{FF2B5EF4-FFF2-40B4-BE49-F238E27FC236}">
                  <a16:creationId xmlns:a16="http://schemas.microsoft.com/office/drawing/2014/main" id="{B4EFE96C-039D-4F30-BB4E-72394FDF21B8}"/>
                </a:ext>
              </a:extLst>
            </p:cNvPr>
            <p:cNvSpPr txBox="1"/>
            <p:nvPr/>
          </p:nvSpPr>
          <p:spPr>
            <a:xfrm>
              <a:off x="1532721" y="3451953"/>
              <a:ext cx="197220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dirty="0">
                  <a:ln>
                    <a:solidFill>
                      <a:schemeClr val="tx1"/>
                    </a:solidFill>
                  </a:ln>
                  <a:latin typeface="+mj-lt"/>
                </a:rPr>
                <a:t>Agreement (%) </a:t>
              </a:r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B6D5FFD6-6B02-4D9E-9F74-8E94E6CECA4B}"/>
                </a:ext>
              </a:extLst>
            </p:cNvPr>
            <p:cNvSpPr txBox="1"/>
            <p:nvPr/>
          </p:nvSpPr>
          <p:spPr>
            <a:xfrm>
              <a:off x="1856701" y="2050488"/>
              <a:ext cx="294343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200" b="1" dirty="0">
                  <a:latin typeface="Century Gothic" panose="020B0502020202020204" pitchFamily="34" charset="0"/>
                </a:rPr>
                <a:t>12 Likert </a:t>
              </a:r>
              <a:r>
                <a:rPr lang="de-DE" sz="2200" b="1" dirty="0" err="1">
                  <a:latin typeface="Century Gothic" panose="020B0502020202020204" pitchFamily="34" charset="0"/>
                </a:rPr>
                <a:t>Scale</a:t>
              </a:r>
              <a:r>
                <a:rPr lang="de-DE" sz="2200" b="1" dirty="0">
                  <a:latin typeface="Century Gothic" panose="020B0502020202020204" pitchFamily="34" charset="0"/>
                </a:rPr>
                <a:t> Items</a:t>
              </a:r>
            </a:p>
            <a:p>
              <a:endParaRPr lang="de-DE" dirty="0"/>
            </a:p>
          </p:txBody>
        </p:sp>
        <p:grpSp>
          <p:nvGrpSpPr>
            <p:cNvPr id="133" name="Gruppieren 132">
              <a:extLst>
                <a:ext uri="{FF2B5EF4-FFF2-40B4-BE49-F238E27FC236}">
                  <a16:creationId xmlns:a16="http://schemas.microsoft.com/office/drawing/2014/main" id="{98AAAAD8-E53C-4D7A-AF3A-849E8D671FBA}"/>
                </a:ext>
              </a:extLst>
            </p:cNvPr>
            <p:cNvGrpSpPr/>
            <p:nvPr/>
          </p:nvGrpSpPr>
          <p:grpSpPr>
            <a:xfrm>
              <a:off x="1923659" y="2666686"/>
              <a:ext cx="2730540" cy="432000"/>
              <a:chOff x="9039469" y="3756783"/>
              <a:chExt cx="2730540" cy="432000"/>
            </a:xfrm>
          </p:grpSpPr>
          <p:sp>
            <p:nvSpPr>
              <p:cNvPr id="137" name="Oval 38">
                <a:extLst>
                  <a:ext uri="{FF2B5EF4-FFF2-40B4-BE49-F238E27FC236}">
                    <a16:creationId xmlns:a16="http://schemas.microsoft.com/office/drawing/2014/main" id="{9CC9DBB5-1A9B-4D0F-A9EE-9B20E2B02FD3}"/>
                  </a:ext>
                </a:extLst>
              </p:cNvPr>
              <p:cNvSpPr/>
              <p:nvPr/>
            </p:nvSpPr>
            <p:spPr>
              <a:xfrm>
                <a:off x="9039469" y="3756783"/>
                <a:ext cx="432000" cy="432000"/>
              </a:xfrm>
              <a:prstGeom prst="ellipse">
                <a:avLst/>
              </a:prstGeom>
              <a:solidFill>
                <a:srgbClr val="C6868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38" name="Oval 39">
                <a:extLst>
                  <a:ext uri="{FF2B5EF4-FFF2-40B4-BE49-F238E27FC236}">
                    <a16:creationId xmlns:a16="http://schemas.microsoft.com/office/drawing/2014/main" id="{30338442-D250-4964-A8C7-1337044F92F6}"/>
                  </a:ext>
                </a:extLst>
              </p:cNvPr>
              <p:cNvSpPr/>
              <p:nvPr/>
            </p:nvSpPr>
            <p:spPr>
              <a:xfrm>
                <a:off x="9614104" y="3756783"/>
                <a:ext cx="432000" cy="432000"/>
              </a:xfrm>
              <a:prstGeom prst="ellipse">
                <a:avLst/>
              </a:prstGeom>
              <a:solidFill>
                <a:srgbClr val="C6868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39" name="Oval 40">
                <a:extLst>
                  <a:ext uri="{FF2B5EF4-FFF2-40B4-BE49-F238E27FC236}">
                    <a16:creationId xmlns:a16="http://schemas.microsoft.com/office/drawing/2014/main" id="{8467CC8C-33D5-4042-8AB8-1BCFC0F8D4E6}"/>
                  </a:ext>
                </a:extLst>
              </p:cNvPr>
              <p:cNvSpPr/>
              <p:nvPr/>
            </p:nvSpPr>
            <p:spPr>
              <a:xfrm>
                <a:off x="10188739" y="3756783"/>
                <a:ext cx="432000" cy="43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40" name="Oval 41">
                <a:extLst>
                  <a:ext uri="{FF2B5EF4-FFF2-40B4-BE49-F238E27FC236}">
                    <a16:creationId xmlns:a16="http://schemas.microsoft.com/office/drawing/2014/main" id="{230B9FF1-FD4E-41E5-B136-A1CFEC333883}"/>
                  </a:ext>
                </a:extLst>
              </p:cNvPr>
              <p:cNvSpPr/>
              <p:nvPr/>
            </p:nvSpPr>
            <p:spPr>
              <a:xfrm>
                <a:off x="10763374" y="3756783"/>
                <a:ext cx="432000" cy="43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41" name="Oval 42">
                <a:extLst>
                  <a:ext uri="{FF2B5EF4-FFF2-40B4-BE49-F238E27FC236}">
                    <a16:creationId xmlns:a16="http://schemas.microsoft.com/office/drawing/2014/main" id="{4223E378-B719-4200-898E-AB0C0561B4C3}"/>
                  </a:ext>
                </a:extLst>
              </p:cNvPr>
              <p:cNvSpPr/>
              <p:nvPr/>
            </p:nvSpPr>
            <p:spPr>
              <a:xfrm>
                <a:off x="11338009" y="3756783"/>
                <a:ext cx="432000" cy="43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</p:grpSp>
        <p:sp>
          <p:nvSpPr>
            <p:cNvPr id="134" name="Textfeld 133">
              <a:extLst>
                <a:ext uri="{FF2B5EF4-FFF2-40B4-BE49-F238E27FC236}">
                  <a16:creationId xmlns:a16="http://schemas.microsoft.com/office/drawing/2014/main" id="{00AE1303-7814-4087-B0AD-CB83CF656102}"/>
                </a:ext>
              </a:extLst>
            </p:cNvPr>
            <p:cNvSpPr txBox="1"/>
            <p:nvPr/>
          </p:nvSpPr>
          <p:spPr>
            <a:xfrm>
              <a:off x="984713" y="2641342"/>
              <a:ext cx="9427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latin typeface="+mj-lt"/>
                </a:rPr>
                <a:t>1=</a:t>
              </a:r>
              <a:r>
                <a:rPr lang="de-DE" sz="1400" dirty="0" err="1">
                  <a:latin typeface="+mj-lt"/>
                </a:rPr>
                <a:t>strongly</a:t>
              </a:r>
              <a:r>
                <a:rPr lang="de-DE" sz="1400" dirty="0">
                  <a:latin typeface="+mj-lt"/>
                </a:rPr>
                <a:t> </a:t>
              </a:r>
              <a:r>
                <a:rPr lang="de-DE" sz="1400" dirty="0" err="1">
                  <a:latin typeface="+mj-lt"/>
                </a:rPr>
                <a:t>agree</a:t>
              </a:r>
              <a:endParaRPr lang="de-DE" sz="1400" dirty="0">
                <a:latin typeface="+mj-lt"/>
              </a:endParaRPr>
            </a:p>
            <a:p>
              <a:pPr algn="ctr"/>
              <a:endParaRPr lang="de-DE" sz="1400" dirty="0"/>
            </a:p>
          </p:txBody>
        </p:sp>
        <p:pic>
          <p:nvPicPr>
            <p:cNvPr id="135" name="Grafik 134">
              <a:extLst>
                <a:ext uri="{FF2B5EF4-FFF2-40B4-BE49-F238E27FC236}">
                  <a16:creationId xmlns:a16="http://schemas.microsoft.com/office/drawing/2014/main" id="{42DBF7CB-0CAC-4E48-9D94-38E2659F6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clrChange>
                <a:clrFrom>
                  <a:srgbClr val="F4F4F6"/>
                </a:clrFrom>
                <a:clrTo>
                  <a:srgbClr val="F4F4F6">
                    <a:alpha val="0"/>
                  </a:srgbClr>
                </a:clrTo>
              </a:clrChange>
            </a:blip>
            <a:srcRect l="19976" t="4851"/>
            <a:stretch/>
          </p:blipFill>
          <p:spPr>
            <a:xfrm rot="16200000">
              <a:off x="2153535" y="2746160"/>
              <a:ext cx="557356" cy="1102812"/>
            </a:xfrm>
            <a:prstGeom prst="rect">
              <a:avLst/>
            </a:prstGeom>
          </p:spPr>
        </p:pic>
        <p:sp>
          <p:nvSpPr>
            <p:cNvPr id="136" name="Textfeld 135">
              <a:extLst>
                <a:ext uri="{FF2B5EF4-FFF2-40B4-BE49-F238E27FC236}">
                  <a16:creationId xmlns:a16="http://schemas.microsoft.com/office/drawing/2014/main" id="{884A14C6-2A32-4419-B745-9F0E339EAA68}"/>
                </a:ext>
              </a:extLst>
            </p:cNvPr>
            <p:cNvSpPr txBox="1"/>
            <p:nvPr/>
          </p:nvSpPr>
          <p:spPr>
            <a:xfrm>
              <a:off x="4450453" y="2657933"/>
              <a:ext cx="14549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latin typeface="+mj-lt"/>
                </a:rPr>
                <a:t>5= </a:t>
              </a:r>
              <a:r>
                <a:rPr lang="de-DE" sz="1400" dirty="0" err="1">
                  <a:latin typeface="+mj-lt"/>
                </a:rPr>
                <a:t>strongly</a:t>
              </a:r>
              <a:r>
                <a:rPr lang="de-DE" sz="1400" dirty="0">
                  <a:latin typeface="+mj-lt"/>
                </a:rPr>
                <a:t> </a:t>
              </a:r>
              <a:r>
                <a:rPr lang="de-DE" sz="1400" dirty="0" err="1">
                  <a:latin typeface="+mj-lt"/>
                </a:rPr>
                <a:t>disagree</a:t>
              </a:r>
              <a:endParaRPr lang="de-DE" sz="1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2931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7" grpId="0"/>
      <p:bldP spid="65" grpId="0" animBg="1"/>
      <p:bldP spid="66" grpId="0" animBg="1"/>
      <p:bldP spid="10" grpId="0"/>
      <p:bldP spid="12" grpId="0" animBg="1"/>
      <p:bldP spid="11" grpId="0"/>
      <p:bldP spid="110" grpId="0" animBg="1"/>
      <p:bldP spid="68" grpId="0" animBg="1"/>
      <p:bldP spid="69" grpId="0" animBg="1"/>
      <p:bldP spid="21" grpId="0"/>
      <p:bldP spid="111" grpId="0" animBg="1"/>
      <p:bldP spid="28" grpId="0"/>
      <p:bldP spid="29" grpId="0"/>
      <p:bldP spid="35" grpId="0"/>
      <p:bldP spid="62" grpId="0" animBg="1"/>
      <p:bldP spid="36" grpId="0"/>
      <p:bldP spid="37" grpId="0"/>
      <p:bldP spid="63" grpId="0" animBg="1"/>
      <p:bldP spid="38" grpId="0"/>
      <p:bldP spid="39" grpId="0"/>
      <p:bldP spid="40" grpId="0"/>
      <p:bldP spid="41" grpId="0"/>
      <p:bldP spid="70" grpId="0" animBg="1"/>
      <p:bldP spid="71" grpId="0" animBg="1"/>
      <p:bldP spid="53" grpId="0"/>
      <p:bldP spid="54" grpId="0"/>
      <p:bldP spid="2" grpId="0"/>
      <p:bldP spid="13" grpId="0"/>
      <p:bldP spid="90" grpId="0"/>
      <p:bldP spid="1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hteck 49">
            <a:extLst>
              <a:ext uri="{FF2B5EF4-FFF2-40B4-BE49-F238E27FC236}">
                <a16:creationId xmlns:a16="http://schemas.microsoft.com/office/drawing/2014/main" id="{96276A86-7976-3E42-2BDD-48F788511E97}"/>
              </a:ext>
            </a:extLst>
          </p:cNvPr>
          <p:cNvSpPr/>
          <p:nvPr/>
        </p:nvSpPr>
        <p:spPr>
          <a:xfrm>
            <a:off x="107707" y="4367303"/>
            <a:ext cx="11947033" cy="1891766"/>
          </a:xfrm>
          <a:prstGeom prst="rect">
            <a:avLst/>
          </a:prstGeom>
          <a:solidFill>
            <a:srgbClr val="DEDE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C155AD17-939A-A3E4-BF2A-023F29208421}"/>
              </a:ext>
            </a:extLst>
          </p:cNvPr>
          <p:cNvSpPr/>
          <p:nvPr/>
        </p:nvSpPr>
        <p:spPr>
          <a:xfrm>
            <a:off x="6230783" y="197046"/>
            <a:ext cx="5823957" cy="4042800"/>
          </a:xfrm>
          <a:prstGeom prst="rect">
            <a:avLst/>
          </a:prstGeom>
          <a:solidFill>
            <a:srgbClr val="DEDE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2A69385E-67C7-F300-BC69-51E3CE1C0E9D}"/>
              </a:ext>
            </a:extLst>
          </p:cNvPr>
          <p:cNvSpPr/>
          <p:nvPr/>
        </p:nvSpPr>
        <p:spPr>
          <a:xfrm>
            <a:off x="107708" y="197047"/>
            <a:ext cx="5907296" cy="4042430"/>
          </a:xfrm>
          <a:prstGeom prst="rect">
            <a:avLst/>
          </a:prstGeom>
          <a:solidFill>
            <a:srgbClr val="DEDE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Abgerundetes Rechteck 31">
            <a:extLst>
              <a:ext uri="{FF2B5EF4-FFF2-40B4-BE49-F238E27FC236}">
                <a16:creationId xmlns:a16="http://schemas.microsoft.com/office/drawing/2014/main" id="{854648FF-F505-C6FB-F37F-0CDAD9D05875}"/>
              </a:ext>
            </a:extLst>
          </p:cNvPr>
          <p:cNvSpPr/>
          <p:nvPr/>
        </p:nvSpPr>
        <p:spPr>
          <a:xfrm>
            <a:off x="6580898" y="3388246"/>
            <a:ext cx="2122839" cy="403200"/>
          </a:xfrm>
          <a:prstGeom prst="roundRect">
            <a:avLst/>
          </a:prstGeom>
          <a:solidFill>
            <a:srgbClr val="C67471">
              <a:alpha val="79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B6524DFF-D662-0051-8707-6ADB32026CF9}"/>
              </a:ext>
            </a:extLst>
          </p:cNvPr>
          <p:cNvSpPr/>
          <p:nvPr/>
        </p:nvSpPr>
        <p:spPr>
          <a:xfrm>
            <a:off x="6343860" y="5038159"/>
            <a:ext cx="1462409" cy="403284"/>
          </a:xfrm>
          <a:prstGeom prst="roundRect">
            <a:avLst/>
          </a:prstGeom>
          <a:solidFill>
            <a:srgbClr val="C52B35">
              <a:alpha val="66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33" name="Abgerundetes Rechteck 32">
            <a:extLst>
              <a:ext uri="{FF2B5EF4-FFF2-40B4-BE49-F238E27FC236}">
                <a16:creationId xmlns:a16="http://schemas.microsoft.com/office/drawing/2014/main" id="{264499F0-BA46-F6E9-B221-7356A029A2C5}"/>
              </a:ext>
            </a:extLst>
          </p:cNvPr>
          <p:cNvSpPr/>
          <p:nvPr/>
        </p:nvSpPr>
        <p:spPr>
          <a:xfrm>
            <a:off x="6343860" y="5555925"/>
            <a:ext cx="1222963" cy="403283"/>
          </a:xfrm>
          <a:prstGeom prst="roundRect">
            <a:avLst/>
          </a:prstGeom>
          <a:solidFill>
            <a:srgbClr val="C52B35">
              <a:alpha val="66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34" name="Abgerundetes Rechteck 33">
            <a:extLst>
              <a:ext uri="{FF2B5EF4-FFF2-40B4-BE49-F238E27FC236}">
                <a16:creationId xmlns:a16="http://schemas.microsoft.com/office/drawing/2014/main" id="{85F0B60B-B3AA-99AD-FAC1-C1501218CE8F}"/>
              </a:ext>
            </a:extLst>
          </p:cNvPr>
          <p:cNvSpPr/>
          <p:nvPr/>
        </p:nvSpPr>
        <p:spPr>
          <a:xfrm>
            <a:off x="324837" y="5543543"/>
            <a:ext cx="4366098" cy="403200"/>
          </a:xfrm>
          <a:prstGeom prst="roundRect">
            <a:avLst/>
          </a:prstGeom>
          <a:solidFill>
            <a:srgbClr val="C52B35">
              <a:alpha val="66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35" name="Abgerundetes Rechteck 34">
            <a:extLst>
              <a:ext uri="{FF2B5EF4-FFF2-40B4-BE49-F238E27FC236}">
                <a16:creationId xmlns:a16="http://schemas.microsoft.com/office/drawing/2014/main" id="{F6E0D9A8-66B8-9B2E-AE23-B884ADAE2197}"/>
              </a:ext>
            </a:extLst>
          </p:cNvPr>
          <p:cNvSpPr/>
          <p:nvPr/>
        </p:nvSpPr>
        <p:spPr>
          <a:xfrm>
            <a:off x="324837" y="5034530"/>
            <a:ext cx="5050611" cy="403200"/>
          </a:xfrm>
          <a:prstGeom prst="roundRect">
            <a:avLst/>
          </a:prstGeom>
          <a:solidFill>
            <a:srgbClr val="C52B35">
              <a:alpha val="66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C93FF11E-FA4E-B9A2-5BD5-D6E11D4B9B65}"/>
              </a:ext>
            </a:extLst>
          </p:cNvPr>
          <p:cNvSpPr/>
          <p:nvPr/>
        </p:nvSpPr>
        <p:spPr>
          <a:xfrm>
            <a:off x="6580898" y="1155375"/>
            <a:ext cx="5172617" cy="400110"/>
          </a:xfrm>
          <a:prstGeom prst="roundRect">
            <a:avLst/>
          </a:prstGeom>
          <a:solidFill>
            <a:srgbClr val="C67471">
              <a:alpha val="79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1D20DEC2-8315-001B-D21F-D1739447C43A}"/>
              </a:ext>
            </a:extLst>
          </p:cNvPr>
          <p:cNvSpPr/>
          <p:nvPr/>
        </p:nvSpPr>
        <p:spPr>
          <a:xfrm>
            <a:off x="6580899" y="1687019"/>
            <a:ext cx="4589472" cy="469001"/>
          </a:xfrm>
          <a:prstGeom prst="roundRect">
            <a:avLst/>
          </a:prstGeom>
          <a:solidFill>
            <a:srgbClr val="C67471">
              <a:alpha val="79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6066502C-077F-8521-C8F1-24961402B32B}"/>
              </a:ext>
            </a:extLst>
          </p:cNvPr>
          <p:cNvSpPr/>
          <p:nvPr/>
        </p:nvSpPr>
        <p:spPr>
          <a:xfrm>
            <a:off x="6580899" y="2287554"/>
            <a:ext cx="3816172" cy="403200"/>
          </a:xfrm>
          <a:prstGeom prst="roundRect">
            <a:avLst/>
          </a:prstGeom>
          <a:solidFill>
            <a:srgbClr val="C67471">
              <a:alpha val="79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9" name="Abgerundetes Rechteck 28">
            <a:extLst>
              <a:ext uri="{FF2B5EF4-FFF2-40B4-BE49-F238E27FC236}">
                <a16:creationId xmlns:a16="http://schemas.microsoft.com/office/drawing/2014/main" id="{D38500B8-6516-5063-97E9-1D1BBA3354DA}"/>
              </a:ext>
            </a:extLst>
          </p:cNvPr>
          <p:cNvSpPr/>
          <p:nvPr/>
        </p:nvSpPr>
        <p:spPr>
          <a:xfrm>
            <a:off x="6580899" y="2822288"/>
            <a:ext cx="3489297" cy="434424"/>
          </a:xfrm>
          <a:prstGeom prst="roundRect">
            <a:avLst/>
          </a:prstGeom>
          <a:solidFill>
            <a:srgbClr val="C67471">
              <a:alpha val="79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635900-913E-491C-86C3-825E7BA5E03D}"/>
              </a:ext>
            </a:extLst>
          </p:cNvPr>
          <p:cNvSpPr txBox="1"/>
          <p:nvPr/>
        </p:nvSpPr>
        <p:spPr>
          <a:xfrm>
            <a:off x="6563965" y="1752242"/>
            <a:ext cx="38482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 dirty="0" err="1">
                <a:solidFill>
                  <a:srgbClr val="0B0B0B"/>
                </a:solidFill>
                <a:effectLst/>
                <a:latin typeface="+mj-lt"/>
              </a:rPr>
              <a:t>Underst</a:t>
            </a:r>
            <a:r>
              <a:rPr lang="en-US" sz="1600" b="1" i="0" dirty="0">
                <a:solidFill>
                  <a:srgbClr val="0B0B0B"/>
                </a:solidFill>
                <a:effectLst/>
                <a:latin typeface="+mj-lt"/>
              </a:rPr>
              <a:t>. of substance removal / guidelines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83FAFDA2-DFA4-7167-1F09-74A06D36145C}"/>
              </a:ext>
            </a:extLst>
          </p:cNvPr>
          <p:cNvSpPr/>
          <p:nvPr/>
        </p:nvSpPr>
        <p:spPr>
          <a:xfrm>
            <a:off x="324837" y="3123746"/>
            <a:ext cx="1788249" cy="403200"/>
          </a:xfrm>
          <a:prstGeom prst="roundRect">
            <a:avLst/>
          </a:prstGeom>
          <a:solidFill>
            <a:srgbClr val="C6AA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0C1D8343-3B60-AB79-A0D5-9B77F26F314C}"/>
              </a:ext>
            </a:extLst>
          </p:cNvPr>
          <p:cNvSpPr/>
          <p:nvPr/>
        </p:nvSpPr>
        <p:spPr>
          <a:xfrm>
            <a:off x="324837" y="3647712"/>
            <a:ext cx="1101694" cy="403200"/>
          </a:xfrm>
          <a:prstGeom prst="roundRect">
            <a:avLst/>
          </a:prstGeom>
          <a:solidFill>
            <a:srgbClr val="C6AA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EF6E4BD8-BBCA-5272-3319-129DCE4AA235}"/>
              </a:ext>
            </a:extLst>
          </p:cNvPr>
          <p:cNvSpPr/>
          <p:nvPr/>
        </p:nvSpPr>
        <p:spPr>
          <a:xfrm>
            <a:off x="324837" y="1075806"/>
            <a:ext cx="5368565" cy="403200"/>
          </a:xfrm>
          <a:prstGeom prst="roundRect">
            <a:avLst/>
          </a:prstGeom>
          <a:solidFill>
            <a:srgbClr val="C6AA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E1A9C962-3C95-5829-448B-DF6891545402}"/>
              </a:ext>
            </a:extLst>
          </p:cNvPr>
          <p:cNvSpPr/>
          <p:nvPr/>
        </p:nvSpPr>
        <p:spPr>
          <a:xfrm>
            <a:off x="324837" y="2596648"/>
            <a:ext cx="1967526" cy="396466"/>
          </a:xfrm>
          <a:prstGeom prst="roundRect">
            <a:avLst/>
          </a:prstGeom>
          <a:solidFill>
            <a:srgbClr val="C6AA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4BBDB606-00E4-596C-BE4C-BFF1513BECD4}"/>
              </a:ext>
            </a:extLst>
          </p:cNvPr>
          <p:cNvSpPr/>
          <p:nvPr/>
        </p:nvSpPr>
        <p:spPr>
          <a:xfrm>
            <a:off x="324837" y="2079416"/>
            <a:ext cx="1967526" cy="396466"/>
          </a:xfrm>
          <a:prstGeom prst="roundRect">
            <a:avLst/>
          </a:prstGeom>
          <a:solidFill>
            <a:srgbClr val="C6AA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20D199DC-E581-C79C-40E8-3FBDF8B591FA}"/>
              </a:ext>
            </a:extLst>
          </p:cNvPr>
          <p:cNvSpPr/>
          <p:nvPr/>
        </p:nvSpPr>
        <p:spPr>
          <a:xfrm>
            <a:off x="324837" y="1555450"/>
            <a:ext cx="2807115" cy="409933"/>
          </a:xfrm>
          <a:prstGeom prst="roundRect">
            <a:avLst/>
          </a:prstGeom>
          <a:solidFill>
            <a:srgbClr val="C6AA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80C67DA-6514-E140-C85A-1C6FDA16A0CE}"/>
              </a:ext>
            </a:extLst>
          </p:cNvPr>
          <p:cNvSpPr txBox="1"/>
          <p:nvPr/>
        </p:nvSpPr>
        <p:spPr>
          <a:xfrm>
            <a:off x="1172387" y="381000"/>
            <a:ext cx="3670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n w="3175">
                  <a:solidFill>
                    <a:schemeClr val="tx1"/>
                  </a:solidFill>
                </a:ln>
                <a:latin typeface="+mj-lt"/>
              </a:rPr>
              <a:t>1 - Suggestions for Improvement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F822594-D75B-BF35-5561-3BACCFDA53FB}"/>
              </a:ext>
            </a:extLst>
          </p:cNvPr>
          <p:cNvSpPr txBox="1"/>
          <p:nvPr/>
        </p:nvSpPr>
        <p:spPr>
          <a:xfrm>
            <a:off x="7259986" y="338852"/>
            <a:ext cx="3663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n w="3175">
                  <a:solidFill>
                    <a:schemeClr val="tx1"/>
                  </a:solidFill>
                </a:ln>
                <a:latin typeface="+mj-lt"/>
              </a:rPr>
              <a:t>2 – Helpful for Learning Progress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EF5BE18-3F96-1C8C-AF87-80DDDAA6CB2E}"/>
              </a:ext>
            </a:extLst>
          </p:cNvPr>
          <p:cNvSpPr txBox="1"/>
          <p:nvPr/>
        </p:nvSpPr>
        <p:spPr>
          <a:xfrm>
            <a:off x="324837" y="1082287"/>
            <a:ext cx="28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ln>
                  <a:solidFill>
                    <a:schemeClr val="tx1"/>
                  </a:solidFill>
                </a:ln>
                <a:solidFill>
                  <a:srgbClr val="0B0B0B"/>
                </a:solidFill>
                <a:effectLst/>
                <a:latin typeface="+mj-lt"/>
              </a:rPr>
              <a:t>Haptic feel / lack of realism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4BA7E08-002B-D1E1-8C4A-1010D1EAA130}"/>
              </a:ext>
            </a:extLst>
          </p:cNvPr>
          <p:cNvSpPr txBox="1"/>
          <p:nvPr/>
        </p:nvSpPr>
        <p:spPr>
          <a:xfrm>
            <a:off x="299554" y="5051464"/>
            <a:ext cx="34956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Appreciation for s</a:t>
            </a:r>
            <a:r>
              <a:rPr lang="en-US" sz="1600" b="1" i="0" dirty="0">
                <a:solidFill>
                  <a:schemeClr val="bg1">
                    <a:lumMod val="85000"/>
                  </a:schemeClr>
                </a:solidFill>
                <a:effectLst/>
                <a:latin typeface="+mj-lt"/>
              </a:rPr>
              <a:t>upervision and practice</a:t>
            </a:r>
            <a:endParaRPr lang="en-US" sz="1600" b="1" dirty="0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331FF34-9449-1DE8-BACF-C47272784CF7}"/>
              </a:ext>
            </a:extLst>
          </p:cNvPr>
          <p:cNvSpPr txBox="1"/>
          <p:nvPr/>
        </p:nvSpPr>
        <p:spPr>
          <a:xfrm>
            <a:off x="7835286" y="5572900"/>
            <a:ext cx="2056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 dirty="0">
                <a:solidFill>
                  <a:srgbClr val="0B0B0B"/>
                </a:solidFill>
                <a:effectLst/>
                <a:latin typeface="+mj-lt"/>
              </a:rPr>
              <a:t>Group size / workflow</a:t>
            </a:r>
          </a:p>
        </p:txBody>
      </p: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6F3E4C1B-A8CB-69DB-2D81-DA47690F7C74}"/>
              </a:ext>
            </a:extLst>
          </p:cNvPr>
          <p:cNvCxnSpPr>
            <a:cxnSpLocks/>
          </p:cNvCxnSpPr>
          <p:nvPr/>
        </p:nvCxnSpPr>
        <p:spPr>
          <a:xfrm>
            <a:off x="240185" y="6372573"/>
            <a:ext cx="10749546" cy="14322"/>
          </a:xfrm>
          <a:prstGeom prst="line">
            <a:avLst/>
          </a:prstGeom>
          <a:ln>
            <a:solidFill>
              <a:srgbClr val="C61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2320D2C8-02C9-34A3-8C4B-C9A195A2A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901" y="5959792"/>
            <a:ext cx="532345" cy="75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3F70CBD2-26EC-98AF-EA68-99577E46E2AF}"/>
              </a:ext>
            </a:extLst>
          </p:cNvPr>
          <p:cNvSpPr txBox="1"/>
          <p:nvPr/>
        </p:nvSpPr>
        <p:spPr>
          <a:xfrm>
            <a:off x="1397632" y="6465963"/>
            <a:ext cx="4851061" cy="194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67" dirty="0">
                <a:solidFill>
                  <a:srgbClr val="C61A27"/>
                </a:solidFill>
              </a:rPr>
              <a:t>ADEE Annual Meeting Budapest | 26th August 2026 | Alina Mohr	</a:t>
            </a:r>
          </a:p>
        </p:txBody>
      </p:sp>
      <p:pic>
        <p:nvPicPr>
          <p:cNvPr id="22" name="Grafik 21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1C8711E7-268D-951D-A84C-246D185BDC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" r="70937" b="62071"/>
          <a:stretch/>
        </p:blipFill>
        <p:spPr>
          <a:xfrm>
            <a:off x="509319" y="6403828"/>
            <a:ext cx="671892" cy="325804"/>
          </a:xfrm>
          <a:prstGeom prst="rect">
            <a:avLst/>
          </a:prstGeom>
        </p:spPr>
      </p:pic>
      <p:sp>
        <p:nvSpPr>
          <p:cNvPr id="36" name="Textfeld 35">
            <a:extLst>
              <a:ext uri="{FF2B5EF4-FFF2-40B4-BE49-F238E27FC236}">
                <a16:creationId xmlns:a16="http://schemas.microsoft.com/office/drawing/2014/main" id="{F729D363-01F3-B058-F3A4-7D2F78683E5E}"/>
              </a:ext>
            </a:extLst>
          </p:cNvPr>
          <p:cNvSpPr txBox="1"/>
          <p:nvPr/>
        </p:nvSpPr>
        <p:spPr>
          <a:xfrm>
            <a:off x="679368" y="4453693"/>
            <a:ext cx="2598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ln w="3175">
                  <a:solidFill>
                    <a:schemeClr val="tx1"/>
                  </a:solidFill>
                </a:ln>
                <a:latin typeface="+mj-lt"/>
              </a:rPr>
              <a:t>3 – General </a:t>
            </a:r>
            <a:r>
              <a:rPr lang="de-DE" sz="2000" b="1" dirty="0" err="1">
                <a:ln w="3175">
                  <a:solidFill>
                    <a:schemeClr val="tx1"/>
                  </a:solidFill>
                </a:ln>
                <a:latin typeface="+mj-lt"/>
              </a:rPr>
              <a:t>comments</a:t>
            </a:r>
            <a:endParaRPr lang="de-DE" sz="2000" b="1" dirty="0">
              <a:ln w="3175">
                <a:solidFill>
                  <a:schemeClr val="tx1"/>
                </a:solidFill>
              </a:ln>
              <a:latin typeface="+mj-lt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FF63937E-ABDD-8979-16AA-D8DDBD404D8C}"/>
              </a:ext>
            </a:extLst>
          </p:cNvPr>
          <p:cNvSpPr txBox="1"/>
          <p:nvPr/>
        </p:nvSpPr>
        <p:spPr>
          <a:xfrm>
            <a:off x="6563965" y="2319877"/>
            <a:ext cx="341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>
                <a:solidFill>
                  <a:srgbClr val="0B0B0B"/>
                </a:solidFill>
                <a:effectLst/>
                <a:latin typeface="+mj-lt"/>
              </a:rPr>
              <a:t>Practice without</a:t>
            </a:r>
            <a:r>
              <a:rPr lang="en-US" sz="1600" b="1">
                <a:solidFill>
                  <a:srgbClr val="0B0B0B"/>
                </a:solidFill>
                <a:latin typeface="+mj-lt"/>
              </a:rPr>
              <a:t> </a:t>
            </a:r>
            <a:r>
              <a:rPr lang="en-US" sz="1600" b="1" i="0">
                <a:solidFill>
                  <a:srgbClr val="0B0B0B"/>
                </a:solidFill>
                <a:effectLst/>
                <a:latin typeface="+mj-lt"/>
              </a:rPr>
              <a:t>pressure / repetition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3C9CD8B0-1D2D-87B8-23DB-A90CDBF677C4}"/>
              </a:ext>
            </a:extLst>
          </p:cNvPr>
          <p:cNvSpPr txBox="1"/>
          <p:nvPr/>
        </p:nvSpPr>
        <p:spPr>
          <a:xfrm>
            <a:off x="6563965" y="1166871"/>
            <a:ext cx="247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>
                <a:ln>
                  <a:solidFill>
                    <a:schemeClr val="tx1"/>
                  </a:solidFill>
                </a:ln>
                <a:solidFill>
                  <a:srgbClr val="0B0B0B"/>
                </a:solidFill>
                <a:effectLst/>
                <a:latin typeface="+mj-lt"/>
              </a:rPr>
              <a:t>Feedback &amp; supervision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FC258E38-CB12-5E46-D252-184EC1D1C407}"/>
              </a:ext>
            </a:extLst>
          </p:cNvPr>
          <p:cNvSpPr txBox="1"/>
          <p:nvPr/>
        </p:nvSpPr>
        <p:spPr>
          <a:xfrm>
            <a:off x="6563965" y="2870223"/>
            <a:ext cx="2119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dirty="0">
                <a:solidFill>
                  <a:srgbClr val="0B0B0B"/>
                </a:solidFill>
                <a:effectLst/>
                <a:latin typeface="+mj-lt"/>
              </a:rPr>
              <a:t>Visual / digital support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17491D7-5BA6-D1BE-CF6C-BD9B00B4ED91}"/>
              </a:ext>
            </a:extLst>
          </p:cNvPr>
          <p:cNvSpPr txBox="1"/>
          <p:nvPr/>
        </p:nvSpPr>
        <p:spPr>
          <a:xfrm>
            <a:off x="8686804" y="3420569"/>
            <a:ext cx="2899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 dirty="0">
                <a:solidFill>
                  <a:srgbClr val="0B0B0B"/>
                </a:solidFill>
                <a:effectLst/>
                <a:latin typeface="+mj-lt"/>
              </a:rPr>
              <a:t>General understanding / </a:t>
            </a:r>
            <a:r>
              <a:rPr lang="en-US" sz="1600" b="1" i="0" dirty="0" err="1">
                <a:solidFill>
                  <a:srgbClr val="0B0B0B"/>
                </a:solidFill>
                <a:effectLst/>
                <a:latin typeface="+mj-lt"/>
              </a:rPr>
              <a:t>introd</a:t>
            </a:r>
            <a:r>
              <a:rPr lang="en-US" sz="1600" b="1" i="0" dirty="0">
                <a:solidFill>
                  <a:srgbClr val="0B0B0B"/>
                </a:solidFill>
                <a:effectLst/>
                <a:latin typeface="+mj-lt"/>
              </a:rPr>
              <a:t>.</a:t>
            </a:r>
            <a:endParaRPr lang="en-US" sz="1600" b="1" dirty="0">
              <a:latin typeface="+mj-lt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DFA5CD5-6708-236E-2770-9396F8B293A9}"/>
              </a:ext>
            </a:extLst>
          </p:cNvPr>
          <p:cNvSpPr txBox="1"/>
          <p:nvPr/>
        </p:nvSpPr>
        <p:spPr>
          <a:xfrm>
            <a:off x="324837" y="2627171"/>
            <a:ext cx="1967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 dirty="0">
                <a:solidFill>
                  <a:srgbClr val="0B0B0B"/>
                </a:solidFill>
                <a:effectLst/>
                <a:latin typeface="+mj-lt"/>
              </a:rPr>
              <a:t>Instrument selection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F2E4655C-7138-C006-35E9-FA3B28FF42F7}"/>
              </a:ext>
            </a:extLst>
          </p:cNvPr>
          <p:cNvSpPr txBox="1"/>
          <p:nvPr/>
        </p:nvSpPr>
        <p:spPr>
          <a:xfrm>
            <a:off x="324837" y="2111739"/>
            <a:ext cx="15772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>
                <a:solidFill>
                  <a:srgbClr val="0B0B0B"/>
                </a:solidFill>
                <a:effectLst/>
                <a:latin typeface="+mj-lt"/>
              </a:rPr>
              <a:t>Limited visibility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0B57AC5A-A8AB-486E-D446-0AE87CF349AC}"/>
              </a:ext>
            </a:extLst>
          </p:cNvPr>
          <p:cNvSpPr txBox="1"/>
          <p:nvPr/>
        </p:nvSpPr>
        <p:spPr>
          <a:xfrm>
            <a:off x="324837" y="1587774"/>
            <a:ext cx="16052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 dirty="0">
                <a:solidFill>
                  <a:srgbClr val="0B0B0B"/>
                </a:solidFill>
                <a:effectLst/>
                <a:latin typeface="+mj-lt"/>
              </a:rPr>
              <a:t>Surface finishing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7AD20A2D-1FE9-0BAE-8D7B-020C7BFA593E}"/>
              </a:ext>
            </a:extLst>
          </p:cNvPr>
          <p:cNvSpPr txBox="1"/>
          <p:nvPr/>
        </p:nvSpPr>
        <p:spPr>
          <a:xfrm>
            <a:off x="1443004" y="3687940"/>
            <a:ext cx="2373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>
                <a:solidFill>
                  <a:srgbClr val="0B0B0B"/>
                </a:solidFill>
                <a:effectLst/>
                <a:latin typeface="+mj-lt"/>
              </a:rPr>
              <a:t>Desire for greater realism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C5339E68-6CAF-3DD0-A023-3226BE6C18FC}"/>
              </a:ext>
            </a:extLst>
          </p:cNvPr>
          <p:cNvSpPr txBox="1"/>
          <p:nvPr/>
        </p:nvSpPr>
        <p:spPr>
          <a:xfrm>
            <a:off x="2119501" y="3147733"/>
            <a:ext cx="29120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>
                <a:solidFill>
                  <a:srgbClr val="0B0B0B"/>
                </a:solidFill>
                <a:effectLst/>
                <a:latin typeface="+mj-lt"/>
              </a:rPr>
              <a:t>Diffic. controlling prep outcome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15FCC8AC-D65F-F722-D6BE-D221DC234B77}"/>
              </a:ext>
            </a:extLst>
          </p:cNvPr>
          <p:cNvSpPr txBox="1"/>
          <p:nvPr/>
        </p:nvSpPr>
        <p:spPr>
          <a:xfrm>
            <a:off x="7835286" y="5055135"/>
            <a:ext cx="3737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 dirty="0">
                <a:solidFill>
                  <a:srgbClr val="0B0B0B"/>
                </a:solidFill>
                <a:effectLst/>
                <a:latin typeface="+mj-lt"/>
              </a:rPr>
              <a:t>Technical notes / simulation performance</a:t>
            </a:r>
            <a:endParaRPr lang="en-US" sz="1600" b="1" dirty="0">
              <a:latin typeface="+mj-lt"/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F836A5EF-E6CC-517E-D2B4-6242823414C3}"/>
              </a:ext>
            </a:extLst>
          </p:cNvPr>
          <p:cNvSpPr txBox="1"/>
          <p:nvPr/>
        </p:nvSpPr>
        <p:spPr>
          <a:xfrm>
            <a:off x="299554" y="5560477"/>
            <a:ext cx="3127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 dirty="0">
                <a:solidFill>
                  <a:schemeClr val="bg1">
                    <a:lumMod val="85000"/>
                  </a:schemeClr>
                </a:solidFill>
                <a:effectLst/>
                <a:latin typeface="+mj-lt"/>
              </a:rPr>
              <a:t>Meaningful timing within curriculum</a:t>
            </a:r>
          </a:p>
        </p:txBody>
      </p:sp>
    </p:spTree>
    <p:extLst>
      <p:ext uri="{BB962C8B-B14F-4D97-AF65-F5344CB8AC3E}">
        <p14:creationId xmlns:p14="http://schemas.microsoft.com/office/powerpoint/2010/main" val="142360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0" grpId="0" animBg="1"/>
      <p:bldP spid="33" grpId="0" animBg="1"/>
      <p:bldP spid="34" grpId="0" animBg="1"/>
      <p:bldP spid="35" grpId="0" animBg="1"/>
      <p:bldP spid="18" grpId="0" animBg="1"/>
      <p:bldP spid="27" grpId="0" animBg="1"/>
      <p:bldP spid="28" grpId="0" animBg="1"/>
      <p:bldP spid="29" grpId="0" animBg="1"/>
      <p:bldP spid="11" grpId="0"/>
      <p:bldP spid="3" grpId="0"/>
      <p:bldP spid="10" grpId="0"/>
      <p:bldP spid="17" grpId="0"/>
      <p:bldP spid="36" grpId="0"/>
      <p:bldP spid="37" grpId="0"/>
      <p:bldP spid="38" grpId="0"/>
      <p:bldP spid="40" grpId="0"/>
      <p:bldP spid="41" grpId="0"/>
      <p:bldP spid="5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A1DE9B45-55AA-9E93-8095-07934D353F4B}"/>
              </a:ext>
            </a:extLst>
          </p:cNvPr>
          <p:cNvCxnSpPr/>
          <p:nvPr/>
        </p:nvCxnSpPr>
        <p:spPr>
          <a:xfrm>
            <a:off x="421346" y="6346053"/>
            <a:ext cx="10032000" cy="0"/>
          </a:xfrm>
          <a:prstGeom prst="line">
            <a:avLst/>
          </a:prstGeom>
          <a:ln>
            <a:solidFill>
              <a:srgbClr val="C61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ED0BEF02-E8B0-9E5C-A6EB-9732E167C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007" y="5723314"/>
            <a:ext cx="678771" cy="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4AAF196-5C21-1DF8-85B1-FFFB4C161403}"/>
              </a:ext>
            </a:extLst>
          </p:cNvPr>
          <p:cNvSpPr txBox="1"/>
          <p:nvPr/>
        </p:nvSpPr>
        <p:spPr>
          <a:xfrm>
            <a:off x="1397632" y="6465963"/>
            <a:ext cx="4851061" cy="194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67" dirty="0">
                <a:solidFill>
                  <a:srgbClr val="C61A27"/>
                </a:solidFill>
              </a:rPr>
              <a:t>ADEE Annual Meeting Budapest | 26th August 2026 | Alina Mohr	</a:t>
            </a:r>
          </a:p>
        </p:txBody>
      </p:sp>
      <p:pic>
        <p:nvPicPr>
          <p:cNvPr id="8" name="Grafik 7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5A74A6E3-336E-9D52-F07A-B1036004A8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" r="70937" b="62071"/>
          <a:stretch/>
        </p:blipFill>
        <p:spPr>
          <a:xfrm>
            <a:off x="492386" y="6386895"/>
            <a:ext cx="671892" cy="325804"/>
          </a:xfrm>
          <a:prstGeom prst="rect">
            <a:avLst/>
          </a:prstGeom>
        </p:spPr>
      </p:pic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2AB2423C-8D97-9839-8EDC-6558E0B82EAE}"/>
              </a:ext>
            </a:extLst>
          </p:cNvPr>
          <p:cNvSpPr/>
          <p:nvPr/>
        </p:nvSpPr>
        <p:spPr>
          <a:xfrm>
            <a:off x="-116660" y="188327"/>
            <a:ext cx="4063820" cy="7131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3200" b="1" dirty="0">
              <a:solidFill>
                <a:schemeClr val="tx1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D64093F-8CA8-FC52-20B2-ACE034AAA15D}"/>
              </a:ext>
            </a:extLst>
          </p:cNvPr>
          <p:cNvSpPr txBox="1"/>
          <p:nvPr/>
        </p:nvSpPr>
        <p:spPr>
          <a:xfrm>
            <a:off x="1230562" y="289714"/>
            <a:ext cx="21291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Conclusion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A86A13F-26E7-7D77-4F6F-5ACDEE75DBDB}"/>
              </a:ext>
            </a:extLst>
          </p:cNvPr>
          <p:cNvSpPr txBox="1"/>
          <p:nvPr/>
        </p:nvSpPr>
        <p:spPr>
          <a:xfrm>
            <a:off x="1013291" y="128739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C00000"/>
                </a:solidFill>
              </a:rPr>
              <a:t>1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E083CF5-86D5-95C2-8115-F2A0C68111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791"/>
          <a:stretch/>
        </p:blipFill>
        <p:spPr>
          <a:xfrm>
            <a:off x="421346" y="1281979"/>
            <a:ext cx="560787" cy="477840"/>
          </a:xfrm>
          <a:prstGeom prst="rect">
            <a:avLst/>
          </a:prstGeom>
        </p:spPr>
      </p:pic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772C45BA-C48C-5535-537A-76CE3016B82C}"/>
              </a:ext>
            </a:extLst>
          </p:cNvPr>
          <p:cNvCxnSpPr>
            <a:cxnSpLocks/>
          </p:cNvCxnSpPr>
          <p:nvPr/>
        </p:nvCxnSpPr>
        <p:spPr>
          <a:xfrm>
            <a:off x="1509778" y="1310088"/>
            <a:ext cx="0" cy="477840"/>
          </a:xfrm>
          <a:prstGeom prst="line">
            <a:avLst/>
          </a:prstGeom>
          <a:ln w="38100">
            <a:solidFill>
              <a:srgbClr val="C52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DDD839A6-24F7-D3E0-EE85-3AB0FB016F0D}"/>
              </a:ext>
            </a:extLst>
          </p:cNvPr>
          <p:cNvSpPr txBox="1"/>
          <p:nvPr/>
        </p:nvSpPr>
        <p:spPr>
          <a:xfrm>
            <a:off x="1701174" y="1215086"/>
            <a:ext cx="2752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52B35"/>
                </a:solidFill>
              </a:rPr>
              <a:t>Customized case is feasible</a:t>
            </a:r>
          </a:p>
          <a:p>
            <a:r>
              <a:rPr lang="en-US" b="1" dirty="0">
                <a:solidFill>
                  <a:srgbClr val="C52B35"/>
                </a:solidFill>
              </a:rPr>
              <a:t>&amp; well accepted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C5BB3D6C-653A-AB60-A872-7ADE23ED793E}"/>
              </a:ext>
            </a:extLst>
          </p:cNvPr>
          <p:cNvSpPr txBox="1"/>
          <p:nvPr/>
        </p:nvSpPr>
        <p:spPr>
          <a:xfrm>
            <a:off x="4987768" y="125662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chemeClr val="bg1">
                    <a:lumMod val="75000"/>
                  </a:schemeClr>
                </a:solidFill>
              </a:rPr>
              <a:t>&gt;</a:t>
            </a:r>
          </a:p>
        </p:txBody>
      </p:sp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2FE57A65-EDE3-49D7-638F-67031BCC0915}"/>
              </a:ext>
            </a:extLst>
          </p:cNvPr>
          <p:cNvCxnSpPr>
            <a:cxnSpLocks/>
          </p:cNvCxnSpPr>
          <p:nvPr/>
        </p:nvCxnSpPr>
        <p:spPr>
          <a:xfrm>
            <a:off x="492386" y="2101765"/>
            <a:ext cx="10480414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D5624C32-0626-6C20-895F-9B8C09F31945}"/>
              </a:ext>
            </a:extLst>
          </p:cNvPr>
          <p:cNvSpPr txBox="1"/>
          <p:nvPr/>
        </p:nvSpPr>
        <p:spPr>
          <a:xfrm>
            <a:off x="5925147" y="1247795"/>
            <a:ext cx="4765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Integration into preclinical curriculum successful,</a:t>
            </a:r>
          </a:p>
          <a:p>
            <a:r>
              <a:rPr lang="en-US" dirty="0"/>
              <a:t>mean score 2.0 across all items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A8E7743D-32F8-0E72-E86B-F77719409BDC}"/>
              </a:ext>
            </a:extLst>
          </p:cNvPr>
          <p:cNvSpPr txBox="1"/>
          <p:nvPr/>
        </p:nvSpPr>
        <p:spPr>
          <a:xfrm>
            <a:off x="1013291" y="236786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C00000"/>
                </a:solidFill>
              </a:rPr>
              <a:t>2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4DAC596F-9865-DCAE-A326-0FCC659941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791"/>
          <a:stretch/>
        </p:blipFill>
        <p:spPr>
          <a:xfrm>
            <a:off x="421346" y="2297163"/>
            <a:ext cx="560787" cy="477840"/>
          </a:xfrm>
          <a:prstGeom prst="rect">
            <a:avLst/>
          </a:prstGeom>
        </p:spPr>
      </p:pic>
      <p:cxnSp>
        <p:nvCxnSpPr>
          <p:cNvPr id="37" name="Gerade Verbindung 36">
            <a:extLst>
              <a:ext uri="{FF2B5EF4-FFF2-40B4-BE49-F238E27FC236}">
                <a16:creationId xmlns:a16="http://schemas.microsoft.com/office/drawing/2014/main" id="{4826AFAB-3FA0-54C5-E15F-2401211659D8}"/>
              </a:ext>
            </a:extLst>
          </p:cNvPr>
          <p:cNvCxnSpPr>
            <a:cxnSpLocks/>
          </p:cNvCxnSpPr>
          <p:nvPr/>
        </p:nvCxnSpPr>
        <p:spPr>
          <a:xfrm>
            <a:off x="1509778" y="2396311"/>
            <a:ext cx="0" cy="477840"/>
          </a:xfrm>
          <a:prstGeom prst="line">
            <a:avLst/>
          </a:prstGeom>
          <a:ln w="38100">
            <a:solidFill>
              <a:srgbClr val="C52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02A773F0-621A-D557-BC21-7F70D465390F}"/>
              </a:ext>
            </a:extLst>
          </p:cNvPr>
          <p:cNvSpPr txBox="1"/>
          <p:nvPr/>
        </p:nvSpPr>
        <p:spPr>
          <a:xfrm>
            <a:off x="1701174" y="2294782"/>
            <a:ext cx="3046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52B35"/>
                </a:solidFill>
              </a:rPr>
              <a:t>Strong ratings: Visualization &amp; Training Conditions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4C131750-9464-B1A5-98EA-4010736CBA85}"/>
              </a:ext>
            </a:extLst>
          </p:cNvPr>
          <p:cNvSpPr txBox="1"/>
          <p:nvPr/>
        </p:nvSpPr>
        <p:spPr>
          <a:xfrm>
            <a:off x="4987768" y="2337086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chemeClr val="bg1">
                    <a:lumMod val="75000"/>
                  </a:schemeClr>
                </a:solidFill>
              </a:rPr>
              <a:t>&gt;</a:t>
            </a:r>
          </a:p>
        </p:txBody>
      </p:sp>
      <p:cxnSp>
        <p:nvCxnSpPr>
          <p:cNvPr id="40" name="Gerade Verbindung 39">
            <a:extLst>
              <a:ext uri="{FF2B5EF4-FFF2-40B4-BE49-F238E27FC236}">
                <a16:creationId xmlns:a16="http://schemas.microsoft.com/office/drawing/2014/main" id="{543973B9-6AD9-40F1-AA73-1645E193EE86}"/>
              </a:ext>
            </a:extLst>
          </p:cNvPr>
          <p:cNvCxnSpPr>
            <a:cxnSpLocks/>
          </p:cNvCxnSpPr>
          <p:nvPr/>
        </p:nvCxnSpPr>
        <p:spPr>
          <a:xfrm>
            <a:off x="526595" y="3179770"/>
            <a:ext cx="10480414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>
            <a:extLst>
              <a:ext uri="{FF2B5EF4-FFF2-40B4-BE49-F238E27FC236}">
                <a16:creationId xmlns:a16="http://schemas.microsoft.com/office/drawing/2014/main" id="{A66C3052-4483-9A4B-E71A-339FBE70789D}"/>
              </a:ext>
            </a:extLst>
          </p:cNvPr>
          <p:cNvSpPr txBox="1"/>
          <p:nvPr/>
        </p:nvSpPr>
        <p:spPr>
          <a:xfrm>
            <a:off x="5925147" y="3362833"/>
            <a:ext cx="4498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complex tasks VR may be most valuable at</a:t>
            </a:r>
          </a:p>
          <a:p>
            <a:r>
              <a:rPr lang="en-US" b="1" dirty="0"/>
              <a:t>beginner</a:t>
            </a:r>
            <a:r>
              <a:rPr lang="en-US" dirty="0"/>
              <a:t> stage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35BCAEDD-AC46-25B5-ECAC-456A692801BD}"/>
              </a:ext>
            </a:extLst>
          </p:cNvPr>
          <p:cNvSpPr txBox="1"/>
          <p:nvPr/>
        </p:nvSpPr>
        <p:spPr>
          <a:xfrm>
            <a:off x="1013291" y="344833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C00000"/>
                </a:solidFill>
              </a:rPr>
              <a:t>3</a:t>
            </a: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B1C2B816-8750-7FDF-67DE-42F52A15A3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791"/>
          <a:stretch/>
        </p:blipFill>
        <p:spPr>
          <a:xfrm>
            <a:off x="421346" y="3453113"/>
            <a:ext cx="560787" cy="477840"/>
          </a:xfrm>
          <a:prstGeom prst="rect">
            <a:avLst/>
          </a:prstGeom>
        </p:spPr>
      </p:pic>
      <p:cxnSp>
        <p:nvCxnSpPr>
          <p:cNvPr id="45" name="Gerade Verbindung 44">
            <a:extLst>
              <a:ext uri="{FF2B5EF4-FFF2-40B4-BE49-F238E27FC236}">
                <a16:creationId xmlns:a16="http://schemas.microsoft.com/office/drawing/2014/main" id="{CA96B3F1-D355-D9E1-CFF0-01F02C077532}"/>
              </a:ext>
            </a:extLst>
          </p:cNvPr>
          <p:cNvCxnSpPr>
            <a:cxnSpLocks/>
          </p:cNvCxnSpPr>
          <p:nvPr/>
        </p:nvCxnSpPr>
        <p:spPr>
          <a:xfrm>
            <a:off x="1509778" y="3476777"/>
            <a:ext cx="0" cy="477840"/>
          </a:xfrm>
          <a:prstGeom prst="line">
            <a:avLst/>
          </a:prstGeom>
          <a:ln w="38100">
            <a:solidFill>
              <a:srgbClr val="C52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56ADF563-AACC-5721-9C9B-273F6457C952}"/>
              </a:ext>
            </a:extLst>
          </p:cNvPr>
          <p:cNvSpPr txBox="1"/>
          <p:nvPr/>
        </p:nvSpPr>
        <p:spPr>
          <a:xfrm>
            <a:off x="1701174" y="3408344"/>
            <a:ext cx="2886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52B35"/>
                </a:solidFill>
              </a:rPr>
              <a:t>Realism &amp; perceived skill improvement rated lowest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074974F-567E-04CB-125A-EF571A2D2746}"/>
              </a:ext>
            </a:extLst>
          </p:cNvPr>
          <p:cNvSpPr txBox="1"/>
          <p:nvPr/>
        </p:nvSpPr>
        <p:spPr>
          <a:xfrm>
            <a:off x="4987768" y="341755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chemeClr val="bg1">
                    <a:lumMod val="75000"/>
                  </a:schemeClr>
                </a:solidFill>
              </a:rPr>
              <a:t>&gt;</a:t>
            </a:r>
          </a:p>
        </p:txBody>
      </p:sp>
      <p:cxnSp>
        <p:nvCxnSpPr>
          <p:cNvPr id="48" name="Gerade Verbindung 47">
            <a:extLst>
              <a:ext uri="{FF2B5EF4-FFF2-40B4-BE49-F238E27FC236}">
                <a16:creationId xmlns:a16="http://schemas.microsoft.com/office/drawing/2014/main" id="{38383407-4AD4-12E4-8654-083ED862E055}"/>
              </a:ext>
            </a:extLst>
          </p:cNvPr>
          <p:cNvCxnSpPr>
            <a:cxnSpLocks/>
          </p:cNvCxnSpPr>
          <p:nvPr/>
        </p:nvCxnSpPr>
        <p:spPr>
          <a:xfrm>
            <a:off x="523859" y="4257775"/>
            <a:ext cx="10480414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48">
            <a:extLst>
              <a:ext uri="{FF2B5EF4-FFF2-40B4-BE49-F238E27FC236}">
                <a16:creationId xmlns:a16="http://schemas.microsoft.com/office/drawing/2014/main" id="{6C69A1E9-E069-9BB9-0568-276774B5E509}"/>
              </a:ext>
            </a:extLst>
          </p:cNvPr>
          <p:cNvSpPr txBox="1"/>
          <p:nvPr/>
        </p:nvSpPr>
        <p:spPr>
          <a:xfrm>
            <a:off x="5925147" y="2281967"/>
            <a:ext cx="4824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VR could be helpful as an </a:t>
            </a:r>
            <a:r>
              <a:rPr lang="en-US" b="1" dirty="0"/>
              <a:t>early stage introduction</a:t>
            </a:r>
          </a:p>
          <a:p>
            <a:r>
              <a:rPr lang="en-US" dirty="0"/>
              <a:t>to build </a:t>
            </a:r>
            <a:r>
              <a:rPr lang="en-US" b="1" dirty="0"/>
              <a:t>conceptual </a:t>
            </a:r>
            <a:r>
              <a:rPr lang="en-US" dirty="0"/>
              <a:t>understanding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6B4E0E86-A536-09D5-63BA-BB9A59E81EE7}"/>
              </a:ext>
            </a:extLst>
          </p:cNvPr>
          <p:cNvSpPr txBox="1"/>
          <p:nvPr/>
        </p:nvSpPr>
        <p:spPr>
          <a:xfrm>
            <a:off x="1013291" y="45287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C00000"/>
                </a:solidFill>
              </a:rPr>
              <a:t>4</a:t>
            </a:r>
          </a:p>
        </p:txBody>
      </p:sp>
      <p:pic>
        <p:nvPicPr>
          <p:cNvPr id="52" name="Grafik 51">
            <a:extLst>
              <a:ext uri="{FF2B5EF4-FFF2-40B4-BE49-F238E27FC236}">
                <a16:creationId xmlns:a16="http://schemas.microsoft.com/office/drawing/2014/main" id="{FCDDAD45-78A9-ECD1-E80E-376970AF9D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791"/>
          <a:stretch/>
        </p:blipFill>
        <p:spPr>
          <a:xfrm>
            <a:off x="421346" y="4538095"/>
            <a:ext cx="560787" cy="477840"/>
          </a:xfrm>
          <a:prstGeom prst="rect">
            <a:avLst/>
          </a:prstGeom>
        </p:spPr>
      </p:pic>
      <p:cxnSp>
        <p:nvCxnSpPr>
          <p:cNvPr id="53" name="Gerade Verbindung 52">
            <a:extLst>
              <a:ext uri="{FF2B5EF4-FFF2-40B4-BE49-F238E27FC236}">
                <a16:creationId xmlns:a16="http://schemas.microsoft.com/office/drawing/2014/main" id="{864E1298-6D47-7B98-FA09-C58E0187995D}"/>
              </a:ext>
            </a:extLst>
          </p:cNvPr>
          <p:cNvCxnSpPr>
            <a:cxnSpLocks/>
          </p:cNvCxnSpPr>
          <p:nvPr/>
        </p:nvCxnSpPr>
        <p:spPr>
          <a:xfrm>
            <a:off x="1509778" y="4557243"/>
            <a:ext cx="0" cy="477840"/>
          </a:xfrm>
          <a:prstGeom prst="line">
            <a:avLst/>
          </a:prstGeom>
          <a:ln w="38100">
            <a:solidFill>
              <a:srgbClr val="C52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>
            <a:extLst>
              <a:ext uri="{FF2B5EF4-FFF2-40B4-BE49-F238E27FC236}">
                <a16:creationId xmlns:a16="http://schemas.microsoft.com/office/drawing/2014/main" id="{C8DFC810-B7E3-C011-AE85-6C1376FA6061}"/>
              </a:ext>
            </a:extLst>
          </p:cNvPr>
          <p:cNvSpPr txBox="1"/>
          <p:nvPr/>
        </p:nvSpPr>
        <p:spPr>
          <a:xfrm>
            <a:off x="1701174" y="4488040"/>
            <a:ext cx="2600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52B35"/>
                </a:solidFill>
              </a:rPr>
              <a:t>Instructor feedback rated</a:t>
            </a:r>
          </a:p>
          <a:p>
            <a:r>
              <a:rPr lang="en-US" b="1" dirty="0">
                <a:solidFill>
                  <a:srgbClr val="C52B35"/>
                </a:solidFill>
              </a:rPr>
              <a:t>helpful by 100%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5D2F8820-600C-8999-E9C4-3829FA6305BB}"/>
              </a:ext>
            </a:extLst>
          </p:cNvPr>
          <p:cNvSpPr txBox="1"/>
          <p:nvPr/>
        </p:nvSpPr>
        <p:spPr>
          <a:xfrm>
            <a:off x="4987768" y="4498018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chemeClr val="bg1">
                    <a:lumMod val="75000"/>
                  </a:schemeClr>
                </a:solidFill>
              </a:rPr>
              <a:t>&gt;</a:t>
            </a:r>
          </a:p>
        </p:txBody>
      </p:sp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1F41DB1C-8A89-1E13-46F9-A06CDA16A2FA}"/>
              </a:ext>
            </a:extLst>
          </p:cNvPr>
          <p:cNvCxnSpPr>
            <a:cxnSpLocks/>
          </p:cNvCxnSpPr>
          <p:nvPr/>
        </p:nvCxnSpPr>
        <p:spPr>
          <a:xfrm>
            <a:off x="596279" y="5386579"/>
            <a:ext cx="10480414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feld 56">
            <a:extLst>
              <a:ext uri="{FF2B5EF4-FFF2-40B4-BE49-F238E27FC236}">
                <a16:creationId xmlns:a16="http://schemas.microsoft.com/office/drawing/2014/main" id="{36AA51DF-BDD5-904C-1885-16160B36497F}"/>
              </a:ext>
            </a:extLst>
          </p:cNvPr>
          <p:cNvSpPr txBox="1"/>
          <p:nvPr/>
        </p:nvSpPr>
        <p:spPr>
          <a:xfrm>
            <a:off x="5925147" y="4385485"/>
            <a:ext cx="4977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VR </a:t>
            </a:r>
            <a:r>
              <a:rPr lang="en-US" b="1" dirty="0">
                <a:solidFill>
                  <a:srgbClr val="C00000"/>
                </a:solidFill>
              </a:rPr>
              <a:t>complements</a:t>
            </a:r>
            <a:r>
              <a:rPr lang="en-US" dirty="0">
                <a:solidFill>
                  <a:srgbClr val="C00000"/>
                </a:solidFill>
              </a:rPr>
              <a:t>, but does not replace </a:t>
            </a:r>
            <a:r>
              <a:rPr lang="en-US" b="1" dirty="0">
                <a:solidFill>
                  <a:srgbClr val="C00000"/>
                </a:solidFill>
              </a:rPr>
              <a:t>supervised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teaching</a:t>
            </a:r>
            <a:r>
              <a:rPr lang="en-US" dirty="0">
                <a:solidFill>
                  <a:srgbClr val="C00000"/>
                </a:solidFill>
              </a:rPr>
              <a:t>,</a:t>
            </a:r>
            <a:r>
              <a:rPr lang="en-US" dirty="0"/>
              <a:t> always pair simulator feedback with</a:t>
            </a:r>
          </a:p>
          <a:p>
            <a:r>
              <a:rPr lang="en-US" dirty="0"/>
              <a:t>additional instructor feedback</a:t>
            </a:r>
          </a:p>
        </p:txBody>
      </p:sp>
      <p:pic>
        <p:nvPicPr>
          <p:cNvPr id="59" name="Grafik 58">
            <a:extLst>
              <a:ext uri="{FF2B5EF4-FFF2-40B4-BE49-F238E27FC236}">
                <a16:creationId xmlns:a16="http://schemas.microsoft.com/office/drawing/2014/main" id="{5E16E145-5392-593C-0D8B-F2C6ED9FA71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379" y="5516929"/>
            <a:ext cx="730719" cy="753734"/>
          </a:xfrm>
          <a:prstGeom prst="rect">
            <a:avLst/>
          </a:prstGeom>
        </p:spPr>
      </p:pic>
      <p:sp>
        <p:nvSpPr>
          <p:cNvPr id="60" name="Textfeld 59">
            <a:extLst>
              <a:ext uri="{FF2B5EF4-FFF2-40B4-BE49-F238E27FC236}">
                <a16:creationId xmlns:a16="http://schemas.microsoft.com/office/drawing/2014/main" id="{6B83FA69-18DF-6572-1F47-1786284BF337}"/>
              </a:ext>
            </a:extLst>
          </p:cNvPr>
          <p:cNvSpPr txBox="1"/>
          <p:nvPr/>
        </p:nvSpPr>
        <p:spPr>
          <a:xfrm>
            <a:off x="1013291" y="560926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C00000"/>
                </a:solidFill>
              </a:rPr>
              <a:t>5</a:t>
            </a:r>
          </a:p>
        </p:txBody>
      </p:sp>
      <p:cxnSp>
        <p:nvCxnSpPr>
          <p:cNvPr id="61" name="Gerade Verbindung 60">
            <a:extLst>
              <a:ext uri="{FF2B5EF4-FFF2-40B4-BE49-F238E27FC236}">
                <a16:creationId xmlns:a16="http://schemas.microsoft.com/office/drawing/2014/main" id="{2C620E91-B629-6B26-B2CE-D376F40A7E15}"/>
              </a:ext>
            </a:extLst>
          </p:cNvPr>
          <p:cNvCxnSpPr>
            <a:cxnSpLocks/>
          </p:cNvCxnSpPr>
          <p:nvPr/>
        </p:nvCxnSpPr>
        <p:spPr>
          <a:xfrm>
            <a:off x="1509778" y="5631952"/>
            <a:ext cx="0" cy="477840"/>
          </a:xfrm>
          <a:prstGeom prst="line">
            <a:avLst/>
          </a:prstGeom>
          <a:ln w="38100">
            <a:solidFill>
              <a:srgbClr val="C52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>
            <a:extLst>
              <a:ext uri="{FF2B5EF4-FFF2-40B4-BE49-F238E27FC236}">
                <a16:creationId xmlns:a16="http://schemas.microsoft.com/office/drawing/2014/main" id="{09262334-D0FB-0C2E-2628-31E74E618AAB}"/>
              </a:ext>
            </a:extLst>
          </p:cNvPr>
          <p:cNvSpPr txBox="1"/>
          <p:nvPr/>
        </p:nvSpPr>
        <p:spPr>
          <a:xfrm>
            <a:off x="1701174" y="5669333"/>
            <a:ext cx="1200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C52B35"/>
                </a:solidFill>
              </a:rPr>
              <a:t>Next step?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4671D3DD-D1CF-F860-F897-FBEBE4ACE2AB}"/>
              </a:ext>
            </a:extLst>
          </p:cNvPr>
          <p:cNvSpPr txBox="1"/>
          <p:nvPr/>
        </p:nvSpPr>
        <p:spPr>
          <a:xfrm>
            <a:off x="4987768" y="557848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chemeClr val="bg1">
                    <a:lumMod val="75000"/>
                  </a:schemeClr>
                </a:solidFill>
              </a:rPr>
              <a:t>&gt;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D07A401D-6B41-09CB-1AF0-EA1629F01D5E}"/>
              </a:ext>
            </a:extLst>
          </p:cNvPr>
          <p:cNvSpPr txBox="1"/>
          <p:nvPr/>
        </p:nvSpPr>
        <p:spPr>
          <a:xfrm>
            <a:off x="5925147" y="5656116"/>
            <a:ext cx="329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Objective performance measures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43E1C3E-B072-4A78-AD60-23AA1C12536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041" y="-39039"/>
            <a:ext cx="970521" cy="101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4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39" grpId="0"/>
      <p:bldP spid="41" grpId="0"/>
      <p:bldP spid="43" grpId="0"/>
      <p:bldP spid="46" grpId="0"/>
      <p:bldP spid="47" grpId="0"/>
      <p:bldP spid="49" grpId="0"/>
      <p:bldP spid="51" grpId="0"/>
      <p:bldP spid="54" grpId="0"/>
      <p:bldP spid="55" grpId="0"/>
      <p:bldP spid="57" grpId="0"/>
      <p:bldP spid="60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8680">
            <a:alpha val="4992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4B2C744E-C518-D867-F766-6843F0E41AFE}"/>
              </a:ext>
            </a:extLst>
          </p:cNvPr>
          <p:cNvCxnSpPr/>
          <p:nvPr/>
        </p:nvCxnSpPr>
        <p:spPr>
          <a:xfrm>
            <a:off x="421346" y="6281620"/>
            <a:ext cx="10032000" cy="0"/>
          </a:xfrm>
          <a:prstGeom prst="line">
            <a:avLst/>
          </a:prstGeom>
          <a:ln>
            <a:solidFill>
              <a:srgbClr val="C61A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\\fsa04\add03\UKOM-Jobserver\Jobserver\UKOM\171106UKOM_Logo_Akronym_UKHD_MFHD_Relaunch\171025Akronym_MFHD_positiv_negativ_CMYK_RGB_sw\171025Akronym_UKHD_positiv_rgb\171023Akronym_UKHD_MFHD_rgb.png">
            <a:extLst>
              <a:ext uri="{FF2B5EF4-FFF2-40B4-BE49-F238E27FC236}">
                <a16:creationId xmlns:a16="http://schemas.microsoft.com/office/drawing/2014/main" id="{BF53AB4D-9458-A3AF-7D8E-BEEDDA574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679" y="5466857"/>
            <a:ext cx="860100" cy="121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EAE2DDD-1669-52BF-9FCF-86CD0ABE69A5}"/>
              </a:ext>
            </a:extLst>
          </p:cNvPr>
          <p:cNvSpPr txBox="1"/>
          <p:nvPr/>
        </p:nvSpPr>
        <p:spPr>
          <a:xfrm>
            <a:off x="1492635" y="6438988"/>
            <a:ext cx="485106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400" dirty="0">
                <a:solidFill>
                  <a:srgbClr val="C61A27"/>
                </a:solidFill>
              </a:rPr>
              <a:t>ADEE Annual Meeting Budapest | 26th August 2026 | Alina Mohr	</a:t>
            </a:r>
          </a:p>
        </p:txBody>
      </p:sp>
      <p:pic>
        <p:nvPicPr>
          <p:cNvPr id="7" name="Grafik 6" descr="Ein Bild, das Text, Schrift, Logo, Kreis enthält.&#10;&#10;Automatisch generierte Beschreibung">
            <a:extLst>
              <a:ext uri="{FF2B5EF4-FFF2-40B4-BE49-F238E27FC236}">
                <a16:creationId xmlns:a16="http://schemas.microsoft.com/office/drawing/2014/main" id="{A8A671FF-2E8D-9349-F3C5-CC202FDF5DF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386" y="197047"/>
            <a:ext cx="2440819" cy="2440819"/>
          </a:xfrm>
          <a:prstGeom prst="rect">
            <a:avLst/>
          </a:prstGeom>
        </p:spPr>
      </p:pic>
      <p:pic>
        <p:nvPicPr>
          <p:cNvPr id="8" name="Grafik 7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B6635893-48CD-FDA4-2AB4-4F2029A1D8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" r="70937" b="62071"/>
          <a:stretch/>
        </p:blipFill>
        <p:spPr>
          <a:xfrm>
            <a:off x="492386" y="6375020"/>
            <a:ext cx="671892" cy="32580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E78E424-D7D2-7FC4-1661-FBE04ED748CE}"/>
              </a:ext>
            </a:extLst>
          </p:cNvPr>
          <p:cNvSpPr txBox="1"/>
          <p:nvPr/>
        </p:nvSpPr>
        <p:spPr>
          <a:xfrm>
            <a:off x="549955" y="3377381"/>
            <a:ext cx="3811684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Contact</a:t>
            </a:r>
          </a:p>
          <a:p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Alina Mohr</a:t>
            </a:r>
          </a:p>
          <a:p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Im Neuenheimer Feld 400</a:t>
            </a:r>
          </a:p>
          <a:p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69121 Heidelberg</a:t>
            </a:r>
          </a:p>
          <a:p>
            <a:endParaRPr lang="de-DE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de-DE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alina.mohr@med.uni-heidelberg.de</a:t>
            </a:r>
            <a:endParaRPr lang="de-DE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13" name="Grafik 12" descr="Ein Bild, das Entwurf, Zeichnung, Diagramm, Design enthält.&#10;&#10;Automatisch generierte Beschreibung">
            <a:extLst>
              <a:ext uri="{FF2B5EF4-FFF2-40B4-BE49-F238E27FC236}">
                <a16:creationId xmlns:a16="http://schemas.microsoft.com/office/drawing/2014/main" id="{FA3589AB-496E-8495-4C74-2ECE6A2FF3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073" r="37515" b="49196"/>
          <a:stretch/>
        </p:blipFill>
        <p:spPr>
          <a:xfrm>
            <a:off x="6502820" y="1041665"/>
            <a:ext cx="3950525" cy="467143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D7F336E4-AE36-4C83-B438-C74C0F1BAB35}"/>
              </a:ext>
            </a:extLst>
          </p:cNvPr>
          <p:cNvSpPr/>
          <p:nvPr/>
        </p:nvSpPr>
        <p:spPr>
          <a:xfrm>
            <a:off x="9533584" y="3969918"/>
            <a:ext cx="1727423" cy="1154027"/>
          </a:xfrm>
          <a:prstGeom prst="rect">
            <a:avLst/>
          </a:prstGeom>
          <a:solidFill>
            <a:srgbClr val="E3C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3378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Microsoft Office PowerPoint</Application>
  <PresentationFormat>Breitbild</PresentationFormat>
  <Paragraphs>248</Paragraphs>
  <Slides>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Alina Mohr</dc:creator>
  <cp:lastModifiedBy>Mohr, Alina</cp:lastModifiedBy>
  <cp:revision>91</cp:revision>
  <dcterms:created xsi:type="dcterms:W3CDTF">2025-07-05T09:13:55Z</dcterms:created>
  <dcterms:modified xsi:type="dcterms:W3CDTF">2026-07-30T15:15:27Z</dcterms:modified>
</cp:coreProperties>
</file>