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57" r:id="rId3"/>
    <p:sldId id="268" r:id="rId4"/>
    <p:sldId id="258" r:id="rId5"/>
    <p:sldId id="260" r:id="rId6"/>
    <p:sldId id="259" r:id="rId7"/>
    <p:sldId id="261" r:id="rId8"/>
    <p:sldId id="262" r:id="rId9"/>
    <p:sldId id="263" r:id="rId10"/>
    <p:sldId id="264" r:id="rId11"/>
    <p:sldId id="266" r:id="rId12"/>
    <p:sldId id="265" r:id="rId13"/>
    <p:sldId id="267" r:id="rId14"/>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49772" autoAdjust="0"/>
  </p:normalViewPr>
  <p:slideViewPr>
    <p:cSldViewPr snapToGrid="0" snapToObjects="1">
      <p:cViewPr varScale="1">
        <p:scale>
          <a:sx n="71" d="100"/>
          <a:sy n="71" d="100"/>
        </p:scale>
        <p:origin x="2704"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331633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Good morning.</a:t>
            </a:r>
          </a:p>
          <a:p>
            <a:r>
              <a:rPr lang="en-GB" sz="1200" b="0" i="0" kern="1200" dirty="0">
                <a:solidFill>
                  <a:schemeClr val="tx1"/>
                </a:solidFill>
                <a:effectLst/>
                <a:latin typeface="+mn-lt"/>
                <a:ea typeface="+mn-ea"/>
                <a:cs typeface="+mn-cs"/>
              </a:rPr>
              <a:t>My name is Maya, and I'm a Dental Core Trainee in Oral Surgery and Oral Medicine in the school of dentistry, in Belfast.</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Today I'd like to share a mixed-methods pilot study asking a fairly simple question with potentially significant implications: </a:t>
            </a:r>
            <a:r>
              <a:rPr lang="en-GB" sz="1200" b="1" i="0" kern="1200" dirty="0">
                <a:solidFill>
                  <a:schemeClr val="tx1"/>
                </a:solidFill>
                <a:effectLst/>
                <a:latin typeface="+mn-lt"/>
                <a:ea typeface="+mn-ea"/>
                <a:cs typeface="+mn-cs"/>
              </a:rPr>
              <a:t>can a short digital test of manual dexterity tell us anything useful about how a dental student will perform clinically?</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After completion of the test, voluntary feedback questionnaires were given.</a:t>
            </a:r>
          </a:p>
          <a:p>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100% of participants completed the feedback.</a:t>
            </a:r>
          </a:p>
          <a:p>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Overall, 72% of students enjoyed the assessment and 56% thought it was a good test of dexterity.</a:t>
            </a:r>
          </a:p>
          <a:p>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Only 32% thought it was a good indicator of clinical skills, which demonstrates an understanding that dexterity is only one component of being a strong clinician.</a:t>
            </a: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Going forward, we would like to collect more data across all year groups for greater statistical power.</a:t>
            </a:r>
          </a:p>
          <a:p>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Feedback from the student’s critiques the responsiveness of the stylus used and colour contrast made visualising the screen difficult. We would aim to address this prior to expanding our research.</a:t>
            </a:r>
          </a:p>
          <a:p>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We would like to incorporate longitudinal tracking, following students from 1</a:t>
            </a:r>
            <a:r>
              <a:rPr lang="en-GB" sz="1200" i="1" kern="1200" baseline="30000" dirty="0">
                <a:solidFill>
                  <a:schemeClr val="tx1"/>
                </a:solidFill>
                <a:effectLst/>
                <a:latin typeface="+mn-lt"/>
                <a:ea typeface="+mn-ea"/>
                <a:cs typeface="+mn-cs"/>
              </a:rPr>
              <a:t>st</a:t>
            </a:r>
            <a:r>
              <a:rPr lang="en-GB" sz="1200" i="1" kern="1200" dirty="0">
                <a:solidFill>
                  <a:schemeClr val="tx1"/>
                </a:solidFill>
                <a:effectLst/>
                <a:latin typeface="+mn-lt"/>
                <a:ea typeface="+mn-ea"/>
                <a:cs typeface="+mn-cs"/>
              </a:rPr>
              <a:t> year until graduation.</a:t>
            </a:r>
          </a:p>
          <a:p>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We would also like to roll out this research to other dental schools to see whether the results are similar.</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To conclude.</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A </a:t>
            </a:r>
            <a:r>
              <a:rPr lang="en-GB" sz="1200" b="1" i="1" kern="1200" dirty="0">
                <a:solidFill>
                  <a:schemeClr val="tx1"/>
                </a:solidFill>
                <a:effectLst/>
                <a:latin typeface="+mn-lt"/>
                <a:ea typeface="+mn-ea"/>
                <a:cs typeface="+mn-cs"/>
              </a:rPr>
              <a:t>simple, short, digital dexterity test showed a statistically significant positive correlation with clinical performance</a:t>
            </a:r>
            <a:r>
              <a:rPr lang="en-GB" sz="1200" i="1" kern="1200" dirty="0">
                <a:solidFill>
                  <a:schemeClr val="tx1"/>
                </a:solidFill>
                <a:effectLst/>
                <a:latin typeface="+mn-lt"/>
                <a:ea typeface="+mn-ea"/>
                <a:cs typeface="+mn-cs"/>
              </a:rPr>
              <a:t> in dental students, with the strongest relationships appearing in the most dexterity-demanding specialties.</a:t>
            </a:r>
          </a:p>
          <a:p>
            <a:endParaRPr lang="en-GB" sz="120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kern="1200" dirty="0">
                <a:solidFill>
                  <a:schemeClr val="tx1"/>
                </a:solidFill>
                <a:effectLst/>
                <a:latin typeface="+mn-lt"/>
                <a:ea typeface="+mn-ea"/>
                <a:cs typeface="+mn-cs"/>
              </a:rPr>
              <a:t>The immediate, low risk, application is e</a:t>
            </a:r>
            <a:r>
              <a:rPr lang="en-GB" sz="1200" b="1" i="1" kern="1200" dirty="0">
                <a:solidFill>
                  <a:schemeClr val="tx1"/>
                </a:solidFill>
                <a:effectLst/>
                <a:latin typeface="+mn-lt"/>
                <a:ea typeface="+mn-ea"/>
                <a:cs typeface="+mn-cs"/>
              </a:rPr>
              <a:t>arly identification and support</a:t>
            </a:r>
            <a:r>
              <a:rPr lang="en-GB" sz="1200" i="1" kern="1200" dirty="0">
                <a:solidFill>
                  <a:schemeClr val="tx1"/>
                </a:solidFill>
                <a:effectLst/>
                <a:latin typeface="+mn-lt"/>
                <a:ea typeface="+mn-ea"/>
                <a:cs typeface="+mn-cs"/>
              </a:rPr>
              <a:t>: using this in Years 1 and 2 to direct additional skills teaching towards the students most likely to need it.</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kern="1200" dirty="0">
                <a:solidFill>
                  <a:schemeClr val="tx1"/>
                </a:solidFill>
                <a:effectLst/>
                <a:latin typeface="+mn-lt"/>
                <a:ea typeface="+mn-ea"/>
                <a:cs typeface="+mn-cs"/>
              </a:rPr>
              <a:t>The longer-term question of whether this has a legitimate role in </a:t>
            </a:r>
            <a:r>
              <a:rPr lang="en-GB" sz="1200" b="1" i="1" kern="1200" dirty="0">
                <a:solidFill>
                  <a:schemeClr val="tx1"/>
                </a:solidFill>
                <a:effectLst/>
                <a:latin typeface="+mn-lt"/>
                <a:ea typeface="+mn-ea"/>
                <a:cs typeface="+mn-cs"/>
              </a:rPr>
              <a:t>selection</a:t>
            </a:r>
            <a:r>
              <a:rPr lang="en-GB" sz="1200" i="1" kern="1200" dirty="0">
                <a:solidFill>
                  <a:schemeClr val="tx1"/>
                </a:solidFill>
                <a:effectLst/>
                <a:latin typeface="+mn-lt"/>
                <a:ea typeface="+mn-ea"/>
                <a:cs typeface="+mn-cs"/>
              </a:rPr>
              <a:t> requires further research with a large sample size. Using this tool in the recruitment of dental students must also come with the understanding that it is only one component of being a good clinician.</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kern="1200" dirty="0">
                <a:solidFill>
                  <a:schemeClr val="tx1"/>
                </a:solidFill>
                <a:effectLst/>
                <a:latin typeface="+mn-lt"/>
                <a:ea typeface="+mn-ea"/>
                <a:cs typeface="+mn-cs"/>
              </a:rPr>
              <a:t>Let me start with the problem.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Currently, </a:t>
            </a:r>
            <a:r>
              <a:rPr lang="en-GB" sz="1200" i="1" kern="1200" dirty="0">
                <a:solidFill>
                  <a:schemeClr val="tx1"/>
                </a:solidFill>
                <a:effectLst/>
                <a:latin typeface="+mn-lt"/>
                <a:ea typeface="+mn-ea"/>
                <a:cs typeface="+mn-cs"/>
              </a:rPr>
              <a:t>recruitment into dental schools across the UK is heavily weighted towards academic performance</a:t>
            </a:r>
            <a:r>
              <a:rPr lang="en-US" sz="1200" i="1" kern="1200" dirty="0">
                <a:solidFill>
                  <a:schemeClr val="tx1"/>
                </a:solidFill>
                <a:effectLst/>
                <a:latin typeface="+mn-lt"/>
                <a:ea typeface="+mn-ea"/>
                <a:cs typeface="+mn-cs"/>
              </a:rPr>
              <a:t>.</a:t>
            </a:r>
          </a:p>
          <a:p>
            <a:endParaRPr lang="en-US" sz="1200" i="1"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At Queen's, an invitation to interview is determined by A-Level or International Baccalaureate results, GCSEs, and UCAT scores. Candidates who are successful at that stage then attend a Multiple Mini Interview — nine stations in total: four role-play and five question-based.</a:t>
            </a:r>
          </a:p>
          <a:p>
            <a:endParaRPr lang="en-GB" sz="1200" i="1"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This effectively assesses academia, communication, ethical reasoning and professionalism.</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However, manual dexterity is not assessed at any point during the selection process. This is significant as dental undergraduates are expected to perform procedures that require fine motor control from very early on in in their training</a:t>
            </a:r>
            <a:endParaRPr lang="en-US"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A168A7-64B9-8C22-8FDC-B1F0C494DD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A5AE74-8ACA-1F56-EF6C-0A726C2FE9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E5A1CA-844F-8DD4-C847-28DCF431123C}"/>
              </a:ext>
            </a:extLst>
          </p:cNvPr>
          <p:cNvSpPr>
            <a:spLocks noGrp="1"/>
          </p:cNvSpPr>
          <p:nvPr>
            <p:ph type="body" idx="1"/>
          </p:nvPr>
        </p:nvSpPr>
        <p:spPr/>
        <p:txBody>
          <a:bodyPr/>
          <a:lstStyle/>
          <a:p>
            <a:r>
              <a:rPr lang="en-GB" sz="1200" i="1" kern="1200" dirty="0">
                <a:solidFill>
                  <a:schemeClr val="tx1"/>
                </a:solidFill>
                <a:effectLst/>
                <a:latin typeface="+mn-lt"/>
                <a:ea typeface="+mn-ea"/>
                <a:cs typeface="+mn-cs"/>
              </a:rPr>
              <a:t>Our aim was straightforward:</a:t>
            </a:r>
            <a:endParaRPr lang="en-US" dirty="0"/>
          </a:p>
          <a:p>
            <a:r>
              <a:rPr lang="en-GB" sz="1200" b="1" i="1" kern="1200" dirty="0">
                <a:solidFill>
                  <a:schemeClr val="tx1"/>
                </a:solidFill>
                <a:effectLst/>
                <a:latin typeface="+mn-lt"/>
                <a:ea typeface="+mn-ea"/>
                <a:cs typeface="+mn-cs"/>
              </a:rPr>
              <a:t>To assess whether a simple digital manual dexterity test can predict how well dental students perform clinically.</a:t>
            </a:r>
            <a:endParaRPr lang="en-GB" sz="1200" kern="1200" dirty="0">
              <a:solidFill>
                <a:schemeClr val="tx1"/>
              </a:solidFill>
              <a:effectLst/>
              <a:latin typeface="+mn-lt"/>
              <a:ea typeface="+mn-ea"/>
              <a:cs typeface="+mn-cs"/>
            </a:endParaRPr>
          </a:p>
          <a:p>
            <a:endParaRPr lang="en-US" dirty="0"/>
          </a:p>
          <a:p>
            <a:r>
              <a:rPr lang="en-GB" sz="1200" i="1" kern="1200" dirty="0">
                <a:solidFill>
                  <a:schemeClr val="tx1"/>
                </a:solidFill>
                <a:effectLst/>
                <a:latin typeface="+mn-lt"/>
                <a:ea typeface="+mn-ea"/>
                <a:cs typeface="+mn-cs"/>
              </a:rPr>
              <a:t>And if the answer is yes, there are two clear applications.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kern="1200" dirty="0">
                <a:solidFill>
                  <a:schemeClr val="tx1"/>
                </a:solidFill>
                <a:effectLst/>
                <a:latin typeface="+mn-lt"/>
                <a:ea typeface="+mn-ea"/>
                <a:cs typeface="+mn-cs"/>
              </a:rPr>
              <a:t>The first is </a:t>
            </a:r>
            <a:r>
              <a:rPr lang="en-GB" sz="1200" b="1" i="1" kern="1200" dirty="0">
                <a:solidFill>
                  <a:schemeClr val="tx1"/>
                </a:solidFill>
                <a:effectLst/>
                <a:latin typeface="+mn-lt"/>
                <a:ea typeface="+mn-ea"/>
                <a:cs typeface="+mn-cs"/>
              </a:rPr>
              <a:t>admissions</a:t>
            </a:r>
            <a:r>
              <a:rPr lang="en-GB" sz="1200" i="1" kern="1200" dirty="0">
                <a:solidFill>
                  <a:schemeClr val="tx1"/>
                </a:solidFill>
                <a:effectLst/>
                <a:latin typeface="+mn-lt"/>
                <a:ea typeface="+mn-ea"/>
                <a:cs typeface="+mn-cs"/>
              </a:rPr>
              <a:t>. If dexterity carries predictive value, there is an argument for using it for selection, rather than relying on academics alone, and for widening the profile of students we admit.</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kern="1200" dirty="0">
                <a:solidFill>
                  <a:schemeClr val="tx1"/>
                </a:solidFill>
                <a:effectLst/>
                <a:latin typeface="+mn-lt"/>
                <a:ea typeface="+mn-ea"/>
                <a:cs typeface="+mn-cs"/>
              </a:rPr>
              <a:t>The second — and the more immediately achievable — is </a:t>
            </a:r>
            <a:r>
              <a:rPr lang="en-GB" sz="1200" b="1" i="1" kern="1200" dirty="0">
                <a:solidFill>
                  <a:schemeClr val="tx1"/>
                </a:solidFill>
                <a:effectLst/>
                <a:latin typeface="+mn-lt"/>
                <a:ea typeface="+mn-ea"/>
                <a:cs typeface="+mn-cs"/>
              </a:rPr>
              <a:t>early support</a:t>
            </a:r>
            <a:r>
              <a:rPr lang="en-GB" sz="1200" i="1" kern="1200" dirty="0">
                <a:solidFill>
                  <a:schemeClr val="tx1"/>
                </a:solidFill>
                <a:effectLst/>
                <a:latin typeface="+mn-lt"/>
                <a:ea typeface="+mn-ea"/>
                <a:cs typeface="+mn-cs"/>
              </a:rPr>
              <a:t>. If we can identify, in Years 1 and 2, the students who are likely to struggle with the fine motor demands of the course, we can intervene early, with targeted teaching, rather than waiting for difficulty to emerge in the clinic in Year 3 or 4.</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FBBF536D-AFED-1EF0-097D-0D4F758FBC6D}"/>
              </a:ext>
            </a:extLst>
          </p:cNvPr>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3694219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Our methodology was as follows: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kern="1200" dirty="0">
                <a:solidFill>
                  <a:schemeClr val="tx1"/>
                </a:solidFill>
                <a:effectLst/>
                <a:latin typeface="+mn-lt"/>
                <a:ea typeface="+mn-ea"/>
                <a:cs typeface="+mn-cs"/>
              </a:rPr>
              <a:t>We recruited </a:t>
            </a:r>
            <a:r>
              <a:rPr lang="en-GB" sz="1200" b="1" i="1" kern="1200" dirty="0">
                <a:solidFill>
                  <a:schemeClr val="tx1"/>
                </a:solidFill>
                <a:effectLst/>
                <a:latin typeface="+mn-lt"/>
                <a:ea typeface="+mn-ea"/>
                <a:cs typeface="+mn-cs"/>
              </a:rPr>
              <a:t>28 dental students</a:t>
            </a:r>
            <a:r>
              <a:rPr lang="en-GB" sz="1200" i="1" kern="1200" dirty="0">
                <a:solidFill>
                  <a:schemeClr val="tx1"/>
                </a:solidFill>
                <a:effectLst/>
                <a:latin typeface="+mn-lt"/>
                <a:ea typeface="+mn-ea"/>
                <a:cs typeface="+mn-cs"/>
              </a:rPr>
              <a:t> across year groups at Queen's University Belfast.</a:t>
            </a:r>
            <a:endParaRPr lang="en-GB" sz="1200" kern="1200" dirty="0">
              <a:solidFill>
                <a:schemeClr val="tx1"/>
              </a:solidFill>
              <a:effectLst/>
              <a:latin typeface="+mn-lt"/>
              <a:ea typeface="+mn-ea"/>
              <a:cs typeface="+mn-cs"/>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kern="1200" dirty="0">
                <a:solidFill>
                  <a:schemeClr val="tx1"/>
                </a:solidFill>
                <a:effectLst/>
                <a:latin typeface="+mn-lt"/>
                <a:ea typeface="+mn-ea"/>
                <a:cs typeface="+mn-cs"/>
              </a:rPr>
              <a:t>Each participant completed a digital dexterity assessment consisting of </a:t>
            </a:r>
            <a:r>
              <a:rPr lang="en-GB" sz="1200" b="1" i="1" kern="1200" dirty="0">
                <a:solidFill>
                  <a:schemeClr val="tx1"/>
                </a:solidFill>
                <a:effectLst/>
                <a:latin typeface="+mn-lt"/>
                <a:ea typeface="+mn-ea"/>
                <a:cs typeface="+mn-cs"/>
              </a:rPr>
              <a:t>three rounds of increasing difficulty</a:t>
            </a:r>
            <a:r>
              <a:rPr lang="en-GB" sz="1200" i="1" kern="1200" dirty="0">
                <a:solidFill>
                  <a:schemeClr val="tx1"/>
                </a:solidFill>
                <a:effectLst/>
                <a:latin typeface="+mn-lt"/>
                <a:ea typeface="+mn-ea"/>
                <a:cs typeface="+mn-cs"/>
              </a:rPr>
              <a:t> as demonstrated on the slide. The task required participants to drag and drop pins into holes, using a stylus and an </a:t>
            </a:r>
            <a:r>
              <a:rPr lang="en-GB" sz="1200" i="1" kern="1200" dirty="0" err="1">
                <a:solidFill>
                  <a:schemeClr val="tx1"/>
                </a:solidFill>
                <a:effectLst/>
                <a:latin typeface="+mn-lt"/>
                <a:ea typeface="+mn-ea"/>
                <a:cs typeface="+mn-cs"/>
              </a:rPr>
              <a:t>ipad</a:t>
            </a:r>
            <a:r>
              <a:rPr lang="en-GB" sz="1200" i="1" kern="1200" dirty="0">
                <a:solidFill>
                  <a:schemeClr val="tx1"/>
                </a:solidFill>
                <a:effectLst/>
                <a:latin typeface="+mn-lt"/>
                <a:ea typeface="+mn-ea"/>
                <a:cs typeface="+mn-cs"/>
              </a:rPr>
              <a:t>.</a:t>
            </a:r>
            <a:endParaRPr lang="en-GB" sz="1200" kern="1200" dirty="0">
              <a:solidFill>
                <a:schemeClr val="tx1"/>
              </a:solidFill>
              <a:effectLst/>
              <a:latin typeface="+mn-lt"/>
              <a:ea typeface="+mn-ea"/>
              <a:cs typeface="+mn-cs"/>
            </a:endParaRPr>
          </a:p>
          <a:p>
            <a:endParaRPr lang="en-US" dirty="0"/>
          </a:p>
          <a:p>
            <a:r>
              <a:rPr lang="en-US" dirty="0"/>
              <a:t>We recorded 2 metrics: the accuracy of the pin placement and time taken to place the pins. This was combined to assign each participant an overall dexterity score.</a:t>
            </a:r>
          </a:p>
          <a:p>
            <a:endParaRPr lang="en-US" dirty="0"/>
          </a:p>
          <a:p>
            <a:r>
              <a:rPr lang="en-GB" sz="1200" i="1" kern="1200" dirty="0">
                <a:solidFill>
                  <a:schemeClr val="tx1"/>
                </a:solidFill>
                <a:effectLst/>
                <a:latin typeface="+mn-lt"/>
                <a:ea typeface="+mn-ea"/>
                <a:cs typeface="+mn-cs"/>
              </a:rPr>
              <a:t>Clinical performance was measured using </a:t>
            </a:r>
            <a:r>
              <a:rPr lang="en-GB" sz="1200" b="1" i="1" kern="1200" dirty="0" err="1">
                <a:solidFill>
                  <a:schemeClr val="tx1"/>
                </a:solidFill>
                <a:effectLst/>
                <a:latin typeface="+mn-lt"/>
                <a:ea typeface="+mn-ea"/>
                <a:cs typeface="+mn-cs"/>
              </a:rPr>
              <a:t>LiftUpp</a:t>
            </a:r>
            <a:r>
              <a:rPr lang="en-GB" sz="1200" i="1" kern="1200" dirty="0">
                <a:solidFill>
                  <a:schemeClr val="tx1"/>
                </a:solidFill>
                <a:effectLst/>
                <a:latin typeface="+mn-lt"/>
                <a:ea typeface="+mn-ea"/>
                <a:cs typeface="+mn-cs"/>
              </a:rPr>
              <a:t>, a longitudinal clinical assessment platform used across a number of UK dental schools. It grades student performance in the clinical environment, broken down by discipline.</a:t>
            </a:r>
          </a:p>
          <a:p>
            <a:endParaRPr lang="en-US" dirty="0"/>
          </a:p>
          <a:p>
            <a:r>
              <a:rPr lang="en-GB" sz="1200" i="1" kern="1200" dirty="0">
                <a:solidFill>
                  <a:schemeClr val="tx1"/>
                </a:solidFill>
                <a:effectLst/>
                <a:latin typeface="+mn-lt"/>
                <a:ea typeface="+mn-ea"/>
                <a:cs typeface="+mn-cs"/>
              </a:rPr>
              <a:t>We then correlated dexterity performance against </a:t>
            </a:r>
            <a:r>
              <a:rPr lang="en-GB" sz="1200" i="1" kern="1200" dirty="0" err="1">
                <a:solidFill>
                  <a:schemeClr val="tx1"/>
                </a:solidFill>
                <a:effectLst/>
                <a:latin typeface="+mn-lt"/>
                <a:ea typeface="+mn-ea"/>
                <a:cs typeface="+mn-cs"/>
              </a:rPr>
              <a:t>LiftUpp</a:t>
            </a:r>
            <a:r>
              <a:rPr lang="en-GB" sz="1200" i="1" kern="1200" dirty="0">
                <a:solidFill>
                  <a:schemeClr val="tx1"/>
                </a:solidFill>
                <a:effectLst/>
                <a:latin typeface="+mn-lt"/>
                <a:ea typeface="+mn-ea"/>
                <a:cs typeface="+mn-cs"/>
              </a:rPr>
              <a:t> scores — both overall and by specialty.</a:t>
            </a:r>
            <a:endParaRPr lang="en-GB" sz="1200" kern="1200" dirty="0">
              <a:solidFill>
                <a:schemeClr val="tx1"/>
              </a:solidFill>
              <a:effectLst/>
              <a:latin typeface="+mn-lt"/>
              <a:ea typeface="+mn-ea"/>
              <a:cs typeface="+mn-cs"/>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kern="1200" dirty="0">
                <a:solidFill>
                  <a:schemeClr val="tx1"/>
                </a:solidFill>
                <a:effectLst/>
                <a:latin typeface="+mn-lt"/>
                <a:ea typeface="+mn-ea"/>
                <a:cs typeface="+mn-cs"/>
              </a:rPr>
              <a:t>A feedback questionnaire was given to the participants to capture qualitative feedback.</a:t>
            </a: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Our first finding: </a:t>
            </a:r>
            <a:r>
              <a:rPr lang="en-GB" sz="1200" b="1" i="1" kern="1200" dirty="0">
                <a:solidFill>
                  <a:schemeClr val="tx1"/>
                </a:solidFill>
                <a:effectLst/>
                <a:latin typeface="+mn-lt"/>
                <a:ea typeface="+mn-ea"/>
                <a:cs typeface="+mn-cs"/>
              </a:rPr>
              <a:t>higher accuracy on the dexterity test was associated with better clinical scores. </a:t>
            </a:r>
            <a:endParaRPr lang="en-GB" sz="1200" kern="1200" dirty="0">
              <a:solidFill>
                <a:schemeClr val="tx1"/>
              </a:solidFill>
              <a:effectLst/>
              <a:latin typeface="+mn-lt"/>
              <a:ea typeface="+mn-ea"/>
              <a:cs typeface="+mn-cs"/>
            </a:endParaRPr>
          </a:p>
          <a:p>
            <a:r>
              <a:rPr lang="en-GB" sz="1200" b="1" i="1" kern="1200" dirty="0">
                <a:solidFill>
                  <a:schemeClr val="tx1"/>
                </a:solidFill>
                <a:effectLst/>
                <a:latin typeface="+mn-lt"/>
                <a:ea typeface="+mn-ea"/>
                <a:cs typeface="+mn-cs"/>
              </a:rPr>
              <a:t>The relationship was more evident as the difficulty increased,</a:t>
            </a:r>
            <a:endParaRPr lang="en-GB" sz="1200" kern="1200" dirty="0">
              <a:solidFill>
                <a:schemeClr val="tx1"/>
              </a:solidFill>
              <a:effectLst/>
              <a:latin typeface="+mn-lt"/>
              <a:ea typeface="+mn-ea"/>
              <a:cs typeface="+mn-cs"/>
            </a:endParaRPr>
          </a:p>
          <a:p>
            <a:r>
              <a:rPr lang="en-GB" sz="1200" b="1" i="1" kern="1200" dirty="0">
                <a:solidFill>
                  <a:schemeClr val="tx1"/>
                </a:solidFill>
                <a:effectLst/>
                <a:latin typeface="+mn-lt"/>
                <a:ea typeface="+mn-ea"/>
                <a:cs typeface="+mn-cs"/>
              </a:rPr>
              <a:t>There was no relationship between time taken to place the pins and improved clinical activity.</a:t>
            </a: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1" kern="1200" dirty="0">
                <a:solidFill>
                  <a:schemeClr val="tx1"/>
                </a:solidFill>
                <a:effectLst/>
                <a:latin typeface="+mn-lt"/>
                <a:ea typeface="+mn-ea"/>
                <a:cs typeface="+mn-cs"/>
              </a:rPr>
              <a:t>Looking at performance across the three rounds, we see that accuracy scores drop sharply as the difficulty increases.</a:t>
            </a:r>
          </a:p>
          <a:p>
            <a:endParaRPr lang="en-GB" sz="1200" b="0" i="1" kern="1200" dirty="0">
              <a:solidFill>
                <a:schemeClr val="tx1"/>
              </a:solidFill>
              <a:effectLst/>
              <a:latin typeface="+mn-lt"/>
              <a:ea typeface="+mn-ea"/>
              <a:cs typeface="+mn-cs"/>
            </a:endParaRPr>
          </a:p>
          <a:p>
            <a:r>
              <a:rPr lang="en-GB" sz="1200" b="0" i="1" kern="1200" dirty="0">
                <a:solidFill>
                  <a:schemeClr val="tx1"/>
                </a:solidFill>
                <a:effectLst/>
                <a:latin typeface="+mn-lt"/>
                <a:ea typeface="+mn-ea"/>
                <a:cs typeface="+mn-cs"/>
              </a:rPr>
              <a:t>The strongest relationship between accuracy and clinical scores was seen on the third round; the most difficult. </a:t>
            </a:r>
          </a:p>
          <a:p>
            <a:endParaRPr lang="en-GB" sz="1200" b="0" i="1" kern="1200" dirty="0">
              <a:solidFill>
                <a:schemeClr val="tx1"/>
              </a:solidFill>
              <a:effectLst/>
              <a:latin typeface="+mn-lt"/>
              <a:ea typeface="+mn-ea"/>
              <a:cs typeface="+mn-cs"/>
            </a:endParaRPr>
          </a:p>
          <a:p>
            <a:r>
              <a:rPr lang="en-GB" sz="1200" b="0" i="1" kern="1200" dirty="0">
                <a:solidFill>
                  <a:schemeClr val="tx1"/>
                </a:solidFill>
                <a:effectLst/>
                <a:latin typeface="+mn-lt"/>
                <a:ea typeface="+mn-ea"/>
                <a:cs typeface="+mn-cs"/>
              </a:rPr>
              <a:t>This round produced the widest spread of results and best discriminated between students.</a:t>
            </a:r>
            <a:endParaRPr lang="en-GB" sz="1200" b="0" kern="1200" dirty="0">
              <a:solidFill>
                <a:schemeClr val="tx1"/>
              </a:solidFill>
              <a:effectLst/>
              <a:latin typeface="+mn-lt"/>
              <a:ea typeface="+mn-ea"/>
              <a:cs typeface="+mn-cs"/>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kern="1200" dirty="0">
                <a:solidFill>
                  <a:schemeClr val="tx1"/>
                </a:solidFill>
                <a:effectLst/>
                <a:latin typeface="+mn-lt"/>
                <a:ea typeface="+mn-ea"/>
                <a:cs typeface="+mn-cs"/>
              </a:rPr>
              <a:t>This suggests that </a:t>
            </a:r>
            <a:r>
              <a:rPr lang="en-GB" sz="1200" b="1" i="1" kern="1200" dirty="0">
                <a:solidFill>
                  <a:schemeClr val="tx1"/>
                </a:solidFill>
                <a:effectLst/>
                <a:latin typeface="+mn-lt"/>
                <a:ea typeface="+mn-ea"/>
                <a:cs typeface="+mn-cs"/>
              </a:rPr>
              <a:t>easy tasks do not discriminate</a:t>
            </a:r>
            <a:r>
              <a:rPr lang="en-GB" sz="1200" i="1" kern="1200" dirty="0">
                <a:solidFill>
                  <a:schemeClr val="tx1"/>
                </a:solidFill>
                <a:effectLst/>
                <a:latin typeface="+mn-lt"/>
                <a:ea typeface="+mn-ea"/>
                <a:cs typeface="+mn-cs"/>
              </a:rPr>
              <a:t> — the relationship with clinical performance only emerges once the precision demand is high enough to separate participants. Any future iteration of this tool should be pitched at that higher difficulty from the outset.</a:t>
            </a: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When we grouped students by </a:t>
            </a:r>
            <a:r>
              <a:rPr lang="en-GB" sz="1200" b="1" i="1" kern="1200" dirty="0">
                <a:solidFill>
                  <a:schemeClr val="tx1"/>
                </a:solidFill>
                <a:effectLst/>
                <a:latin typeface="+mn-lt"/>
                <a:ea typeface="+mn-ea"/>
                <a:cs typeface="+mn-cs"/>
              </a:rPr>
              <a:t>overall dexterity grade</a:t>
            </a:r>
            <a:r>
              <a:rPr lang="en-GB" sz="1200" i="1" kern="1200" dirty="0">
                <a:solidFill>
                  <a:schemeClr val="tx1"/>
                </a:solidFill>
                <a:effectLst/>
                <a:latin typeface="+mn-lt"/>
                <a:ea typeface="+mn-ea"/>
                <a:cs typeface="+mn-cs"/>
              </a:rPr>
              <a:t>, the same relationship held: </a:t>
            </a:r>
            <a:r>
              <a:rPr lang="en-GB" sz="1200" b="1" i="1" kern="1200" dirty="0">
                <a:solidFill>
                  <a:schemeClr val="tx1"/>
                </a:solidFill>
                <a:effectLst/>
                <a:latin typeface="+mn-lt"/>
                <a:ea typeface="+mn-ea"/>
                <a:cs typeface="+mn-cs"/>
              </a:rPr>
              <a:t>better dexterity grade corresponded to higher clinical scores, lower to lower clinical scores and average to average clinical scores.</a:t>
            </a:r>
          </a:p>
          <a:p>
            <a:endParaRPr lang="en-GB" sz="1200" b="1" i="1"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This matters practically, because a </a:t>
            </a:r>
            <a:r>
              <a:rPr lang="en-GB" sz="1200" b="1" i="1" kern="1200" dirty="0">
                <a:solidFill>
                  <a:schemeClr val="tx1"/>
                </a:solidFill>
                <a:effectLst/>
                <a:latin typeface="+mn-lt"/>
                <a:ea typeface="+mn-ea"/>
                <a:cs typeface="+mn-cs"/>
              </a:rPr>
              <a:t>grade</a:t>
            </a:r>
            <a:r>
              <a:rPr lang="en-GB" sz="1200" i="1" kern="1200" dirty="0">
                <a:solidFill>
                  <a:schemeClr val="tx1"/>
                </a:solidFill>
                <a:effectLst/>
                <a:latin typeface="+mn-lt"/>
                <a:ea typeface="+mn-ea"/>
                <a:cs typeface="+mn-cs"/>
              </a:rPr>
              <a:t> is far more usable than a raw correlation coefficient for example, during the admission process. </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Our final result shows that the relationship was </a:t>
            </a:r>
            <a:r>
              <a:rPr lang="en-GB" sz="1200" b="1" i="1" kern="1200" dirty="0">
                <a:solidFill>
                  <a:schemeClr val="tx1"/>
                </a:solidFill>
                <a:effectLst/>
                <a:latin typeface="+mn-lt"/>
                <a:ea typeface="+mn-ea"/>
                <a:cs typeface="+mn-cs"/>
              </a:rPr>
              <a:t>strongest in the specialties that make the greatest dexterity demands.</a:t>
            </a:r>
          </a:p>
          <a:p>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Endodontics was the specialty that showed the strongest correlation, followed by cons. Periodontics also trended in the same direction.</a:t>
            </a:r>
          </a:p>
          <a:p>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No relationship was seen in oral surgery, orthodontics or radiology. </a:t>
            </a:r>
          </a:p>
          <a:p>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This shows that the test is measuring what we hope, fine motor skills, instead of observing a ‘good student’ effect.</a:t>
            </a: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Endodontics was also the only specialty where overall composite score predicted performance, not just the accuracy.</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C6102E"/>
        </a:solidFill>
        <a:effectLst/>
      </p:bgPr>
    </p:bg>
    <p:spTree>
      <p:nvGrpSpPr>
        <p:cNvPr id="1" name=""/>
        <p:cNvGrpSpPr/>
        <p:nvPr/>
      </p:nvGrpSpPr>
      <p:grpSpPr>
        <a:xfrm>
          <a:off x="0" y="0"/>
          <a:ext cx="0" cy="0"/>
          <a:chOff x="0" y="0"/>
          <a:chExt cx="0" cy="0"/>
        </a:xfrm>
      </p:grpSpPr>
      <p:sp>
        <p:nvSpPr>
          <p:cNvPr id="3" name="Text 1"/>
          <p:cNvSpPr/>
          <p:nvPr/>
        </p:nvSpPr>
        <p:spPr>
          <a:xfrm>
            <a:off x="457200" y="320040"/>
            <a:ext cx="1097280" cy="731520"/>
          </a:xfrm>
          <a:prstGeom prst="rect">
            <a:avLst/>
          </a:prstGeom>
          <a:noFill/>
          <a:ln/>
        </p:spPr>
        <p:txBody>
          <a:bodyPr wrap="square" rtlCol="0" anchor="ctr"/>
          <a:lstStyle/>
          <a:p>
            <a:pPr marL="0" indent="0" algn="ctr">
              <a:buNone/>
            </a:pPr>
            <a:r>
              <a:rPr lang="en-US" sz="800" dirty="0">
                <a:solidFill>
                  <a:srgbClr val="FFFFFF"/>
                </a:solidFill>
              </a:rPr>
              <a:t>QUB Logo</a:t>
            </a:r>
            <a:endParaRPr lang="en-US" sz="800" dirty="0"/>
          </a:p>
        </p:txBody>
      </p:sp>
      <p:sp>
        <p:nvSpPr>
          <p:cNvPr id="5" name="Text 3"/>
          <p:cNvSpPr/>
          <p:nvPr/>
        </p:nvSpPr>
        <p:spPr>
          <a:xfrm>
            <a:off x="1737360" y="320040"/>
            <a:ext cx="1097280" cy="731520"/>
          </a:xfrm>
          <a:prstGeom prst="rect">
            <a:avLst/>
          </a:prstGeom>
          <a:noFill/>
          <a:ln/>
        </p:spPr>
        <p:txBody>
          <a:bodyPr wrap="square" rtlCol="0" anchor="ctr"/>
          <a:lstStyle/>
          <a:p>
            <a:pPr marL="0" indent="0" algn="ctr">
              <a:buNone/>
            </a:pPr>
            <a:r>
              <a:rPr lang="en-US" sz="800" dirty="0">
                <a:solidFill>
                  <a:srgbClr val="FFFFFF"/>
                </a:solidFill>
              </a:rPr>
              <a:t>Belfast</a:t>
            </a:r>
            <a:endParaRPr lang="en-US" sz="800" dirty="0"/>
          </a:p>
          <a:p>
            <a:pPr marL="0" indent="0" algn="ctr">
              <a:buNone/>
            </a:pPr>
            <a:r>
              <a:rPr lang="en-US" sz="800" dirty="0">
                <a:solidFill>
                  <a:srgbClr val="FFFFFF"/>
                </a:solidFill>
              </a:rPr>
              <a:t>Trust</a:t>
            </a:r>
            <a:endParaRPr lang="en-US" sz="800" dirty="0"/>
          </a:p>
        </p:txBody>
      </p:sp>
      <p:sp>
        <p:nvSpPr>
          <p:cNvPr id="7" name="Text 5"/>
          <p:cNvSpPr/>
          <p:nvPr/>
        </p:nvSpPr>
        <p:spPr>
          <a:xfrm>
            <a:off x="3017520" y="320040"/>
            <a:ext cx="1097280" cy="731520"/>
          </a:xfrm>
          <a:prstGeom prst="rect">
            <a:avLst/>
          </a:prstGeom>
          <a:noFill/>
          <a:ln/>
        </p:spPr>
        <p:txBody>
          <a:bodyPr wrap="square" rtlCol="0" anchor="ctr"/>
          <a:lstStyle/>
          <a:p>
            <a:pPr marL="0" indent="0" algn="ctr">
              <a:buNone/>
            </a:pPr>
            <a:r>
              <a:rPr lang="en-US" sz="800" dirty="0">
                <a:solidFill>
                  <a:srgbClr val="FFFFFF"/>
                </a:solidFill>
              </a:rPr>
              <a:t>NIMDTA</a:t>
            </a:r>
            <a:endParaRPr lang="en-US" sz="800" dirty="0"/>
          </a:p>
        </p:txBody>
      </p:sp>
      <p:sp>
        <p:nvSpPr>
          <p:cNvPr id="8" name="Text 6"/>
          <p:cNvSpPr/>
          <p:nvPr/>
        </p:nvSpPr>
        <p:spPr>
          <a:xfrm>
            <a:off x="367553" y="963257"/>
            <a:ext cx="8561294" cy="2377440"/>
          </a:xfrm>
          <a:prstGeom prst="rect">
            <a:avLst/>
          </a:prstGeom>
          <a:noFill/>
          <a:ln/>
        </p:spPr>
        <p:txBody>
          <a:bodyPr wrap="square" rtlCol="0" anchor="ctr"/>
          <a:lstStyle/>
          <a:p>
            <a:pPr marL="0" indent="0">
              <a:lnSpc>
                <a:spcPct val="110000"/>
              </a:lnSpc>
              <a:buNone/>
            </a:pPr>
            <a:r>
              <a:rPr lang="en-US" sz="3200" b="1" dirty="0">
                <a:solidFill>
                  <a:srgbClr val="FFFFFF"/>
                </a:solidFill>
                <a:latin typeface="Palatino Linotype" panose="02040502050505030304" pitchFamily="18" charset="0"/>
                <a:ea typeface="Georgia" pitchFamily="34" charset="-122"/>
                <a:cs typeface="Georgia" pitchFamily="34" charset="-120"/>
              </a:rPr>
              <a:t>A Novel Digital Dexterity</a:t>
            </a:r>
            <a:endParaRPr lang="en-US" sz="3200" dirty="0">
              <a:latin typeface="Palatino Linotype" panose="02040502050505030304" pitchFamily="18" charset="0"/>
            </a:endParaRPr>
          </a:p>
          <a:p>
            <a:pPr marL="0" indent="0">
              <a:lnSpc>
                <a:spcPct val="110000"/>
              </a:lnSpc>
              <a:buNone/>
            </a:pPr>
            <a:r>
              <a:rPr lang="en-US" sz="3200" b="1" dirty="0">
                <a:solidFill>
                  <a:srgbClr val="FFFFFF"/>
                </a:solidFill>
                <a:latin typeface="Palatino Linotype" panose="02040502050505030304" pitchFamily="18" charset="0"/>
                <a:ea typeface="Georgia" pitchFamily="34" charset="-122"/>
                <a:cs typeface="Georgia" pitchFamily="34" charset="-120"/>
              </a:rPr>
              <a:t>Assessment and its Relationship</a:t>
            </a:r>
            <a:endParaRPr lang="en-US" sz="3200" dirty="0">
              <a:latin typeface="Palatino Linotype" panose="02040502050505030304" pitchFamily="18" charset="0"/>
            </a:endParaRPr>
          </a:p>
          <a:p>
            <a:pPr marL="0" indent="0">
              <a:lnSpc>
                <a:spcPct val="110000"/>
              </a:lnSpc>
              <a:buNone/>
            </a:pPr>
            <a:r>
              <a:rPr lang="en-US" sz="3200" b="1" dirty="0">
                <a:solidFill>
                  <a:srgbClr val="FFFFFF"/>
                </a:solidFill>
                <a:latin typeface="Palatino Linotype" panose="02040502050505030304" pitchFamily="18" charset="0"/>
                <a:ea typeface="Georgia" pitchFamily="34" charset="-122"/>
                <a:cs typeface="Georgia" pitchFamily="34" charset="-120"/>
              </a:rPr>
              <a:t>with Clinical Performance</a:t>
            </a:r>
            <a:endParaRPr lang="en-US" sz="3200" dirty="0">
              <a:latin typeface="Palatino Linotype" panose="02040502050505030304" pitchFamily="18" charset="0"/>
            </a:endParaRPr>
          </a:p>
          <a:p>
            <a:pPr marL="0" indent="0">
              <a:lnSpc>
                <a:spcPct val="110000"/>
              </a:lnSpc>
              <a:buNone/>
            </a:pPr>
            <a:r>
              <a:rPr lang="en-US" sz="3200" b="1" dirty="0">
                <a:solidFill>
                  <a:srgbClr val="FFFFFF"/>
                </a:solidFill>
                <a:latin typeface="Palatino Linotype" panose="02040502050505030304" pitchFamily="18" charset="0"/>
                <a:ea typeface="Georgia" pitchFamily="34" charset="-122"/>
                <a:cs typeface="Georgia" pitchFamily="34" charset="-120"/>
              </a:rPr>
              <a:t>in Dental Students</a:t>
            </a:r>
            <a:endParaRPr lang="en-US" sz="3200" dirty="0">
              <a:latin typeface="Palatino Linotype" panose="02040502050505030304" pitchFamily="18" charset="0"/>
            </a:endParaRPr>
          </a:p>
        </p:txBody>
      </p:sp>
      <p:sp>
        <p:nvSpPr>
          <p:cNvPr id="9" name="Text 7"/>
          <p:cNvSpPr/>
          <p:nvPr/>
        </p:nvSpPr>
        <p:spPr>
          <a:xfrm>
            <a:off x="428756" y="3735145"/>
            <a:ext cx="8229600" cy="457200"/>
          </a:xfrm>
          <a:prstGeom prst="rect">
            <a:avLst/>
          </a:prstGeom>
          <a:noFill/>
          <a:ln/>
        </p:spPr>
        <p:txBody>
          <a:bodyPr wrap="square" rtlCol="0" anchor="ctr"/>
          <a:lstStyle/>
          <a:p>
            <a:r>
              <a:rPr lang="en-GB" sz="1600" b="1" i="1" dirty="0">
                <a:solidFill>
                  <a:schemeClr val="bg1"/>
                </a:solidFill>
                <a:latin typeface="Palatino Linotype" panose="02040502050505030304" pitchFamily="18" charset="0"/>
              </a:rPr>
              <a:t>Dr Maya Fahy  </a:t>
            </a:r>
            <a:r>
              <a:rPr lang="en-GB" sz="1600" i="1" dirty="0">
                <a:solidFill>
                  <a:schemeClr val="bg1"/>
                </a:solidFill>
                <a:latin typeface="Palatino Linotype" panose="02040502050505030304" pitchFamily="18" charset="0"/>
              </a:rPr>
              <a:t>|  Dental Core Trainee Oral Surgery/Oral Medicine</a:t>
            </a:r>
          </a:p>
          <a:p>
            <a:r>
              <a:rPr lang="en-GB" sz="1600" b="1" i="1" dirty="0">
                <a:solidFill>
                  <a:schemeClr val="bg1"/>
                </a:solidFill>
                <a:latin typeface="Palatino Linotype" panose="02040502050505030304" pitchFamily="18" charset="0"/>
              </a:rPr>
              <a:t>Rebekah Milligan </a:t>
            </a:r>
            <a:r>
              <a:rPr lang="en-GB" sz="1600" i="1" dirty="0">
                <a:solidFill>
                  <a:schemeClr val="bg1"/>
                </a:solidFill>
                <a:latin typeface="Palatino Linotype" panose="02040502050505030304" pitchFamily="18" charset="0"/>
              </a:rPr>
              <a:t>| Specialty Trainee Oral Surgery</a:t>
            </a:r>
          </a:p>
          <a:p>
            <a:r>
              <a:rPr lang="en-GB" sz="1600" b="1" i="1" dirty="0">
                <a:solidFill>
                  <a:schemeClr val="bg1"/>
                </a:solidFill>
                <a:latin typeface="Palatino Linotype" panose="02040502050505030304" pitchFamily="18" charset="0"/>
              </a:rPr>
              <a:t>Mr Jamie Toole </a:t>
            </a:r>
            <a:r>
              <a:rPr lang="en-GB" sz="1600" i="1" dirty="0">
                <a:solidFill>
                  <a:schemeClr val="bg1"/>
                </a:solidFill>
                <a:latin typeface="Palatino Linotype" panose="02040502050505030304" pitchFamily="18" charset="0"/>
              </a:rPr>
              <a:t>| Consultant Oral Surgeon</a:t>
            </a:r>
          </a:p>
        </p:txBody>
      </p:sp>
      <p:sp>
        <p:nvSpPr>
          <p:cNvPr id="10" name="Text 8"/>
          <p:cNvSpPr/>
          <p:nvPr/>
        </p:nvSpPr>
        <p:spPr>
          <a:xfrm>
            <a:off x="457200" y="4480560"/>
            <a:ext cx="8229600" cy="365760"/>
          </a:xfrm>
          <a:prstGeom prst="rect">
            <a:avLst/>
          </a:prstGeom>
          <a:noFill/>
          <a:ln/>
        </p:spPr>
        <p:txBody>
          <a:bodyPr wrap="square" rtlCol="0" anchor="ctr"/>
          <a:lstStyle/>
          <a:p>
            <a:pPr marL="0" indent="0">
              <a:buNone/>
            </a:pPr>
            <a:r>
              <a:rPr lang="en-US" sz="1200" dirty="0">
                <a:solidFill>
                  <a:srgbClr val="FFFFFF"/>
                </a:solidFill>
                <a:latin typeface="Palatino Linotype" panose="02040502050505030304" pitchFamily="18" charset="0"/>
                <a:ea typeface="Arial" pitchFamily="34" charset="-122"/>
                <a:cs typeface="Arial" pitchFamily="34" charset="-120"/>
              </a:rPr>
              <a:t>ADEE Budapest 2026</a:t>
            </a:r>
            <a:endParaRPr lang="en-US" sz="1200" dirty="0">
              <a:latin typeface="Palatino Linotype" panose="02040502050505030304" pitchFamily="18" charset="0"/>
            </a:endParaRPr>
          </a:p>
        </p:txBody>
      </p:sp>
      <p:pic>
        <p:nvPicPr>
          <p:cNvPr id="1026" name="Picture 2" descr="Queens University Belfast - PeaceRep">
            <a:extLst>
              <a:ext uri="{FF2B5EF4-FFF2-40B4-BE49-F238E27FC236}">
                <a16:creationId xmlns:a16="http://schemas.microsoft.com/office/drawing/2014/main" id="{5BCDDC74-5748-EA5C-0288-51DA0A626E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411" y="292012"/>
            <a:ext cx="1166166" cy="74553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Belfast Health and Social Care Trust - YouTube">
            <a:extLst>
              <a:ext uri="{FF2B5EF4-FFF2-40B4-BE49-F238E27FC236}">
                <a16:creationId xmlns:a16="http://schemas.microsoft.com/office/drawing/2014/main" id="{F76406E6-DB68-4A3E-643D-EF9F61158D6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4405" b="19312"/>
          <a:stretch>
            <a:fillRect/>
          </a:stretch>
        </p:blipFill>
        <p:spPr bwMode="auto">
          <a:xfrm>
            <a:off x="1620077" y="292012"/>
            <a:ext cx="1324656" cy="74553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NIMDTA Lead for Hospital Dentistry - HSCNI Jobs">
            <a:extLst>
              <a:ext uri="{FF2B5EF4-FFF2-40B4-BE49-F238E27FC236}">
                <a16:creationId xmlns:a16="http://schemas.microsoft.com/office/drawing/2014/main" id="{E54FC6C5-D5A6-78C6-410C-0CA26FB8C4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72423" y="292011"/>
            <a:ext cx="1759462" cy="745535"/>
          </a:xfrm>
          <a:prstGeom prst="rect">
            <a:avLst/>
          </a:prstGeom>
          <a:noFill/>
          <a:extLst>
            <a:ext uri="{909E8E84-426E-40DD-AFC4-6F175D3DCCD1}">
              <a14:hiddenFill xmlns:a14="http://schemas.microsoft.com/office/drawing/2010/main">
                <a:solidFill>
                  <a:srgbClr val="FFFFFF"/>
                </a:solidFill>
              </a14:hiddenFill>
            </a:ext>
          </a:extLst>
        </p:spPr>
      </p:pic>
      <p:sp>
        <p:nvSpPr>
          <p:cNvPr id="11" name="Text 7">
            <a:extLst>
              <a:ext uri="{FF2B5EF4-FFF2-40B4-BE49-F238E27FC236}">
                <a16:creationId xmlns:a16="http://schemas.microsoft.com/office/drawing/2014/main" id="{2E1352B5-671C-C517-AA74-1FC503970F23}"/>
              </a:ext>
            </a:extLst>
          </p:cNvPr>
          <p:cNvSpPr/>
          <p:nvPr/>
        </p:nvSpPr>
        <p:spPr>
          <a:xfrm>
            <a:off x="433411" y="3155127"/>
            <a:ext cx="8229600" cy="457200"/>
          </a:xfrm>
          <a:prstGeom prst="rect">
            <a:avLst/>
          </a:prstGeom>
          <a:noFill/>
          <a:ln/>
        </p:spPr>
        <p:txBody>
          <a:bodyPr wrap="square" rtlCol="0" anchor="ctr"/>
          <a:lstStyle/>
          <a:p>
            <a:pPr marL="0" indent="0">
              <a:buNone/>
            </a:pPr>
            <a:r>
              <a:rPr lang="en-US" sz="1600" i="1" dirty="0">
                <a:solidFill>
                  <a:srgbClr val="FFFFFF"/>
                </a:solidFill>
                <a:latin typeface="Palatino Linotype" panose="02040502050505030304" pitchFamily="18" charset="0"/>
                <a:ea typeface="Georgia" pitchFamily="34" charset="-122"/>
                <a:cs typeface="Georgia" pitchFamily="34" charset="-120"/>
              </a:rPr>
              <a:t>A Mixed-Methods Pilot Study</a:t>
            </a:r>
            <a:endParaRPr lang="en-US" sz="1600" dirty="0">
              <a:latin typeface="Palatino Linotype" panose="0204050205050503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C6102E"/>
          </a:solidFill>
          <a:ln/>
        </p:spPr>
        <p:txBody>
          <a:bodyPr/>
          <a:lstStyle/>
          <a:p>
            <a:endParaRPr lang="en-GB"/>
          </a:p>
        </p:txBody>
      </p:sp>
      <p:sp>
        <p:nvSpPr>
          <p:cNvPr id="3" name="Text 1"/>
          <p:cNvSpPr/>
          <p:nvPr/>
        </p:nvSpPr>
        <p:spPr>
          <a:xfrm>
            <a:off x="548640" y="365760"/>
            <a:ext cx="8229600" cy="457200"/>
          </a:xfrm>
          <a:prstGeom prst="rect">
            <a:avLst/>
          </a:prstGeom>
          <a:noFill/>
          <a:ln/>
        </p:spPr>
        <p:txBody>
          <a:bodyPr wrap="square" lIns="0" tIns="0" rIns="0" bIns="0" rtlCol="0" anchor="ctr"/>
          <a:lstStyle/>
          <a:p>
            <a:pPr marL="0" indent="0">
              <a:buNone/>
            </a:pPr>
            <a:r>
              <a:rPr lang="en-US" sz="2800" b="1" dirty="0">
                <a:solidFill>
                  <a:srgbClr val="C6102E"/>
                </a:solidFill>
                <a:latin typeface="Palatino Linotype" panose="02040502050505030304" pitchFamily="18" charset="0"/>
                <a:ea typeface="Georgia" pitchFamily="34" charset="-122"/>
                <a:cs typeface="Georgia" pitchFamily="34" charset="-120"/>
              </a:rPr>
              <a:t>Results 6: Student Feedback</a:t>
            </a:r>
            <a:endParaRPr lang="en-US" sz="2800" dirty="0">
              <a:latin typeface="Palatino Linotype" panose="02040502050505030304" pitchFamily="18" charset="0"/>
            </a:endParaRPr>
          </a:p>
        </p:txBody>
      </p:sp>
      <p:pic>
        <p:nvPicPr>
          <p:cNvPr id="4" name="Image 0" descr="preencoded.png"/>
          <p:cNvPicPr>
            <a:picLocks noChangeAspect="1"/>
          </p:cNvPicPr>
          <p:nvPr/>
        </p:nvPicPr>
        <p:blipFill>
          <a:blip r:embed="rId3"/>
          <a:stretch>
            <a:fillRect/>
          </a:stretch>
        </p:blipFill>
        <p:spPr>
          <a:xfrm>
            <a:off x="274320" y="1005840"/>
            <a:ext cx="5303520" cy="3657600"/>
          </a:xfrm>
          <a:prstGeom prst="rect">
            <a:avLst/>
          </a:prstGeom>
        </p:spPr>
      </p:pic>
      <p:sp>
        <p:nvSpPr>
          <p:cNvPr id="5" name="Text 2"/>
          <p:cNvSpPr/>
          <p:nvPr/>
        </p:nvSpPr>
        <p:spPr>
          <a:xfrm>
            <a:off x="5760720" y="1371600"/>
            <a:ext cx="3017520" cy="3200400"/>
          </a:xfrm>
          <a:prstGeom prst="rect">
            <a:avLst/>
          </a:prstGeom>
          <a:noFill/>
          <a:ln/>
        </p:spPr>
        <p:txBody>
          <a:bodyPr wrap="square" rtlCol="0" anchor="ctr"/>
          <a:lstStyle/>
          <a:p>
            <a:pPr marL="0" indent="0">
              <a:lnSpc>
                <a:spcPct val="120000"/>
              </a:lnSpc>
              <a:buNone/>
            </a:pPr>
            <a:r>
              <a:rPr lang="en-US" sz="1800" b="1" dirty="0">
                <a:solidFill>
                  <a:srgbClr val="1D1D1B"/>
                </a:solidFill>
                <a:latin typeface="Palatino Linotype" panose="02040502050505030304" pitchFamily="18" charset="0"/>
              </a:rPr>
              <a:t>Enjoyed it — but sceptical</a:t>
            </a:r>
            <a:endParaRPr lang="en-US" sz="1800" dirty="0">
              <a:latin typeface="Palatino Linotype" panose="02040502050505030304" pitchFamily="18" charset="0"/>
            </a:endParaRPr>
          </a:p>
          <a:p>
            <a:pPr marL="0" indent="0">
              <a:lnSpc>
                <a:spcPct val="120000"/>
              </a:lnSpc>
              <a:buNone/>
            </a:pPr>
            <a:r>
              <a:rPr lang="en-US" sz="1800" b="1" dirty="0">
                <a:solidFill>
                  <a:srgbClr val="1D1D1B"/>
                </a:solidFill>
                <a:latin typeface="Palatino Linotype" panose="02040502050505030304" pitchFamily="18" charset="0"/>
              </a:rPr>
              <a:t>about clinical prediction</a:t>
            </a:r>
            <a:endParaRPr lang="en-US" sz="1800" dirty="0">
              <a:latin typeface="Palatino Linotype" panose="02040502050505030304" pitchFamily="18" charset="0"/>
            </a:endParaRPr>
          </a:p>
          <a:p>
            <a:pPr marL="0" indent="0">
              <a:buNone/>
            </a:pPr>
            <a:endParaRPr lang="en-US" sz="1800" dirty="0">
              <a:latin typeface="Palatino Linotype" panose="02040502050505030304" pitchFamily="18" charset="0"/>
            </a:endParaRPr>
          </a:p>
          <a:p>
            <a:pPr marL="0" indent="0">
              <a:lnSpc>
                <a:spcPct val="130000"/>
              </a:lnSpc>
              <a:buNone/>
            </a:pPr>
            <a:r>
              <a:rPr lang="en-US" sz="1300" dirty="0">
                <a:solidFill>
                  <a:srgbClr val="1D1D1B"/>
                </a:solidFill>
                <a:latin typeface="Palatino Linotype" panose="02040502050505030304" pitchFamily="18" charset="0"/>
              </a:rPr>
              <a:t>Students understand that dexterity</a:t>
            </a:r>
            <a:endParaRPr lang="en-US" sz="1800" dirty="0">
              <a:latin typeface="Palatino Linotype" panose="02040502050505030304" pitchFamily="18" charset="0"/>
            </a:endParaRPr>
          </a:p>
          <a:p>
            <a:pPr marL="0" indent="0">
              <a:lnSpc>
                <a:spcPct val="130000"/>
              </a:lnSpc>
              <a:buNone/>
            </a:pPr>
            <a:r>
              <a:rPr lang="en-US" sz="1300" dirty="0">
                <a:solidFill>
                  <a:srgbClr val="1D1D1B"/>
                </a:solidFill>
                <a:latin typeface="Palatino Linotype" panose="02040502050505030304" pitchFamily="18" charset="0"/>
              </a:rPr>
              <a:t>is one component of clinical</a:t>
            </a:r>
            <a:endParaRPr lang="en-US" sz="1800" dirty="0">
              <a:latin typeface="Palatino Linotype" panose="02040502050505030304" pitchFamily="18" charset="0"/>
            </a:endParaRPr>
          </a:p>
          <a:p>
            <a:pPr marL="0" indent="0">
              <a:lnSpc>
                <a:spcPct val="130000"/>
              </a:lnSpc>
              <a:buNone/>
            </a:pPr>
            <a:r>
              <a:rPr lang="en-US" sz="1300" dirty="0">
                <a:solidFill>
                  <a:srgbClr val="1D1D1B"/>
                </a:solidFill>
                <a:latin typeface="Palatino Linotype" panose="02040502050505030304" pitchFamily="18" charset="0"/>
              </a:rPr>
              <a:t>competence, not the whole picture.</a:t>
            </a:r>
            <a:endParaRPr lang="en-US" sz="1800" dirty="0">
              <a:latin typeface="Palatino Linotype" panose="02040502050505030304" pitchFamily="18" charset="0"/>
            </a:endParaRPr>
          </a:p>
          <a:p>
            <a:pPr marL="0" indent="0">
              <a:buNone/>
            </a:pPr>
            <a:endParaRPr lang="en-US" sz="1800" dirty="0">
              <a:latin typeface="Palatino Linotype" panose="02040502050505030304" pitchFamily="18" charset="0"/>
            </a:endParaRPr>
          </a:p>
          <a:p>
            <a:pPr marL="0" indent="0">
              <a:lnSpc>
                <a:spcPct val="130000"/>
              </a:lnSpc>
              <a:buNone/>
            </a:pPr>
            <a:r>
              <a:rPr lang="en-US" sz="1200" i="1" dirty="0">
                <a:solidFill>
                  <a:srgbClr val="6D6E71"/>
                </a:solidFill>
                <a:latin typeface="Palatino Linotype" panose="02040502050505030304" pitchFamily="18" charset="0"/>
              </a:rPr>
              <a:t>This gap is itself statistically</a:t>
            </a:r>
            <a:endParaRPr lang="en-US" sz="1800" dirty="0">
              <a:latin typeface="Palatino Linotype" panose="02040502050505030304" pitchFamily="18" charset="0"/>
            </a:endParaRPr>
          </a:p>
          <a:p>
            <a:pPr marL="0" indent="0">
              <a:lnSpc>
                <a:spcPct val="130000"/>
              </a:lnSpc>
              <a:buNone/>
            </a:pPr>
            <a:r>
              <a:rPr lang="en-US" sz="1200" i="1" dirty="0">
                <a:solidFill>
                  <a:srgbClr val="6D6E71"/>
                </a:solidFill>
                <a:latin typeface="Palatino Linotype" panose="02040502050505030304" pitchFamily="18" charset="0"/>
              </a:rPr>
              <a:t>significant (Wilcoxon p = 0.009)</a:t>
            </a:r>
            <a:endParaRPr lang="en-US" sz="1800" dirty="0">
              <a:latin typeface="Palatino Linotype" panose="02040502050505030304" pitchFamily="18" charset="0"/>
            </a:endParaRPr>
          </a:p>
        </p:txBody>
      </p:sp>
      <p:sp>
        <p:nvSpPr>
          <p:cNvPr id="6" name="Text 3"/>
          <p:cNvSpPr/>
          <p:nvPr/>
        </p:nvSpPr>
        <p:spPr>
          <a:xfrm>
            <a:off x="8595360" y="4754880"/>
            <a:ext cx="365760" cy="274320"/>
          </a:xfrm>
          <a:prstGeom prst="rect">
            <a:avLst/>
          </a:prstGeom>
          <a:noFill/>
          <a:ln/>
        </p:spPr>
        <p:txBody>
          <a:bodyPr wrap="square" rtlCol="0" anchor="ctr"/>
          <a:lstStyle/>
          <a:p>
            <a:pPr marL="0" indent="0" algn="r">
              <a:buNone/>
            </a:pPr>
            <a:r>
              <a:rPr lang="en-US" sz="900" dirty="0">
                <a:solidFill>
                  <a:srgbClr val="6D6E71"/>
                </a:solidFill>
              </a:rPr>
              <a:t>9</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C6102E"/>
          </a:solidFill>
          <a:ln/>
        </p:spPr>
        <p:txBody>
          <a:bodyPr/>
          <a:lstStyle/>
          <a:p>
            <a:endParaRPr lang="en-GB"/>
          </a:p>
        </p:txBody>
      </p:sp>
      <p:sp>
        <p:nvSpPr>
          <p:cNvPr id="3" name="Text 1"/>
          <p:cNvSpPr/>
          <p:nvPr/>
        </p:nvSpPr>
        <p:spPr>
          <a:xfrm>
            <a:off x="548640" y="365760"/>
            <a:ext cx="8229600" cy="457200"/>
          </a:xfrm>
          <a:prstGeom prst="rect">
            <a:avLst/>
          </a:prstGeom>
          <a:noFill/>
          <a:ln/>
        </p:spPr>
        <p:txBody>
          <a:bodyPr wrap="square" lIns="0" tIns="0" rIns="0" bIns="0" rtlCol="0" anchor="ctr"/>
          <a:lstStyle/>
          <a:p>
            <a:pPr marL="0" indent="0">
              <a:buNone/>
            </a:pPr>
            <a:r>
              <a:rPr lang="en-US" sz="2800" b="1" dirty="0">
                <a:solidFill>
                  <a:srgbClr val="C6102E"/>
                </a:solidFill>
                <a:latin typeface="Palatino Linotype" panose="02040502050505030304" pitchFamily="18" charset="0"/>
                <a:ea typeface="Georgia" pitchFamily="34" charset="-122"/>
                <a:cs typeface="Georgia" pitchFamily="34" charset="-120"/>
              </a:rPr>
              <a:t>Next Steps</a:t>
            </a:r>
            <a:endParaRPr lang="en-US" sz="2800" dirty="0">
              <a:latin typeface="Palatino Linotype" panose="02040502050505030304" pitchFamily="18" charset="0"/>
            </a:endParaRPr>
          </a:p>
        </p:txBody>
      </p:sp>
      <p:sp>
        <p:nvSpPr>
          <p:cNvPr id="4" name="Text 2"/>
          <p:cNvSpPr/>
          <p:nvPr/>
        </p:nvSpPr>
        <p:spPr>
          <a:xfrm>
            <a:off x="731520" y="1097280"/>
            <a:ext cx="7772400" cy="3657600"/>
          </a:xfrm>
          <a:prstGeom prst="rect">
            <a:avLst/>
          </a:prstGeom>
          <a:noFill/>
          <a:ln/>
        </p:spPr>
        <p:txBody>
          <a:bodyPr wrap="square" rtlCol="0" anchor="ctr"/>
          <a:lstStyle/>
          <a:p>
            <a:pPr marL="0" indent="0">
              <a:buNone/>
            </a:pPr>
            <a:r>
              <a:rPr lang="en-US" sz="1800" b="1" dirty="0">
                <a:solidFill>
                  <a:srgbClr val="1D1D1B"/>
                </a:solidFill>
                <a:latin typeface="Palatino Linotype" panose="02040502050505030304" pitchFamily="18" charset="0"/>
              </a:rPr>
              <a:t>Larger sample</a:t>
            </a:r>
            <a:endParaRPr lang="en-US" sz="1800" dirty="0">
              <a:latin typeface="Palatino Linotype" panose="02040502050505030304" pitchFamily="18" charset="0"/>
            </a:endParaRPr>
          </a:p>
          <a:p>
            <a:pPr marL="0" indent="0">
              <a:buNone/>
            </a:pPr>
            <a:r>
              <a:rPr lang="en-US" sz="1300" dirty="0">
                <a:solidFill>
                  <a:srgbClr val="6D6E71"/>
                </a:solidFill>
                <a:latin typeface="Palatino Linotype" panose="02040502050505030304" pitchFamily="18" charset="0"/>
              </a:rPr>
              <a:t>Expand across all year groups for greater statistical power</a:t>
            </a:r>
            <a:endParaRPr lang="en-US" sz="1800" dirty="0">
              <a:latin typeface="Palatino Linotype" panose="02040502050505030304" pitchFamily="18" charset="0"/>
            </a:endParaRPr>
          </a:p>
          <a:p>
            <a:pPr marL="0" indent="0">
              <a:buNone/>
            </a:pPr>
            <a:endParaRPr lang="en-US" sz="1800" dirty="0">
              <a:latin typeface="Palatino Linotype" panose="02040502050505030304" pitchFamily="18" charset="0"/>
            </a:endParaRPr>
          </a:p>
          <a:p>
            <a:pPr marL="0" indent="0">
              <a:buNone/>
            </a:pPr>
            <a:r>
              <a:rPr lang="en-US" sz="1800" b="1" dirty="0">
                <a:solidFill>
                  <a:srgbClr val="1D1D1B"/>
                </a:solidFill>
                <a:latin typeface="Palatino Linotype" panose="02040502050505030304" pitchFamily="18" charset="0"/>
              </a:rPr>
              <a:t>Technology refinements</a:t>
            </a:r>
            <a:endParaRPr lang="en-US" sz="1800" dirty="0">
              <a:latin typeface="Palatino Linotype" panose="02040502050505030304" pitchFamily="18" charset="0"/>
            </a:endParaRPr>
          </a:p>
          <a:p>
            <a:pPr marL="0" indent="0">
              <a:buNone/>
            </a:pPr>
            <a:r>
              <a:rPr lang="en-US" sz="1300" dirty="0">
                <a:solidFill>
                  <a:srgbClr val="6D6E71"/>
                </a:solidFill>
                <a:latin typeface="Palatino Linotype" panose="02040502050505030304" pitchFamily="18" charset="0"/>
              </a:rPr>
              <a:t>Address stylus responsiveness and visual design based on student feedback</a:t>
            </a:r>
            <a:endParaRPr lang="en-US" sz="1800" dirty="0">
              <a:latin typeface="Palatino Linotype" panose="02040502050505030304" pitchFamily="18" charset="0"/>
            </a:endParaRPr>
          </a:p>
          <a:p>
            <a:pPr marL="0" indent="0">
              <a:buNone/>
            </a:pPr>
            <a:endParaRPr lang="en-US" sz="1800" dirty="0">
              <a:latin typeface="Palatino Linotype" panose="02040502050505030304" pitchFamily="18" charset="0"/>
            </a:endParaRPr>
          </a:p>
          <a:p>
            <a:pPr marL="0" indent="0">
              <a:buNone/>
            </a:pPr>
            <a:r>
              <a:rPr lang="en-US" sz="1800" b="1" dirty="0">
                <a:solidFill>
                  <a:srgbClr val="1D1D1B"/>
                </a:solidFill>
                <a:latin typeface="Palatino Linotype" panose="02040502050505030304" pitchFamily="18" charset="0"/>
              </a:rPr>
              <a:t>Longitudinal tracking</a:t>
            </a:r>
            <a:endParaRPr lang="en-US" sz="1800" dirty="0">
              <a:latin typeface="Palatino Linotype" panose="02040502050505030304" pitchFamily="18" charset="0"/>
            </a:endParaRPr>
          </a:p>
          <a:p>
            <a:pPr marL="0" indent="0">
              <a:buNone/>
            </a:pPr>
            <a:r>
              <a:rPr lang="en-US" sz="1300" dirty="0">
                <a:solidFill>
                  <a:srgbClr val="6D6E71"/>
                </a:solidFill>
                <a:latin typeface="Palatino Linotype" panose="02040502050505030304" pitchFamily="18" charset="0"/>
              </a:rPr>
              <a:t>Test in Year 1 and follow clinical outcomes through to graduation</a:t>
            </a:r>
            <a:endParaRPr lang="en-US" sz="1800" dirty="0">
              <a:latin typeface="Palatino Linotype" panose="02040502050505030304" pitchFamily="18" charset="0"/>
            </a:endParaRPr>
          </a:p>
          <a:p>
            <a:pPr marL="0" indent="0">
              <a:buNone/>
            </a:pPr>
            <a:endParaRPr lang="en-US" sz="1800" dirty="0">
              <a:latin typeface="Palatino Linotype" panose="02040502050505030304" pitchFamily="18" charset="0"/>
            </a:endParaRPr>
          </a:p>
          <a:p>
            <a:pPr marL="0" indent="0">
              <a:buNone/>
            </a:pPr>
            <a:r>
              <a:rPr lang="en-US" sz="1800" b="1" dirty="0">
                <a:solidFill>
                  <a:srgbClr val="1D1D1B"/>
                </a:solidFill>
                <a:latin typeface="Palatino Linotype" panose="02040502050505030304" pitchFamily="18" charset="0"/>
              </a:rPr>
              <a:t>Multi-centre validation</a:t>
            </a:r>
            <a:endParaRPr lang="en-US" sz="1800" dirty="0">
              <a:latin typeface="Palatino Linotype" panose="02040502050505030304" pitchFamily="18" charset="0"/>
            </a:endParaRPr>
          </a:p>
          <a:p>
            <a:pPr marL="0" indent="0">
              <a:buNone/>
            </a:pPr>
            <a:r>
              <a:rPr lang="en-US" sz="1300" dirty="0">
                <a:solidFill>
                  <a:srgbClr val="6D6E71"/>
                </a:solidFill>
                <a:latin typeface="Palatino Linotype" panose="02040502050505030304" pitchFamily="18" charset="0"/>
              </a:rPr>
              <a:t>Replicate at other dental schools</a:t>
            </a:r>
            <a:endParaRPr lang="en-US" sz="1800" dirty="0">
              <a:latin typeface="Palatino Linotype" panose="02040502050505030304" pitchFamily="18" charset="0"/>
            </a:endParaRPr>
          </a:p>
        </p:txBody>
      </p:sp>
      <p:sp>
        <p:nvSpPr>
          <p:cNvPr id="5" name="Text 3"/>
          <p:cNvSpPr/>
          <p:nvPr/>
        </p:nvSpPr>
        <p:spPr>
          <a:xfrm>
            <a:off x="8595360" y="4754880"/>
            <a:ext cx="365760" cy="274320"/>
          </a:xfrm>
          <a:prstGeom prst="rect">
            <a:avLst/>
          </a:prstGeom>
          <a:noFill/>
          <a:ln/>
        </p:spPr>
        <p:txBody>
          <a:bodyPr wrap="square" rtlCol="0" anchor="ctr"/>
          <a:lstStyle/>
          <a:p>
            <a:pPr marL="0" indent="0" algn="r">
              <a:buNone/>
            </a:pPr>
            <a:r>
              <a:rPr lang="en-US" sz="900" dirty="0">
                <a:solidFill>
                  <a:srgbClr val="6D6E71"/>
                </a:solidFill>
              </a:rPr>
              <a:t>11</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C6102E"/>
          </a:solidFill>
          <a:ln/>
        </p:spPr>
        <p:txBody>
          <a:bodyPr/>
          <a:lstStyle/>
          <a:p>
            <a:endParaRPr lang="en-GB"/>
          </a:p>
        </p:txBody>
      </p:sp>
      <p:sp>
        <p:nvSpPr>
          <p:cNvPr id="3" name="Text 1"/>
          <p:cNvSpPr/>
          <p:nvPr/>
        </p:nvSpPr>
        <p:spPr>
          <a:xfrm>
            <a:off x="548640" y="365760"/>
            <a:ext cx="8229600" cy="457200"/>
          </a:xfrm>
          <a:prstGeom prst="rect">
            <a:avLst/>
          </a:prstGeom>
          <a:noFill/>
          <a:ln/>
        </p:spPr>
        <p:txBody>
          <a:bodyPr wrap="square" lIns="0" tIns="0" rIns="0" bIns="0" rtlCol="0" anchor="ctr"/>
          <a:lstStyle/>
          <a:p>
            <a:pPr marL="0" indent="0">
              <a:buNone/>
            </a:pPr>
            <a:r>
              <a:rPr lang="en-US" sz="2800" b="1" dirty="0">
                <a:solidFill>
                  <a:srgbClr val="C6102E"/>
                </a:solidFill>
                <a:latin typeface="Palatino Linotype" panose="02040502050505030304" pitchFamily="18" charset="0"/>
                <a:ea typeface="Georgia" pitchFamily="34" charset="-122"/>
                <a:cs typeface="Georgia" pitchFamily="34" charset="-120"/>
              </a:rPr>
              <a:t>Conclusion</a:t>
            </a:r>
            <a:endParaRPr lang="en-US" sz="2800" dirty="0">
              <a:latin typeface="Palatino Linotype" panose="02040502050505030304" pitchFamily="18" charset="0"/>
            </a:endParaRPr>
          </a:p>
        </p:txBody>
      </p:sp>
      <p:sp>
        <p:nvSpPr>
          <p:cNvPr id="4" name="Shape 2"/>
          <p:cNvSpPr/>
          <p:nvPr/>
        </p:nvSpPr>
        <p:spPr>
          <a:xfrm>
            <a:off x="548640" y="1051560"/>
            <a:ext cx="457200" cy="457200"/>
          </a:xfrm>
          <a:prstGeom prst="rect">
            <a:avLst/>
          </a:prstGeom>
          <a:solidFill>
            <a:srgbClr val="C6102E"/>
          </a:solidFill>
          <a:ln/>
        </p:spPr>
        <p:txBody>
          <a:bodyPr/>
          <a:lstStyle/>
          <a:p>
            <a:endParaRPr lang="en-GB"/>
          </a:p>
        </p:txBody>
      </p:sp>
      <p:sp>
        <p:nvSpPr>
          <p:cNvPr id="5" name="Text 3"/>
          <p:cNvSpPr/>
          <p:nvPr/>
        </p:nvSpPr>
        <p:spPr>
          <a:xfrm>
            <a:off x="548640" y="1051560"/>
            <a:ext cx="457200" cy="457200"/>
          </a:xfrm>
          <a:prstGeom prst="rect">
            <a:avLst/>
          </a:prstGeom>
          <a:noFill/>
          <a:ln/>
        </p:spPr>
        <p:txBody>
          <a:bodyPr wrap="square" rtlCol="0" anchor="ctr"/>
          <a:lstStyle/>
          <a:p>
            <a:pPr marL="0" indent="0" algn="ctr">
              <a:buNone/>
            </a:pPr>
            <a:r>
              <a:rPr lang="en-US" sz="1800" b="1" dirty="0">
                <a:solidFill>
                  <a:srgbClr val="FFFFFF"/>
                </a:solidFill>
              </a:rPr>
              <a:t>1</a:t>
            </a:r>
            <a:endParaRPr lang="en-US" sz="1800" dirty="0"/>
          </a:p>
        </p:txBody>
      </p:sp>
      <p:sp>
        <p:nvSpPr>
          <p:cNvPr id="6" name="Text 4"/>
          <p:cNvSpPr/>
          <p:nvPr/>
        </p:nvSpPr>
        <p:spPr>
          <a:xfrm>
            <a:off x="1188720" y="1051560"/>
            <a:ext cx="7498080" cy="594360"/>
          </a:xfrm>
          <a:prstGeom prst="rect">
            <a:avLst/>
          </a:prstGeom>
          <a:noFill/>
          <a:ln/>
        </p:spPr>
        <p:txBody>
          <a:bodyPr wrap="square" rtlCol="0" anchor="ctr"/>
          <a:lstStyle/>
          <a:p>
            <a:pPr marL="0" indent="0">
              <a:buNone/>
            </a:pPr>
            <a:r>
              <a:rPr lang="en-US" sz="1600" b="1" dirty="0">
                <a:solidFill>
                  <a:srgbClr val="1D1D1B"/>
                </a:solidFill>
                <a:latin typeface="Palatino Linotype" panose="02040502050505030304" pitchFamily="18" charset="0"/>
              </a:rPr>
              <a:t>The test works</a:t>
            </a:r>
            <a:endParaRPr lang="en-US" sz="1600" dirty="0">
              <a:latin typeface="Palatino Linotype" panose="02040502050505030304" pitchFamily="18" charset="0"/>
            </a:endParaRPr>
          </a:p>
          <a:p>
            <a:pPr marL="0" indent="0">
              <a:buNone/>
            </a:pPr>
            <a:r>
              <a:rPr lang="en-US" sz="1200" dirty="0">
                <a:solidFill>
                  <a:srgbClr val="6D6E71"/>
                </a:solidFill>
                <a:latin typeface="Palatino Linotype" panose="02040502050505030304" pitchFamily="18" charset="0"/>
              </a:rPr>
              <a:t>Accuracy drops across rounds — Round 3 discriminates best</a:t>
            </a:r>
            <a:endParaRPr lang="en-US" sz="1600" dirty="0">
              <a:latin typeface="Palatino Linotype" panose="02040502050505030304" pitchFamily="18" charset="0"/>
            </a:endParaRPr>
          </a:p>
        </p:txBody>
      </p:sp>
      <p:sp>
        <p:nvSpPr>
          <p:cNvPr id="7" name="Shape 5"/>
          <p:cNvSpPr/>
          <p:nvPr/>
        </p:nvSpPr>
        <p:spPr>
          <a:xfrm>
            <a:off x="548640" y="1828800"/>
            <a:ext cx="457200" cy="457200"/>
          </a:xfrm>
          <a:prstGeom prst="rect">
            <a:avLst/>
          </a:prstGeom>
          <a:solidFill>
            <a:srgbClr val="C6102E"/>
          </a:solidFill>
          <a:ln/>
        </p:spPr>
        <p:txBody>
          <a:bodyPr/>
          <a:lstStyle/>
          <a:p>
            <a:endParaRPr lang="en-GB"/>
          </a:p>
        </p:txBody>
      </p:sp>
      <p:sp>
        <p:nvSpPr>
          <p:cNvPr id="8" name="Text 6"/>
          <p:cNvSpPr/>
          <p:nvPr/>
        </p:nvSpPr>
        <p:spPr>
          <a:xfrm>
            <a:off x="548640" y="1828800"/>
            <a:ext cx="457200" cy="457200"/>
          </a:xfrm>
          <a:prstGeom prst="rect">
            <a:avLst/>
          </a:prstGeom>
          <a:noFill/>
          <a:ln/>
        </p:spPr>
        <p:txBody>
          <a:bodyPr wrap="square" rtlCol="0" anchor="ctr"/>
          <a:lstStyle/>
          <a:p>
            <a:pPr marL="0" indent="0" algn="ctr">
              <a:buNone/>
            </a:pPr>
            <a:r>
              <a:rPr lang="en-US" sz="1800" b="1" dirty="0">
                <a:solidFill>
                  <a:srgbClr val="FFFFFF"/>
                </a:solidFill>
              </a:rPr>
              <a:t>2</a:t>
            </a:r>
            <a:endParaRPr lang="en-US" sz="1800" dirty="0"/>
          </a:p>
        </p:txBody>
      </p:sp>
      <p:sp>
        <p:nvSpPr>
          <p:cNvPr id="9" name="Text 7"/>
          <p:cNvSpPr/>
          <p:nvPr/>
        </p:nvSpPr>
        <p:spPr>
          <a:xfrm>
            <a:off x="1188720" y="1828800"/>
            <a:ext cx="7498080" cy="594360"/>
          </a:xfrm>
          <a:prstGeom prst="rect">
            <a:avLst/>
          </a:prstGeom>
          <a:noFill/>
          <a:ln/>
        </p:spPr>
        <p:txBody>
          <a:bodyPr wrap="square" rtlCol="0" anchor="ctr"/>
          <a:lstStyle/>
          <a:p>
            <a:pPr marL="0" indent="0">
              <a:buNone/>
            </a:pPr>
            <a:r>
              <a:rPr lang="en-US" sz="1600" b="1" dirty="0">
                <a:solidFill>
                  <a:srgbClr val="1D1D1B"/>
                </a:solidFill>
                <a:latin typeface="Palatino Linotype" panose="02040502050505030304" pitchFamily="18" charset="0"/>
              </a:rPr>
              <a:t>Accuracy predicts clinical skill</a:t>
            </a:r>
            <a:endParaRPr lang="en-US" sz="1600" dirty="0">
              <a:latin typeface="Palatino Linotype" panose="02040502050505030304" pitchFamily="18" charset="0"/>
            </a:endParaRPr>
          </a:p>
          <a:p>
            <a:pPr marL="0" indent="0">
              <a:buNone/>
            </a:pPr>
            <a:r>
              <a:rPr lang="en-US" sz="1200" dirty="0">
                <a:solidFill>
                  <a:srgbClr val="6D6E71"/>
                </a:solidFill>
                <a:latin typeface="Palatino Linotype" panose="02040502050505030304" pitchFamily="18" charset="0"/>
              </a:rPr>
              <a:t>Significant correlation with LiftUpp scores (p = 0.047)</a:t>
            </a:r>
            <a:endParaRPr lang="en-US" sz="1600" dirty="0">
              <a:latin typeface="Palatino Linotype" panose="02040502050505030304" pitchFamily="18" charset="0"/>
            </a:endParaRPr>
          </a:p>
        </p:txBody>
      </p:sp>
      <p:sp>
        <p:nvSpPr>
          <p:cNvPr id="10" name="Shape 8"/>
          <p:cNvSpPr/>
          <p:nvPr/>
        </p:nvSpPr>
        <p:spPr>
          <a:xfrm>
            <a:off x="548640" y="2606040"/>
            <a:ext cx="457200" cy="457200"/>
          </a:xfrm>
          <a:prstGeom prst="rect">
            <a:avLst/>
          </a:prstGeom>
          <a:solidFill>
            <a:srgbClr val="C6102E"/>
          </a:solidFill>
          <a:ln/>
        </p:spPr>
        <p:txBody>
          <a:bodyPr/>
          <a:lstStyle/>
          <a:p>
            <a:endParaRPr lang="en-GB"/>
          </a:p>
        </p:txBody>
      </p:sp>
      <p:sp>
        <p:nvSpPr>
          <p:cNvPr id="11" name="Text 9"/>
          <p:cNvSpPr/>
          <p:nvPr/>
        </p:nvSpPr>
        <p:spPr>
          <a:xfrm>
            <a:off x="548640" y="2606040"/>
            <a:ext cx="457200" cy="457200"/>
          </a:xfrm>
          <a:prstGeom prst="rect">
            <a:avLst/>
          </a:prstGeom>
          <a:noFill/>
          <a:ln/>
        </p:spPr>
        <p:txBody>
          <a:bodyPr wrap="square" rtlCol="0" anchor="ctr"/>
          <a:lstStyle/>
          <a:p>
            <a:pPr marL="0" indent="0" algn="ctr">
              <a:buNone/>
            </a:pPr>
            <a:r>
              <a:rPr lang="en-US" sz="1800" b="1" dirty="0">
                <a:solidFill>
                  <a:srgbClr val="FFFFFF"/>
                </a:solidFill>
              </a:rPr>
              <a:t>3</a:t>
            </a:r>
            <a:endParaRPr lang="en-US" sz="1800" dirty="0"/>
          </a:p>
        </p:txBody>
      </p:sp>
      <p:sp>
        <p:nvSpPr>
          <p:cNvPr id="12" name="Text 10"/>
          <p:cNvSpPr/>
          <p:nvPr/>
        </p:nvSpPr>
        <p:spPr>
          <a:xfrm>
            <a:off x="1188720" y="2606040"/>
            <a:ext cx="7498080" cy="594360"/>
          </a:xfrm>
          <a:prstGeom prst="rect">
            <a:avLst/>
          </a:prstGeom>
          <a:noFill/>
          <a:ln/>
        </p:spPr>
        <p:txBody>
          <a:bodyPr wrap="square" rtlCol="0" anchor="ctr"/>
          <a:lstStyle/>
          <a:p>
            <a:pPr marL="0" indent="0">
              <a:buNone/>
            </a:pPr>
            <a:r>
              <a:rPr lang="en-US" sz="1600" b="1" dirty="0">
                <a:solidFill>
                  <a:srgbClr val="1D1D1B"/>
                </a:solidFill>
                <a:latin typeface="Palatino Linotype" panose="02040502050505030304" pitchFamily="18" charset="0"/>
              </a:rPr>
              <a:t>Strongest for endodontics</a:t>
            </a:r>
            <a:endParaRPr lang="en-US" sz="1600" dirty="0">
              <a:latin typeface="Palatino Linotype" panose="02040502050505030304" pitchFamily="18" charset="0"/>
            </a:endParaRPr>
          </a:p>
          <a:p>
            <a:pPr marL="0" indent="0">
              <a:buNone/>
            </a:pPr>
            <a:r>
              <a:rPr lang="en-US" sz="1200" dirty="0">
                <a:solidFill>
                  <a:srgbClr val="6D6E71"/>
                </a:solidFill>
                <a:latin typeface="Palatino Linotype" panose="02040502050505030304" pitchFamily="18" charset="0"/>
              </a:rPr>
              <a:t>The most dexterity-demanding specialty</a:t>
            </a:r>
            <a:endParaRPr lang="en-US" sz="1600" dirty="0">
              <a:latin typeface="Palatino Linotype" panose="02040502050505030304" pitchFamily="18" charset="0"/>
            </a:endParaRPr>
          </a:p>
        </p:txBody>
      </p:sp>
      <p:sp>
        <p:nvSpPr>
          <p:cNvPr id="13" name="Shape 11"/>
          <p:cNvSpPr/>
          <p:nvPr/>
        </p:nvSpPr>
        <p:spPr>
          <a:xfrm>
            <a:off x="548640" y="3383280"/>
            <a:ext cx="457200" cy="457200"/>
          </a:xfrm>
          <a:prstGeom prst="rect">
            <a:avLst/>
          </a:prstGeom>
          <a:solidFill>
            <a:srgbClr val="C6102E"/>
          </a:solidFill>
          <a:ln/>
        </p:spPr>
        <p:txBody>
          <a:bodyPr/>
          <a:lstStyle/>
          <a:p>
            <a:endParaRPr lang="en-GB"/>
          </a:p>
        </p:txBody>
      </p:sp>
      <p:sp>
        <p:nvSpPr>
          <p:cNvPr id="14" name="Text 12"/>
          <p:cNvSpPr/>
          <p:nvPr/>
        </p:nvSpPr>
        <p:spPr>
          <a:xfrm>
            <a:off x="548640" y="3383280"/>
            <a:ext cx="457200" cy="457200"/>
          </a:xfrm>
          <a:prstGeom prst="rect">
            <a:avLst/>
          </a:prstGeom>
          <a:noFill/>
          <a:ln/>
        </p:spPr>
        <p:txBody>
          <a:bodyPr wrap="square" rtlCol="0" anchor="ctr"/>
          <a:lstStyle/>
          <a:p>
            <a:pPr marL="0" indent="0" algn="ctr">
              <a:buNone/>
            </a:pPr>
            <a:r>
              <a:rPr lang="en-US" sz="1800" b="1" dirty="0">
                <a:solidFill>
                  <a:srgbClr val="FFFFFF"/>
                </a:solidFill>
              </a:rPr>
              <a:t>4</a:t>
            </a:r>
            <a:endParaRPr lang="en-US" sz="1800" dirty="0"/>
          </a:p>
        </p:txBody>
      </p:sp>
      <p:sp>
        <p:nvSpPr>
          <p:cNvPr id="15" name="Text 13"/>
          <p:cNvSpPr/>
          <p:nvPr/>
        </p:nvSpPr>
        <p:spPr>
          <a:xfrm>
            <a:off x="1188720" y="3383280"/>
            <a:ext cx="7498080" cy="594360"/>
          </a:xfrm>
          <a:prstGeom prst="rect">
            <a:avLst/>
          </a:prstGeom>
          <a:noFill/>
          <a:ln/>
        </p:spPr>
        <p:txBody>
          <a:bodyPr wrap="square" rtlCol="0" anchor="ctr"/>
          <a:lstStyle/>
          <a:p>
            <a:pPr marL="0" indent="0">
              <a:buNone/>
            </a:pPr>
            <a:r>
              <a:rPr lang="en-US" sz="1600" b="1" dirty="0">
                <a:solidFill>
                  <a:srgbClr val="1D1D1B"/>
                </a:solidFill>
                <a:latin typeface="Palatino Linotype" panose="02040502050505030304" pitchFamily="18" charset="0"/>
              </a:rPr>
              <a:t>Measures innate ability</a:t>
            </a:r>
            <a:endParaRPr lang="en-US" sz="1600" dirty="0">
              <a:latin typeface="Palatino Linotype" panose="02040502050505030304" pitchFamily="18" charset="0"/>
            </a:endParaRPr>
          </a:p>
          <a:p>
            <a:pPr marL="0" indent="0">
              <a:buNone/>
            </a:pPr>
            <a:r>
              <a:rPr lang="en-US" sz="1200" dirty="0">
                <a:solidFill>
                  <a:srgbClr val="6D6E71"/>
                </a:solidFill>
                <a:latin typeface="Palatino Linotype" panose="02040502050505030304" pitchFamily="18" charset="0"/>
              </a:rPr>
              <a:t>Tweezer scores don't change with year of study</a:t>
            </a:r>
            <a:endParaRPr lang="en-US" sz="1600" dirty="0"/>
          </a:p>
        </p:txBody>
      </p:sp>
      <p:sp>
        <p:nvSpPr>
          <p:cNvPr id="16" name="Shape 14"/>
          <p:cNvSpPr/>
          <p:nvPr/>
        </p:nvSpPr>
        <p:spPr>
          <a:xfrm>
            <a:off x="548640" y="4160520"/>
            <a:ext cx="457200" cy="457200"/>
          </a:xfrm>
          <a:prstGeom prst="rect">
            <a:avLst/>
          </a:prstGeom>
          <a:solidFill>
            <a:srgbClr val="C6102E"/>
          </a:solidFill>
          <a:ln/>
        </p:spPr>
        <p:txBody>
          <a:bodyPr/>
          <a:lstStyle/>
          <a:p>
            <a:endParaRPr lang="en-GB"/>
          </a:p>
        </p:txBody>
      </p:sp>
      <p:sp>
        <p:nvSpPr>
          <p:cNvPr id="17" name="Text 15"/>
          <p:cNvSpPr/>
          <p:nvPr/>
        </p:nvSpPr>
        <p:spPr>
          <a:xfrm>
            <a:off x="548640" y="4160520"/>
            <a:ext cx="457200" cy="457200"/>
          </a:xfrm>
          <a:prstGeom prst="rect">
            <a:avLst/>
          </a:prstGeom>
          <a:noFill/>
          <a:ln/>
        </p:spPr>
        <p:txBody>
          <a:bodyPr wrap="square" rtlCol="0" anchor="ctr"/>
          <a:lstStyle/>
          <a:p>
            <a:pPr marL="0" indent="0" algn="ctr">
              <a:buNone/>
            </a:pPr>
            <a:r>
              <a:rPr lang="en-US" sz="1800" b="1" dirty="0">
                <a:solidFill>
                  <a:srgbClr val="FFFFFF"/>
                </a:solidFill>
              </a:rPr>
              <a:t>5</a:t>
            </a:r>
            <a:endParaRPr lang="en-US" sz="1800" dirty="0"/>
          </a:p>
        </p:txBody>
      </p:sp>
      <p:sp>
        <p:nvSpPr>
          <p:cNvPr id="18" name="Text 16"/>
          <p:cNvSpPr/>
          <p:nvPr/>
        </p:nvSpPr>
        <p:spPr>
          <a:xfrm>
            <a:off x="1188720" y="4160520"/>
            <a:ext cx="7498080" cy="594360"/>
          </a:xfrm>
          <a:prstGeom prst="rect">
            <a:avLst/>
          </a:prstGeom>
          <a:noFill/>
          <a:ln/>
        </p:spPr>
        <p:txBody>
          <a:bodyPr wrap="square" rtlCol="0" anchor="ctr"/>
          <a:lstStyle/>
          <a:p>
            <a:pPr marL="0" indent="0">
              <a:buNone/>
            </a:pPr>
            <a:r>
              <a:rPr lang="en-US" sz="1600" b="1" dirty="0">
                <a:solidFill>
                  <a:srgbClr val="1D1D1B"/>
                </a:solidFill>
                <a:latin typeface="Palatino Linotype" panose="02040502050505030304" pitchFamily="18" charset="0"/>
              </a:rPr>
              <a:t>One piece of the puzzle</a:t>
            </a:r>
            <a:endParaRPr lang="en-US" sz="1600" dirty="0">
              <a:latin typeface="Palatino Linotype" panose="02040502050505030304" pitchFamily="18" charset="0"/>
            </a:endParaRPr>
          </a:p>
          <a:p>
            <a:pPr marL="0" indent="0">
              <a:buNone/>
            </a:pPr>
            <a:r>
              <a:rPr lang="en-US" sz="1200" dirty="0">
                <a:solidFill>
                  <a:srgbClr val="6D6E71"/>
                </a:solidFill>
                <a:latin typeface="Palatino Linotype" panose="02040502050505030304" pitchFamily="18" charset="0"/>
              </a:rPr>
              <a:t>Should complement, not replace, other assessment methods</a:t>
            </a:r>
            <a:endParaRPr lang="en-US" sz="1600" dirty="0">
              <a:latin typeface="Palatino Linotype" panose="02040502050505030304" pitchFamily="18" charset="0"/>
            </a:endParaRPr>
          </a:p>
        </p:txBody>
      </p:sp>
      <p:sp>
        <p:nvSpPr>
          <p:cNvPr id="19" name="Text 17"/>
          <p:cNvSpPr/>
          <p:nvPr/>
        </p:nvSpPr>
        <p:spPr>
          <a:xfrm>
            <a:off x="8595360" y="4754880"/>
            <a:ext cx="365760" cy="274320"/>
          </a:xfrm>
          <a:prstGeom prst="rect">
            <a:avLst/>
          </a:prstGeom>
          <a:noFill/>
          <a:ln/>
        </p:spPr>
        <p:txBody>
          <a:bodyPr wrap="square" rtlCol="0" anchor="ctr"/>
          <a:lstStyle/>
          <a:p>
            <a:pPr marL="0" indent="0" algn="r">
              <a:buNone/>
            </a:pPr>
            <a:r>
              <a:rPr lang="en-US" sz="900" dirty="0">
                <a:solidFill>
                  <a:srgbClr val="6D6E71"/>
                </a:solidFill>
              </a:rPr>
              <a:t>10</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2">
    <p:bg>
      <p:bgPr>
        <a:solidFill>
          <a:srgbClr val="C6102E"/>
        </a:solidFill>
        <a:effectLst/>
      </p:bgPr>
    </p:bg>
    <p:spTree>
      <p:nvGrpSpPr>
        <p:cNvPr id="1" name=""/>
        <p:cNvGrpSpPr/>
        <p:nvPr/>
      </p:nvGrpSpPr>
      <p:grpSpPr>
        <a:xfrm>
          <a:off x="0" y="0"/>
          <a:ext cx="0" cy="0"/>
          <a:chOff x="0" y="0"/>
          <a:chExt cx="0" cy="0"/>
        </a:xfrm>
      </p:grpSpPr>
      <p:sp>
        <p:nvSpPr>
          <p:cNvPr id="2" name="Shape 0"/>
          <p:cNvSpPr/>
          <p:nvPr/>
        </p:nvSpPr>
        <p:spPr>
          <a:xfrm>
            <a:off x="2834640" y="457200"/>
            <a:ext cx="1005840" cy="685800"/>
          </a:xfrm>
          <a:prstGeom prst="rect">
            <a:avLst/>
          </a:prstGeom>
          <a:solidFill>
            <a:srgbClr val="FFFFFF">
              <a:alpha val="20000"/>
            </a:srgbClr>
          </a:solidFill>
          <a:ln w="12700">
            <a:solidFill>
              <a:srgbClr val="FFFFFF"/>
            </a:solidFill>
            <a:prstDash val="solid"/>
          </a:ln>
        </p:spPr>
        <p:txBody>
          <a:bodyPr/>
          <a:lstStyle/>
          <a:p>
            <a:endParaRPr lang="en-GB"/>
          </a:p>
        </p:txBody>
      </p:sp>
      <p:sp>
        <p:nvSpPr>
          <p:cNvPr id="3" name="Text 1"/>
          <p:cNvSpPr/>
          <p:nvPr/>
        </p:nvSpPr>
        <p:spPr>
          <a:xfrm>
            <a:off x="2834640" y="457200"/>
            <a:ext cx="1005840" cy="685800"/>
          </a:xfrm>
          <a:prstGeom prst="rect">
            <a:avLst/>
          </a:prstGeom>
          <a:noFill/>
          <a:ln/>
        </p:spPr>
        <p:txBody>
          <a:bodyPr wrap="square" rtlCol="0" anchor="ctr"/>
          <a:lstStyle/>
          <a:p>
            <a:pPr marL="0" indent="0" algn="ctr">
              <a:buNone/>
            </a:pPr>
            <a:r>
              <a:rPr lang="en-US" sz="800" dirty="0">
                <a:solidFill>
                  <a:srgbClr val="FFFFFF"/>
                </a:solidFill>
              </a:rPr>
              <a:t>QUB</a:t>
            </a:r>
            <a:endParaRPr lang="en-US" sz="800" dirty="0"/>
          </a:p>
        </p:txBody>
      </p:sp>
      <p:sp>
        <p:nvSpPr>
          <p:cNvPr id="4" name="Shape 2"/>
          <p:cNvSpPr/>
          <p:nvPr/>
        </p:nvSpPr>
        <p:spPr>
          <a:xfrm>
            <a:off x="4069080" y="457200"/>
            <a:ext cx="1005840" cy="685800"/>
          </a:xfrm>
          <a:prstGeom prst="rect">
            <a:avLst/>
          </a:prstGeom>
          <a:solidFill>
            <a:srgbClr val="FFFFFF">
              <a:alpha val="20000"/>
            </a:srgbClr>
          </a:solidFill>
          <a:ln w="12700">
            <a:solidFill>
              <a:srgbClr val="FFFFFF"/>
            </a:solidFill>
            <a:prstDash val="solid"/>
          </a:ln>
        </p:spPr>
        <p:txBody>
          <a:bodyPr/>
          <a:lstStyle/>
          <a:p>
            <a:endParaRPr lang="en-GB"/>
          </a:p>
        </p:txBody>
      </p:sp>
      <p:sp>
        <p:nvSpPr>
          <p:cNvPr id="5" name="Text 3"/>
          <p:cNvSpPr/>
          <p:nvPr/>
        </p:nvSpPr>
        <p:spPr>
          <a:xfrm>
            <a:off x="4069080" y="457200"/>
            <a:ext cx="1005840" cy="685800"/>
          </a:xfrm>
          <a:prstGeom prst="rect">
            <a:avLst/>
          </a:prstGeom>
          <a:noFill/>
          <a:ln/>
        </p:spPr>
        <p:txBody>
          <a:bodyPr wrap="square" rtlCol="0" anchor="ctr"/>
          <a:lstStyle/>
          <a:p>
            <a:pPr marL="0" indent="0" algn="ctr">
              <a:buNone/>
            </a:pPr>
            <a:r>
              <a:rPr lang="en-US" sz="800" dirty="0">
                <a:solidFill>
                  <a:srgbClr val="FFFFFF"/>
                </a:solidFill>
              </a:rPr>
              <a:t>Belfast</a:t>
            </a:r>
            <a:endParaRPr lang="en-US" sz="800" dirty="0"/>
          </a:p>
          <a:p>
            <a:pPr marL="0" indent="0" algn="ctr">
              <a:buNone/>
            </a:pPr>
            <a:r>
              <a:rPr lang="en-US" sz="800" dirty="0">
                <a:solidFill>
                  <a:srgbClr val="FFFFFF"/>
                </a:solidFill>
              </a:rPr>
              <a:t>Trust</a:t>
            </a:r>
            <a:endParaRPr lang="en-US" sz="800" dirty="0"/>
          </a:p>
        </p:txBody>
      </p:sp>
      <p:sp>
        <p:nvSpPr>
          <p:cNvPr id="6" name="Shape 4"/>
          <p:cNvSpPr/>
          <p:nvPr/>
        </p:nvSpPr>
        <p:spPr>
          <a:xfrm>
            <a:off x="5303520" y="457200"/>
            <a:ext cx="1005840" cy="685800"/>
          </a:xfrm>
          <a:prstGeom prst="rect">
            <a:avLst/>
          </a:prstGeom>
          <a:solidFill>
            <a:srgbClr val="FFFFFF">
              <a:alpha val="20000"/>
            </a:srgbClr>
          </a:solidFill>
          <a:ln w="12700">
            <a:solidFill>
              <a:srgbClr val="FFFFFF"/>
            </a:solidFill>
            <a:prstDash val="solid"/>
          </a:ln>
        </p:spPr>
        <p:txBody>
          <a:bodyPr/>
          <a:lstStyle/>
          <a:p>
            <a:endParaRPr lang="en-GB"/>
          </a:p>
        </p:txBody>
      </p:sp>
      <p:sp>
        <p:nvSpPr>
          <p:cNvPr id="7" name="Text 5"/>
          <p:cNvSpPr/>
          <p:nvPr/>
        </p:nvSpPr>
        <p:spPr>
          <a:xfrm>
            <a:off x="5303520" y="457200"/>
            <a:ext cx="1005840" cy="685800"/>
          </a:xfrm>
          <a:prstGeom prst="rect">
            <a:avLst/>
          </a:prstGeom>
          <a:noFill/>
          <a:ln/>
        </p:spPr>
        <p:txBody>
          <a:bodyPr wrap="square" rtlCol="0" anchor="ctr"/>
          <a:lstStyle/>
          <a:p>
            <a:pPr marL="0" indent="0" algn="ctr">
              <a:buNone/>
            </a:pPr>
            <a:r>
              <a:rPr lang="en-US" sz="800" dirty="0">
                <a:solidFill>
                  <a:srgbClr val="FFFFFF"/>
                </a:solidFill>
              </a:rPr>
              <a:t>NIMDTA</a:t>
            </a:r>
            <a:endParaRPr lang="en-US" sz="800" dirty="0"/>
          </a:p>
        </p:txBody>
      </p:sp>
      <p:sp>
        <p:nvSpPr>
          <p:cNvPr id="8" name="Text 6"/>
          <p:cNvSpPr/>
          <p:nvPr/>
        </p:nvSpPr>
        <p:spPr>
          <a:xfrm>
            <a:off x="914400" y="1645920"/>
            <a:ext cx="7315200" cy="914400"/>
          </a:xfrm>
          <a:prstGeom prst="rect">
            <a:avLst/>
          </a:prstGeom>
          <a:noFill/>
          <a:ln/>
        </p:spPr>
        <p:txBody>
          <a:bodyPr wrap="square" rtlCol="0" anchor="ctr"/>
          <a:lstStyle/>
          <a:p>
            <a:pPr marL="0" indent="0" algn="ctr">
              <a:buNone/>
            </a:pPr>
            <a:r>
              <a:rPr lang="en-US" sz="4400" b="1" dirty="0">
                <a:solidFill>
                  <a:srgbClr val="FFFFFF"/>
                </a:solidFill>
                <a:latin typeface="Georgia" pitchFamily="34" charset="0"/>
                <a:ea typeface="Georgia" pitchFamily="34" charset="-122"/>
                <a:cs typeface="Georgia" pitchFamily="34" charset="-120"/>
              </a:rPr>
              <a:t>Thank You</a:t>
            </a:r>
            <a:endParaRPr lang="en-US" sz="4400" dirty="0"/>
          </a:p>
        </p:txBody>
      </p:sp>
      <p:sp>
        <p:nvSpPr>
          <p:cNvPr id="9" name="Text 7"/>
          <p:cNvSpPr/>
          <p:nvPr/>
        </p:nvSpPr>
        <p:spPr>
          <a:xfrm>
            <a:off x="914400" y="2651760"/>
            <a:ext cx="7315200" cy="640080"/>
          </a:xfrm>
          <a:prstGeom prst="rect">
            <a:avLst/>
          </a:prstGeom>
          <a:noFill/>
          <a:ln/>
        </p:spPr>
        <p:txBody>
          <a:bodyPr wrap="square" rtlCol="0" anchor="ctr"/>
          <a:lstStyle/>
          <a:p>
            <a:pPr algn="ctr"/>
            <a:r>
              <a:rPr lang="en-US" sz="2000" i="1" spc="100" dirty="0">
                <a:solidFill>
                  <a:schemeClr val="bg1"/>
                </a:solidFill>
              </a:rPr>
              <a:t>Thank you for your attention!</a:t>
            </a:r>
            <a:br>
              <a:rPr lang="en-US" sz="2000" i="1" spc="100" dirty="0">
                <a:solidFill>
                  <a:schemeClr val="bg1"/>
                </a:solidFill>
              </a:rPr>
            </a:br>
            <a:br>
              <a:rPr lang="en-US" sz="2000" i="1" spc="100" dirty="0">
                <a:solidFill>
                  <a:schemeClr val="bg1"/>
                </a:solidFill>
              </a:rPr>
            </a:br>
            <a:r>
              <a:rPr lang="en-US" sz="2000" i="1" spc="100" dirty="0">
                <a:solidFill>
                  <a:schemeClr val="bg1"/>
                </a:solidFill>
              </a:rPr>
              <a:t>maya.fahy@belfasttrust.hscni.net</a:t>
            </a:r>
            <a:endParaRPr lang="en-US" sz="2000" dirty="0">
              <a:solidFill>
                <a:schemeClr val="bg1"/>
              </a:solidFill>
            </a:endParaRPr>
          </a:p>
        </p:txBody>
      </p:sp>
      <p:sp>
        <p:nvSpPr>
          <p:cNvPr id="10" name="Shape 8"/>
          <p:cNvSpPr/>
          <p:nvPr/>
        </p:nvSpPr>
        <p:spPr>
          <a:xfrm>
            <a:off x="3200400" y="3566160"/>
            <a:ext cx="2743200" cy="18288"/>
          </a:xfrm>
          <a:prstGeom prst="rect">
            <a:avLst/>
          </a:prstGeom>
          <a:solidFill>
            <a:srgbClr val="FFFFFF"/>
          </a:solidFill>
          <a:ln/>
        </p:spPr>
        <p:txBody>
          <a:bodyPr/>
          <a:lstStyle/>
          <a:p>
            <a:endParaRPr lang="en-GB"/>
          </a:p>
        </p:txBody>
      </p:sp>
      <p:sp>
        <p:nvSpPr>
          <p:cNvPr id="11" name="Text 9"/>
          <p:cNvSpPr/>
          <p:nvPr/>
        </p:nvSpPr>
        <p:spPr>
          <a:xfrm>
            <a:off x="914400" y="3749040"/>
            <a:ext cx="7315200" cy="1097280"/>
          </a:xfrm>
          <a:prstGeom prst="rect">
            <a:avLst/>
          </a:prstGeom>
          <a:noFill/>
          <a:ln/>
        </p:spPr>
        <p:txBody>
          <a:bodyPr wrap="square" rtlCol="0" anchor="ctr"/>
          <a:lstStyle/>
          <a:p>
            <a:pPr marL="0" indent="0" algn="ctr">
              <a:buNone/>
            </a:pPr>
            <a:r>
              <a:rPr lang="en-US" sz="1300" dirty="0">
                <a:solidFill>
                  <a:srgbClr val="FFFFFF"/>
                </a:solidFill>
              </a:rPr>
              <a:t>Queen's University Belfast</a:t>
            </a:r>
            <a:endParaRPr lang="en-US" sz="1300" dirty="0"/>
          </a:p>
          <a:p>
            <a:pPr marL="0" indent="0" algn="ctr">
              <a:buNone/>
            </a:pPr>
            <a:r>
              <a:rPr lang="en-US" sz="1100" dirty="0">
                <a:solidFill>
                  <a:srgbClr val="FFFFFF"/>
                </a:solidFill>
              </a:rPr>
              <a:t>Belfast Health &amp; Social Care Trust  |  NIMDTA</a:t>
            </a:r>
            <a:endParaRPr lang="en-US" sz="1300" dirty="0"/>
          </a:p>
          <a:p>
            <a:pPr marL="0" indent="0" algn="ctr">
              <a:buNone/>
            </a:pPr>
            <a:endParaRPr lang="en-US" sz="1300" dirty="0"/>
          </a:p>
          <a:p>
            <a:pPr marL="0" indent="0" algn="ctr">
              <a:buNone/>
            </a:pPr>
            <a:r>
              <a:rPr lang="en-US" sz="1100" i="1" dirty="0">
                <a:solidFill>
                  <a:srgbClr val="FFFFFF"/>
                </a:solidFill>
              </a:rPr>
              <a:t>ADEE Budapest 2026</a:t>
            </a:r>
            <a:endParaRPr lang="en-US" sz="1300" dirty="0"/>
          </a:p>
        </p:txBody>
      </p:sp>
      <p:pic>
        <p:nvPicPr>
          <p:cNvPr id="16" name="Picture 15">
            <a:extLst>
              <a:ext uri="{FF2B5EF4-FFF2-40B4-BE49-F238E27FC236}">
                <a16:creationId xmlns:a16="http://schemas.microsoft.com/office/drawing/2014/main" id="{0E8ABB3C-4D11-39D9-FB68-575862FA4124}"/>
              </a:ext>
            </a:extLst>
          </p:cNvPr>
          <p:cNvPicPr>
            <a:picLocks noChangeAspect="1"/>
          </p:cNvPicPr>
          <p:nvPr/>
        </p:nvPicPr>
        <p:blipFill>
          <a:blip r:embed="rId3"/>
          <a:stretch>
            <a:fillRect/>
          </a:stretch>
        </p:blipFill>
        <p:spPr>
          <a:xfrm>
            <a:off x="2098297" y="333310"/>
            <a:ext cx="4877481" cy="93358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C6102E"/>
          </a:solidFill>
          <a:ln/>
        </p:spPr>
        <p:txBody>
          <a:bodyPr/>
          <a:lstStyle/>
          <a:p>
            <a:endParaRPr lang="en-GB"/>
          </a:p>
        </p:txBody>
      </p:sp>
      <p:sp>
        <p:nvSpPr>
          <p:cNvPr id="3" name="Text 1"/>
          <p:cNvSpPr/>
          <p:nvPr/>
        </p:nvSpPr>
        <p:spPr>
          <a:xfrm>
            <a:off x="548640" y="365760"/>
            <a:ext cx="8229600" cy="457200"/>
          </a:xfrm>
          <a:prstGeom prst="rect">
            <a:avLst/>
          </a:prstGeom>
          <a:noFill/>
          <a:ln/>
        </p:spPr>
        <p:txBody>
          <a:bodyPr wrap="square" lIns="0" tIns="0" rIns="0" bIns="0" rtlCol="0" anchor="ctr"/>
          <a:lstStyle/>
          <a:p>
            <a:pPr marL="0" indent="0">
              <a:buNone/>
            </a:pPr>
            <a:r>
              <a:rPr lang="en-US" sz="2800" b="1" dirty="0">
                <a:solidFill>
                  <a:srgbClr val="C6102E"/>
                </a:solidFill>
                <a:latin typeface="Palatino Linotype" panose="02040502050505030304" pitchFamily="18" charset="0"/>
                <a:ea typeface="Georgia" pitchFamily="34" charset="-122"/>
                <a:cs typeface="Georgia" pitchFamily="34" charset="-120"/>
              </a:rPr>
              <a:t>Background</a:t>
            </a:r>
            <a:endParaRPr lang="en-US" sz="2800" dirty="0">
              <a:latin typeface="Palatino Linotype" panose="02040502050505030304" pitchFamily="18" charset="0"/>
            </a:endParaRPr>
          </a:p>
        </p:txBody>
      </p:sp>
      <p:sp>
        <p:nvSpPr>
          <p:cNvPr id="4" name="Text 2"/>
          <p:cNvSpPr/>
          <p:nvPr/>
        </p:nvSpPr>
        <p:spPr>
          <a:xfrm>
            <a:off x="548640" y="933994"/>
            <a:ext cx="7772400" cy="1280160"/>
          </a:xfrm>
          <a:prstGeom prst="rect">
            <a:avLst/>
          </a:prstGeom>
          <a:noFill/>
          <a:ln/>
        </p:spPr>
        <p:txBody>
          <a:bodyPr wrap="square" rtlCol="0" anchor="ctr"/>
          <a:lstStyle/>
          <a:p>
            <a:pPr marL="0" indent="0">
              <a:lnSpc>
                <a:spcPct val="130000"/>
              </a:lnSpc>
              <a:buNone/>
            </a:pPr>
            <a:endParaRPr lang="en-US" dirty="0"/>
          </a:p>
        </p:txBody>
      </p:sp>
      <p:sp>
        <p:nvSpPr>
          <p:cNvPr id="7" name="Text 5"/>
          <p:cNvSpPr/>
          <p:nvPr/>
        </p:nvSpPr>
        <p:spPr>
          <a:xfrm>
            <a:off x="8595360" y="4754880"/>
            <a:ext cx="365760" cy="274320"/>
          </a:xfrm>
          <a:prstGeom prst="rect">
            <a:avLst/>
          </a:prstGeom>
          <a:noFill/>
          <a:ln/>
        </p:spPr>
        <p:txBody>
          <a:bodyPr wrap="square" rtlCol="0" anchor="ctr"/>
          <a:lstStyle/>
          <a:p>
            <a:pPr marL="0" indent="0" algn="r">
              <a:buNone/>
            </a:pPr>
            <a:r>
              <a:rPr lang="en-US" sz="900" dirty="0">
                <a:solidFill>
                  <a:srgbClr val="6D6E71"/>
                </a:solidFill>
              </a:rPr>
              <a:t>2</a:t>
            </a:r>
            <a:endParaRPr lang="en-US" sz="900" dirty="0"/>
          </a:p>
        </p:txBody>
      </p:sp>
      <p:sp>
        <p:nvSpPr>
          <p:cNvPr id="8" name="TextBox 7">
            <a:extLst>
              <a:ext uri="{FF2B5EF4-FFF2-40B4-BE49-F238E27FC236}">
                <a16:creationId xmlns:a16="http://schemas.microsoft.com/office/drawing/2014/main" id="{33ABBBBE-5581-BEAF-412D-547781024847}"/>
              </a:ext>
            </a:extLst>
          </p:cNvPr>
          <p:cNvSpPr txBox="1"/>
          <p:nvPr/>
        </p:nvSpPr>
        <p:spPr>
          <a:xfrm>
            <a:off x="235927" y="1070185"/>
            <a:ext cx="4548645" cy="3416320"/>
          </a:xfrm>
          <a:prstGeom prst="rect">
            <a:avLst/>
          </a:prstGeom>
          <a:noFill/>
        </p:spPr>
        <p:txBody>
          <a:bodyPr wrap="square" rtlCol="0">
            <a:spAutoFit/>
          </a:bodyPr>
          <a:lstStyle/>
          <a:p>
            <a:pPr marL="285750" indent="-285750">
              <a:buFont typeface="Arial" panose="020B0604020202020204" pitchFamily="34" charset="0"/>
              <a:buChar char="•"/>
            </a:pPr>
            <a:r>
              <a:rPr lang="en-GB" dirty="0">
                <a:latin typeface="Palatino Linotype" panose="02040502050505030304" pitchFamily="18" charset="0"/>
              </a:rPr>
              <a:t>Current recruitment into dental schools across the UK is heavily focused on academia.</a:t>
            </a:r>
          </a:p>
          <a:p>
            <a:pPr marL="285750" indent="-285750">
              <a:buFont typeface="Arial" panose="020B0604020202020204" pitchFamily="34" charset="0"/>
              <a:buChar char="•"/>
            </a:pPr>
            <a:r>
              <a:rPr lang="en-GB" dirty="0">
                <a:latin typeface="Palatino Linotype" panose="02040502050505030304" pitchFamily="18" charset="0"/>
              </a:rPr>
              <a:t>At Queen’s invitation for interview is based on A-Level/IB, GSCEs and UKCAT scores.</a:t>
            </a:r>
          </a:p>
          <a:p>
            <a:pPr marL="285750" indent="-285750">
              <a:buFont typeface="Arial" panose="020B0604020202020204" pitchFamily="34" charset="0"/>
              <a:buChar char="•"/>
            </a:pPr>
            <a:r>
              <a:rPr lang="en-GB" dirty="0">
                <a:latin typeface="Palatino Linotype" panose="02040502050505030304" pitchFamily="18" charset="0"/>
              </a:rPr>
              <a:t>Successful candidates will attend a MMI style interview with 9 stations; 4 role play and 5 questions. </a:t>
            </a:r>
          </a:p>
          <a:p>
            <a:pPr marL="285750" indent="-285750">
              <a:buFont typeface="Arial" panose="020B0604020202020204" pitchFamily="34" charset="0"/>
              <a:buChar char="•"/>
            </a:pPr>
            <a:r>
              <a:rPr lang="en-GB" dirty="0">
                <a:latin typeface="Palatino Linotype" panose="02040502050505030304" pitchFamily="18" charset="0"/>
              </a:rPr>
              <a:t>Manual dexterity is not assessed as part of the recruitment process for dental students.</a:t>
            </a:r>
          </a:p>
        </p:txBody>
      </p:sp>
      <p:pic>
        <p:nvPicPr>
          <p:cNvPr id="2050" name="Picture 2" descr="Queen's University Belfast | Russell Group">
            <a:extLst>
              <a:ext uri="{FF2B5EF4-FFF2-40B4-BE49-F238E27FC236}">
                <a16:creationId xmlns:a16="http://schemas.microsoft.com/office/drawing/2014/main" id="{67E33D8F-382D-F04F-0A83-4F4C24827F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49091" y="1194704"/>
            <a:ext cx="4058982" cy="253596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FCDD405A-92CC-01D1-2C2F-8B48096BBC57}"/>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EF458AD5-0450-98F2-D9EC-0702FB484AE8}"/>
              </a:ext>
            </a:extLst>
          </p:cNvPr>
          <p:cNvSpPr/>
          <p:nvPr/>
        </p:nvSpPr>
        <p:spPr>
          <a:xfrm>
            <a:off x="0" y="0"/>
            <a:ext cx="9144000" cy="54864"/>
          </a:xfrm>
          <a:prstGeom prst="rect">
            <a:avLst/>
          </a:prstGeom>
          <a:solidFill>
            <a:srgbClr val="C6102E"/>
          </a:solidFill>
          <a:ln/>
        </p:spPr>
        <p:txBody>
          <a:bodyPr/>
          <a:lstStyle/>
          <a:p>
            <a:endParaRPr lang="en-GB"/>
          </a:p>
        </p:txBody>
      </p:sp>
      <p:sp>
        <p:nvSpPr>
          <p:cNvPr id="3" name="Text 1">
            <a:extLst>
              <a:ext uri="{FF2B5EF4-FFF2-40B4-BE49-F238E27FC236}">
                <a16:creationId xmlns:a16="http://schemas.microsoft.com/office/drawing/2014/main" id="{A66B5AD5-A491-E5E2-CEF4-FE8660C21336}"/>
              </a:ext>
            </a:extLst>
          </p:cNvPr>
          <p:cNvSpPr/>
          <p:nvPr/>
        </p:nvSpPr>
        <p:spPr>
          <a:xfrm>
            <a:off x="548640" y="365760"/>
            <a:ext cx="8229600" cy="457200"/>
          </a:xfrm>
          <a:prstGeom prst="rect">
            <a:avLst/>
          </a:prstGeom>
          <a:noFill/>
          <a:ln/>
        </p:spPr>
        <p:txBody>
          <a:bodyPr wrap="square" lIns="0" tIns="0" rIns="0" bIns="0" rtlCol="0" anchor="ctr"/>
          <a:lstStyle/>
          <a:p>
            <a:pPr marL="0" indent="0">
              <a:buNone/>
            </a:pPr>
            <a:r>
              <a:rPr lang="en-US" sz="2800" b="1" dirty="0">
                <a:solidFill>
                  <a:srgbClr val="C6102E"/>
                </a:solidFill>
                <a:latin typeface="Palatino Linotype" panose="02040502050505030304" pitchFamily="18" charset="0"/>
                <a:ea typeface="Georgia" pitchFamily="34" charset="-122"/>
                <a:cs typeface="Georgia" pitchFamily="34" charset="-120"/>
              </a:rPr>
              <a:t>Aim</a:t>
            </a:r>
            <a:endParaRPr lang="en-US" sz="2800" dirty="0">
              <a:latin typeface="Palatino Linotype" panose="02040502050505030304" pitchFamily="18" charset="0"/>
            </a:endParaRPr>
          </a:p>
        </p:txBody>
      </p:sp>
      <p:sp>
        <p:nvSpPr>
          <p:cNvPr id="4" name="Text 2">
            <a:extLst>
              <a:ext uri="{FF2B5EF4-FFF2-40B4-BE49-F238E27FC236}">
                <a16:creationId xmlns:a16="http://schemas.microsoft.com/office/drawing/2014/main" id="{0BA63148-A910-7393-76DE-48A3DA3E66BC}"/>
              </a:ext>
            </a:extLst>
          </p:cNvPr>
          <p:cNvSpPr/>
          <p:nvPr/>
        </p:nvSpPr>
        <p:spPr>
          <a:xfrm>
            <a:off x="432098" y="927040"/>
            <a:ext cx="8163261" cy="1280160"/>
          </a:xfrm>
          <a:prstGeom prst="rect">
            <a:avLst/>
          </a:prstGeom>
          <a:noFill/>
          <a:ln/>
        </p:spPr>
        <p:txBody>
          <a:bodyPr wrap="square" rtlCol="0" anchor="ctr"/>
          <a:lstStyle/>
          <a:p>
            <a:pPr marL="0" indent="0">
              <a:lnSpc>
                <a:spcPct val="130000"/>
              </a:lnSpc>
              <a:buNone/>
            </a:pPr>
            <a:r>
              <a:rPr lang="en-US" sz="2200" i="1" dirty="0">
                <a:solidFill>
                  <a:srgbClr val="1D1D1B"/>
                </a:solidFill>
                <a:latin typeface="Palatino Linotype" panose="02040502050505030304" pitchFamily="18" charset="0"/>
                <a:ea typeface="Georgia" pitchFamily="34" charset="-122"/>
                <a:cs typeface="Georgia" pitchFamily="34" charset="-120"/>
              </a:rPr>
              <a:t>To assess whether a simple digital manual dexterity test can predict</a:t>
            </a:r>
            <a:r>
              <a:rPr lang="en-US" sz="2200" dirty="0">
                <a:latin typeface="Palatino Linotype" panose="02040502050505030304" pitchFamily="18" charset="0"/>
              </a:rPr>
              <a:t> </a:t>
            </a:r>
            <a:r>
              <a:rPr lang="en-US" sz="2200" i="1" dirty="0">
                <a:solidFill>
                  <a:srgbClr val="1D1D1B"/>
                </a:solidFill>
                <a:latin typeface="Palatino Linotype" panose="02040502050505030304" pitchFamily="18" charset="0"/>
                <a:ea typeface="Georgia" pitchFamily="34" charset="-122"/>
                <a:cs typeface="Georgia" pitchFamily="34" charset="-120"/>
              </a:rPr>
              <a:t>how well dental students perform clinically?</a:t>
            </a:r>
            <a:endParaRPr lang="en-US" sz="2200" dirty="0">
              <a:latin typeface="Palatino Linotype" panose="02040502050505030304" pitchFamily="18" charset="0"/>
            </a:endParaRPr>
          </a:p>
        </p:txBody>
      </p:sp>
      <p:sp>
        <p:nvSpPr>
          <p:cNvPr id="5" name="Shape 3">
            <a:extLst>
              <a:ext uri="{FF2B5EF4-FFF2-40B4-BE49-F238E27FC236}">
                <a16:creationId xmlns:a16="http://schemas.microsoft.com/office/drawing/2014/main" id="{2E9268C8-ED6F-CB58-A9C8-F2FC5C3B4693}"/>
              </a:ext>
            </a:extLst>
          </p:cNvPr>
          <p:cNvSpPr/>
          <p:nvPr/>
        </p:nvSpPr>
        <p:spPr>
          <a:xfrm>
            <a:off x="548640" y="2543332"/>
            <a:ext cx="3657600" cy="1828800"/>
          </a:xfrm>
          <a:prstGeom prst="rect">
            <a:avLst/>
          </a:prstGeom>
          <a:solidFill>
            <a:srgbClr val="F2F2F2"/>
          </a:solidFill>
          <a:ln/>
        </p:spPr>
        <p:txBody>
          <a:bodyPr/>
          <a:lstStyle/>
          <a:p>
            <a:endParaRPr lang="en-GB"/>
          </a:p>
        </p:txBody>
      </p:sp>
      <p:sp>
        <p:nvSpPr>
          <p:cNvPr id="6" name="Text 4">
            <a:extLst>
              <a:ext uri="{FF2B5EF4-FFF2-40B4-BE49-F238E27FC236}">
                <a16:creationId xmlns:a16="http://schemas.microsoft.com/office/drawing/2014/main" id="{526F3D8A-174B-D48D-0FCA-9BECF9917145}"/>
              </a:ext>
            </a:extLst>
          </p:cNvPr>
          <p:cNvSpPr/>
          <p:nvPr/>
        </p:nvSpPr>
        <p:spPr>
          <a:xfrm>
            <a:off x="678628" y="2703800"/>
            <a:ext cx="3200400" cy="1554480"/>
          </a:xfrm>
          <a:prstGeom prst="rect">
            <a:avLst/>
          </a:prstGeom>
          <a:noFill/>
          <a:ln/>
        </p:spPr>
        <p:txBody>
          <a:bodyPr wrap="square" rtlCol="0" anchor="ctr"/>
          <a:lstStyle/>
          <a:p>
            <a:pPr marL="0" indent="0">
              <a:buNone/>
            </a:pPr>
            <a:r>
              <a:rPr lang="en-US" sz="1400" b="1" dirty="0">
                <a:solidFill>
                  <a:srgbClr val="C6102E"/>
                </a:solidFill>
                <a:latin typeface="Palatino Linotype" panose="02040502050505030304" pitchFamily="18" charset="0"/>
              </a:rPr>
              <a:t>If yes — two applications:</a:t>
            </a:r>
            <a:endParaRPr lang="en-US" sz="1400" dirty="0">
              <a:latin typeface="Palatino Linotype" panose="02040502050505030304" pitchFamily="18" charset="0"/>
            </a:endParaRPr>
          </a:p>
          <a:p>
            <a:pPr marL="0" indent="0">
              <a:buNone/>
            </a:pPr>
            <a:endParaRPr lang="en-US" sz="1400" dirty="0">
              <a:latin typeface="Palatino Linotype" panose="02040502050505030304" pitchFamily="18" charset="0"/>
            </a:endParaRPr>
          </a:p>
          <a:p>
            <a:pPr marL="0" indent="0">
              <a:buNone/>
            </a:pPr>
            <a:r>
              <a:rPr lang="en-US" sz="1400" b="1" dirty="0">
                <a:solidFill>
                  <a:srgbClr val="1D1D1B"/>
                </a:solidFill>
                <a:latin typeface="Palatino Linotype" panose="02040502050505030304" pitchFamily="18" charset="0"/>
              </a:rPr>
              <a:t>Admissions</a:t>
            </a:r>
            <a:endParaRPr lang="en-US" sz="1400" dirty="0">
              <a:latin typeface="Palatino Linotype" panose="02040502050505030304" pitchFamily="18" charset="0"/>
            </a:endParaRPr>
          </a:p>
          <a:p>
            <a:pPr marL="0" indent="0">
              <a:buNone/>
            </a:pPr>
            <a:r>
              <a:rPr lang="en-US" sz="1200" dirty="0">
                <a:solidFill>
                  <a:srgbClr val="1D1D1B"/>
                </a:solidFill>
                <a:latin typeface="Palatino Linotype" panose="02040502050505030304" pitchFamily="18" charset="0"/>
              </a:rPr>
              <a:t>Select students on dexterity, not just academics</a:t>
            </a:r>
            <a:endParaRPr lang="en-US" sz="1400" dirty="0">
              <a:latin typeface="Palatino Linotype" panose="02040502050505030304" pitchFamily="18" charset="0"/>
            </a:endParaRPr>
          </a:p>
          <a:p>
            <a:pPr marL="0" indent="0">
              <a:buNone/>
            </a:pPr>
            <a:endParaRPr lang="en-US" sz="1400" dirty="0">
              <a:latin typeface="Palatino Linotype" panose="02040502050505030304" pitchFamily="18" charset="0"/>
            </a:endParaRPr>
          </a:p>
          <a:p>
            <a:pPr marL="0" indent="0">
              <a:buNone/>
            </a:pPr>
            <a:r>
              <a:rPr lang="en-US" sz="1400" b="1" dirty="0">
                <a:solidFill>
                  <a:srgbClr val="1D1D1B"/>
                </a:solidFill>
                <a:latin typeface="Palatino Linotype" panose="02040502050505030304" pitchFamily="18" charset="0"/>
              </a:rPr>
              <a:t>Early support</a:t>
            </a:r>
            <a:endParaRPr lang="en-US" sz="1400" dirty="0">
              <a:latin typeface="Palatino Linotype" panose="02040502050505030304" pitchFamily="18" charset="0"/>
            </a:endParaRPr>
          </a:p>
          <a:p>
            <a:pPr marL="0" indent="0">
              <a:buNone/>
            </a:pPr>
            <a:r>
              <a:rPr lang="en-US" sz="1200" dirty="0">
                <a:solidFill>
                  <a:srgbClr val="1D1D1B"/>
                </a:solidFill>
                <a:latin typeface="Palatino Linotype" panose="02040502050505030304" pitchFamily="18" charset="0"/>
              </a:rPr>
              <a:t>Identify who needs help in Years 1-2</a:t>
            </a:r>
            <a:endParaRPr lang="en-US" sz="1400" dirty="0">
              <a:latin typeface="Palatino Linotype" panose="02040502050505030304" pitchFamily="18" charset="0"/>
            </a:endParaRPr>
          </a:p>
        </p:txBody>
      </p:sp>
      <p:sp>
        <p:nvSpPr>
          <p:cNvPr id="7" name="Text 5">
            <a:extLst>
              <a:ext uri="{FF2B5EF4-FFF2-40B4-BE49-F238E27FC236}">
                <a16:creationId xmlns:a16="http://schemas.microsoft.com/office/drawing/2014/main" id="{4FA87B16-79DE-D3A6-8D2B-ED410A268871}"/>
              </a:ext>
            </a:extLst>
          </p:cNvPr>
          <p:cNvSpPr/>
          <p:nvPr/>
        </p:nvSpPr>
        <p:spPr>
          <a:xfrm>
            <a:off x="8595360" y="4754880"/>
            <a:ext cx="365760" cy="274320"/>
          </a:xfrm>
          <a:prstGeom prst="rect">
            <a:avLst/>
          </a:prstGeom>
          <a:noFill/>
          <a:ln/>
        </p:spPr>
        <p:txBody>
          <a:bodyPr wrap="square" rtlCol="0" anchor="ctr"/>
          <a:lstStyle/>
          <a:p>
            <a:pPr marL="0" indent="0" algn="r">
              <a:buNone/>
            </a:pPr>
            <a:r>
              <a:rPr lang="en-US" sz="900" dirty="0">
                <a:solidFill>
                  <a:srgbClr val="6D6E71"/>
                </a:solidFill>
              </a:rPr>
              <a:t>2</a:t>
            </a:r>
            <a:endParaRPr lang="en-US" sz="900" dirty="0"/>
          </a:p>
        </p:txBody>
      </p:sp>
    </p:spTree>
    <p:extLst>
      <p:ext uri="{BB962C8B-B14F-4D97-AF65-F5344CB8AC3E}">
        <p14:creationId xmlns:p14="http://schemas.microsoft.com/office/powerpoint/2010/main" val="37270013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C6102E"/>
          </a:solidFill>
          <a:ln/>
        </p:spPr>
        <p:txBody>
          <a:bodyPr/>
          <a:lstStyle/>
          <a:p>
            <a:endParaRPr lang="en-GB"/>
          </a:p>
        </p:txBody>
      </p:sp>
      <p:sp>
        <p:nvSpPr>
          <p:cNvPr id="3" name="Text 1"/>
          <p:cNvSpPr/>
          <p:nvPr/>
        </p:nvSpPr>
        <p:spPr>
          <a:xfrm>
            <a:off x="548640" y="298077"/>
            <a:ext cx="8229600" cy="457200"/>
          </a:xfrm>
          <a:prstGeom prst="rect">
            <a:avLst/>
          </a:prstGeom>
          <a:noFill/>
          <a:ln/>
        </p:spPr>
        <p:txBody>
          <a:bodyPr wrap="square" lIns="0" tIns="0" rIns="0" bIns="0" rtlCol="0" anchor="ctr"/>
          <a:lstStyle/>
          <a:p>
            <a:pPr marL="0" indent="0">
              <a:buNone/>
            </a:pPr>
            <a:r>
              <a:rPr lang="en-US" sz="2800" b="1" dirty="0">
                <a:solidFill>
                  <a:srgbClr val="C6102E"/>
                </a:solidFill>
                <a:latin typeface="Palatino Linotype" panose="02040502050505030304" pitchFamily="18" charset="0"/>
                <a:ea typeface="Georgia" pitchFamily="34" charset="-122"/>
                <a:cs typeface="Georgia" pitchFamily="34" charset="-120"/>
              </a:rPr>
              <a:t>Methodology</a:t>
            </a:r>
            <a:endParaRPr lang="en-US" sz="2800" dirty="0">
              <a:latin typeface="Palatino Linotype" panose="02040502050505030304" pitchFamily="18" charset="0"/>
            </a:endParaRPr>
          </a:p>
        </p:txBody>
      </p:sp>
      <p:sp>
        <p:nvSpPr>
          <p:cNvPr id="4" name="Shape 2"/>
          <p:cNvSpPr/>
          <p:nvPr/>
        </p:nvSpPr>
        <p:spPr>
          <a:xfrm>
            <a:off x="674146" y="897680"/>
            <a:ext cx="2093259" cy="1316736"/>
          </a:xfrm>
          <a:prstGeom prst="rect">
            <a:avLst/>
          </a:prstGeom>
          <a:solidFill>
            <a:srgbClr val="C6102E"/>
          </a:solidFill>
          <a:ln/>
        </p:spPr>
        <p:txBody>
          <a:bodyPr/>
          <a:lstStyle/>
          <a:p>
            <a:endParaRPr lang="en-GB"/>
          </a:p>
        </p:txBody>
      </p:sp>
      <p:sp>
        <p:nvSpPr>
          <p:cNvPr id="5" name="Text 3"/>
          <p:cNvSpPr/>
          <p:nvPr/>
        </p:nvSpPr>
        <p:spPr>
          <a:xfrm>
            <a:off x="771412" y="1046002"/>
            <a:ext cx="1898725" cy="952052"/>
          </a:xfrm>
          <a:prstGeom prst="rect">
            <a:avLst/>
          </a:prstGeom>
          <a:noFill/>
          <a:ln/>
        </p:spPr>
        <p:txBody>
          <a:bodyPr wrap="square" rtlCol="0" anchor="ctr"/>
          <a:lstStyle/>
          <a:p>
            <a:pPr marL="0" indent="0" algn="ctr">
              <a:buNone/>
            </a:pPr>
            <a:r>
              <a:rPr lang="en-US" sz="4800" b="1" dirty="0">
                <a:solidFill>
                  <a:srgbClr val="FFFFFF"/>
                </a:solidFill>
                <a:latin typeface="Palatino Linotype" panose="02040502050505030304" pitchFamily="18" charset="0"/>
              </a:rPr>
              <a:t>28</a:t>
            </a:r>
            <a:endParaRPr lang="en-US" sz="4800" dirty="0">
              <a:latin typeface="Palatino Linotype" panose="02040502050505030304" pitchFamily="18" charset="0"/>
            </a:endParaRPr>
          </a:p>
          <a:p>
            <a:pPr marL="0" indent="0" algn="ctr">
              <a:buNone/>
            </a:pPr>
            <a:r>
              <a:rPr lang="en-US" sz="1400" dirty="0">
                <a:solidFill>
                  <a:srgbClr val="FFFFFF"/>
                </a:solidFill>
                <a:latin typeface="Palatino Linotype" panose="02040502050505030304" pitchFamily="18" charset="0"/>
              </a:rPr>
              <a:t>dental students</a:t>
            </a:r>
            <a:endParaRPr lang="en-US" sz="4800" dirty="0">
              <a:latin typeface="Palatino Linotype" panose="02040502050505030304" pitchFamily="18" charset="0"/>
            </a:endParaRPr>
          </a:p>
        </p:txBody>
      </p:sp>
      <p:sp>
        <p:nvSpPr>
          <p:cNvPr id="6" name="Shape 4"/>
          <p:cNvSpPr/>
          <p:nvPr/>
        </p:nvSpPr>
        <p:spPr>
          <a:xfrm>
            <a:off x="674146" y="2318230"/>
            <a:ext cx="2093259" cy="1316736"/>
          </a:xfrm>
          <a:prstGeom prst="rect">
            <a:avLst/>
          </a:prstGeom>
          <a:solidFill>
            <a:srgbClr val="1D1D1B"/>
          </a:solidFill>
          <a:ln/>
        </p:spPr>
        <p:txBody>
          <a:bodyPr/>
          <a:lstStyle/>
          <a:p>
            <a:endParaRPr lang="en-GB"/>
          </a:p>
        </p:txBody>
      </p:sp>
      <p:sp>
        <p:nvSpPr>
          <p:cNvPr id="7" name="Text 5"/>
          <p:cNvSpPr/>
          <p:nvPr/>
        </p:nvSpPr>
        <p:spPr>
          <a:xfrm>
            <a:off x="486333" y="2122304"/>
            <a:ext cx="2468880" cy="1463040"/>
          </a:xfrm>
          <a:prstGeom prst="rect">
            <a:avLst/>
          </a:prstGeom>
          <a:noFill/>
          <a:ln/>
        </p:spPr>
        <p:txBody>
          <a:bodyPr wrap="square" rtlCol="0" anchor="ctr"/>
          <a:lstStyle/>
          <a:p>
            <a:pPr marL="0" indent="0" algn="ctr">
              <a:buNone/>
            </a:pPr>
            <a:r>
              <a:rPr lang="en-US" sz="3600" b="1" dirty="0">
                <a:solidFill>
                  <a:srgbClr val="FFFFFF"/>
                </a:solidFill>
                <a:latin typeface="Palatino Linotype" panose="02040502050505030304" pitchFamily="18" charset="0"/>
              </a:rPr>
              <a:t>3 rounds</a:t>
            </a:r>
            <a:endParaRPr lang="en-US" sz="3600" dirty="0">
              <a:latin typeface="Palatino Linotype" panose="02040502050505030304" pitchFamily="18" charset="0"/>
            </a:endParaRPr>
          </a:p>
          <a:p>
            <a:pPr marL="0" indent="0" algn="ctr">
              <a:buNone/>
            </a:pPr>
            <a:r>
              <a:rPr lang="en-US" sz="1400" dirty="0">
                <a:solidFill>
                  <a:srgbClr val="FFFFFF"/>
                </a:solidFill>
                <a:latin typeface="Palatino Linotype" panose="02040502050505030304" pitchFamily="18" charset="0"/>
              </a:rPr>
              <a:t>increasing difficulty</a:t>
            </a:r>
            <a:endParaRPr lang="en-US" sz="3600" dirty="0">
              <a:latin typeface="Palatino Linotype" panose="02040502050505030304" pitchFamily="18" charset="0"/>
            </a:endParaRPr>
          </a:p>
        </p:txBody>
      </p:sp>
      <p:sp>
        <p:nvSpPr>
          <p:cNvPr id="8" name="Shape 6"/>
          <p:cNvSpPr/>
          <p:nvPr/>
        </p:nvSpPr>
        <p:spPr>
          <a:xfrm>
            <a:off x="674146" y="3709594"/>
            <a:ext cx="2093259" cy="1309743"/>
          </a:xfrm>
          <a:prstGeom prst="rect">
            <a:avLst/>
          </a:prstGeom>
          <a:solidFill>
            <a:srgbClr val="6D6E71"/>
          </a:solidFill>
          <a:ln/>
        </p:spPr>
        <p:txBody>
          <a:bodyPr/>
          <a:lstStyle/>
          <a:p>
            <a:endParaRPr lang="en-GB"/>
          </a:p>
        </p:txBody>
      </p:sp>
      <p:sp>
        <p:nvSpPr>
          <p:cNvPr id="9" name="Text 7"/>
          <p:cNvSpPr/>
          <p:nvPr/>
        </p:nvSpPr>
        <p:spPr>
          <a:xfrm>
            <a:off x="486333" y="3556297"/>
            <a:ext cx="2468880" cy="1463040"/>
          </a:xfrm>
          <a:prstGeom prst="rect">
            <a:avLst/>
          </a:prstGeom>
          <a:noFill/>
          <a:ln/>
        </p:spPr>
        <p:txBody>
          <a:bodyPr wrap="square" rtlCol="0" anchor="ctr"/>
          <a:lstStyle/>
          <a:p>
            <a:pPr marL="0" indent="0" algn="ctr">
              <a:buNone/>
            </a:pPr>
            <a:r>
              <a:rPr lang="en-US" sz="3600" b="1" dirty="0">
                <a:solidFill>
                  <a:srgbClr val="FFFFFF"/>
                </a:solidFill>
                <a:latin typeface="Palatino Linotype" panose="02040502050505030304" pitchFamily="18" charset="0"/>
              </a:rPr>
              <a:t>LiftUpp</a:t>
            </a:r>
            <a:endParaRPr lang="en-US" sz="3600" dirty="0">
              <a:latin typeface="Palatino Linotype" panose="02040502050505030304" pitchFamily="18" charset="0"/>
            </a:endParaRPr>
          </a:p>
          <a:p>
            <a:pPr marL="0" indent="0" algn="ctr">
              <a:buNone/>
            </a:pPr>
            <a:r>
              <a:rPr lang="en-US" sz="1400" dirty="0">
                <a:solidFill>
                  <a:srgbClr val="FFFFFF"/>
                </a:solidFill>
                <a:latin typeface="Palatino Linotype" panose="02040502050505030304" pitchFamily="18" charset="0"/>
              </a:rPr>
              <a:t>clinical assessment</a:t>
            </a:r>
            <a:endParaRPr lang="en-US" sz="3600" dirty="0">
              <a:latin typeface="Palatino Linotype" panose="02040502050505030304" pitchFamily="18" charset="0"/>
            </a:endParaRPr>
          </a:p>
        </p:txBody>
      </p:sp>
      <p:sp>
        <p:nvSpPr>
          <p:cNvPr id="11" name="Text 9"/>
          <p:cNvSpPr/>
          <p:nvPr/>
        </p:nvSpPr>
        <p:spPr>
          <a:xfrm>
            <a:off x="8595360" y="4754880"/>
            <a:ext cx="365760" cy="274320"/>
          </a:xfrm>
          <a:prstGeom prst="rect">
            <a:avLst/>
          </a:prstGeom>
          <a:noFill/>
          <a:ln/>
        </p:spPr>
        <p:txBody>
          <a:bodyPr wrap="square" rtlCol="0" anchor="ctr"/>
          <a:lstStyle/>
          <a:p>
            <a:pPr marL="0" indent="0" algn="r">
              <a:buNone/>
            </a:pPr>
            <a:r>
              <a:rPr lang="en-US" sz="900" dirty="0">
                <a:solidFill>
                  <a:srgbClr val="6D6E71"/>
                </a:solidFill>
              </a:rPr>
              <a:t>3</a:t>
            </a:r>
            <a:endParaRPr lang="en-US" sz="900" dirty="0"/>
          </a:p>
        </p:txBody>
      </p:sp>
      <p:pic>
        <p:nvPicPr>
          <p:cNvPr id="12" name="Picture 11">
            <a:extLst>
              <a:ext uri="{FF2B5EF4-FFF2-40B4-BE49-F238E27FC236}">
                <a16:creationId xmlns:a16="http://schemas.microsoft.com/office/drawing/2014/main" id="{9AB10CE9-08F7-7B86-3149-3603CBD70292}"/>
              </a:ext>
            </a:extLst>
          </p:cNvPr>
          <p:cNvPicPr>
            <a:picLocks noChangeAspect="1"/>
          </p:cNvPicPr>
          <p:nvPr/>
        </p:nvPicPr>
        <p:blipFill>
          <a:blip r:embed="rId3"/>
          <a:stretch>
            <a:fillRect/>
          </a:stretch>
        </p:blipFill>
        <p:spPr>
          <a:xfrm>
            <a:off x="3152076" y="897679"/>
            <a:ext cx="2760771" cy="3947743"/>
          </a:xfrm>
          <a:prstGeom prst="rect">
            <a:avLst/>
          </a:prstGeom>
        </p:spPr>
      </p:pic>
      <p:pic>
        <p:nvPicPr>
          <p:cNvPr id="14" name="Picture 13">
            <a:extLst>
              <a:ext uri="{FF2B5EF4-FFF2-40B4-BE49-F238E27FC236}">
                <a16:creationId xmlns:a16="http://schemas.microsoft.com/office/drawing/2014/main" id="{29D2D86D-53A4-0CA7-48D4-4C603D1B9789}"/>
              </a:ext>
            </a:extLst>
          </p:cNvPr>
          <p:cNvPicPr>
            <a:picLocks noChangeAspect="1"/>
          </p:cNvPicPr>
          <p:nvPr/>
        </p:nvPicPr>
        <p:blipFill>
          <a:blip r:embed="rId4"/>
          <a:stretch>
            <a:fillRect/>
          </a:stretch>
        </p:blipFill>
        <p:spPr>
          <a:xfrm>
            <a:off x="6109710" y="897679"/>
            <a:ext cx="2758086" cy="3947743"/>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C6102E"/>
          </a:solidFill>
          <a:ln/>
        </p:spPr>
        <p:txBody>
          <a:bodyPr/>
          <a:lstStyle/>
          <a:p>
            <a:endParaRPr lang="en-GB"/>
          </a:p>
        </p:txBody>
      </p:sp>
      <p:sp>
        <p:nvSpPr>
          <p:cNvPr id="3" name="Text 1"/>
          <p:cNvSpPr/>
          <p:nvPr/>
        </p:nvSpPr>
        <p:spPr>
          <a:xfrm>
            <a:off x="272527" y="365760"/>
            <a:ext cx="8688593" cy="457200"/>
          </a:xfrm>
          <a:prstGeom prst="rect">
            <a:avLst/>
          </a:prstGeom>
          <a:noFill/>
          <a:ln/>
        </p:spPr>
        <p:txBody>
          <a:bodyPr wrap="square" lIns="0" tIns="0" rIns="0" bIns="0" rtlCol="0" anchor="ctr"/>
          <a:lstStyle/>
          <a:p>
            <a:pPr marL="0" indent="0">
              <a:buNone/>
            </a:pPr>
            <a:r>
              <a:rPr lang="en-US" sz="2600" b="1" dirty="0">
                <a:solidFill>
                  <a:srgbClr val="C6102E"/>
                </a:solidFill>
                <a:latin typeface="Palatino Linotype" panose="02040502050505030304" pitchFamily="18" charset="0"/>
                <a:ea typeface="Georgia" pitchFamily="34" charset="-122"/>
                <a:cs typeface="Georgia" pitchFamily="34" charset="-120"/>
              </a:rPr>
              <a:t>Results 1: Higher Accuracy = Better Clinical Scores</a:t>
            </a:r>
            <a:endParaRPr lang="en-US" sz="2600" dirty="0">
              <a:latin typeface="Palatino Linotype" panose="02040502050505030304" pitchFamily="18" charset="0"/>
            </a:endParaRPr>
          </a:p>
        </p:txBody>
      </p:sp>
      <p:pic>
        <p:nvPicPr>
          <p:cNvPr id="4" name="Image 0" descr="preencoded.png"/>
          <p:cNvPicPr>
            <a:picLocks noChangeAspect="1"/>
          </p:cNvPicPr>
          <p:nvPr/>
        </p:nvPicPr>
        <p:blipFill>
          <a:blip r:embed="rId3"/>
          <a:stretch>
            <a:fillRect/>
          </a:stretch>
        </p:blipFill>
        <p:spPr>
          <a:xfrm>
            <a:off x="1804017" y="1005840"/>
            <a:ext cx="5303520" cy="3749040"/>
          </a:xfrm>
          <a:prstGeom prst="rect">
            <a:avLst/>
          </a:prstGeom>
        </p:spPr>
      </p:pic>
      <p:sp>
        <p:nvSpPr>
          <p:cNvPr id="6" name="Text 3"/>
          <p:cNvSpPr/>
          <p:nvPr/>
        </p:nvSpPr>
        <p:spPr>
          <a:xfrm>
            <a:off x="5760720" y="1417320"/>
            <a:ext cx="3017520" cy="1371600"/>
          </a:xfrm>
          <a:prstGeom prst="rect">
            <a:avLst/>
          </a:prstGeom>
          <a:noFill/>
          <a:ln/>
        </p:spPr>
        <p:txBody>
          <a:bodyPr wrap="square" rtlCol="0" anchor="ctr"/>
          <a:lstStyle/>
          <a:p>
            <a:pPr marL="0" indent="0" algn="ctr">
              <a:buNone/>
            </a:pPr>
            <a:r>
              <a:rPr lang="en-US" sz="2800" b="1" dirty="0">
                <a:solidFill>
                  <a:srgbClr val="FFFFFF"/>
                </a:solidFill>
                <a:latin typeface="Palatino Linotype" panose="02040502050505030304" pitchFamily="18" charset="0"/>
              </a:rPr>
              <a:t>r = 0.38</a:t>
            </a:r>
            <a:endParaRPr lang="en-US" sz="2800" dirty="0">
              <a:latin typeface="Palatino Linotype" panose="02040502050505030304" pitchFamily="18" charset="0"/>
            </a:endParaRPr>
          </a:p>
          <a:p>
            <a:pPr marL="0" indent="0" algn="ctr">
              <a:buNone/>
            </a:pPr>
            <a:r>
              <a:rPr lang="en-US" sz="1800" dirty="0">
                <a:solidFill>
                  <a:srgbClr val="FFFFFF"/>
                </a:solidFill>
                <a:latin typeface="Palatino Linotype" panose="02040502050505030304" pitchFamily="18" charset="0"/>
              </a:rPr>
              <a:t>p = 0.047</a:t>
            </a:r>
            <a:endParaRPr lang="en-US" sz="2800" dirty="0">
              <a:latin typeface="Palatino Linotype" panose="02040502050505030304" pitchFamily="18" charset="0"/>
            </a:endParaRPr>
          </a:p>
          <a:p>
            <a:pPr marL="0" indent="0" algn="ctr">
              <a:buNone/>
            </a:pPr>
            <a:endParaRPr lang="en-US" sz="2800" dirty="0">
              <a:latin typeface="Palatino Linotype" panose="02040502050505030304" pitchFamily="18" charset="0"/>
            </a:endParaRPr>
          </a:p>
          <a:p>
            <a:pPr marL="0" indent="0" algn="ctr">
              <a:buNone/>
            </a:pPr>
            <a:r>
              <a:rPr lang="en-US" sz="1100" dirty="0">
                <a:solidFill>
                  <a:srgbClr val="FFFFFF"/>
                </a:solidFill>
                <a:latin typeface="Palatino Linotype" panose="02040502050505030304" pitchFamily="18" charset="0"/>
              </a:rPr>
              <a:t>R3 Accuracy vs LiftUpp Mean</a:t>
            </a:r>
            <a:endParaRPr lang="en-US" sz="2800" dirty="0">
              <a:latin typeface="Palatino Linotype" panose="02040502050505030304" pitchFamily="18" charset="0"/>
            </a:endParaRPr>
          </a:p>
        </p:txBody>
      </p:sp>
      <p:sp>
        <p:nvSpPr>
          <p:cNvPr id="8" name="Text 5"/>
          <p:cNvSpPr/>
          <p:nvPr/>
        </p:nvSpPr>
        <p:spPr>
          <a:xfrm>
            <a:off x="8595360" y="4754880"/>
            <a:ext cx="365760" cy="274320"/>
          </a:xfrm>
          <a:prstGeom prst="rect">
            <a:avLst/>
          </a:prstGeom>
          <a:noFill/>
          <a:ln/>
        </p:spPr>
        <p:txBody>
          <a:bodyPr wrap="square" rtlCol="0" anchor="ctr"/>
          <a:lstStyle/>
          <a:p>
            <a:pPr marL="0" indent="0" algn="r">
              <a:buNone/>
            </a:pPr>
            <a:r>
              <a:rPr lang="en-US" sz="900" dirty="0">
                <a:solidFill>
                  <a:srgbClr val="6D6E71"/>
                </a:solidFill>
              </a:rPr>
              <a:t>5</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C6102E"/>
          </a:solidFill>
          <a:ln/>
        </p:spPr>
        <p:txBody>
          <a:bodyPr/>
          <a:lstStyle/>
          <a:p>
            <a:endParaRPr lang="en-GB"/>
          </a:p>
        </p:txBody>
      </p:sp>
      <p:sp>
        <p:nvSpPr>
          <p:cNvPr id="3" name="Text 1"/>
          <p:cNvSpPr/>
          <p:nvPr/>
        </p:nvSpPr>
        <p:spPr>
          <a:xfrm>
            <a:off x="548640" y="365760"/>
            <a:ext cx="8229600" cy="457200"/>
          </a:xfrm>
          <a:prstGeom prst="rect">
            <a:avLst/>
          </a:prstGeom>
          <a:noFill/>
          <a:ln/>
        </p:spPr>
        <p:txBody>
          <a:bodyPr wrap="square" lIns="0" tIns="0" rIns="0" bIns="0" rtlCol="0" anchor="ctr"/>
          <a:lstStyle/>
          <a:p>
            <a:pPr marL="0" indent="0">
              <a:buNone/>
            </a:pPr>
            <a:r>
              <a:rPr lang="en-US" sz="2800" b="1" dirty="0">
                <a:solidFill>
                  <a:srgbClr val="C6102E"/>
                </a:solidFill>
                <a:latin typeface="Palatino Linotype" panose="02040502050505030304" pitchFamily="18" charset="0"/>
                <a:ea typeface="Georgia" pitchFamily="34" charset="-122"/>
                <a:cs typeface="Georgia" pitchFamily="34" charset="-120"/>
              </a:rPr>
              <a:t>Results 2</a:t>
            </a:r>
            <a:endParaRPr lang="en-US" sz="2800" dirty="0">
              <a:latin typeface="Palatino Linotype" panose="02040502050505030304" pitchFamily="18" charset="0"/>
            </a:endParaRPr>
          </a:p>
        </p:txBody>
      </p:sp>
      <p:pic>
        <p:nvPicPr>
          <p:cNvPr id="4" name="Image 0" descr="preencoded.png"/>
          <p:cNvPicPr>
            <a:picLocks noChangeAspect="1"/>
          </p:cNvPicPr>
          <p:nvPr/>
        </p:nvPicPr>
        <p:blipFill>
          <a:blip r:embed="rId3"/>
          <a:stretch>
            <a:fillRect/>
          </a:stretch>
        </p:blipFill>
        <p:spPr>
          <a:xfrm>
            <a:off x="1920240" y="1051560"/>
            <a:ext cx="5303520" cy="3474720"/>
          </a:xfrm>
          <a:prstGeom prst="rect">
            <a:avLst/>
          </a:prstGeom>
        </p:spPr>
      </p:pic>
      <p:sp>
        <p:nvSpPr>
          <p:cNvPr id="6" name="Text 3"/>
          <p:cNvSpPr/>
          <p:nvPr/>
        </p:nvSpPr>
        <p:spPr>
          <a:xfrm>
            <a:off x="8595360" y="4754880"/>
            <a:ext cx="365760" cy="274320"/>
          </a:xfrm>
          <a:prstGeom prst="rect">
            <a:avLst/>
          </a:prstGeom>
          <a:noFill/>
          <a:ln/>
        </p:spPr>
        <p:txBody>
          <a:bodyPr wrap="square" rtlCol="0" anchor="ctr"/>
          <a:lstStyle/>
          <a:p>
            <a:pPr marL="0" indent="0" algn="r">
              <a:buNone/>
            </a:pPr>
            <a:r>
              <a:rPr lang="en-US" sz="900" dirty="0">
                <a:solidFill>
                  <a:srgbClr val="6D6E71"/>
                </a:solidFill>
              </a:rPr>
              <a:t>4</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C6102E"/>
          </a:solidFill>
          <a:ln/>
        </p:spPr>
        <p:txBody>
          <a:bodyPr/>
          <a:lstStyle/>
          <a:p>
            <a:endParaRPr lang="en-GB"/>
          </a:p>
        </p:txBody>
      </p:sp>
      <p:sp>
        <p:nvSpPr>
          <p:cNvPr id="3" name="Text 1"/>
          <p:cNvSpPr/>
          <p:nvPr/>
        </p:nvSpPr>
        <p:spPr>
          <a:xfrm>
            <a:off x="100404" y="301752"/>
            <a:ext cx="9043596" cy="457200"/>
          </a:xfrm>
          <a:prstGeom prst="rect">
            <a:avLst/>
          </a:prstGeom>
          <a:noFill/>
          <a:ln/>
        </p:spPr>
        <p:txBody>
          <a:bodyPr wrap="square" lIns="0" tIns="0" rIns="0" bIns="0" rtlCol="0" anchor="ctr"/>
          <a:lstStyle/>
          <a:p>
            <a:pPr marL="0" indent="0">
              <a:buNone/>
            </a:pPr>
            <a:r>
              <a:rPr lang="en-US" sz="2400" b="1" dirty="0">
                <a:solidFill>
                  <a:srgbClr val="C6102E"/>
                </a:solidFill>
                <a:latin typeface="Palatino Linotype" panose="02040502050505030304" pitchFamily="18" charset="0"/>
                <a:ea typeface="Georgia" pitchFamily="34" charset="-122"/>
                <a:cs typeface="Georgia" pitchFamily="34" charset="-120"/>
              </a:rPr>
              <a:t>Results 3: Better Dexterity Grade = Higher Clinical Scores</a:t>
            </a:r>
            <a:endParaRPr lang="en-US" sz="2400" dirty="0">
              <a:latin typeface="Palatino Linotype" panose="02040502050505030304" pitchFamily="18" charset="0"/>
            </a:endParaRPr>
          </a:p>
        </p:txBody>
      </p:sp>
      <p:pic>
        <p:nvPicPr>
          <p:cNvPr id="4" name="Image 0" descr="preencoded.png"/>
          <p:cNvPicPr>
            <a:picLocks noChangeAspect="1"/>
          </p:cNvPicPr>
          <p:nvPr/>
        </p:nvPicPr>
        <p:blipFill>
          <a:blip r:embed="rId3"/>
          <a:stretch>
            <a:fillRect/>
          </a:stretch>
        </p:blipFill>
        <p:spPr>
          <a:xfrm>
            <a:off x="1641647" y="1097280"/>
            <a:ext cx="5303520" cy="3657600"/>
          </a:xfrm>
          <a:prstGeom prst="rect">
            <a:avLst/>
          </a:prstGeom>
        </p:spPr>
      </p:pic>
      <p:sp>
        <p:nvSpPr>
          <p:cNvPr id="6" name="Text 3"/>
          <p:cNvSpPr/>
          <p:nvPr/>
        </p:nvSpPr>
        <p:spPr>
          <a:xfrm>
            <a:off x="8595360" y="4754880"/>
            <a:ext cx="365760" cy="274320"/>
          </a:xfrm>
          <a:prstGeom prst="rect">
            <a:avLst/>
          </a:prstGeom>
          <a:noFill/>
          <a:ln/>
        </p:spPr>
        <p:txBody>
          <a:bodyPr wrap="square" rtlCol="0" anchor="ctr"/>
          <a:lstStyle/>
          <a:p>
            <a:pPr marL="0" indent="0" algn="r">
              <a:buNone/>
            </a:pPr>
            <a:r>
              <a:rPr lang="en-US" sz="900" dirty="0">
                <a:solidFill>
                  <a:srgbClr val="6D6E71"/>
                </a:solidFill>
              </a:rPr>
              <a:t>6</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C6102E"/>
          </a:solidFill>
          <a:ln/>
        </p:spPr>
        <p:txBody>
          <a:bodyPr/>
          <a:lstStyle/>
          <a:p>
            <a:endParaRPr lang="en-GB"/>
          </a:p>
        </p:txBody>
      </p:sp>
      <p:sp>
        <p:nvSpPr>
          <p:cNvPr id="3" name="Text 1"/>
          <p:cNvSpPr/>
          <p:nvPr/>
        </p:nvSpPr>
        <p:spPr>
          <a:xfrm>
            <a:off x="548640" y="365760"/>
            <a:ext cx="8229600" cy="457200"/>
          </a:xfrm>
          <a:prstGeom prst="rect">
            <a:avLst/>
          </a:prstGeom>
          <a:noFill/>
          <a:ln/>
        </p:spPr>
        <p:txBody>
          <a:bodyPr wrap="square" lIns="0" tIns="0" rIns="0" bIns="0" rtlCol="0" anchor="ctr"/>
          <a:lstStyle/>
          <a:p>
            <a:pPr marL="0" indent="0">
              <a:buNone/>
            </a:pPr>
            <a:r>
              <a:rPr lang="en-US" sz="2400" b="1" dirty="0">
                <a:solidFill>
                  <a:srgbClr val="C6102E"/>
                </a:solidFill>
                <a:latin typeface="Palatino Linotype" panose="02040502050505030304" pitchFamily="18" charset="0"/>
                <a:ea typeface="Georgia" pitchFamily="34" charset="-122"/>
                <a:cs typeface="Georgia" pitchFamily="34" charset="-120"/>
              </a:rPr>
              <a:t>Results 4: Strongest in Dexterity-Demanding Specialties</a:t>
            </a:r>
            <a:endParaRPr lang="en-US" sz="2400" dirty="0">
              <a:latin typeface="Palatino Linotype" panose="02040502050505030304" pitchFamily="18" charset="0"/>
            </a:endParaRPr>
          </a:p>
        </p:txBody>
      </p:sp>
      <p:sp>
        <p:nvSpPr>
          <p:cNvPr id="4" name="Shape 2"/>
          <p:cNvSpPr/>
          <p:nvPr/>
        </p:nvSpPr>
        <p:spPr>
          <a:xfrm>
            <a:off x="457200" y="1097280"/>
            <a:ext cx="3931920" cy="2011680"/>
          </a:xfrm>
          <a:prstGeom prst="rect">
            <a:avLst/>
          </a:prstGeom>
          <a:solidFill>
            <a:srgbClr val="1D1D1B"/>
          </a:solidFill>
          <a:ln/>
        </p:spPr>
        <p:txBody>
          <a:bodyPr/>
          <a:lstStyle/>
          <a:p>
            <a:endParaRPr lang="en-GB"/>
          </a:p>
        </p:txBody>
      </p:sp>
      <p:sp>
        <p:nvSpPr>
          <p:cNvPr id="5" name="Text 3"/>
          <p:cNvSpPr/>
          <p:nvPr/>
        </p:nvSpPr>
        <p:spPr>
          <a:xfrm>
            <a:off x="685800" y="1234440"/>
            <a:ext cx="3474720" cy="1737360"/>
          </a:xfrm>
          <a:prstGeom prst="rect">
            <a:avLst/>
          </a:prstGeom>
          <a:noFill/>
          <a:ln/>
        </p:spPr>
        <p:txBody>
          <a:bodyPr wrap="square" rtlCol="0" anchor="ctr"/>
          <a:lstStyle/>
          <a:p>
            <a:pPr marL="0" indent="0">
              <a:buNone/>
            </a:pPr>
            <a:r>
              <a:rPr lang="en-US" sz="2200" b="1" dirty="0">
                <a:solidFill>
                  <a:srgbClr val="D4A843"/>
                </a:solidFill>
                <a:latin typeface="Palatino Linotype" panose="02040502050505030304" pitchFamily="18" charset="0"/>
              </a:rPr>
              <a:t>Endodontics</a:t>
            </a:r>
            <a:endParaRPr lang="en-US" sz="2200" dirty="0">
              <a:latin typeface="Palatino Linotype" panose="02040502050505030304" pitchFamily="18" charset="0"/>
            </a:endParaRPr>
          </a:p>
          <a:p>
            <a:pPr marL="0" indent="0">
              <a:buNone/>
            </a:pPr>
            <a:endParaRPr lang="en-US" sz="2200" dirty="0">
              <a:latin typeface="Palatino Linotype" panose="02040502050505030304" pitchFamily="18" charset="0"/>
            </a:endParaRPr>
          </a:p>
          <a:p>
            <a:pPr marL="0" indent="0">
              <a:buNone/>
            </a:pPr>
            <a:r>
              <a:rPr lang="en-US" sz="1800" b="1" dirty="0">
                <a:solidFill>
                  <a:srgbClr val="FFFFFF"/>
                </a:solidFill>
                <a:latin typeface="Palatino Linotype" panose="02040502050505030304" pitchFamily="18" charset="0"/>
              </a:rPr>
              <a:t>r = 0.48, p = 0.033</a:t>
            </a:r>
            <a:endParaRPr lang="en-US" sz="2200" dirty="0">
              <a:latin typeface="Palatino Linotype" panose="02040502050505030304" pitchFamily="18" charset="0"/>
            </a:endParaRPr>
          </a:p>
          <a:p>
            <a:pPr marL="0" indent="0">
              <a:buNone/>
            </a:pPr>
            <a:r>
              <a:rPr lang="en-US" sz="1200" dirty="0">
                <a:solidFill>
                  <a:srgbClr val="FFFFFF"/>
                </a:solidFill>
                <a:latin typeface="Palatino Linotype" panose="02040502050505030304" pitchFamily="18" charset="0"/>
              </a:rPr>
              <a:t>(Year 4, overall score)</a:t>
            </a:r>
            <a:endParaRPr lang="en-US" sz="2200" dirty="0">
              <a:latin typeface="Palatino Linotype" panose="02040502050505030304" pitchFamily="18" charset="0"/>
            </a:endParaRPr>
          </a:p>
          <a:p>
            <a:pPr marL="0" indent="0">
              <a:buNone/>
            </a:pPr>
            <a:endParaRPr lang="en-US" sz="2200" dirty="0">
              <a:latin typeface="Palatino Linotype" panose="02040502050505030304" pitchFamily="18" charset="0"/>
            </a:endParaRPr>
          </a:p>
          <a:p>
            <a:pPr marL="0" indent="0">
              <a:buNone/>
            </a:pPr>
            <a:r>
              <a:rPr lang="en-US" sz="1300" i="1" dirty="0">
                <a:solidFill>
                  <a:srgbClr val="FFFFFF"/>
                </a:solidFill>
                <a:latin typeface="Palatino Linotype" panose="02040502050505030304" pitchFamily="18" charset="0"/>
              </a:rPr>
              <a:t>Strongest single finding</a:t>
            </a:r>
            <a:endParaRPr lang="en-US" sz="2200" dirty="0">
              <a:latin typeface="Palatino Linotype" panose="02040502050505030304" pitchFamily="18" charset="0"/>
            </a:endParaRPr>
          </a:p>
        </p:txBody>
      </p:sp>
      <p:sp>
        <p:nvSpPr>
          <p:cNvPr id="6" name="Shape 4"/>
          <p:cNvSpPr/>
          <p:nvPr/>
        </p:nvSpPr>
        <p:spPr>
          <a:xfrm>
            <a:off x="4754880" y="1097280"/>
            <a:ext cx="3931920" cy="2011680"/>
          </a:xfrm>
          <a:prstGeom prst="rect">
            <a:avLst/>
          </a:prstGeom>
          <a:solidFill>
            <a:srgbClr val="F2F2F2"/>
          </a:solidFill>
          <a:ln/>
        </p:spPr>
        <p:txBody>
          <a:bodyPr/>
          <a:lstStyle/>
          <a:p>
            <a:endParaRPr lang="en-GB"/>
          </a:p>
        </p:txBody>
      </p:sp>
      <p:sp>
        <p:nvSpPr>
          <p:cNvPr id="7" name="Text 5"/>
          <p:cNvSpPr/>
          <p:nvPr/>
        </p:nvSpPr>
        <p:spPr>
          <a:xfrm>
            <a:off x="4983480" y="1234440"/>
            <a:ext cx="3474720" cy="1737360"/>
          </a:xfrm>
          <a:prstGeom prst="rect">
            <a:avLst/>
          </a:prstGeom>
          <a:noFill/>
          <a:ln/>
        </p:spPr>
        <p:txBody>
          <a:bodyPr wrap="square" rtlCol="0" anchor="ctr"/>
          <a:lstStyle/>
          <a:p>
            <a:pPr marL="0" indent="0">
              <a:buNone/>
            </a:pPr>
            <a:r>
              <a:rPr lang="en-US" sz="2200" b="1" dirty="0">
                <a:solidFill>
                  <a:srgbClr val="C6102E"/>
                </a:solidFill>
                <a:latin typeface="Palatino Linotype" panose="02040502050505030304" pitchFamily="18" charset="0"/>
              </a:rPr>
              <a:t>Conservation</a:t>
            </a:r>
            <a:endParaRPr lang="en-US" sz="2200" dirty="0">
              <a:latin typeface="Palatino Linotype" panose="02040502050505030304" pitchFamily="18" charset="0"/>
            </a:endParaRPr>
          </a:p>
          <a:p>
            <a:pPr marL="0" indent="0">
              <a:buNone/>
            </a:pPr>
            <a:endParaRPr lang="en-US" sz="2200" dirty="0">
              <a:latin typeface="Palatino Linotype" panose="02040502050505030304" pitchFamily="18" charset="0"/>
            </a:endParaRPr>
          </a:p>
          <a:p>
            <a:pPr marL="0" indent="0">
              <a:buNone/>
            </a:pPr>
            <a:r>
              <a:rPr lang="en-US" sz="1800" b="1" dirty="0">
                <a:solidFill>
                  <a:srgbClr val="1D1D1B"/>
                </a:solidFill>
                <a:latin typeface="Palatino Linotype" panose="02040502050505030304" pitchFamily="18" charset="0"/>
              </a:rPr>
              <a:t>r = 0.42, p = 0.025</a:t>
            </a:r>
            <a:endParaRPr lang="en-US" sz="2200" dirty="0">
              <a:latin typeface="Palatino Linotype" panose="02040502050505030304" pitchFamily="18" charset="0"/>
            </a:endParaRPr>
          </a:p>
          <a:p>
            <a:pPr marL="0" indent="0">
              <a:buNone/>
            </a:pPr>
            <a:r>
              <a:rPr lang="en-US" sz="1200" dirty="0">
                <a:solidFill>
                  <a:srgbClr val="1D1D1B"/>
                </a:solidFill>
                <a:latin typeface="Palatino Linotype" panose="02040502050505030304" pitchFamily="18" charset="0"/>
              </a:rPr>
              <a:t>(All students, R3 accuracy)</a:t>
            </a:r>
            <a:endParaRPr lang="en-US" sz="2200" dirty="0">
              <a:latin typeface="Palatino Linotype" panose="02040502050505030304" pitchFamily="18" charset="0"/>
            </a:endParaRPr>
          </a:p>
          <a:p>
            <a:pPr marL="0" indent="0">
              <a:buNone/>
            </a:pPr>
            <a:endParaRPr lang="en-US" sz="2200" dirty="0">
              <a:latin typeface="Palatino Linotype" panose="02040502050505030304" pitchFamily="18" charset="0"/>
            </a:endParaRPr>
          </a:p>
          <a:p>
            <a:pPr marL="0" indent="0">
              <a:buNone/>
            </a:pPr>
            <a:r>
              <a:rPr lang="en-US" sz="1300" i="1" dirty="0">
                <a:solidFill>
                  <a:srgbClr val="6D6E71"/>
                </a:solidFill>
                <a:latin typeface="Palatino Linotype" panose="02040502050505030304" pitchFamily="18" charset="0"/>
              </a:rPr>
              <a:t>Strongest accuracy finding</a:t>
            </a:r>
            <a:endParaRPr lang="en-US" sz="2200" dirty="0">
              <a:latin typeface="Palatino Linotype" panose="02040502050505030304" pitchFamily="18" charset="0"/>
            </a:endParaRPr>
          </a:p>
        </p:txBody>
      </p:sp>
      <p:sp>
        <p:nvSpPr>
          <p:cNvPr id="9" name="Shape 7"/>
          <p:cNvSpPr/>
          <p:nvPr/>
        </p:nvSpPr>
        <p:spPr>
          <a:xfrm>
            <a:off x="457200" y="3520440"/>
            <a:ext cx="8229600" cy="822960"/>
          </a:xfrm>
          <a:prstGeom prst="rect">
            <a:avLst/>
          </a:prstGeom>
          <a:solidFill>
            <a:srgbClr val="F2F2F2"/>
          </a:solidFill>
          <a:ln/>
        </p:spPr>
        <p:txBody>
          <a:bodyPr/>
          <a:lstStyle/>
          <a:p>
            <a:endParaRPr lang="en-GB"/>
          </a:p>
        </p:txBody>
      </p:sp>
      <p:sp>
        <p:nvSpPr>
          <p:cNvPr id="10" name="Text 8"/>
          <p:cNvSpPr/>
          <p:nvPr/>
        </p:nvSpPr>
        <p:spPr>
          <a:xfrm>
            <a:off x="731520" y="3556332"/>
            <a:ext cx="7863840" cy="731520"/>
          </a:xfrm>
          <a:prstGeom prst="rect">
            <a:avLst/>
          </a:prstGeom>
          <a:noFill/>
          <a:ln/>
        </p:spPr>
        <p:txBody>
          <a:bodyPr wrap="square" rtlCol="0" anchor="ctr"/>
          <a:lstStyle/>
          <a:p>
            <a:pPr marL="0" indent="0">
              <a:buNone/>
            </a:pPr>
            <a:r>
              <a:rPr lang="en-US" sz="1200" b="1" dirty="0">
                <a:solidFill>
                  <a:srgbClr val="C6102E"/>
                </a:solidFill>
              </a:rPr>
              <a:t>Also trending: </a:t>
            </a:r>
            <a:r>
              <a:rPr lang="en-US" sz="1200" dirty="0">
                <a:solidFill>
                  <a:srgbClr val="1D1D1B"/>
                </a:solidFill>
              </a:rPr>
              <a:t>Periodontics (r = 0.37, p = 0.051)  |  Direct restorations (r = 0.34, p = 0.075)</a:t>
            </a:r>
            <a:endParaRPr lang="en-US" sz="1200" dirty="0"/>
          </a:p>
        </p:txBody>
      </p:sp>
      <p:sp>
        <p:nvSpPr>
          <p:cNvPr id="11" name="Text 9"/>
          <p:cNvSpPr/>
          <p:nvPr/>
        </p:nvSpPr>
        <p:spPr>
          <a:xfrm>
            <a:off x="8595360" y="4754880"/>
            <a:ext cx="365760" cy="274320"/>
          </a:xfrm>
          <a:prstGeom prst="rect">
            <a:avLst/>
          </a:prstGeom>
          <a:noFill/>
          <a:ln/>
        </p:spPr>
        <p:txBody>
          <a:bodyPr wrap="square" rtlCol="0" anchor="ctr"/>
          <a:lstStyle/>
          <a:p>
            <a:pPr marL="0" indent="0" algn="r">
              <a:buNone/>
            </a:pPr>
            <a:r>
              <a:rPr lang="en-US" sz="900" dirty="0">
                <a:solidFill>
                  <a:srgbClr val="6D6E71"/>
                </a:solidFill>
              </a:rPr>
              <a:t>7</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C6102E"/>
          </a:solidFill>
          <a:ln/>
        </p:spPr>
        <p:txBody>
          <a:bodyPr/>
          <a:lstStyle/>
          <a:p>
            <a:endParaRPr lang="en-GB"/>
          </a:p>
        </p:txBody>
      </p:sp>
      <p:sp>
        <p:nvSpPr>
          <p:cNvPr id="3" name="Text 1"/>
          <p:cNvSpPr/>
          <p:nvPr/>
        </p:nvSpPr>
        <p:spPr>
          <a:xfrm>
            <a:off x="548640" y="365760"/>
            <a:ext cx="8229600" cy="457200"/>
          </a:xfrm>
          <a:prstGeom prst="rect">
            <a:avLst/>
          </a:prstGeom>
          <a:noFill/>
          <a:ln/>
        </p:spPr>
        <p:txBody>
          <a:bodyPr wrap="square" lIns="0" tIns="0" rIns="0" bIns="0" rtlCol="0" anchor="ctr"/>
          <a:lstStyle/>
          <a:p>
            <a:pPr marL="0" indent="0">
              <a:buNone/>
            </a:pPr>
            <a:r>
              <a:rPr lang="en-US" sz="2400" b="1" dirty="0">
                <a:solidFill>
                  <a:srgbClr val="C6102E"/>
                </a:solidFill>
                <a:latin typeface="Palatino Linotype" panose="02040502050505030304" pitchFamily="18" charset="0"/>
                <a:ea typeface="Georgia" pitchFamily="34" charset="-122"/>
                <a:cs typeface="Georgia" pitchFamily="34" charset="-120"/>
              </a:rPr>
              <a:t>Results 5: Endodontics</a:t>
            </a:r>
            <a:endParaRPr lang="en-US" sz="2400" dirty="0">
              <a:latin typeface="Palatino Linotype" panose="02040502050505030304" pitchFamily="18" charset="0"/>
            </a:endParaRPr>
          </a:p>
        </p:txBody>
      </p:sp>
      <p:pic>
        <p:nvPicPr>
          <p:cNvPr id="4" name="Image 0" descr="preencoded.png"/>
          <p:cNvPicPr>
            <a:picLocks noChangeAspect="1"/>
          </p:cNvPicPr>
          <p:nvPr/>
        </p:nvPicPr>
        <p:blipFill>
          <a:blip r:embed="rId3"/>
          <a:stretch>
            <a:fillRect/>
          </a:stretch>
        </p:blipFill>
        <p:spPr>
          <a:xfrm>
            <a:off x="274320" y="1005840"/>
            <a:ext cx="5303520" cy="3657600"/>
          </a:xfrm>
          <a:prstGeom prst="rect">
            <a:avLst/>
          </a:prstGeom>
        </p:spPr>
      </p:pic>
      <p:sp>
        <p:nvSpPr>
          <p:cNvPr id="5" name="Shape 2"/>
          <p:cNvSpPr/>
          <p:nvPr/>
        </p:nvSpPr>
        <p:spPr>
          <a:xfrm>
            <a:off x="5760720" y="1371600"/>
            <a:ext cx="3017520" cy="1828800"/>
          </a:xfrm>
          <a:prstGeom prst="rect">
            <a:avLst/>
          </a:prstGeom>
          <a:solidFill>
            <a:srgbClr val="1D1D1B"/>
          </a:solidFill>
          <a:ln/>
        </p:spPr>
        <p:txBody>
          <a:bodyPr/>
          <a:lstStyle/>
          <a:p>
            <a:endParaRPr lang="en-GB"/>
          </a:p>
        </p:txBody>
      </p:sp>
      <p:sp>
        <p:nvSpPr>
          <p:cNvPr id="6" name="Text 3"/>
          <p:cNvSpPr/>
          <p:nvPr/>
        </p:nvSpPr>
        <p:spPr>
          <a:xfrm>
            <a:off x="5760720" y="1417320"/>
            <a:ext cx="3017520" cy="1737360"/>
          </a:xfrm>
          <a:prstGeom prst="rect">
            <a:avLst/>
          </a:prstGeom>
          <a:noFill/>
          <a:ln/>
        </p:spPr>
        <p:txBody>
          <a:bodyPr wrap="square" rtlCol="0" anchor="ctr"/>
          <a:lstStyle/>
          <a:p>
            <a:pPr marL="0" indent="0" algn="ctr">
              <a:buNone/>
            </a:pPr>
            <a:r>
              <a:rPr lang="en-US" sz="2400" b="1" dirty="0">
                <a:solidFill>
                  <a:srgbClr val="D4A843"/>
                </a:solidFill>
                <a:latin typeface="Palatino Linotype" panose="02040502050505030304" pitchFamily="18" charset="0"/>
              </a:rPr>
              <a:t>4.42 vs 4.18</a:t>
            </a:r>
            <a:endParaRPr lang="en-US" sz="2400" dirty="0">
              <a:latin typeface="Palatino Linotype" panose="02040502050505030304" pitchFamily="18" charset="0"/>
            </a:endParaRPr>
          </a:p>
          <a:p>
            <a:pPr marL="0" indent="0" algn="ctr">
              <a:buNone/>
            </a:pPr>
            <a:r>
              <a:rPr lang="en-US" sz="1600" dirty="0">
                <a:solidFill>
                  <a:srgbClr val="FFFFFF"/>
                </a:solidFill>
                <a:latin typeface="Palatino Linotype" panose="02040502050505030304" pitchFamily="18" charset="0"/>
              </a:rPr>
              <a:t>p = 0.011</a:t>
            </a:r>
            <a:endParaRPr lang="en-US" sz="2400" dirty="0">
              <a:latin typeface="Palatino Linotype" panose="02040502050505030304" pitchFamily="18" charset="0"/>
            </a:endParaRPr>
          </a:p>
          <a:p>
            <a:pPr marL="0" indent="0" algn="ctr">
              <a:buNone/>
            </a:pPr>
            <a:endParaRPr lang="en-US" sz="2400" dirty="0">
              <a:latin typeface="Palatino Linotype" panose="02040502050505030304" pitchFamily="18" charset="0"/>
            </a:endParaRPr>
          </a:p>
          <a:p>
            <a:pPr marL="0" indent="0" algn="ctr">
              <a:buNone/>
            </a:pPr>
            <a:r>
              <a:rPr lang="en-US" sz="1200" dirty="0">
                <a:solidFill>
                  <a:srgbClr val="FFFFFF"/>
                </a:solidFill>
                <a:latin typeface="Palatino Linotype" panose="02040502050505030304" pitchFamily="18" charset="0"/>
              </a:rPr>
              <a:t>Above Average vs Average</a:t>
            </a:r>
            <a:endParaRPr lang="en-US" sz="2400" dirty="0">
              <a:latin typeface="Palatino Linotype" panose="02040502050505030304" pitchFamily="18" charset="0"/>
            </a:endParaRPr>
          </a:p>
        </p:txBody>
      </p:sp>
      <p:sp>
        <p:nvSpPr>
          <p:cNvPr id="8" name="Text 5"/>
          <p:cNvSpPr/>
          <p:nvPr/>
        </p:nvSpPr>
        <p:spPr>
          <a:xfrm>
            <a:off x="8595360" y="4754880"/>
            <a:ext cx="365760" cy="274320"/>
          </a:xfrm>
          <a:prstGeom prst="rect">
            <a:avLst/>
          </a:prstGeom>
          <a:noFill/>
          <a:ln/>
        </p:spPr>
        <p:txBody>
          <a:bodyPr wrap="square" rtlCol="0" anchor="ctr"/>
          <a:lstStyle/>
          <a:p>
            <a:pPr marL="0" indent="0" algn="r">
              <a:buNone/>
            </a:pPr>
            <a:r>
              <a:rPr lang="en-US" sz="900" dirty="0">
                <a:solidFill>
                  <a:srgbClr val="6D6E71"/>
                </a:solidFill>
              </a:rPr>
              <a:t>8</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367</TotalTime>
  <Words>1549</Words>
  <Application>Microsoft Macintosh PowerPoint</Application>
  <PresentationFormat>On-screen Show (16:9)</PresentationFormat>
  <Paragraphs>204</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Aptos</vt:lpstr>
      <vt:lpstr>Arial</vt:lpstr>
      <vt:lpstr>Georgia</vt:lpstr>
      <vt:lpstr>Palatino Linotype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Digital Dexterity Assessment — ADEE Budapest 2026</dc:title>
  <dc:subject>PptxGenJS Presentation</dc:subject>
  <dc:creator>QUB School of Dentistry</dc:creator>
  <cp:lastModifiedBy>Fahy, Maya</cp:lastModifiedBy>
  <cp:revision>8</cp:revision>
  <dcterms:created xsi:type="dcterms:W3CDTF">2026-06-11T15:26:08Z</dcterms:created>
  <dcterms:modified xsi:type="dcterms:W3CDTF">2026-08-19T15:06:25Z</dcterms:modified>
</cp:coreProperties>
</file>