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4" r:id="rId4"/>
  </p:sldMasterIdLst>
  <p:notesMasterIdLst>
    <p:notesMasterId r:id="rId22"/>
  </p:notesMasterIdLst>
  <p:sldIdLst>
    <p:sldId id="256" r:id="rId5"/>
    <p:sldId id="308" r:id="rId6"/>
    <p:sldId id="260" r:id="rId7"/>
    <p:sldId id="309" r:id="rId8"/>
    <p:sldId id="262" r:id="rId9"/>
    <p:sldId id="263" r:id="rId10"/>
    <p:sldId id="321" r:id="rId11"/>
    <p:sldId id="305" r:id="rId12"/>
    <p:sldId id="312" r:id="rId13"/>
    <p:sldId id="313" r:id="rId14"/>
    <p:sldId id="318" r:id="rId15"/>
    <p:sldId id="314" r:id="rId16"/>
    <p:sldId id="310" r:id="rId17"/>
    <p:sldId id="320" r:id="rId18"/>
    <p:sldId id="306" r:id="rId19"/>
    <p:sldId id="264" r:id="rId20"/>
    <p:sldId id="286" r:id="rId21"/>
  </p:sldIdLst>
  <p:sldSz cx="9144000" cy="5143500" type="screen16x9"/>
  <p:notesSz cx="6858000" cy="9144000"/>
  <p:embeddedFontLst>
    <p:embeddedFont>
      <p:font typeface="Montserrat" panose="00000500000000000000" pitchFamily="2" charset="-18"/>
      <p:regular r:id="rId23"/>
      <p:bold r:id="rId24"/>
      <p:italic r:id="rId25"/>
      <p:boldItalic r:id="rId26"/>
    </p:embeddedFont>
    <p:embeddedFont>
      <p:font typeface="Montserrat SemiBold" panose="00000700000000000000" pitchFamily="2" charset="-18"/>
      <p:bold r:id="rId27"/>
      <p:boldItalic r:id="rId28"/>
    </p:embeddedFont>
    <p:embeddedFont>
      <p:font typeface="Quicksand" pitchFamily="2" charset="-18"/>
      <p:regular r:id="rId29"/>
    </p:embeddedFont>
    <p:embeddedFont>
      <p:font typeface="Roboto Condensed Light" panose="02000000000000000000" pitchFamily="2" charset="0"/>
      <p:regular r:id="rId30"/>
      <p:italic r:id="rId31"/>
    </p:embeddedFont>
    <p:embeddedFont>
      <p:font typeface="WEB Regular Bold" panose="020B0604020202020204" charset="-18"/>
      <p:regular r:id="rId32"/>
      <p:bold r:id="rId33"/>
    </p:embeddedFont>
    <p:embeddedFont>
      <p:font typeface="WEB Regular Regular" panose="02000503040000020003" charset="-18"/>
      <p:regular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ção Predefinida" id="{FF7594CC-19F8-BA40-A74B-14B7EE45DFA8}">
          <p14:sldIdLst>
            <p14:sldId id="256"/>
          </p14:sldIdLst>
        </p14:section>
        <p14:section name="Secção Sem Título" id="{D02AF71D-611B-6749-9BE2-77704554B3EC}">
          <p14:sldIdLst>
            <p14:sldId id="308"/>
            <p14:sldId id="260"/>
            <p14:sldId id="309"/>
            <p14:sldId id="262"/>
            <p14:sldId id="263"/>
            <p14:sldId id="321"/>
            <p14:sldId id="305"/>
            <p14:sldId id="312"/>
            <p14:sldId id="313"/>
            <p14:sldId id="318"/>
            <p14:sldId id="314"/>
            <p14:sldId id="310"/>
            <p14:sldId id="320"/>
            <p14:sldId id="306"/>
            <p14:sldId id="264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744" userDrawn="1">
          <p15:clr>
            <a:srgbClr val="A4A3A4"/>
          </p15:clr>
        </p15:guide>
        <p15:guide id="3" orient="horz" pos="25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6539"/>
    <a:srgbClr val="004998"/>
    <a:srgbClr val="95D3EC"/>
    <a:srgbClr val="DFBFA2"/>
    <a:srgbClr val="88B544"/>
    <a:srgbClr val="07243D"/>
    <a:srgbClr val="343B93"/>
    <a:srgbClr val="F68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6C68C-274D-90B1-0763-A01F9C453710}" v="2" dt="2026-07-23T09:51:30.642"/>
  </p1510:revLst>
</p1510:revInfo>
</file>

<file path=ppt/tableStyles.xml><?xml version="1.0" encoding="utf-8"?>
<a:tblStyleLst xmlns:a="http://schemas.openxmlformats.org/drawingml/2006/main" def="{41064E21-F729-4E95-91FB-2F22730F9E0A}">
  <a:tblStyle styleId="{41064E21-F729-4E95-91FB-2F22730F9E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9"/>
    <p:restoredTop sz="81054" autoAdjust="0"/>
  </p:normalViewPr>
  <p:slideViewPr>
    <p:cSldViewPr snapToGrid="0">
      <p:cViewPr varScale="1">
        <p:scale>
          <a:sx n="64" d="100"/>
          <a:sy n="64" d="100"/>
        </p:scale>
        <p:origin x="1192" y="32"/>
      </p:cViewPr>
      <p:guideLst>
        <p:guide orient="horz" pos="3240"/>
        <p:guide pos="2744"/>
        <p:guide orient="horz" pos="25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7" d="100"/>
          <a:sy n="157" d="100"/>
        </p:scale>
        <p:origin x="325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Vass Andrea Fanni (klinikai orvos)" userId="S::vass.andrea.fanni@semmelweis.hu::a5c6182a-469e-468a-94b3-4e09383ac447" providerId="AD" clId="Web-{0206C68C-274D-90B1-0763-A01F9C453710}"/>
    <pc:docChg chg="modSld">
      <pc:chgData name="Dr. Vass Andrea Fanni (klinikai orvos)" userId="S::vass.andrea.fanni@semmelweis.hu::a5c6182a-469e-468a-94b3-4e09383ac447" providerId="AD" clId="Web-{0206C68C-274D-90B1-0763-A01F9C453710}" dt="2026-07-23T09:51:30.642" v="1" actId="20577"/>
      <pc:docMkLst>
        <pc:docMk/>
      </pc:docMkLst>
      <pc:sldChg chg="modSp">
        <pc:chgData name="Dr. Vass Andrea Fanni (klinikai orvos)" userId="S::vass.andrea.fanni@semmelweis.hu::a5c6182a-469e-468a-94b3-4e09383ac447" providerId="AD" clId="Web-{0206C68C-274D-90B1-0763-A01F9C453710}" dt="2026-07-23T09:51:30.642" v="1" actId="20577"/>
        <pc:sldMkLst>
          <pc:docMk/>
          <pc:sldMk cId="0" sldId="259"/>
        </pc:sldMkLst>
        <pc:spChg chg="mod">
          <ac:chgData name="Dr. Vass Andrea Fanni (klinikai orvos)" userId="S::vass.andrea.fanni@semmelweis.hu::a5c6182a-469e-468a-94b3-4e09383ac447" providerId="AD" clId="Web-{0206C68C-274D-90B1-0763-A01F9C453710}" dt="2026-07-23T09:51:30.642" v="1" actId="20577"/>
          <ac:spMkLst>
            <pc:docMk/>
            <pc:sldMk cId="0" sldId="259"/>
            <ac:spMk id="17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04998"/>
                </a:solidFill>
                <a:latin typeface="+mn-lt"/>
                <a:ea typeface="+mn-ea"/>
                <a:cs typeface="+mn-cs"/>
              </a:defRPr>
            </a:pPr>
            <a:r>
              <a:rPr lang="en-GB" sz="1400" noProof="1">
                <a:solidFill>
                  <a:srgbClr val="004998"/>
                </a:solidFill>
                <a:latin typeface="Montserrat" panose="00000500000000000000" pitchFamily="2" charset="-18"/>
                <a:cs typeface="Mongolian Baiti" panose="03000500000000000000" pitchFamily="66" charset="0"/>
              </a:rPr>
              <a:t>Alginate powder consumption</a:t>
            </a:r>
            <a:r>
              <a:rPr lang="en-GB" sz="1400" baseline="0" noProof="1">
                <a:solidFill>
                  <a:srgbClr val="004998"/>
                </a:solidFill>
                <a:latin typeface="Montserrat" panose="00000500000000000000" pitchFamily="2" charset="-18"/>
                <a:cs typeface="Mongolian Baiti" panose="03000500000000000000" pitchFamily="66" charset="0"/>
              </a:rPr>
              <a:t> by language faculties</a:t>
            </a:r>
            <a:endParaRPr lang="en-GB" sz="1400" noProof="1">
              <a:solidFill>
                <a:srgbClr val="004998"/>
              </a:solidFill>
              <a:latin typeface="Montserrat" panose="00000500000000000000" pitchFamily="2" charset="-18"/>
              <a:cs typeface="Mongolian Baiti" panose="03000500000000000000" pitchFamily="66" charset="0"/>
            </a:endParaRPr>
          </a:p>
        </c:rich>
      </c:tx>
      <c:layout>
        <c:manualLayout>
          <c:xMode val="edge"/>
          <c:yMode val="edge"/>
          <c:x val="5.8911926887980741E-2"/>
          <c:y val="2.70560234377596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04998"/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4492671306984448"/>
          <c:y val="0.29661539798771358"/>
          <c:w val="0.76796210842843549"/>
          <c:h val="0.556776745624806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Hunagrian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5D3E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D3B-4F23-A622-7CEE017CE6CD}"/>
              </c:ext>
            </c:extLst>
          </c:dPt>
          <c:dPt>
            <c:idx val="1"/>
            <c:invertIfNegative val="0"/>
            <c:bubble3D val="0"/>
            <c:spPr>
              <a:solidFill>
                <a:srgbClr val="00499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D3B-4F23-A622-7CEE017CE6CD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D3B-4F23-A622-7CEE017CE6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3"/>
                <c:pt idx="0">
                  <c:v>Hunagrian</c:v>
                </c:pt>
                <c:pt idx="1">
                  <c:v>English</c:v>
                </c:pt>
                <c:pt idx="2">
                  <c:v>German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80.23</c:v>
                </c:pt>
                <c:pt idx="1">
                  <c:v>77.67</c:v>
                </c:pt>
                <c:pt idx="2">
                  <c:v>81.900000000000006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3B-4F23-A622-7CEE017CE6C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English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Hunagrian</c:v>
                </c:pt>
                <c:pt idx="1">
                  <c:v>English</c:v>
                </c:pt>
                <c:pt idx="2">
                  <c:v>German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2D3B-4F23-A622-7CEE017CE6C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German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3"/>
                <c:pt idx="0">
                  <c:v>Hunagrian</c:v>
                </c:pt>
                <c:pt idx="1">
                  <c:v>English</c:v>
                </c:pt>
                <c:pt idx="2">
                  <c:v>German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2D3B-4F23-A622-7CEE017CE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4310895"/>
        <c:axId val="912599631"/>
      </c:barChart>
      <c:dateAx>
        <c:axId val="1134310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4998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12599631"/>
        <c:crosses val="autoZero"/>
        <c:auto val="0"/>
        <c:lblOffset val="100"/>
        <c:baseTimeUnit val="days"/>
      </c:dateAx>
      <c:valAx>
        <c:axId val="91259963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noProof="1">
                    <a:solidFill>
                      <a:srgbClr val="004998"/>
                    </a:solidFill>
                    <a:latin typeface="Montserrat" panose="00000500000000000000" pitchFamily="2" charset="-18"/>
                  </a:rPr>
                  <a:t>g / student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u-H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4998"/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134310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Sheet1!$C$11:$E$11</cx:f>
        <cx:lvl ptCount="3">
          <cx:pt idx="0">Reprocessed waste</cx:pt>
          <cx:pt idx="1">Possibly reprocessable</cx:pt>
          <cx:pt idx="2">Disposed waste</cx:pt>
        </cx:lvl>
      </cx:strDim>
      <cx:numDim type="size">
        <cx:f dir="row">Sheet1!$C$12:$E$12</cx:f>
        <cx:lvl ptCount="3" formatCode="0.0%">
          <cx:pt idx="0">0.025999999999999999</cx:pt>
          <cx:pt idx="1">0.019</cx:pt>
          <cx:pt idx="2">0.95499999999999996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/>
            </a:pPr>
            <a:r>
              <a:rPr lang="hu-HU" sz="1400" b="0" i="0" u="none" strike="noStrike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Montserrat" panose="00000500000000000000" pitchFamily="2" charset="-18"/>
              </a:rPr>
              <a:t>Ratio of waste disposal</a:t>
            </a:r>
            <a:endParaRPr lang="en-US" sz="1400" b="0" i="0" u="none" strike="noStrike" baseline="0">
              <a:solidFill>
                <a:sysClr val="windowText" lastClr="000000">
                  <a:lumMod val="65000"/>
                  <a:lumOff val="35000"/>
                </a:sysClr>
              </a:solidFill>
              <a:latin typeface="Montserrat" panose="00000500000000000000" pitchFamily="2" charset="-18"/>
            </a:endParaRPr>
          </a:p>
        </cx:rich>
      </cx:tx>
    </cx:title>
    <cx:plotArea>
      <cx:plotAreaRegion>
        <cx:series layoutId="sunburst" uniqueId="{00000000-BAE1-4BFA-8CC8-DB6FE8EAE546}">
          <cx:spPr>
            <a:solidFill>
              <a:schemeClr val="accent3"/>
            </a:solidFill>
          </cx:spPr>
          <cx:dataPt idx="0">
            <cx:spPr>
              <a:solidFill>
                <a:srgbClr val="2E6539"/>
              </a:solidFill>
            </cx:spPr>
          </cx:dataPt>
          <cx:dataPt idx="1">
            <cx:spPr>
              <a:solidFill>
                <a:srgbClr val="6A6E85"/>
              </a:solidFill>
            </cx:spPr>
          </cx:dataPt>
          <cx:dataPt idx="2">
            <cx:spPr>
              <a:solidFill>
                <a:srgbClr val="E97132">
                  <a:lumMod val="75000"/>
                </a:srgbClr>
              </a:solidFill>
            </cx:spPr>
          </cx:dataPt>
          <cx:dataLabels>
            <cx:numFmt formatCode="0.0%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>
                    <a:latin typeface="Montserrat" panose="00000500000000000000" pitchFamily="2" charset="-18"/>
                    <a:ea typeface="Montserrat" panose="00000500000000000000" pitchFamily="2" charset="-18"/>
                    <a:cs typeface="Montserrat" panose="00000500000000000000" pitchFamily="2" charset="-18"/>
                  </a:defRPr>
                </a:pPr>
                <a:endParaRPr lang="en-US" sz="900" b="0" i="0" u="none" strike="noStrike" baseline="0">
                  <a:solidFill>
                    <a:sysClr val="window" lastClr="FFFFFF"/>
                  </a:solidFill>
                  <a:latin typeface="Montserrat" panose="00000500000000000000" pitchFamily="2" charset="-18"/>
                </a:endParaRPr>
              </a:p>
            </cx:txPr>
            <cx:visibility seriesName="0" categoryName="1" value="1"/>
            <cx:separator>, </cx:separator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n-US" sz="900" b="0" i="0" u="none" strike="noStrike" baseline="0">
                      <a:solidFill>
                        <a:sysClr val="window" lastClr="FFFFFF"/>
                      </a:solidFill>
                      <a:latin typeface="Montserrat" panose="00000500000000000000" pitchFamily="2" charset="-18"/>
                    </a:rPr>
                    <a:t>2.6%</a:t>
                  </a:r>
                </a:p>
              </cx:txPr>
              <cx:visibility seriesName="0" categoryName="0" value="1"/>
              <cx:separator>, </cx:separator>
            </cx:dataLabel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n-US" sz="900" b="0" i="0" u="none" strike="noStrike" baseline="0">
                      <a:solidFill>
                        <a:sysClr val="window" lastClr="FFFFFF"/>
                      </a:solidFill>
                      <a:latin typeface="Montserrat" panose="00000500000000000000" pitchFamily="2" charset="-18"/>
                    </a:rPr>
                    <a:t>1.9%</a:t>
                  </a:r>
                </a:p>
              </cx:txPr>
              <cx:visibility seriesName="0" categoryName="0" value="1"/>
              <cx:separator>, </cx:separator>
            </cx:dataLabel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en-US" sz="900" b="0" i="0" u="none" strike="noStrike" baseline="0">
                      <a:solidFill>
                        <a:sysClr val="window" lastClr="FFFFFF"/>
                      </a:solidFill>
                      <a:latin typeface="Montserrat" panose="00000500000000000000" pitchFamily="2" charset="-18"/>
                    </a:rPr>
                    <a:t>95.5%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</cx:series>
      </cx:plotAreaRegion>
    </cx:plotArea>
    <cx:legend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>
              <a:latin typeface="Montserrat" panose="00000500000000000000" pitchFamily="2" charset="-18"/>
              <a:ea typeface="Montserrat" panose="00000500000000000000" pitchFamily="2" charset="-18"/>
              <a:cs typeface="Montserrat" panose="00000500000000000000" pitchFamily="2" charset="-18"/>
            </a:defRPr>
          </a:pPr>
          <a:endParaRPr lang="en-US" sz="9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Montserrat" panose="00000500000000000000" pitchFamily="2" charset="-18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6c0bfe701d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6c0bfe701d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5090DB0F-C20B-E2FE-DFEB-D78E560B5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614942EC-2222-D17C-69D7-2E5B06DFD8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64212E52-288F-9EF1-CCDC-832506C3F3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application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sustainability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principles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4Rs—is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reflected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organization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provides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ideal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fostering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approach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dentistry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u-H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23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application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sustainability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principles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4Rs—is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reflected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organization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provides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ideal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fostering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approach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dentistry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u-H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44E2F832-A7C2-2561-5829-41D549E3E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83B4F381-BF99-0236-BBAA-709FD4B543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FF4862D8-ECF4-928A-2BEC-27CCD53A1A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application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sustainability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principles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4Rs—is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reflected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organization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provides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ideal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fostering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approach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dentistry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procurement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eco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labels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u-H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198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c0a1bf4e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c0a1bf4e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dirty="0" err="1"/>
              <a:t>Identification</a:t>
            </a:r>
            <a:r>
              <a:rPr lang="hu-HU" sz="1100" dirty="0"/>
              <a:t> of </a:t>
            </a:r>
            <a:r>
              <a:rPr lang="hu-HU" sz="1100" dirty="0" err="1"/>
              <a:t>reusable</a:t>
            </a:r>
            <a:r>
              <a:rPr lang="hu-HU" sz="1100" dirty="0"/>
              <a:t>/</a:t>
            </a:r>
            <a:r>
              <a:rPr lang="hu-HU" sz="1100" dirty="0" err="1"/>
              <a:t>recyclable</a:t>
            </a:r>
            <a:r>
              <a:rPr lang="hu-HU" sz="1100" dirty="0"/>
              <a:t> </a:t>
            </a:r>
            <a:r>
              <a:rPr lang="hu-HU" sz="1100" dirty="0" err="1"/>
              <a:t>material</a:t>
            </a:r>
            <a:r>
              <a:rPr lang="hu-HU" sz="1100" dirty="0"/>
              <a:t> </a:t>
            </a:r>
            <a:r>
              <a:rPr lang="hu-HU" sz="1100" dirty="0" err="1"/>
              <a:t>groups</a:t>
            </a:r>
            <a:endParaRPr lang="hu-HU"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320de4b7d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320de4b7d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5547E39D-0B65-7ED9-5108-3D2C2EC2C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FDDC212D-0A5D-DF97-2E0E-21A7EB47CF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2CBAFAC3-EA2F-830F-1DE1-1CF1457D5E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Therefore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important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that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application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sustainability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principles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—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4Rs—is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also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reflected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organization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Education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provides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an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ideal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environment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for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fostering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approach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dentistry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Sustainable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procurement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eco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hu-HU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labels</a:t>
            </a:r>
            <a:r>
              <a:rPr lang="hu-HU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u-HU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7535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6B29EA21-B752-F870-CF77-2B2FE3A28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A1094022-48B0-1D72-B3F9-438A8F3181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745982EE-A1E0-0D4F-49E3-E1E3F75903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0424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69D5D268-61D0-D44B-7433-3F37A091F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7D8EAA40-661D-7244-FE87-2E77EBB0F1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18307EE3-561D-A5A4-5550-F6B2EC69CE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071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016D8E7-6590-7E0B-060F-1092E6A2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321813B1-C441-ED82-29CF-83479E077C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BC99DB0F-4B0E-2751-4989-4C742DAB10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7942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10815C61-A690-2153-7AEE-9F745F413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16757602-CD3A-DB7C-5A8E-BE2FC833C8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67BF5AAF-A562-D623-0A74-BCF2957FA7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984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B6A65921-D41D-6153-169D-1AC8D9894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79AA745B-59B6-ACAD-7262-44F10EFA4A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1E2A6C38-F213-5FF9-0EEE-C6609EF17F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40710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7268ADC2-A187-B81D-F28F-2EED5C9DB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F2F7881E-DAC5-7F5F-9BBB-DEC753AE7E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A11C31C7-70CE-6A7D-D05A-E0CA9BA8C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8199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56640B1-4FB4-4A28-CE13-7D7E022C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DDA0F4B0-D792-287C-7D8D-7F0405DFEE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239297F3-9561-B5A6-43EF-B248D8E0B7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3202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B29931D-EE77-737A-D84E-905C08FD0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>
            <a:extLst>
              <a:ext uri="{FF2B5EF4-FFF2-40B4-BE49-F238E27FC236}">
                <a16:creationId xmlns:a16="http://schemas.microsoft.com/office/drawing/2014/main" id="{5541FBCD-1BD1-9336-FC91-DFDFC2D6E8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320de4b7d_0_121:notes">
            <a:extLst>
              <a:ext uri="{FF2B5EF4-FFF2-40B4-BE49-F238E27FC236}">
                <a16:creationId xmlns:a16="http://schemas.microsoft.com/office/drawing/2014/main" id="{2046BAFB-6B2E-AA06-9FD7-1D159C71FC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u-HU" dirty="0"/>
              <a:t>The </a:t>
            </a:r>
            <a:r>
              <a:rPr lang="hu-HU" dirty="0" err="1"/>
              <a:t>ecological</a:t>
            </a:r>
            <a:r>
              <a:rPr lang="hu-HU" dirty="0"/>
              <a:t> </a:t>
            </a:r>
            <a:r>
              <a:rPr lang="hu-HU" dirty="0" err="1"/>
              <a:t>footprint</a:t>
            </a:r>
            <a:r>
              <a:rPr lang="hu-HU" dirty="0"/>
              <a:t> of </a:t>
            </a:r>
            <a:r>
              <a:rPr lang="hu-HU" dirty="0" err="1"/>
              <a:t>dental</a:t>
            </a:r>
            <a:r>
              <a:rPr lang="hu-HU" dirty="0"/>
              <a:t> </a:t>
            </a:r>
            <a:r>
              <a:rPr lang="hu-HU" dirty="0" err="1"/>
              <a:t>education</a:t>
            </a:r>
            <a:r>
              <a:rPr lang="hu-HU" dirty="0"/>
              <a:t> </a:t>
            </a:r>
            <a:r>
              <a:rPr lang="hu-HU" dirty="0" err="1"/>
              <a:t>can</a:t>
            </a:r>
            <a:r>
              <a:rPr lang="hu-HU" dirty="0"/>
              <a:t> be </a:t>
            </a:r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through</a:t>
            </a:r>
            <a:r>
              <a:rPr lang="hu-HU" dirty="0"/>
              <a:t> </a:t>
            </a:r>
            <a:r>
              <a:rPr lang="hu-HU" dirty="0" err="1"/>
              <a:t>conscious</a:t>
            </a:r>
            <a:r>
              <a:rPr lang="hu-HU" dirty="0"/>
              <a:t> </a:t>
            </a:r>
            <a:r>
              <a:rPr lang="hu-HU" dirty="0" err="1"/>
              <a:t>organization</a:t>
            </a:r>
            <a:r>
              <a:rPr lang="hu-HU" dirty="0"/>
              <a:t> and </a:t>
            </a:r>
            <a:r>
              <a:rPr lang="hu-HU" dirty="0" err="1"/>
              <a:t>recycling</a:t>
            </a:r>
            <a:r>
              <a:rPr lang="hu-HU" dirty="0"/>
              <a:t> programs.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9830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6408f5a9af_1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6408f5a9af_1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709a3a8254_5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709a3a8254_5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0000" y="3806975"/>
            <a:ext cx="7704000" cy="55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b="1">
                <a:latin typeface="Montserrat" pitchFamily="2" charset="77"/>
                <a:ea typeface="Montserrat" pitchFamily="2" charset="77"/>
                <a:cs typeface="Montserrat" pitchFamily="2" charset="77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0000" y="4318550"/>
            <a:ext cx="7704000" cy="2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1400">
                <a:solidFill>
                  <a:schemeClr val="dk1"/>
                </a:solidFill>
                <a:latin typeface="Montserra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20001" y="2601725"/>
            <a:ext cx="4172400" cy="8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 b="1"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20001" y="3417350"/>
            <a:ext cx="3735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2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1" y="757825"/>
            <a:ext cx="3311400" cy="109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10000" b="1">
                <a:solidFill>
                  <a:schemeClr val="accent2"/>
                </a:solidFill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20000" y="1304350"/>
            <a:ext cx="7536600" cy="34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Quicksand Light"/>
              <a:buAutoNum type="arabicPeriod"/>
              <a:defRPr sz="1400">
                <a:solidFill>
                  <a:srgbClr val="07243D"/>
                </a:solidFill>
                <a:latin typeface="Montserrat" pitchFamily="2" charset="77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07243D"/>
                </a:solidFill>
              </a:defRPr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07243D"/>
                </a:solidFill>
              </a:defRPr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07243D"/>
                </a:solidFill>
              </a:defRPr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07243D"/>
                </a:solidFill>
              </a:defRPr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07243D"/>
                </a:solidFill>
              </a:defRPr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07243D"/>
                </a:solidFill>
              </a:defRPr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07243D"/>
                </a:solidFill>
              </a:defRPr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07243D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20000" y="539750"/>
            <a:ext cx="4246200" cy="9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7243D"/>
                </a:solidFill>
                <a:latin typeface="Montserrat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rgbClr val="07243D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ctrTitle"/>
          </p:nvPr>
        </p:nvSpPr>
        <p:spPr>
          <a:xfrm flipH="1">
            <a:off x="720000" y="1465281"/>
            <a:ext cx="15606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1"/>
          </p:nvPr>
        </p:nvSpPr>
        <p:spPr>
          <a:xfrm flipH="1">
            <a:off x="720000" y="1902650"/>
            <a:ext cx="30855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2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ctrTitle" idx="2"/>
          </p:nvPr>
        </p:nvSpPr>
        <p:spPr>
          <a:xfrm flipH="1">
            <a:off x="5433759" y="1465264"/>
            <a:ext cx="1817700" cy="45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3"/>
          </p:nvPr>
        </p:nvSpPr>
        <p:spPr>
          <a:xfrm flipH="1">
            <a:off x="5433646" y="1893001"/>
            <a:ext cx="2990400" cy="87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400">
                <a:solidFill>
                  <a:schemeClr val="dk2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 idx="4"/>
          </p:nvPr>
        </p:nvSpPr>
        <p:spPr>
          <a:xfrm>
            <a:off x="720000" y="351543"/>
            <a:ext cx="69252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  <a:latin typeface="Montserrat" pitchFamily="2" charset="77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4356438" y="1997425"/>
            <a:ext cx="37137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1399750" y="416250"/>
            <a:ext cx="70242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 rot="-289">
            <a:off x="1003054" y="1208247"/>
            <a:ext cx="7137900" cy="272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7200" b="1">
                <a:solidFill>
                  <a:schemeClr val="lt1"/>
                </a:solidFill>
                <a:latin typeface="Montserrat" pitchFamily="2" charset="77"/>
                <a:ea typeface="Montserrat" pitchFamily="2" charset="77"/>
                <a:cs typeface="Montserrat" pitchFamily="2" charset="77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631800" y="2853775"/>
            <a:ext cx="30486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6000" b="1">
                <a:solidFill>
                  <a:schemeClr val="accent5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4235100" y="980985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400">
                <a:solidFill>
                  <a:schemeClr val="dk1"/>
                </a:solidFill>
                <a:latin typeface="Montserra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7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>
            <a:spLocks noGrp="1"/>
          </p:cNvSpPr>
          <p:nvPr>
            <p:ph type="title"/>
          </p:nvPr>
        </p:nvSpPr>
        <p:spPr>
          <a:xfrm rot="-198">
            <a:off x="730725" y="210673"/>
            <a:ext cx="5211600" cy="12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7200" b="1"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Quicksand"/>
              <a:buChar char="●"/>
              <a:defRPr sz="18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○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●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○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●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○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71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pos="5306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3.wdp"/><Relationship Id="rId9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14/relationships/chartEx" Target="../charts/chartEx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12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g"/><Relationship Id="rId5" Type="http://schemas.openxmlformats.org/officeDocument/2006/relationships/image" Target="../media/image24.jpeg"/><Relationship Id="rId10" Type="http://schemas.openxmlformats.org/officeDocument/2006/relationships/image" Target="../media/image29.jpg"/><Relationship Id="rId4" Type="http://schemas.openxmlformats.org/officeDocument/2006/relationships/image" Target="../media/image4.png"/><Relationship Id="rId9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4C75652-6EA7-43A6-775F-1BF2AA4D29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8626" y="-11368"/>
            <a:ext cx="9144000" cy="5143500"/>
          </a:xfrm>
          <a:prstGeom prst="rect">
            <a:avLst/>
          </a:prstGeom>
        </p:spPr>
      </p:pic>
      <p:sp>
        <p:nvSpPr>
          <p:cNvPr id="15" name="Google Shape;162;p32">
            <a:extLst>
              <a:ext uri="{FF2B5EF4-FFF2-40B4-BE49-F238E27FC236}">
                <a16:creationId xmlns:a16="http://schemas.microsoft.com/office/drawing/2014/main" id="{3618DEBD-6F00-7444-8357-8B5923D1FF74}"/>
              </a:ext>
            </a:extLst>
          </p:cNvPr>
          <p:cNvSpPr txBox="1">
            <a:spLocks/>
          </p:cNvSpPr>
          <p:nvPr/>
        </p:nvSpPr>
        <p:spPr>
          <a:xfrm flipH="1">
            <a:off x="5827987" y="4617814"/>
            <a:ext cx="2935758" cy="3074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600" b="1" noProof="1">
                <a:solidFill>
                  <a:schemeClr val="bg1"/>
                </a:solidFill>
                <a:latin typeface="WEB Regular Bold" panose="02000503040000020003" pitchFamily="2" charset="77"/>
              </a:rPr>
              <a:t>August | 2026</a:t>
            </a:r>
          </a:p>
        </p:txBody>
      </p:sp>
      <p:sp>
        <p:nvSpPr>
          <p:cNvPr id="34" name="Título 3">
            <a:extLst>
              <a:ext uri="{FF2B5EF4-FFF2-40B4-BE49-F238E27FC236}">
                <a16:creationId xmlns:a16="http://schemas.microsoft.com/office/drawing/2014/main" id="{2A36BA4D-53C9-B6F2-52E7-446BEC359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258" y="807175"/>
            <a:ext cx="6346596" cy="2302165"/>
          </a:xfrm>
        </p:spPr>
        <p:txBody>
          <a:bodyPr/>
          <a:lstStyle/>
          <a:p>
            <a:r>
              <a:rPr lang="en-GB" sz="2000" noProof="1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Integrating Material Consumption Data into Sustainable Dental Education Planning</a:t>
            </a:r>
            <a:br>
              <a:rPr lang="en-GB" sz="2000" noProof="1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br>
              <a:rPr lang="en-GB" sz="2000" noProof="1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GB" sz="200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Andrea Fanni Vass, </a:t>
            </a:r>
            <a:br>
              <a:rPr lang="en-GB" sz="200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</a:br>
            <a:r>
              <a:rPr lang="en-GB" sz="2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Anna Júlia Dézsi, Tamás Demeter,</a:t>
            </a:r>
            <a:br>
              <a:rPr lang="en-GB" sz="2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</a:br>
            <a:r>
              <a:rPr lang="en-GB" sz="2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Zsuzsanna Viktória Berki,</a:t>
            </a:r>
            <a:br>
              <a:rPr lang="en-GB" sz="2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</a:br>
            <a:r>
              <a:rPr lang="en-GB" sz="2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Krisztina Márton</a:t>
            </a:r>
          </a:p>
        </p:txBody>
      </p:sp>
      <p:sp>
        <p:nvSpPr>
          <p:cNvPr id="35" name="Título 3">
            <a:extLst>
              <a:ext uri="{FF2B5EF4-FFF2-40B4-BE49-F238E27FC236}">
                <a16:creationId xmlns:a16="http://schemas.microsoft.com/office/drawing/2014/main" id="{E7B2FFC7-479A-E27C-C0ED-638CA1E8F162}"/>
              </a:ext>
            </a:extLst>
          </p:cNvPr>
          <p:cNvSpPr txBox="1">
            <a:spLocks/>
          </p:cNvSpPr>
          <p:nvPr/>
        </p:nvSpPr>
        <p:spPr>
          <a:xfrm>
            <a:off x="494150" y="4454090"/>
            <a:ext cx="6050342" cy="63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2400" b="1" i="0" u="none" strike="noStrike" cap="none">
                <a:solidFill>
                  <a:schemeClr val="dk1"/>
                </a:solidFill>
                <a:latin typeface="Montserrat" pitchFamily="2" charset="77"/>
                <a:ea typeface="Montserrat" pitchFamily="2" charset="77"/>
                <a:cs typeface="Montserrat" pitchFamily="2" charset="77"/>
                <a:sym typeface="Montserra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Font typeface="Montserrat SemiBold"/>
              <a:buNone/>
              <a:defRPr sz="5200" b="0" i="0" u="none" strike="noStrike" cap="none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lang="en-GB" sz="1800" noProof="1">
              <a:solidFill>
                <a:schemeClr val="bg1"/>
              </a:solidFill>
              <a:latin typeface="WEB Regular Regular" panose="02000503040000020003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F02C17-CFA3-4629-7089-A50A10A5E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9487" y="1614351"/>
            <a:ext cx="1209532" cy="12095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C3AAD948-749A-27CC-875B-8C7F19F8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3614E3B2-ADB0-C8EF-7452-1A57CA5753B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09966" y="1383113"/>
            <a:ext cx="6560696" cy="28195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/>
            <a:r>
              <a:rPr lang="en-GB" sz="1900" noProof="1">
                <a:solidFill>
                  <a:schemeClr val="tx1"/>
                </a:solidFill>
              </a:rPr>
              <a:t>The carbon footprint of healthcare sector is 5%</a:t>
            </a:r>
            <a:endParaRPr lang="en-GB" sz="1900" noProof="1">
              <a:solidFill>
                <a:srgbClr val="FF0000"/>
              </a:solidFill>
            </a:endParaRPr>
          </a:p>
          <a:p>
            <a:pPr marL="152400" indent="0"/>
            <a:r>
              <a:rPr lang="en-GB" sz="1900" noProof="1">
                <a:solidFill>
                  <a:schemeClr val="tx1"/>
                </a:solidFill>
              </a:rPr>
              <a:t>Within </a:t>
            </a:r>
            <a:r>
              <a:rPr lang="en-GB" sz="1900" b="1" noProof="1">
                <a:solidFill>
                  <a:schemeClr val="tx1"/>
                </a:solidFill>
              </a:rPr>
              <a:t>dentistry</a:t>
            </a:r>
            <a:r>
              <a:rPr lang="en-GB" sz="1900" noProof="1">
                <a:solidFill>
                  <a:schemeClr val="tx1"/>
                </a:solidFill>
              </a:rPr>
              <a:t> accounts for </a:t>
            </a:r>
            <a:r>
              <a:rPr lang="en-GB" sz="1900" b="1" noProof="1">
                <a:solidFill>
                  <a:schemeClr val="tx1"/>
                </a:solidFill>
              </a:rPr>
              <a:t>3%</a:t>
            </a:r>
          </a:p>
          <a:p>
            <a:pPr marL="152400" indent="0"/>
            <a:endParaRPr lang="en-GB" sz="1900" noProof="1">
              <a:solidFill>
                <a:srgbClr val="FF0000"/>
              </a:solidFill>
            </a:endParaRPr>
          </a:p>
          <a:p>
            <a:pPr marL="152400" indent="0"/>
            <a:r>
              <a:rPr lang="en-GB" sz="1900" noProof="1">
                <a:solidFill>
                  <a:schemeClr val="tx1"/>
                </a:solidFill>
              </a:rPr>
              <a:t>Increasing awareness, positive attitudes</a:t>
            </a:r>
          </a:p>
          <a:p>
            <a:pPr marL="152400" indent="0"/>
            <a:endParaRPr lang="en-GB" sz="1900" noProof="1">
              <a:solidFill>
                <a:schemeClr val="tx1"/>
              </a:solidFill>
            </a:endParaRPr>
          </a:p>
          <a:p>
            <a:pPr marL="438150" indent="-285750">
              <a:buFont typeface="Arial" panose="020B0604020202020204" pitchFamily="34" charset="0"/>
              <a:buChar char="•"/>
            </a:pPr>
            <a:endParaRPr lang="en-GB" sz="1900" noProof="1">
              <a:solidFill>
                <a:schemeClr val="tx1"/>
              </a:solidFill>
            </a:endParaRPr>
          </a:p>
          <a:p>
            <a:pPr marL="152400" indent="0"/>
            <a:r>
              <a:rPr lang="en-GB" sz="1900" noProof="1">
                <a:solidFill>
                  <a:schemeClr val="tx1"/>
                </a:solidFill>
              </a:rPr>
              <a:t>Limited data are available on material use in preclinical dental education</a:t>
            </a:r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87B97B3F-0175-C1C1-D2AB-86C0488E79ED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9" y="0"/>
            <a:ext cx="8154460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carbon footprint of dentistry</a:t>
            </a:r>
          </a:p>
        </p:txBody>
      </p:sp>
      <p:sp>
        <p:nvSpPr>
          <p:cNvPr id="3" name="Google Shape;162;p32">
            <a:extLst>
              <a:ext uri="{FF2B5EF4-FFF2-40B4-BE49-F238E27FC236}">
                <a16:creationId xmlns:a16="http://schemas.microsoft.com/office/drawing/2014/main" id="{1BC18A86-52FA-2E74-1102-654D81D57E01}"/>
              </a:ext>
            </a:extLst>
          </p:cNvPr>
          <p:cNvSpPr txBox="1">
            <a:spLocks/>
          </p:cNvSpPr>
          <p:nvPr/>
        </p:nvSpPr>
        <p:spPr>
          <a:xfrm flipH="1">
            <a:off x="7924865" y="4701613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535A6AFF-8358-D5D4-58C5-15D6E263E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2A459B45-C579-9BC4-F5B7-11C0A1E434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273BDE7C-7E92-91F8-3B68-F1C4E27DD2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150273"/>
            <a:ext cx="6964965" cy="2052000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2D32BD5F-ADDD-2981-AA9F-588248082C22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Ábra 7" descr="Lábnyomok egyszínű kitöltéssel">
            <a:extLst>
              <a:ext uri="{FF2B5EF4-FFF2-40B4-BE49-F238E27FC236}">
                <a16:creationId xmlns:a16="http://schemas.microsoft.com/office/drawing/2014/main" id="{93CC19F5-9259-1EEC-0FB8-EAA5B3991F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07325">
            <a:off x="7768570" y="1356116"/>
            <a:ext cx="756534" cy="756534"/>
          </a:xfrm>
          <a:prstGeom prst="rect">
            <a:avLst/>
          </a:prstGeom>
        </p:spPr>
      </p:pic>
      <p:pic>
        <p:nvPicPr>
          <p:cNvPr id="19" name="Ábra 18" descr="Fej fogaskerekekkel körvonalas">
            <a:extLst>
              <a:ext uri="{FF2B5EF4-FFF2-40B4-BE49-F238E27FC236}">
                <a16:creationId xmlns:a16="http://schemas.microsoft.com/office/drawing/2014/main" id="{544FA312-82B7-BDD3-E210-BCBC198B12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4786" y="2217142"/>
            <a:ext cx="685191" cy="685191"/>
          </a:xfrm>
          <a:prstGeom prst="rect">
            <a:avLst/>
          </a:prstGeom>
        </p:spPr>
      </p:pic>
      <p:pic>
        <p:nvPicPr>
          <p:cNvPr id="21" name="Ábra 20" descr="Papír körvonalas">
            <a:extLst>
              <a:ext uri="{FF2B5EF4-FFF2-40B4-BE49-F238E27FC236}">
                <a16:creationId xmlns:a16="http://schemas.microsoft.com/office/drawing/2014/main" id="{94E03620-A27C-E569-9A33-AB7FFD0CBA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35067" y="3208690"/>
            <a:ext cx="914400" cy="914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3F67ED-9D88-145E-7311-9F9E9DB2900A}"/>
              </a:ext>
            </a:extLst>
          </p:cNvPr>
          <p:cNvSpPr txBox="1"/>
          <p:nvPr/>
        </p:nvSpPr>
        <p:spPr>
          <a:xfrm>
            <a:off x="0" y="4224947"/>
            <a:ext cx="765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noProof="1">
                <a:latin typeface="Montserrat" panose="00000500000000000000" pitchFamily="2" charset="-18"/>
              </a:rPr>
              <a:t>Duane B, Berners-Lee M, White S, Stancliffe R, Steinbach I. An estimated carbon footprint of NHS primary dental care within England. How can dentistry be more environmentally sustainable? British Dental Journal. 2017;223:589–593.</a:t>
            </a:r>
            <a:endParaRPr lang="en-GB" sz="1000" noProof="1">
              <a:solidFill>
                <a:schemeClr val="tx1"/>
              </a:solidFill>
              <a:latin typeface="Montserrat" panose="000005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21377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/>
          <p:cNvSpPr txBox="1">
            <a:spLocks noGrp="1"/>
          </p:cNvSpPr>
          <p:nvPr>
            <p:ph type="title" idx="2"/>
          </p:nvPr>
        </p:nvSpPr>
        <p:spPr>
          <a:xfrm>
            <a:off x="342759" y="0"/>
            <a:ext cx="8663419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carbon footprint of dental education</a:t>
            </a:r>
          </a:p>
        </p:txBody>
      </p:sp>
      <p:sp>
        <p:nvSpPr>
          <p:cNvPr id="3" name="Google Shape;162;p32">
            <a:extLst>
              <a:ext uri="{FF2B5EF4-FFF2-40B4-BE49-F238E27FC236}">
                <a16:creationId xmlns:a16="http://schemas.microsoft.com/office/drawing/2014/main" id="{86369C22-88D7-5E9E-2830-A0A724D0A759}"/>
              </a:ext>
            </a:extLst>
          </p:cNvPr>
          <p:cNvSpPr txBox="1">
            <a:spLocks/>
          </p:cNvSpPr>
          <p:nvPr/>
        </p:nvSpPr>
        <p:spPr>
          <a:xfrm flipH="1">
            <a:off x="7924865" y="4701613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D61B91E0-C379-AD57-FCB7-57C8170E7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A4C17DC3-E815-8343-32D0-19FBDF88A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C4BC7C81-DE16-A6DD-4FB1-CE32320D9C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150273"/>
            <a:ext cx="6964965" cy="2052000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5377B63C-1D4F-C7F2-024B-3E72DC47FD3F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oogle Shape;9421;p69">
            <a:extLst>
              <a:ext uri="{FF2B5EF4-FFF2-40B4-BE49-F238E27FC236}">
                <a16:creationId xmlns:a16="http://schemas.microsoft.com/office/drawing/2014/main" id="{821EC7F5-68E8-69CC-6F76-FA5DF26B2E2A}"/>
              </a:ext>
            </a:extLst>
          </p:cNvPr>
          <p:cNvGrpSpPr/>
          <p:nvPr/>
        </p:nvGrpSpPr>
        <p:grpSpPr>
          <a:xfrm>
            <a:off x="6444847" y="1103172"/>
            <a:ext cx="814417" cy="741896"/>
            <a:chOff x="1421638" y="4125629"/>
            <a:chExt cx="374709" cy="374010"/>
          </a:xfrm>
          <a:solidFill>
            <a:schemeClr val="bg1"/>
          </a:solidFill>
        </p:grpSpPr>
        <p:sp>
          <p:nvSpPr>
            <p:cNvPr id="10" name="Google Shape;9422;p69">
              <a:extLst>
                <a:ext uri="{FF2B5EF4-FFF2-40B4-BE49-F238E27FC236}">
                  <a16:creationId xmlns:a16="http://schemas.microsoft.com/office/drawing/2014/main" id="{C6AE8777-948E-B037-41D2-402243BAB692}"/>
                </a:ext>
              </a:extLst>
            </p:cNvPr>
            <p:cNvSpPr/>
            <p:nvPr/>
          </p:nvSpPr>
          <p:spPr>
            <a:xfrm>
              <a:off x="1421638" y="4265954"/>
              <a:ext cx="374709" cy="233685"/>
            </a:xfrm>
            <a:custGeom>
              <a:avLst/>
              <a:gdLst/>
              <a:ahLst/>
              <a:cxnLst/>
              <a:rect l="l" t="t" r="r" b="b"/>
              <a:pathLst>
                <a:path w="11800" h="7359" extrusionOk="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chemeClr val="bg1"/>
                </a:solidFill>
              </a:endParaRPr>
            </a:p>
          </p:txBody>
        </p:sp>
        <p:sp>
          <p:nvSpPr>
            <p:cNvPr id="11" name="Google Shape;9423;p69">
              <a:extLst>
                <a:ext uri="{FF2B5EF4-FFF2-40B4-BE49-F238E27FC236}">
                  <a16:creationId xmlns:a16="http://schemas.microsoft.com/office/drawing/2014/main" id="{3D1A3A4A-ADD0-85BE-0B35-D095770736B8}"/>
                </a:ext>
              </a:extLst>
            </p:cNvPr>
            <p:cNvSpPr/>
            <p:nvPr/>
          </p:nvSpPr>
          <p:spPr>
            <a:xfrm>
              <a:off x="1428052" y="4125629"/>
              <a:ext cx="356958" cy="215585"/>
            </a:xfrm>
            <a:custGeom>
              <a:avLst/>
              <a:gdLst/>
              <a:ahLst/>
              <a:cxnLst/>
              <a:rect l="l" t="t" r="r" b="b"/>
              <a:pathLst>
                <a:path w="11241" h="6789" extrusionOk="0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oogle Shape;12985;p75">
            <a:extLst>
              <a:ext uri="{FF2B5EF4-FFF2-40B4-BE49-F238E27FC236}">
                <a16:creationId xmlns:a16="http://schemas.microsoft.com/office/drawing/2014/main" id="{E73E4AF8-2EA1-7F22-C86E-7581D7C4263B}"/>
              </a:ext>
            </a:extLst>
          </p:cNvPr>
          <p:cNvGrpSpPr/>
          <p:nvPr/>
        </p:nvGrpSpPr>
        <p:grpSpPr>
          <a:xfrm>
            <a:off x="6618229" y="2934800"/>
            <a:ext cx="900341" cy="711118"/>
            <a:chOff x="855096" y="1504485"/>
            <a:chExt cx="380910" cy="339594"/>
          </a:xfrm>
          <a:solidFill>
            <a:schemeClr val="bg1"/>
          </a:solidFill>
        </p:grpSpPr>
        <p:sp>
          <p:nvSpPr>
            <p:cNvPr id="13" name="Google Shape;12986;p75">
              <a:extLst>
                <a:ext uri="{FF2B5EF4-FFF2-40B4-BE49-F238E27FC236}">
                  <a16:creationId xmlns:a16="http://schemas.microsoft.com/office/drawing/2014/main" id="{0A6F4D66-7402-7248-F3EC-0E6E21523EAA}"/>
                </a:ext>
              </a:extLst>
            </p:cNvPr>
            <p:cNvSpPr/>
            <p:nvPr/>
          </p:nvSpPr>
          <p:spPr>
            <a:xfrm>
              <a:off x="1092707" y="1504485"/>
              <a:ext cx="107299" cy="136837"/>
            </a:xfrm>
            <a:custGeom>
              <a:avLst/>
              <a:gdLst/>
              <a:ahLst/>
              <a:cxnLst/>
              <a:rect l="l" t="t" r="r" b="b"/>
              <a:pathLst>
                <a:path w="3371" h="4299" extrusionOk="0">
                  <a:moveTo>
                    <a:pt x="1691" y="357"/>
                  </a:moveTo>
                  <a:cubicBezTo>
                    <a:pt x="2418" y="357"/>
                    <a:pt x="3013" y="953"/>
                    <a:pt x="3013" y="1679"/>
                  </a:cubicBezTo>
                  <a:cubicBezTo>
                    <a:pt x="3013" y="2250"/>
                    <a:pt x="2644" y="2750"/>
                    <a:pt x="2108" y="2929"/>
                  </a:cubicBezTo>
                  <a:lnTo>
                    <a:pt x="2418" y="1726"/>
                  </a:lnTo>
                  <a:cubicBezTo>
                    <a:pt x="2453" y="1643"/>
                    <a:pt x="2394" y="1536"/>
                    <a:pt x="2287" y="1512"/>
                  </a:cubicBezTo>
                  <a:cubicBezTo>
                    <a:pt x="2273" y="1509"/>
                    <a:pt x="2258" y="1507"/>
                    <a:pt x="2244" y="1507"/>
                  </a:cubicBezTo>
                  <a:cubicBezTo>
                    <a:pt x="2162" y="1507"/>
                    <a:pt x="2082" y="1564"/>
                    <a:pt x="2072" y="1655"/>
                  </a:cubicBezTo>
                  <a:lnTo>
                    <a:pt x="2060" y="1715"/>
                  </a:lnTo>
                  <a:lnTo>
                    <a:pt x="1322" y="1715"/>
                  </a:lnTo>
                  <a:lnTo>
                    <a:pt x="1298" y="1655"/>
                  </a:lnTo>
                  <a:cubicBezTo>
                    <a:pt x="1277" y="1568"/>
                    <a:pt x="1195" y="1511"/>
                    <a:pt x="1117" y="1511"/>
                  </a:cubicBezTo>
                  <a:cubicBezTo>
                    <a:pt x="1110" y="1511"/>
                    <a:pt x="1103" y="1511"/>
                    <a:pt x="1096" y="1512"/>
                  </a:cubicBezTo>
                  <a:cubicBezTo>
                    <a:pt x="1001" y="1548"/>
                    <a:pt x="941" y="1631"/>
                    <a:pt x="965" y="1726"/>
                  </a:cubicBezTo>
                  <a:lnTo>
                    <a:pt x="1275" y="2929"/>
                  </a:lnTo>
                  <a:cubicBezTo>
                    <a:pt x="751" y="2750"/>
                    <a:pt x="370" y="2262"/>
                    <a:pt x="370" y="1679"/>
                  </a:cubicBezTo>
                  <a:cubicBezTo>
                    <a:pt x="370" y="953"/>
                    <a:pt x="965" y="357"/>
                    <a:pt x="1691" y="357"/>
                  </a:cubicBezTo>
                  <a:close/>
                  <a:moveTo>
                    <a:pt x="1989" y="2036"/>
                  </a:moveTo>
                  <a:lnTo>
                    <a:pt x="1751" y="3012"/>
                  </a:lnTo>
                  <a:lnTo>
                    <a:pt x="1656" y="3012"/>
                  </a:lnTo>
                  <a:lnTo>
                    <a:pt x="1406" y="2036"/>
                  </a:lnTo>
                  <a:close/>
                  <a:moveTo>
                    <a:pt x="2072" y="3310"/>
                  </a:moveTo>
                  <a:lnTo>
                    <a:pt x="2072" y="3739"/>
                  </a:lnTo>
                  <a:lnTo>
                    <a:pt x="1322" y="3751"/>
                  </a:lnTo>
                  <a:cubicBezTo>
                    <a:pt x="1322" y="3751"/>
                    <a:pt x="1298" y="3751"/>
                    <a:pt x="1298" y="3739"/>
                  </a:cubicBezTo>
                  <a:lnTo>
                    <a:pt x="1298" y="3310"/>
                  </a:lnTo>
                  <a:cubicBezTo>
                    <a:pt x="1417" y="3334"/>
                    <a:pt x="1560" y="3346"/>
                    <a:pt x="1691" y="3346"/>
                  </a:cubicBezTo>
                  <a:cubicBezTo>
                    <a:pt x="1822" y="3346"/>
                    <a:pt x="1953" y="3334"/>
                    <a:pt x="2072" y="3310"/>
                  </a:cubicBezTo>
                  <a:close/>
                  <a:moveTo>
                    <a:pt x="1691" y="0"/>
                  </a:moveTo>
                  <a:cubicBezTo>
                    <a:pt x="763" y="0"/>
                    <a:pt x="1" y="750"/>
                    <a:pt x="1" y="1679"/>
                  </a:cubicBezTo>
                  <a:cubicBezTo>
                    <a:pt x="1" y="2334"/>
                    <a:pt x="394" y="2917"/>
                    <a:pt x="941" y="3191"/>
                  </a:cubicBezTo>
                  <a:lnTo>
                    <a:pt x="941" y="3751"/>
                  </a:lnTo>
                  <a:cubicBezTo>
                    <a:pt x="941" y="3941"/>
                    <a:pt x="1108" y="4108"/>
                    <a:pt x="1298" y="4108"/>
                  </a:cubicBezTo>
                  <a:lnTo>
                    <a:pt x="1501" y="4108"/>
                  </a:lnTo>
                  <a:lnTo>
                    <a:pt x="1501" y="4120"/>
                  </a:lnTo>
                  <a:cubicBezTo>
                    <a:pt x="1501" y="4227"/>
                    <a:pt x="1572" y="4298"/>
                    <a:pt x="1679" y="4298"/>
                  </a:cubicBezTo>
                  <a:cubicBezTo>
                    <a:pt x="1775" y="4298"/>
                    <a:pt x="1858" y="4227"/>
                    <a:pt x="1858" y="4120"/>
                  </a:cubicBezTo>
                  <a:lnTo>
                    <a:pt x="1858" y="4108"/>
                  </a:lnTo>
                  <a:lnTo>
                    <a:pt x="2048" y="4108"/>
                  </a:lnTo>
                  <a:cubicBezTo>
                    <a:pt x="2239" y="4108"/>
                    <a:pt x="2406" y="3941"/>
                    <a:pt x="2406" y="3751"/>
                  </a:cubicBezTo>
                  <a:lnTo>
                    <a:pt x="2406" y="3191"/>
                  </a:lnTo>
                  <a:cubicBezTo>
                    <a:pt x="2953" y="2917"/>
                    <a:pt x="3346" y="2334"/>
                    <a:pt x="3346" y="1679"/>
                  </a:cubicBezTo>
                  <a:cubicBezTo>
                    <a:pt x="3370" y="750"/>
                    <a:pt x="2608" y="0"/>
                    <a:pt x="1691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/>
            </a:p>
          </p:txBody>
        </p:sp>
        <p:sp>
          <p:nvSpPr>
            <p:cNvPr id="14" name="Google Shape;12987;p75">
              <a:extLst>
                <a:ext uri="{FF2B5EF4-FFF2-40B4-BE49-F238E27FC236}">
                  <a16:creationId xmlns:a16="http://schemas.microsoft.com/office/drawing/2014/main" id="{10D642F5-C793-52BF-7805-1514C6FF90A5}"/>
                </a:ext>
              </a:extLst>
            </p:cNvPr>
            <p:cNvSpPr/>
            <p:nvPr/>
          </p:nvSpPr>
          <p:spPr>
            <a:xfrm>
              <a:off x="855096" y="1521896"/>
              <a:ext cx="214152" cy="322183"/>
            </a:xfrm>
            <a:custGeom>
              <a:avLst/>
              <a:gdLst/>
              <a:ahLst/>
              <a:cxnLst/>
              <a:rect l="l" t="t" r="r" b="b"/>
              <a:pathLst>
                <a:path w="6728" h="10122" extrusionOk="0">
                  <a:moveTo>
                    <a:pt x="3346" y="358"/>
                  </a:moveTo>
                  <a:cubicBezTo>
                    <a:pt x="3870" y="358"/>
                    <a:pt x="4299" y="703"/>
                    <a:pt x="4299" y="1120"/>
                  </a:cubicBezTo>
                  <a:cubicBezTo>
                    <a:pt x="4001" y="1001"/>
                    <a:pt x="3691" y="941"/>
                    <a:pt x="3346" y="941"/>
                  </a:cubicBezTo>
                  <a:cubicBezTo>
                    <a:pt x="3001" y="941"/>
                    <a:pt x="2691" y="1001"/>
                    <a:pt x="2394" y="1120"/>
                  </a:cubicBezTo>
                  <a:cubicBezTo>
                    <a:pt x="2394" y="703"/>
                    <a:pt x="2810" y="358"/>
                    <a:pt x="3346" y="358"/>
                  </a:cubicBezTo>
                  <a:close/>
                  <a:moveTo>
                    <a:pt x="3370" y="1299"/>
                  </a:moveTo>
                  <a:cubicBezTo>
                    <a:pt x="4620" y="1299"/>
                    <a:pt x="5620" y="2311"/>
                    <a:pt x="5620" y="3561"/>
                  </a:cubicBezTo>
                  <a:cubicBezTo>
                    <a:pt x="5620" y="3882"/>
                    <a:pt x="5549" y="4216"/>
                    <a:pt x="5418" y="4513"/>
                  </a:cubicBezTo>
                  <a:lnTo>
                    <a:pt x="5418" y="4347"/>
                  </a:lnTo>
                  <a:cubicBezTo>
                    <a:pt x="5418" y="4144"/>
                    <a:pt x="5322" y="3930"/>
                    <a:pt x="5168" y="3799"/>
                  </a:cubicBezTo>
                  <a:cubicBezTo>
                    <a:pt x="4811" y="3489"/>
                    <a:pt x="4025" y="2953"/>
                    <a:pt x="2632" y="2811"/>
                  </a:cubicBezTo>
                  <a:cubicBezTo>
                    <a:pt x="2626" y="2810"/>
                    <a:pt x="2619" y="2809"/>
                    <a:pt x="2613" y="2809"/>
                  </a:cubicBezTo>
                  <a:cubicBezTo>
                    <a:pt x="2535" y="2809"/>
                    <a:pt x="2452" y="2878"/>
                    <a:pt x="2441" y="2977"/>
                  </a:cubicBezTo>
                  <a:cubicBezTo>
                    <a:pt x="2429" y="3073"/>
                    <a:pt x="2501" y="3156"/>
                    <a:pt x="2608" y="3168"/>
                  </a:cubicBezTo>
                  <a:cubicBezTo>
                    <a:pt x="3882" y="3311"/>
                    <a:pt x="4632" y="3787"/>
                    <a:pt x="4941" y="4061"/>
                  </a:cubicBezTo>
                  <a:cubicBezTo>
                    <a:pt x="5013" y="4144"/>
                    <a:pt x="5072" y="4239"/>
                    <a:pt x="5072" y="4347"/>
                  </a:cubicBezTo>
                  <a:lnTo>
                    <a:pt x="5072" y="4680"/>
                  </a:lnTo>
                  <a:cubicBezTo>
                    <a:pt x="5072" y="5609"/>
                    <a:pt x="4310" y="6371"/>
                    <a:pt x="3382" y="6371"/>
                  </a:cubicBezTo>
                  <a:cubicBezTo>
                    <a:pt x="3374" y="6371"/>
                    <a:pt x="3367" y="6371"/>
                    <a:pt x="3359" y="6371"/>
                  </a:cubicBezTo>
                  <a:cubicBezTo>
                    <a:pt x="2405" y="6371"/>
                    <a:pt x="1643" y="5625"/>
                    <a:pt x="1643" y="4692"/>
                  </a:cubicBezTo>
                  <a:lnTo>
                    <a:pt x="1643" y="4549"/>
                  </a:lnTo>
                  <a:cubicBezTo>
                    <a:pt x="1643" y="4466"/>
                    <a:pt x="1679" y="4406"/>
                    <a:pt x="1739" y="4382"/>
                  </a:cubicBezTo>
                  <a:cubicBezTo>
                    <a:pt x="1965" y="4263"/>
                    <a:pt x="2251" y="4025"/>
                    <a:pt x="2382" y="3620"/>
                  </a:cubicBezTo>
                  <a:cubicBezTo>
                    <a:pt x="2405" y="3525"/>
                    <a:pt x="2370" y="3430"/>
                    <a:pt x="2274" y="3394"/>
                  </a:cubicBezTo>
                  <a:cubicBezTo>
                    <a:pt x="2258" y="3389"/>
                    <a:pt x="2240" y="3387"/>
                    <a:pt x="2222" y="3387"/>
                  </a:cubicBezTo>
                  <a:cubicBezTo>
                    <a:pt x="2152" y="3387"/>
                    <a:pt x="2079" y="3425"/>
                    <a:pt x="2060" y="3501"/>
                  </a:cubicBezTo>
                  <a:cubicBezTo>
                    <a:pt x="1953" y="3799"/>
                    <a:pt x="1739" y="3966"/>
                    <a:pt x="1584" y="4061"/>
                  </a:cubicBezTo>
                  <a:cubicBezTo>
                    <a:pt x="1417" y="4156"/>
                    <a:pt x="1310" y="4335"/>
                    <a:pt x="1310" y="4513"/>
                  </a:cubicBezTo>
                  <a:cubicBezTo>
                    <a:pt x="1179" y="4216"/>
                    <a:pt x="1108" y="3882"/>
                    <a:pt x="1108" y="3561"/>
                  </a:cubicBezTo>
                  <a:cubicBezTo>
                    <a:pt x="1108" y="2311"/>
                    <a:pt x="2120" y="1299"/>
                    <a:pt x="3370" y="1299"/>
                  </a:cubicBezTo>
                  <a:close/>
                  <a:moveTo>
                    <a:pt x="4108" y="6585"/>
                  </a:moveTo>
                  <a:lnTo>
                    <a:pt x="4108" y="7002"/>
                  </a:lnTo>
                  <a:cubicBezTo>
                    <a:pt x="4108" y="7228"/>
                    <a:pt x="4239" y="7418"/>
                    <a:pt x="4430" y="7502"/>
                  </a:cubicBezTo>
                  <a:lnTo>
                    <a:pt x="4691" y="7621"/>
                  </a:lnTo>
                  <a:cubicBezTo>
                    <a:pt x="4441" y="8133"/>
                    <a:pt x="3918" y="8442"/>
                    <a:pt x="3346" y="8442"/>
                  </a:cubicBezTo>
                  <a:cubicBezTo>
                    <a:pt x="2786" y="8442"/>
                    <a:pt x="2263" y="8133"/>
                    <a:pt x="2013" y="7621"/>
                  </a:cubicBezTo>
                  <a:lnTo>
                    <a:pt x="2263" y="7502"/>
                  </a:lnTo>
                  <a:cubicBezTo>
                    <a:pt x="2453" y="7418"/>
                    <a:pt x="2584" y="7228"/>
                    <a:pt x="2584" y="7002"/>
                  </a:cubicBezTo>
                  <a:lnTo>
                    <a:pt x="2584" y="6585"/>
                  </a:lnTo>
                  <a:cubicBezTo>
                    <a:pt x="2822" y="6668"/>
                    <a:pt x="3084" y="6728"/>
                    <a:pt x="3346" y="6728"/>
                  </a:cubicBezTo>
                  <a:cubicBezTo>
                    <a:pt x="3620" y="6728"/>
                    <a:pt x="3870" y="6668"/>
                    <a:pt x="4108" y="6585"/>
                  </a:cubicBezTo>
                  <a:close/>
                  <a:moveTo>
                    <a:pt x="3346" y="1"/>
                  </a:moveTo>
                  <a:cubicBezTo>
                    <a:pt x="2632" y="1"/>
                    <a:pt x="2060" y="513"/>
                    <a:pt x="2060" y="1120"/>
                  </a:cubicBezTo>
                  <a:cubicBezTo>
                    <a:pt x="2060" y="1179"/>
                    <a:pt x="2060" y="1227"/>
                    <a:pt x="2072" y="1287"/>
                  </a:cubicBezTo>
                  <a:cubicBezTo>
                    <a:pt x="1286" y="1727"/>
                    <a:pt x="750" y="2572"/>
                    <a:pt x="750" y="3561"/>
                  </a:cubicBezTo>
                  <a:cubicBezTo>
                    <a:pt x="750" y="4204"/>
                    <a:pt x="989" y="4811"/>
                    <a:pt x="1405" y="5287"/>
                  </a:cubicBezTo>
                  <a:cubicBezTo>
                    <a:pt x="1548" y="5751"/>
                    <a:pt x="1846" y="6156"/>
                    <a:pt x="2251" y="6406"/>
                  </a:cubicBezTo>
                  <a:lnTo>
                    <a:pt x="2251" y="7014"/>
                  </a:lnTo>
                  <a:cubicBezTo>
                    <a:pt x="2251" y="7085"/>
                    <a:pt x="2203" y="7168"/>
                    <a:pt x="2132" y="7192"/>
                  </a:cubicBezTo>
                  <a:lnTo>
                    <a:pt x="548" y="7895"/>
                  </a:lnTo>
                  <a:cubicBezTo>
                    <a:pt x="203" y="8037"/>
                    <a:pt x="0" y="8371"/>
                    <a:pt x="0" y="8740"/>
                  </a:cubicBezTo>
                  <a:lnTo>
                    <a:pt x="0" y="9942"/>
                  </a:lnTo>
                  <a:cubicBezTo>
                    <a:pt x="0" y="10050"/>
                    <a:pt x="72" y="10121"/>
                    <a:pt x="179" y="10121"/>
                  </a:cubicBezTo>
                  <a:cubicBezTo>
                    <a:pt x="286" y="10121"/>
                    <a:pt x="358" y="10050"/>
                    <a:pt x="358" y="9942"/>
                  </a:cubicBezTo>
                  <a:lnTo>
                    <a:pt x="358" y="8740"/>
                  </a:lnTo>
                  <a:cubicBezTo>
                    <a:pt x="358" y="8514"/>
                    <a:pt x="489" y="8311"/>
                    <a:pt x="703" y="8216"/>
                  </a:cubicBezTo>
                  <a:lnTo>
                    <a:pt x="1691" y="7776"/>
                  </a:lnTo>
                  <a:cubicBezTo>
                    <a:pt x="2013" y="8395"/>
                    <a:pt x="2644" y="8799"/>
                    <a:pt x="3358" y="8799"/>
                  </a:cubicBezTo>
                  <a:cubicBezTo>
                    <a:pt x="4072" y="8799"/>
                    <a:pt x="4715" y="8395"/>
                    <a:pt x="5025" y="7776"/>
                  </a:cubicBezTo>
                  <a:lnTo>
                    <a:pt x="6025" y="8216"/>
                  </a:lnTo>
                  <a:cubicBezTo>
                    <a:pt x="6239" y="8311"/>
                    <a:pt x="6370" y="8514"/>
                    <a:pt x="6370" y="8740"/>
                  </a:cubicBezTo>
                  <a:lnTo>
                    <a:pt x="6370" y="9942"/>
                  </a:lnTo>
                  <a:cubicBezTo>
                    <a:pt x="6370" y="10050"/>
                    <a:pt x="6442" y="10121"/>
                    <a:pt x="6549" y="10121"/>
                  </a:cubicBezTo>
                  <a:cubicBezTo>
                    <a:pt x="6656" y="10121"/>
                    <a:pt x="6727" y="10050"/>
                    <a:pt x="6727" y="9942"/>
                  </a:cubicBezTo>
                  <a:lnTo>
                    <a:pt x="6727" y="8740"/>
                  </a:lnTo>
                  <a:cubicBezTo>
                    <a:pt x="6704" y="8371"/>
                    <a:pt x="6489" y="8037"/>
                    <a:pt x="6144" y="7895"/>
                  </a:cubicBezTo>
                  <a:lnTo>
                    <a:pt x="4572" y="7192"/>
                  </a:lnTo>
                  <a:cubicBezTo>
                    <a:pt x="4501" y="7168"/>
                    <a:pt x="4453" y="7085"/>
                    <a:pt x="4453" y="7014"/>
                  </a:cubicBezTo>
                  <a:lnTo>
                    <a:pt x="4453" y="6406"/>
                  </a:lnTo>
                  <a:cubicBezTo>
                    <a:pt x="4858" y="6156"/>
                    <a:pt x="5156" y="5751"/>
                    <a:pt x="5299" y="5287"/>
                  </a:cubicBezTo>
                  <a:cubicBezTo>
                    <a:pt x="5715" y="4811"/>
                    <a:pt x="5954" y="4204"/>
                    <a:pt x="5954" y="3561"/>
                  </a:cubicBezTo>
                  <a:cubicBezTo>
                    <a:pt x="5954" y="2596"/>
                    <a:pt x="5418" y="1727"/>
                    <a:pt x="4632" y="1287"/>
                  </a:cubicBezTo>
                  <a:cubicBezTo>
                    <a:pt x="4644" y="1227"/>
                    <a:pt x="4644" y="1179"/>
                    <a:pt x="4644" y="1120"/>
                  </a:cubicBezTo>
                  <a:cubicBezTo>
                    <a:pt x="4644" y="513"/>
                    <a:pt x="4060" y="1"/>
                    <a:pt x="3346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/>
            </a:p>
          </p:txBody>
        </p:sp>
        <p:sp>
          <p:nvSpPr>
            <p:cNvPr id="15" name="Google Shape;12988;p75">
              <a:extLst>
                <a:ext uri="{FF2B5EF4-FFF2-40B4-BE49-F238E27FC236}">
                  <a16:creationId xmlns:a16="http://schemas.microsoft.com/office/drawing/2014/main" id="{B741A50F-3C9F-D061-169B-38D7AA1B5713}"/>
                </a:ext>
              </a:extLst>
            </p:cNvPr>
            <p:cNvSpPr/>
            <p:nvPr/>
          </p:nvSpPr>
          <p:spPr>
            <a:xfrm>
              <a:off x="896411" y="1808780"/>
              <a:ext cx="11395" cy="34918"/>
            </a:xfrm>
            <a:custGeom>
              <a:avLst/>
              <a:gdLst/>
              <a:ahLst/>
              <a:cxnLst/>
              <a:rect l="l" t="t" r="r" b="b"/>
              <a:pathLst>
                <a:path w="358" h="1097" extrusionOk="0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lnTo>
                    <a:pt x="0" y="918"/>
                  </a:lnTo>
                  <a:cubicBezTo>
                    <a:pt x="0" y="1025"/>
                    <a:pt x="72" y="1096"/>
                    <a:pt x="179" y="1096"/>
                  </a:cubicBezTo>
                  <a:cubicBezTo>
                    <a:pt x="286" y="1096"/>
                    <a:pt x="357" y="1025"/>
                    <a:pt x="357" y="918"/>
                  </a:cubicBezTo>
                  <a:lnTo>
                    <a:pt x="357" y="179"/>
                  </a:lnTo>
                  <a:cubicBezTo>
                    <a:pt x="345" y="84"/>
                    <a:pt x="262" y="1"/>
                    <a:pt x="17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/>
            </a:p>
          </p:txBody>
        </p:sp>
        <p:sp>
          <p:nvSpPr>
            <p:cNvPr id="16" name="Google Shape;12989;p75">
              <a:extLst>
                <a:ext uri="{FF2B5EF4-FFF2-40B4-BE49-F238E27FC236}">
                  <a16:creationId xmlns:a16="http://schemas.microsoft.com/office/drawing/2014/main" id="{0DCDEC98-7D98-31A5-5F18-4FBFE7A52295}"/>
                </a:ext>
              </a:extLst>
            </p:cNvPr>
            <p:cNvSpPr/>
            <p:nvPr/>
          </p:nvSpPr>
          <p:spPr>
            <a:xfrm>
              <a:off x="1015391" y="1808780"/>
              <a:ext cx="11395" cy="34918"/>
            </a:xfrm>
            <a:custGeom>
              <a:avLst/>
              <a:gdLst/>
              <a:ahLst/>
              <a:cxnLst/>
              <a:rect l="l" t="t" r="r" b="b"/>
              <a:pathLst>
                <a:path w="358" h="1097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lnTo>
                    <a:pt x="1" y="918"/>
                  </a:lnTo>
                  <a:cubicBezTo>
                    <a:pt x="1" y="1025"/>
                    <a:pt x="72" y="1096"/>
                    <a:pt x="179" y="1096"/>
                  </a:cubicBezTo>
                  <a:cubicBezTo>
                    <a:pt x="275" y="1096"/>
                    <a:pt x="346" y="1025"/>
                    <a:pt x="346" y="918"/>
                  </a:cubicBezTo>
                  <a:lnTo>
                    <a:pt x="346" y="179"/>
                  </a:lnTo>
                  <a:cubicBezTo>
                    <a:pt x="358" y="84"/>
                    <a:pt x="275" y="1"/>
                    <a:pt x="17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/>
            </a:p>
          </p:txBody>
        </p:sp>
        <p:sp>
          <p:nvSpPr>
            <p:cNvPr id="17" name="Google Shape;12990;p75">
              <a:extLst>
                <a:ext uri="{FF2B5EF4-FFF2-40B4-BE49-F238E27FC236}">
                  <a16:creationId xmlns:a16="http://schemas.microsoft.com/office/drawing/2014/main" id="{143FE31A-CD90-CE13-91E7-CD4A90AD5543}"/>
                </a:ext>
              </a:extLst>
            </p:cNvPr>
            <p:cNvSpPr/>
            <p:nvPr/>
          </p:nvSpPr>
          <p:spPr>
            <a:xfrm>
              <a:off x="1057471" y="1522660"/>
              <a:ext cx="178534" cy="186110"/>
            </a:xfrm>
            <a:custGeom>
              <a:avLst/>
              <a:gdLst/>
              <a:ahLst/>
              <a:cxnLst/>
              <a:rect l="l" t="t" r="r" b="b"/>
              <a:pathLst>
                <a:path w="5609" h="5847" extrusionOk="0">
                  <a:moveTo>
                    <a:pt x="739" y="1"/>
                  </a:moveTo>
                  <a:cubicBezTo>
                    <a:pt x="346" y="1"/>
                    <a:pt x="0" y="322"/>
                    <a:pt x="0" y="739"/>
                  </a:cubicBezTo>
                  <a:lnTo>
                    <a:pt x="0" y="3751"/>
                  </a:lnTo>
                  <a:cubicBezTo>
                    <a:pt x="0" y="4144"/>
                    <a:pt x="322" y="4489"/>
                    <a:pt x="739" y="4489"/>
                  </a:cubicBezTo>
                  <a:lnTo>
                    <a:pt x="1084" y="4489"/>
                  </a:lnTo>
                  <a:lnTo>
                    <a:pt x="834" y="5513"/>
                  </a:lnTo>
                  <a:cubicBezTo>
                    <a:pt x="798" y="5620"/>
                    <a:pt x="846" y="5739"/>
                    <a:pt x="941" y="5799"/>
                  </a:cubicBezTo>
                  <a:cubicBezTo>
                    <a:pt x="977" y="5823"/>
                    <a:pt x="1036" y="5847"/>
                    <a:pt x="1084" y="5847"/>
                  </a:cubicBezTo>
                  <a:cubicBezTo>
                    <a:pt x="1143" y="5847"/>
                    <a:pt x="1191" y="5823"/>
                    <a:pt x="1250" y="5799"/>
                  </a:cubicBezTo>
                  <a:lnTo>
                    <a:pt x="3048" y="4489"/>
                  </a:lnTo>
                  <a:lnTo>
                    <a:pt x="4870" y="4489"/>
                  </a:lnTo>
                  <a:cubicBezTo>
                    <a:pt x="5263" y="4489"/>
                    <a:pt x="5608" y="4156"/>
                    <a:pt x="5608" y="3739"/>
                  </a:cubicBezTo>
                  <a:lnTo>
                    <a:pt x="5608" y="739"/>
                  </a:lnTo>
                  <a:cubicBezTo>
                    <a:pt x="5596" y="322"/>
                    <a:pt x="5263" y="1"/>
                    <a:pt x="4870" y="1"/>
                  </a:cubicBezTo>
                  <a:cubicBezTo>
                    <a:pt x="4763" y="1"/>
                    <a:pt x="4691" y="72"/>
                    <a:pt x="4691" y="179"/>
                  </a:cubicBezTo>
                  <a:cubicBezTo>
                    <a:pt x="4691" y="274"/>
                    <a:pt x="4763" y="346"/>
                    <a:pt x="4870" y="346"/>
                  </a:cubicBezTo>
                  <a:cubicBezTo>
                    <a:pt x="5072" y="346"/>
                    <a:pt x="5251" y="524"/>
                    <a:pt x="5251" y="739"/>
                  </a:cubicBezTo>
                  <a:lnTo>
                    <a:pt x="5251" y="3739"/>
                  </a:lnTo>
                  <a:cubicBezTo>
                    <a:pt x="5251" y="3953"/>
                    <a:pt x="5072" y="4132"/>
                    <a:pt x="4870" y="4132"/>
                  </a:cubicBezTo>
                  <a:lnTo>
                    <a:pt x="2989" y="4132"/>
                  </a:lnTo>
                  <a:cubicBezTo>
                    <a:pt x="2965" y="4132"/>
                    <a:pt x="2917" y="4144"/>
                    <a:pt x="2882" y="4156"/>
                  </a:cubicBezTo>
                  <a:lnTo>
                    <a:pt x="1215" y="5382"/>
                  </a:lnTo>
                  <a:lnTo>
                    <a:pt x="1477" y="4358"/>
                  </a:lnTo>
                  <a:cubicBezTo>
                    <a:pt x="1489" y="4299"/>
                    <a:pt x="1477" y="4251"/>
                    <a:pt x="1441" y="4203"/>
                  </a:cubicBezTo>
                  <a:cubicBezTo>
                    <a:pt x="1417" y="4156"/>
                    <a:pt x="1358" y="4132"/>
                    <a:pt x="1310" y="4132"/>
                  </a:cubicBezTo>
                  <a:lnTo>
                    <a:pt x="739" y="4132"/>
                  </a:lnTo>
                  <a:cubicBezTo>
                    <a:pt x="536" y="4132"/>
                    <a:pt x="358" y="3953"/>
                    <a:pt x="358" y="3739"/>
                  </a:cubicBezTo>
                  <a:lnTo>
                    <a:pt x="358" y="739"/>
                  </a:lnTo>
                  <a:cubicBezTo>
                    <a:pt x="358" y="524"/>
                    <a:pt x="536" y="346"/>
                    <a:pt x="739" y="346"/>
                  </a:cubicBezTo>
                  <a:cubicBezTo>
                    <a:pt x="846" y="346"/>
                    <a:pt x="917" y="274"/>
                    <a:pt x="917" y="179"/>
                  </a:cubicBezTo>
                  <a:cubicBezTo>
                    <a:pt x="917" y="72"/>
                    <a:pt x="846" y="1"/>
                    <a:pt x="739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/>
            </a:p>
          </p:txBody>
        </p:sp>
      </p:grpSp>
      <p:pic>
        <p:nvPicPr>
          <p:cNvPr id="27" name="Ábra 26" descr="Termelés körvonalas">
            <a:extLst>
              <a:ext uri="{FF2B5EF4-FFF2-40B4-BE49-F238E27FC236}">
                <a16:creationId xmlns:a16="http://schemas.microsoft.com/office/drawing/2014/main" id="{2F449AF6-22EC-AA29-C90D-CEDBDEBE5F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51552" y="1069835"/>
            <a:ext cx="828887" cy="828887"/>
          </a:xfrm>
          <a:prstGeom prst="rect">
            <a:avLst/>
          </a:prstGeom>
        </p:spPr>
      </p:pic>
      <p:pic>
        <p:nvPicPr>
          <p:cNvPr id="29" name="Ábra 28" descr="Újrahasznosítás egyszínű kitöltéssel">
            <a:extLst>
              <a:ext uri="{FF2B5EF4-FFF2-40B4-BE49-F238E27FC236}">
                <a16:creationId xmlns:a16="http://schemas.microsoft.com/office/drawing/2014/main" id="{9F908D46-C87E-43D8-F378-54D0871096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45402" y="2857773"/>
            <a:ext cx="796354" cy="796354"/>
          </a:xfrm>
          <a:prstGeom prst="rect">
            <a:avLst/>
          </a:prstGeom>
        </p:spPr>
      </p:pic>
      <p:sp>
        <p:nvSpPr>
          <p:cNvPr id="32" name="Szövegdoboz 31">
            <a:extLst>
              <a:ext uri="{FF2B5EF4-FFF2-40B4-BE49-F238E27FC236}">
                <a16:creationId xmlns:a16="http://schemas.microsoft.com/office/drawing/2014/main" id="{FBCFF2C9-9640-3B5B-0B1A-04C39BDEF814}"/>
              </a:ext>
            </a:extLst>
          </p:cNvPr>
          <p:cNvSpPr txBox="1"/>
          <p:nvPr/>
        </p:nvSpPr>
        <p:spPr>
          <a:xfrm>
            <a:off x="337481" y="2020494"/>
            <a:ext cx="4012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243D"/>
              </a:buClr>
              <a:buSzPts val="1400"/>
              <a:buFont typeface="Quicksand"/>
              <a:buNone/>
              <a:tabLst/>
              <a:defRPr/>
            </a:pPr>
            <a:r>
              <a:rPr lang="en-GB" noProof="1">
                <a:solidFill>
                  <a:srgbClr val="6A6E85"/>
                </a:solidFill>
                <a:latin typeface="Montserrat" pitchFamily="2" charset="77"/>
                <a:sym typeface="Quicksand"/>
              </a:rPr>
              <a:t>p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ractical education 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Wingdings" panose="05000000000000000000" pitchFamily="2" charset="2"/>
              </a:rPr>
              <a:t> </a:t>
            </a:r>
          </a:p>
          <a:p>
            <a:pPr marL="1524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243D"/>
              </a:buClr>
              <a:buSzPts val="1400"/>
              <a:buFont typeface="Quicksand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highly material- and energy-intensive</a:t>
            </a:r>
            <a:endParaRPr lang="en-GB" noProof="1"/>
          </a:p>
        </p:txBody>
      </p:sp>
      <p:sp>
        <p:nvSpPr>
          <p:cNvPr id="34" name="Szövegdoboz 33">
            <a:extLst>
              <a:ext uri="{FF2B5EF4-FFF2-40B4-BE49-F238E27FC236}">
                <a16:creationId xmlns:a16="http://schemas.microsoft.com/office/drawing/2014/main" id="{9F174AEE-50E7-2CD7-B9A9-A71AE5141232}"/>
              </a:ext>
            </a:extLst>
          </p:cNvPr>
          <p:cNvSpPr txBox="1"/>
          <p:nvPr/>
        </p:nvSpPr>
        <p:spPr>
          <a:xfrm>
            <a:off x="5196595" y="2020602"/>
            <a:ext cx="322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growing student numbers 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Wingdings" panose="05000000000000000000" pitchFamily="2" charset="2"/>
              </a:rPr>
              <a:t>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 increasing material consumption, waste generation</a:t>
            </a:r>
            <a:endParaRPr lang="en-GB" noProof="1"/>
          </a:p>
        </p:txBody>
      </p:sp>
      <p:sp>
        <p:nvSpPr>
          <p:cNvPr id="35" name="Szövegdoboz 34">
            <a:extLst>
              <a:ext uri="{FF2B5EF4-FFF2-40B4-BE49-F238E27FC236}">
                <a16:creationId xmlns:a16="http://schemas.microsoft.com/office/drawing/2014/main" id="{804C81D1-566F-E0E7-261D-84FA25A8E044}"/>
              </a:ext>
            </a:extLst>
          </p:cNvPr>
          <p:cNvSpPr txBox="1"/>
          <p:nvPr/>
        </p:nvSpPr>
        <p:spPr>
          <a:xfrm>
            <a:off x="718047" y="3778187"/>
            <a:ext cx="3295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243D"/>
              </a:buClr>
              <a:buSzPts val="1400"/>
              <a:buFont typeface="Quicksand"/>
              <a:buNone/>
              <a:tabLst/>
              <a:defRPr/>
            </a:pPr>
            <a:r>
              <a:rPr lang="en-GB" noProof="1">
                <a:solidFill>
                  <a:srgbClr val="6A6E85"/>
                </a:solidFill>
                <a:latin typeface="Montserrat" pitchFamily="2" charset="77"/>
                <a:sym typeface="Quicksand"/>
              </a:rPr>
              <a:t>p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reclinical education </a:t>
            </a: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Wingdings" panose="05000000000000000000" pitchFamily="2" charset="2"/>
              </a:rPr>
              <a:t></a:t>
            </a:r>
            <a:endParaRPr lang="en-GB" noProof="1">
              <a:solidFill>
                <a:srgbClr val="6A6E85"/>
              </a:solidFill>
              <a:latin typeface="Montserrat" pitchFamily="2" charset="77"/>
              <a:sym typeface="Quicksand"/>
            </a:endParaRPr>
          </a:p>
          <a:p>
            <a:pPr marL="1524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243D"/>
              </a:buClr>
              <a:buSzPts val="1400"/>
              <a:buFont typeface="Quicksand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no risk of contamination </a:t>
            </a:r>
            <a:endParaRPr kumimoji="0" lang="en-GB" sz="1400" b="0" i="0" u="none" strike="noStrike" kern="0" cap="none" spc="0" normalizeH="0" baseline="0" noProof="1">
              <a:ln>
                <a:noFill/>
              </a:ln>
              <a:solidFill>
                <a:srgbClr val="6A6E85"/>
              </a:solidFill>
              <a:effectLst/>
              <a:uLnTx/>
              <a:uFillTx/>
              <a:latin typeface="Montserrat" pitchFamily="2" charset="77"/>
              <a:sym typeface="Wingdings" panose="05000000000000000000" pitchFamily="2" charset="2"/>
            </a:endParaRP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34EDA818-A2D0-0B90-1D4E-D1A1294B29D5}"/>
              </a:ext>
            </a:extLst>
          </p:cNvPr>
          <p:cNvSpPr txBox="1"/>
          <p:nvPr/>
        </p:nvSpPr>
        <p:spPr>
          <a:xfrm>
            <a:off x="4886522" y="3779281"/>
            <a:ext cx="3764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243D"/>
              </a:buClr>
              <a:buSzPts val="1400"/>
              <a:buFont typeface="Quicksand"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1">
                <a:ln>
                  <a:noFill/>
                </a:ln>
                <a:solidFill>
                  <a:srgbClr val="6A6E85"/>
                </a:solidFill>
                <a:effectLst/>
                <a:uLnTx/>
                <a:uFillTx/>
                <a:latin typeface="Montserrat" pitchFamily="2" charset="77"/>
                <a:sym typeface="Quicksand"/>
              </a:rPr>
              <a:t>ideal environment for fostering a sustainable approach to dentistry</a:t>
            </a:r>
            <a:endParaRPr lang="en-GB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D7133CC5-E282-A7B1-C707-86FD0384F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B8AD73BC-ED2D-CBC0-A662-731D4BF73164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342759" y="0"/>
            <a:ext cx="8663419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4R in dental education</a:t>
            </a:r>
          </a:p>
        </p:txBody>
      </p:sp>
      <p:sp>
        <p:nvSpPr>
          <p:cNvPr id="3" name="Google Shape;162;p32">
            <a:extLst>
              <a:ext uri="{FF2B5EF4-FFF2-40B4-BE49-F238E27FC236}">
                <a16:creationId xmlns:a16="http://schemas.microsoft.com/office/drawing/2014/main" id="{56AF9F50-DEF8-5AB0-4564-92D164430495}"/>
              </a:ext>
            </a:extLst>
          </p:cNvPr>
          <p:cNvSpPr txBox="1">
            <a:spLocks/>
          </p:cNvSpPr>
          <p:nvPr/>
        </p:nvSpPr>
        <p:spPr>
          <a:xfrm flipH="1">
            <a:off x="7924865" y="4701613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7FC2A0B1-B545-9AB7-839D-9A6A69FB4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4D04001C-0934-344F-9F34-D983B48A2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4ACAB8AC-DC0E-FA3E-F314-DA3F3289E14E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Ábra 28" descr="Újrahasznosítás egyszínű kitöltéssel">
            <a:extLst>
              <a:ext uri="{FF2B5EF4-FFF2-40B4-BE49-F238E27FC236}">
                <a16:creationId xmlns:a16="http://schemas.microsoft.com/office/drawing/2014/main" id="{C1738FE4-5000-9030-ED39-798F916FEA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9255" y="1648724"/>
            <a:ext cx="1545490" cy="154549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2F637D90-4090-B1F2-EF31-2A3807A106B3}"/>
              </a:ext>
            </a:extLst>
          </p:cNvPr>
          <p:cNvSpPr txBox="1"/>
          <p:nvPr/>
        </p:nvSpPr>
        <p:spPr>
          <a:xfrm>
            <a:off x="1305471" y="1529626"/>
            <a:ext cx="19754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noProof="1">
                <a:solidFill>
                  <a:srgbClr val="2E6539"/>
                </a:solidFill>
                <a:latin typeface="Montserrat" panose="00000500000000000000" pitchFamily="2" charset="-18"/>
              </a:rPr>
              <a:t>Reduce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3B089F52-CB72-B7C5-1EDD-D0DC3F0D97BB}"/>
              </a:ext>
            </a:extLst>
          </p:cNvPr>
          <p:cNvSpPr txBox="1"/>
          <p:nvPr/>
        </p:nvSpPr>
        <p:spPr>
          <a:xfrm>
            <a:off x="6159261" y="1337266"/>
            <a:ext cx="24757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noProof="1">
                <a:solidFill>
                  <a:srgbClr val="2E6539"/>
                </a:solidFill>
                <a:latin typeface="Montserrat" panose="00000500000000000000" pitchFamily="2" charset="-18"/>
              </a:rPr>
              <a:t>Rethink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6AAC9D7F-C22A-4C82-1915-702396AB4C71}"/>
              </a:ext>
            </a:extLst>
          </p:cNvPr>
          <p:cNvSpPr txBox="1"/>
          <p:nvPr/>
        </p:nvSpPr>
        <p:spPr>
          <a:xfrm>
            <a:off x="6098875" y="3022114"/>
            <a:ext cx="19754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noProof="1">
                <a:solidFill>
                  <a:srgbClr val="2E6539"/>
                </a:solidFill>
                <a:latin typeface="Montserrat" panose="00000500000000000000" pitchFamily="2" charset="-18"/>
              </a:rPr>
              <a:t>Reuse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EFF9EA7D-DFF5-123F-0502-D9C6A59B0EFE}"/>
              </a:ext>
            </a:extLst>
          </p:cNvPr>
          <p:cNvSpPr txBox="1"/>
          <p:nvPr/>
        </p:nvSpPr>
        <p:spPr>
          <a:xfrm>
            <a:off x="1142319" y="3299113"/>
            <a:ext cx="2656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noProof="1">
                <a:solidFill>
                  <a:srgbClr val="2E6539"/>
                </a:solidFill>
                <a:latin typeface="Montserrat" panose="00000500000000000000" pitchFamily="2" charset="-18"/>
              </a:rPr>
              <a:t>Recycle</a:t>
            </a:r>
          </a:p>
        </p:txBody>
      </p:sp>
      <p:pic>
        <p:nvPicPr>
          <p:cNvPr id="8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C8C1CAAF-A26F-96D0-1495-7D338E6ABD91}"/>
              </a:ext>
            </a:extLst>
          </p:cNvPr>
          <p:cNvPicPr/>
          <p:nvPr/>
        </p:nvPicPr>
        <p:blipFill>
          <a:blip r:embed="rId6">
            <a:alphaModFix amt="1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9676" y="3194214"/>
            <a:ext cx="69649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87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>
            <a:off x="2777706" y="1475117"/>
            <a:ext cx="6196364" cy="247577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en-GB" sz="1600" noProof="1"/>
              <a:t>Monitoring material consumption on </a:t>
            </a:r>
            <a:r>
              <a:rPr lang="en-GB" sz="1600" b="1" noProof="1"/>
              <a:t>Odontotechnology and Prosthodontics Preclinical Courses (OPP)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en-GB" sz="1600" noProof="1"/>
          </a:p>
          <a:p>
            <a:pPr marL="0" lvl="0" indent="0">
              <a:buClr>
                <a:schemeClr val="dk1"/>
              </a:buClr>
              <a:buSzPts val="1100"/>
              <a:buNone/>
            </a:pPr>
            <a:r>
              <a:rPr lang="en-GB" sz="1600" b="1" noProof="1"/>
              <a:t>Waste volume </a:t>
            </a:r>
            <a:r>
              <a:rPr lang="en-GB" sz="1600" noProof="1"/>
              <a:t>measurements</a:t>
            </a:r>
          </a:p>
          <a:p>
            <a:pPr marL="0" lvl="0" indent="0">
              <a:buClr>
                <a:schemeClr val="dk1"/>
              </a:buClr>
              <a:buSzPts val="1100"/>
              <a:buNone/>
            </a:pPr>
            <a:endParaRPr lang="en-GB" sz="1600" noProof="1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600" noProof="1"/>
              <a:t>Evaluating strategies for the sorting and </a:t>
            </a:r>
            <a:r>
              <a:rPr lang="en-GB" sz="1600" b="1" noProof="1"/>
              <a:t>repurposing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GB" sz="1600" noProof="1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600" noProof="1"/>
              <a:t>Development of </a:t>
            </a:r>
            <a:r>
              <a:rPr lang="en-GB" sz="1600" b="1" noProof="1"/>
              <a:t>educational organization strategies </a:t>
            </a:r>
            <a:r>
              <a:rPr lang="en-GB" sz="1600" noProof="1"/>
              <a:t>suitable for sustainability principles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-GB" sz="1600" noProof="1"/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-GB" sz="1600" noProof="1"/>
              <a:t>Shaping of student attitudes</a:t>
            </a:r>
            <a:endParaRPr lang="en-GB" sz="1600" noProof="1">
              <a:solidFill>
                <a:schemeClr val="tx1"/>
              </a:solidFill>
              <a:latin typeface="WEB Regular Regular" panose="02000503040000020003" pitchFamily="2" charset="77"/>
            </a:endParaRPr>
          </a:p>
        </p:txBody>
      </p:sp>
      <p:pic>
        <p:nvPicPr>
          <p:cNvPr id="5" name="Imagem 4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CBDBD69B-F232-A8F5-682C-D4662281E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2" name="Imagem 1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69A951B0-8926-E2CC-D971-5CD17033A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DA513CBB-D8E7-8CFD-64F7-4876027111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868785"/>
            <a:ext cx="6964965" cy="782951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4CE5FC5C-8A43-CB41-E296-E80FBAAF0CB9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Uma imagem com ar livre, nuvem, céu, edifício&#10;&#10;Os conteúdos gerados por IA podem estar incorretos.">
            <a:extLst>
              <a:ext uri="{FF2B5EF4-FFF2-40B4-BE49-F238E27FC236}">
                <a16:creationId xmlns:a16="http://schemas.microsoft.com/office/drawing/2014/main" id="{B23A12EE-3EDA-D8EF-9EDB-F26E87B27B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0261"/>
          <a:stretch>
            <a:fillRect/>
          </a:stretch>
        </p:blipFill>
        <p:spPr>
          <a:xfrm>
            <a:off x="0" y="4862"/>
            <a:ext cx="2453774" cy="4614107"/>
          </a:xfrm>
          <a:prstGeom prst="rect">
            <a:avLst/>
          </a:prstGeom>
        </p:spPr>
      </p:pic>
      <p:sp>
        <p:nvSpPr>
          <p:cNvPr id="3" name="Google Shape;178;p33">
            <a:extLst>
              <a:ext uri="{FF2B5EF4-FFF2-40B4-BE49-F238E27FC236}">
                <a16:creationId xmlns:a16="http://schemas.microsoft.com/office/drawing/2014/main" id="{297A9798-0078-D5C1-F7C1-978E5251EB72}"/>
              </a:ext>
            </a:extLst>
          </p:cNvPr>
          <p:cNvSpPr txBox="1">
            <a:spLocks/>
          </p:cNvSpPr>
          <p:nvPr/>
        </p:nvSpPr>
        <p:spPr>
          <a:xfrm>
            <a:off x="2794959" y="77009"/>
            <a:ext cx="7104650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lt2"/>
              </a:buClr>
              <a:buSzPts val="5500"/>
            </a:pPr>
            <a:r>
              <a:rPr lang="en-GB" sz="360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  <a:sym typeface="Montserrat SemiBold"/>
              </a:rPr>
              <a:t># aims</a:t>
            </a:r>
          </a:p>
        </p:txBody>
      </p:sp>
      <p:sp>
        <p:nvSpPr>
          <p:cNvPr id="12" name="Google Shape;162;p32">
            <a:extLst>
              <a:ext uri="{FF2B5EF4-FFF2-40B4-BE49-F238E27FC236}">
                <a16:creationId xmlns:a16="http://schemas.microsoft.com/office/drawing/2014/main" id="{CF6593BB-B499-A781-54DD-E7A250AC4EC6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9FCE8115-C398-8175-FB81-0544B13A87B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7641" y="3103108"/>
            <a:ext cx="6964965" cy="2052000"/>
          </a:xfrm>
          <a:prstGeom prst="rect">
            <a:avLst/>
          </a:prstGeom>
        </p:spPr>
      </p:pic>
      <p:pic>
        <p:nvPicPr>
          <p:cNvPr id="5" name="Imagem 4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7698BBDD-D05B-303C-B10A-BBB6D1F8E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3" name="Imagem 2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BA0AE399-E690-95B9-027C-52185A802B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90E3B43B-8399-7AF1-6F9A-EDDFD29E7931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178;p33">
            <a:extLst>
              <a:ext uri="{FF2B5EF4-FFF2-40B4-BE49-F238E27FC236}">
                <a16:creationId xmlns:a16="http://schemas.microsoft.com/office/drawing/2014/main" id="{D1C8AF31-373D-8513-CBB4-1ACE3F7ADC5A}"/>
              </a:ext>
            </a:extLst>
          </p:cNvPr>
          <p:cNvSpPr txBox="1">
            <a:spLocks/>
          </p:cNvSpPr>
          <p:nvPr/>
        </p:nvSpPr>
        <p:spPr>
          <a:xfrm>
            <a:off x="336445" y="-87095"/>
            <a:ext cx="7104650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60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methods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C6CC7212-A137-5C4B-977E-0D4681D8702F}"/>
              </a:ext>
            </a:extLst>
          </p:cNvPr>
          <p:cNvSpPr txBox="1"/>
          <p:nvPr/>
        </p:nvSpPr>
        <p:spPr>
          <a:xfrm>
            <a:off x="352020" y="1011829"/>
            <a:ext cx="8622049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Prospective observational study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Location: Semmelweis University Faculty of Dentistry, Educational Centre Skill Laboratory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Period: September – December 2025.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Categorization and measurement of used materials by electronic scale (d= 1g)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Registration of student attendance on practices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Descriptive statistical analysis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</p:txBody>
      </p:sp>
      <p:sp>
        <p:nvSpPr>
          <p:cNvPr id="29" name="Google Shape;162;p32">
            <a:extLst>
              <a:ext uri="{FF2B5EF4-FFF2-40B4-BE49-F238E27FC236}">
                <a16:creationId xmlns:a16="http://schemas.microsoft.com/office/drawing/2014/main" id="{6C2471EF-8445-1676-E138-BFDF8C621ADC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pic>
        <p:nvPicPr>
          <p:cNvPr id="33" name="Ábra 32" descr="Skála körvonalas">
            <a:extLst>
              <a:ext uri="{FF2B5EF4-FFF2-40B4-BE49-F238E27FC236}">
                <a16:creationId xmlns:a16="http://schemas.microsoft.com/office/drawing/2014/main" id="{252A64A5-EFBE-3C25-FF52-6A73A4B00A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26137" y="3090404"/>
            <a:ext cx="914400" cy="914400"/>
          </a:xfrm>
          <a:prstGeom prst="rect">
            <a:avLst/>
          </a:prstGeom>
        </p:spPr>
      </p:pic>
      <p:pic>
        <p:nvPicPr>
          <p:cNvPr id="35" name="Ábra 34" descr="Pontdiagram egyszínű kitöltéssel">
            <a:extLst>
              <a:ext uri="{FF2B5EF4-FFF2-40B4-BE49-F238E27FC236}">
                <a16:creationId xmlns:a16="http://schemas.microsoft.com/office/drawing/2014/main" id="{FCD47664-D0B1-201F-B542-044A65C956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75849" y="3704569"/>
            <a:ext cx="914400" cy="914400"/>
          </a:xfrm>
          <a:prstGeom prst="rect">
            <a:avLst/>
          </a:prstGeom>
        </p:spPr>
      </p:pic>
      <p:pic>
        <p:nvPicPr>
          <p:cNvPr id="37" name="Ábra 36" descr="Teleszkóp körvonalas">
            <a:extLst>
              <a:ext uri="{FF2B5EF4-FFF2-40B4-BE49-F238E27FC236}">
                <a16:creationId xmlns:a16="http://schemas.microsoft.com/office/drawing/2014/main" id="{D4C5AE10-9FB5-9DE8-6B15-5042F91B4E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654202"/>
            <a:ext cx="802257" cy="8022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B19D4A50-01E3-8AA8-7914-CAA855FAA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32">
            <a:extLst>
              <a:ext uri="{FF2B5EF4-FFF2-40B4-BE49-F238E27FC236}">
                <a16:creationId xmlns:a16="http://schemas.microsoft.com/office/drawing/2014/main" id="{20453D26-A569-A114-D911-057BD049AAD2}"/>
              </a:ext>
            </a:extLst>
          </p:cNvPr>
          <p:cNvSpPr txBox="1">
            <a:spLocks/>
          </p:cNvSpPr>
          <p:nvPr/>
        </p:nvSpPr>
        <p:spPr>
          <a:xfrm flipH="1">
            <a:off x="7924865" y="4701613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0688FC8B-0C4A-563F-CA23-052FC5723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2F7F5492-051D-7614-17A6-AB7624EAF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1BA91415-D96D-BF50-EA50-771A6643C586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ím 2">
            <a:extLst>
              <a:ext uri="{FF2B5EF4-FFF2-40B4-BE49-F238E27FC236}">
                <a16:creationId xmlns:a16="http://schemas.microsoft.com/office/drawing/2014/main" id="{89A713FF-91E9-59CC-B154-E1759A9425B6}"/>
              </a:ext>
            </a:extLst>
          </p:cNvPr>
          <p:cNvSpPr txBox="1">
            <a:spLocks/>
          </p:cNvSpPr>
          <p:nvPr/>
        </p:nvSpPr>
        <p:spPr>
          <a:xfrm>
            <a:off x="720000" y="229669"/>
            <a:ext cx="4246200" cy="9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4800" b="1" i="0" u="none" strike="noStrike" cap="none">
                <a:solidFill>
                  <a:schemeClr val="dk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ontserrat SemiBold"/>
              <a:buNone/>
              <a:defRPr sz="1800" b="0" i="0" u="none" strike="noStrike" cap="none">
                <a:solidFill>
                  <a:srgbClr val="434343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  <a:cs typeface="Arial"/>
                <a:sym typeface="Arial"/>
              </a:rPr>
              <a:t># syllabus</a:t>
            </a:r>
          </a:p>
        </p:txBody>
      </p:sp>
      <p:sp>
        <p:nvSpPr>
          <p:cNvPr id="10" name="Szövegdoboz 14">
            <a:extLst>
              <a:ext uri="{FF2B5EF4-FFF2-40B4-BE49-F238E27FC236}">
                <a16:creationId xmlns:a16="http://schemas.microsoft.com/office/drawing/2014/main" id="{E94BE7E4-F69E-A6DC-CEC3-788F418360BD}"/>
              </a:ext>
            </a:extLst>
          </p:cNvPr>
          <p:cNvSpPr txBox="1"/>
          <p:nvPr/>
        </p:nvSpPr>
        <p:spPr>
          <a:xfrm>
            <a:off x="655175" y="1217269"/>
            <a:ext cx="8622049" cy="2974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noProof="1">
                <a:solidFill>
                  <a:schemeClr val="tx1"/>
                </a:solidFill>
                <a:latin typeface="Montserrat" panose="00000500000000000000" pitchFamily="2" charset="-18"/>
              </a:rPr>
              <a:t>Upper and lower complete denture fabrication</a:t>
            </a:r>
          </a:p>
          <a:p>
            <a:endParaRPr lang="en-GB" sz="1600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Anatomical impression taking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Fabrication of light-curing acrylic special tray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Fabrication of shellac-based occlusal rim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Determination of centric relation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Fabrication of trial dentures</a:t>
            </a:r>
          </a:p>
        </p:txBody>
      </p:sp>
      <p:pic>
        <p:nvPicPr>
          <p:cNvPr id="11" name="Picture 10" descr="Impression tray gradient linear vector icon">
            <a:extLst>
              <a:ext uri="{FF2B5EF4-FFF2-40B4-BE49-F238E27FC236}">
                <a16:creationId xmlns:a16="http://schemas.microsoft.com/office/drawing/2014/main" id="{E5752991-61CE-D0B0-C12E-59EDC6426F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4924" y="1203042"/>
            <a:ext cx="1514311" cy="1514311"/>
          </a:xfrm>
          <a:prstGeom prst="rect">
            <a:avLst/>
          </a:prstGeom>
        </p:spPr>
      </p:pic>
      <p:pic>
        <p:nvPicPr>
          <p:cNvPr id="12" name="Picture 11" descr="Icon dentures Vector Images &amp; Graphics for Commercial Use | VectorStock">
            <a:extLst>
              <a:ext uri="{FF2B5EF4-FFF2-40B4-BE49-F238E27FC236}">
                <a16:creationId xmlns:a16="http://schemas.microsoft.com/office/drawing/2014/main" id="{9E27069E-34DD-172D-3319-40DD432E55E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0944" b="16294"/>
          <a:stretch>
            <a:fillRect/>
          </a:stretch>
        </p:blipFill>
        <p:spPr>
          <a:xfrm>
            <a:off x="6256871" y="3048960"/>
            <a:ext cx="2501528" cy="15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59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D12E92ED-E6DB-EE28-CE80-7970B2613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F064388C-18F0-8CB6-F760-6D779AC7723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8989" y="966158"/>
            <a:ext cx="7938800" cy="22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sz="2000" noProof="1">
                <a:solidFill>
                  <a:schemeClr val="tx1"/>
                </a:solidFill>
                <a:latin typeface="Montserrat" panose="00000500000000000000" pitchFamily="2" charset="-18"/>
              </a:rPr>
              <a:t>Material types and consumption:</a:t>
            </a:r>
          </a:p>
          <a:p>
            <a:pPr marL="0" indent="0"/>
            <a:endParaRPr lang="en-GB" sz="1400" noProof="1">
              <a:solidFill>
                <a:schemeClr val="tx1"/>
              </a:solidFill>
              <a:latin typeface="WEB Regular Regular" panose="02000503040000020003" pitchFamily="2" charset="77"/>
            </a:endParaRPr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D8237392-E5E0-364A-5664-31099F920AC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9" y="0"/>
            <a:ext cx="7104650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results – OPP I. course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94AD1109-0120-7B46-0870-106E06668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DE8E4A07-5CA4-1AB5-8D3B-59A236D3A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0EB63D3F-2833-719B-F281-358A972A87EB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D05C25FF-1736-DF4A-D9A4-DEA346FF11C8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C2DC1A80-550E-7E82-19F3-6398AA9B5D02}"/>
              </a:ext>
            </a:extLst>
          </p:cNvPr>
          <p:cNvSpPr txBox="1"/>
          <p:nvPr/>
        </p:nvSpPr>
        <p:spPr>
          <a:xfrm>
            <a:off x="3528204" y="1718120"/>
            <a:ext cx="208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alginate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52849 g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4266F80-3B72-66DD-4288-328D7EB4D591}"/>
              </a:ext>
            </a:extLst>
          </p:cNvPr>
          <p:cNvSpPr txBox="1"/>
          <p:nvPr/>
        </p:nvSpPr>
        <p:spPr>
          <a:xfrm>
            <a:off x="888663" y="1706062"/>
            <a:ext cx="208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rose modelling wax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5079 g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C0D53B5D-0464-85B4-6EEA-E8F95904D633}"/>
              </a:ext>
            </a:extLst>
          </p:cNvPr>
          <p:cNvSpPr txBox="1"/>
          <p:nvPr/>
        </p:nvSpPr>
        <p:spPr>
          <a:xfrm>
            <a:off x="5503511" y="1718120"/>
            <a:ext cx="34160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light-curing acrylic tray material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9939 g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A43A492A-B651-ADBF-085E-9B151F9CCEAE}"/>
              </a:ext>
            </a:extLst>
          </p:cNvPr>
          <p:cNvSpPr txBox="1"/>
          <p:nvPr/>
        </p:nvSpPr>
        <p:spPr>
          <a:xfrm>
            <a:off x="888663" y="3357478"/>
            <a:ext cx="208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shellac plate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2699 g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E0AF7548-041E-C075-5CF2-846F5B3F2B7B}"/>
              </a:ext>
            </a:extLst>
          </p:cNvPr>
          <p:cNvSpPr txBox="1"/>
          <p:nvPr/>
        </p:nvSpPr>
        <p:spPr>
          <a:xfrm>
            <a:off x="3604593" y="3306427"/>
            <a:ext cx="208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metal wire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133 g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DA145D2D-417C-3700-800D-4D60DA4AC44F}"/>
              </a:ext>
            </a:extLst>
          </p:cNvPr>
          <p:cNvSpPr txBox="1"/>
          <p:nvPr/>
        </p:nvSpPr>
        <p:spPr>
          <a:xfrm>
            <a:off x="6167746" y="3306427"/>
            <a:ext cx="20875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noProof="1">
                <a:latin typeface="Montserrat" panose="00000500000000000000" pitchFamily="2" charset="-18"/>
              </a:rPr>
              <a:t>staples</a:t>
            </a:r>
          </a:p>
          <a:p>
            <a:pPr algn="ctr"/>
            <a:endParaRPr lang="en-GB" noProof="1">
              <a:latin typeface="Montserrat" panose="00000500000000000000" pitchFamily="2" charset="-18"/>
            </a:endParaRPr>
          </a:p>
          <a:p>
            <a:pPr algn="ctr"/>
            <a:r>
              <a:rPr lang="en-GB" noProof="1">
                <a:latin typeface="Montserrat" panose="00000500000000000000" pitchFamily="2" charset="-18"/>
              </a:rPr>
              <a:t>28 g</a:t>
            </a:r>
          </a:p>
        </p:txBody>
      </p:sp>
      <p:pic>
        <p:nvPicPr>
          <p:cNvPr id="2" name="Picture 1" descr="Modellviasz rózsa 500g - 2mkkt">
            <a:extLst>
              <a:ext uri="{FF2B5EF4-FFF2-40B4-BE49-F238E27FC236}">
                <a16:creationId xmlns:a16="http://schemas.microsoft.com/office/drawing/2014/main" id="{993ECF8E-2952-C0D0-73F6-C6BE5B8820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506464" y="1938454"/>
            <a:ext cx="997689" cy="12770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A86571-6C21-876F-6783-8483D693C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930" y="3698807"/>
            <a:ext cx="1266682" cy="806890"/>
          </a:xfrm>
          <a:prstGeom prst="rect">
            <a:avLst/>
          </a:prstGeom>
        </p:spPr>
      </p:pic>
      <p:pic>
        <p:nvPicPr>
          <p:cNvPr id="11" name="Picture 10" descr="Material dental cera - LC INTERTRAY - Interdent - para moldes para impresiones dentales / para laboratorio dental / fotopolimerizable">
            <a:extLst>
              <a:ext uri="{FF2B5EF4-FFF2-40B4-BE49-F238E27FC236}">
                <a16:creationId xmlns:a16="http://schemas.microsoft.com/office/drawing/2014/main" id="{E463B4FB-2F41-861C-BB0A-70A744610D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51" t="20004" r="3216" b="17745"/>
          <a:stretch>
            <a:fillRect/>
          </a:stretch>
        </p:blipFill>
        <p:spPr>
          <a:xfrm>
            <a:off x="7650611" y="2154600"/>
            <a:ext cx="1426972" cy="9976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527363-7CC2-8824-9049-AE2B01007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6100" y="3720046"/>
            <a:ext cx="1254975" cy="783809"/>
          </a:xfrm>
          <a:prstGeom prst="rect">
            <a:avLst/>
          </a:prstGeom>
        </p:spPr>
      </p:pic>
      <p:pic>
        <p:nvPicPr>
          <p:cNvPr id="21" name="Picture 20" descr="Virágos Drót Szárak Papírral Borított Mesterséges Gallyak Vas Drót DIY Zokni Díszítéshez Virág Készítéshez Kiegészítő">
            <a:extLst>
              <a:ext uri="{FF2B5EF4-FFF2-40B4-BE49-F238E27FC236}">
                <a16:creationId xmlns:a16="http://schemas.microsoft.com/office/drawing/2014/main" id="{4E891E65-6ED0-14BF-4E28-1283B3EDE40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4553"/>
          <a:stretch>
            <a:fillRect/>
          </a:stretch>
        </p:blipFill>
        <p:spPr>
          <a:xfrm>
            <a:off x="3025184" y="3654978"/>
            <a:ext cx="1046912" cy="8945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AF2E0F-E2C8-818D-8CA2-5094B1824AE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805245" y="2100181"/>
            <a:ext cx="1308948" cy="11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53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052956F0-5FF9-2C65-C1DC-6C9B1C83A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EF990387-200B-EF08-0DD1-0F262C83AFB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1782" y="1141835"/>
            <a:ext cx="8492288" cy="31886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lnSpc>
                <a:spcPct val="150000"/>
              </a:lnSpc>
            </a:pPr>
            <a:r>
              <a:rPr lang="en-GB" noProof="1">
                <a:solidFill>
                  <a:schemeClr val="tx1"/>
                </a:solidFill>
                <a:latin typeface="Montserrat" panose="00000500000000000000" pitchFamily="2" charset="-18"/>
              </a:rPr>
              <a:t>Total material consumption per semester: 70 727g </a:t>
            </a:r>
            <a:r>
              <a:rPr lang="en-GB" b="1" noProof="1">
                <a:solidFill>
                  <a:schemeClr val="tx1"/>
                </a:solidFill>
                <a:latin typeface="Montserrat" panose="00000500000000000000" pitchFamily="2" charset="-18"/>
              </a:rPr>
              <a:t>(~70 kg) </a:t>
            </a:r>
          </a:p>
          <a:p>
            <a:pPr marL="0" indent="0">
              <a:lnSpc>
                <a:spcPct val="150000"/>
              </a:lnSpc>
            </a:pPr>
            <a:r>
              <a:rPr lang="en-GB" noProof="1">
                <a:solidFill>
                  <a:schemeClr val="tx1"/>
                </a:solidFill>
                <a:latin typeface="Montserrat" panose="00000500000000000000" pitchFamily="2" charset="-18"/>
              </a:rPr>
              <a:t>Average </a:t>
            </a:r>
            <a:r>
              <a:rPr lang="en-GB" b="1" noProof="1">
                <a:solidFill>
                  <a:schemeClr val="tx1"/>
                </a:solidFill>
                <a:latin typeface="Montserrat" panose="00000500000000000000" pitchFamily="2" charset="-18"/>
              </a:rPr>
              <a:t>material consumption per capita: </a:t>
            </a:r>
            <a:r>
              <a:rPr lang="en-GB" b="1" noProof="1">
                <a:solidFill>
                  <a:schemeClr val="tx1"/>
                </a:solidFill>
              </a:rPr>
              <a:t>441 g </a:t>
            </a:r>
          </a:p>
          <a:p>
            <a:pPr marL="0" indent="0"/>
            <a:endParaRPr lang="en-GB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0" indent="0">
              <a:lnSpc>
                <a:spcPct val="150000"/>
              </a:lnSpc>
            </a:pPr>
            <a:endParaRPr lang="en-GB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0" indent="0">
              <a:lnSpc>
                <a:spcPct val="150000"/>
              </a:lnSpc>
            </a:pPr>
            <a:r>
              <a:rPr lang="en-GB" noProof="1">
                <a:solidFill>
                  <a:schemeClr val="tx1"/>
                </a:solidFill>
                <a:latin typeface="Montserrat" panose="00000500000000000000" pitchFamily="2" charset="-18"/>
              </a:rPr>
              <a:t>Total waste production (with set alginate impression): 159 845g </a:t>
            </a:r>
            <a:r>
              <a:rPr lang="en-GB" b="1" noProof="1">
                <a:solidFill>
                  <a:schemeClr val="tx1"/>
                </a:solidFill>
                <a:latin typeface="Montserrat" panose="00000500000000000000" pitchFamily="2" charset="-18"/>
              </a:rPr>
              <a:t>(~160 kg)</a:t>
            </a:r>
          </a:p>
          <a:p>
            <a:pPr marL="0" indent="0">
              <a:lnSpc>
                <a:spcPct val="150000"/>
              </a:lnSpc>
            </a:pPr>
            <a:r>
              <a:rPr lang="en-GB" noProof="1">
                <a:solidFill>
                  <a:schemeClr val="tx1"/>
                </a:solidFill>
                <a:latin typeface="Montserrat" panose="00000500000000000000" pitchFamily="2" charset="-18"/>
              </a:rPr>
              <a:t>Average </a:t>
            </a:r>
            <a:r>
              <a:rPr lang="en-GB" b="1" noProof="1">
                <a:solidFill>
                  <a:schemeClr val="tx1"/>
                </a:solidFill>
                <a:latin typeface="Montserrat" panose="00000500000000000000" pitchFamily="2" charset="-18"/>
              </a:rPr>
              <a:t>waste production per capita: </a:t>
            </a:r>
            <a:r>
              <a:rPr lang="en-GB" b="1" noProof="1">
                <a:solidFill>
                  <a:schemeClr val="tx1"/>
                </a:solidFill>
              </a:rPr>
              <a:t>998 g</a:t>
            </a:r>
          </a:p>
          <a:p>
            <a:pPr marL="0" indent="0"/>
            <a:endParaRPr lang="en-GB" b="1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0" indent="0"/>
            <a:endParaRPr lang="en-GB" b="1" noProof="1">
              <a:solidFill>
                <a:schemeClr val="tx1"/>
              </a:solidFill>
              <a:latin typeface="Montserrat" panose="00000500000000000000" pitchFamily="2" charset="-18"/>
            </a:endParaRPr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FC54FBD8-2CBD-39E3-EC7E-670CDD9420B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9" y="0"/>
            <a:ext cx="7104650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results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91EA9D26-2D15-2D77-3E0A-2114527CD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1E8D3730-0D10-8E4E-DF27-00377FEF9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AF681755-20B8-85FF-0C3C-2AA70257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8" y="2636745"/>
            <a:ext cx="6964965" cy="2052000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BAAE3B6D-A524-5E03-8AF6-0048C5538A80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14345632-6559-56CB-31DB-F683CBD104D7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</p:spTree>
    <p:extLst>
      <p:ext uri="{BB962C8B-B14F-4D97-AF65-F5344CB8AC3E}">
        <p14:creationId xmlns:p14="http://schemas.microsoft.com/office/powerpoint/2010/main" val="260459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21875BC4-BFD2-2193-5BB6-4B66FDBC2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CE5743F1-279F-E90C-EF7E-7E30CDDD49AE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9" y="142664"/>
            <a:ext cx="7576348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28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results – reprocessing potential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2AB9FA3C-2CE7-8B1C-66E4-542287406D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BF52B2FB-67BD-CF4C-0D14-C4B5E65DF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1FD4ECFF-D265-D06F-7CC9-C93B272648A9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C14880D0-ADD9-94A1-222A-AA49F7DD65FA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866665B7-AF29-D8C0-08CA-C3BB925A4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504262"/>
              </p:ext>
            </p:extLst>
          </p:nvPr>
        </p:nvGraphicFramePr>
        <p:xfrm>
          <a:off x="372255" y="1788329"/>
          <a:ext cx="8399490" cy="1566842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450423">
                  <a:extLst>
                    <a:ext uri="{9D8B030D-6E8A-4147-A177-3AD203B41FA5}">
                      <a16:colId xmlns:a16="http://schemas.microsoft.com/office/drawing/2014/main" val="4111157800"/>
                    </a:ext>
                  </a:extLst>
                </a:gridCol>
                <a:gridCol w="1702373">
                  <a:extLst>
                    <a:ext uri="{9D8B030D-6E8A-4147-A177-3AD203B41FA5}">
                      <a16:colId xmlns:a16="http://schemas.microsoft.com/office/drawing/2014/main" val="276221198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3989630958"/>
                    </a:ext>
                  </a:extLst>
                </a:gridCol>
                <a:gridCol w="2038056">
                  <a:extLst>
                    <a:ext uri="{9D8B030D-6E8A-4147-A177-3AD203B41FA5}">
                      <a16:colId xmlns:a16="http://schemas.microsoft.com/office/drawing/2014/main" val="3804058352"/>
                    </a:ext>
                  </a:extLst>
                </a:gridCol>
                <a:gridCol w="1624463">
                  <a:extLst>
                    <a:ext uri="{9D8B030D-6E8A-4147-A177-3AD203B41FA5}">
                      <a16:colId xmlns:a16="http://schemas.microsoft.com/office/drawing/2014/main" val="2789297052"/>
                    </a:ext>
                  </a:extLst>
                </a:gridCol>
              </a:tblGrid>
              <a:tr h="591918"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" panose="00000500000000000000" pitchFamily="2" charset="-18"/>
                        </a:rPr>
                        <a:t>Material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" panose="00000500000000000000" pitchFamily="2" charset="-18"/>
                        </a:rPr>
                        <a:t>Consumption (g)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" panose="00000500000000000000" pitchFamily="2" charset="-18"/>
                        </a:rPr>
                        <a:t>Recollection (g)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" panose="00000500000000000000" pitchFamily="2" charset="-18"/>
                        </a:rPr>
                        <a:t>Net consumption (g)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Montserrat" panose="00000500000000000000" pitchFamily="2" charset="-18"/>
                        </a:rPr>
                        <a:t>Waste reduction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719987"/>
                  </a:ext>
                </a:extLst>
              </a:tr>
              <a:tr h="383006"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wax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5079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842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4238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16,6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3613627"/>
                  </a:ext>
                </a:extLst>
              </a:tr>
              <a:tr h="591918"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light-curing acrylic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9939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3292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6647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b="1" noProof="1">
                          <a:solidFill>
                            <a:schemeClr val="tx1">
                              <a:lumMod val="90000"/>
                              <a:lumOff val="10000"/>
                            </a:schemeClr>
                          </a:solidFill>
                          <a:latin typeface="Montserrat" panose="00000500000000000000" pitchFamily="2" charset="-18"/>
                        </a:rPr>
                        <a:t>33,1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702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525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A1B73E50-A476-FBB4-1D91-7B6D59611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687400AE-B8D9-0BB2-9F6D-2C7A7E6CAF5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8989" y="1141835"/>
            <a:ext cx="7938800" cy="2119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sz="1600" noProof="1">
                <a:solidFill>
                  <a:schemeClr val="tx1"/>
                </a:solidFill>
              </a:rPr>
              <a:t>Total waste </a:t>
            </a: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159 845g </a:t>
            </a:r>
            <a:endParaRPr lang="en-GB" sz="1600" noProof="1">
              <a:solidFill>
                <a:schemeClr val="tx1"/>
              </a:solidFill>
            </a:endParaRPr>
          </a:p>
          <a:p>
            <a:pPr marL="0" lvl="0" indent="0"/>
            <a:r>
              <a:rPr lang="en-GB" sz="1600" noProof="1">
                <a:solidFill>
                  <a:schemeClr val="tx1"/>
                </a:solidFill>
              </a:rPr>
              <a:t>Reprocessed waste 4134 g</a:t>
            </a:r>
          </a:p>
          <a:p>
            <a:pPr marL="0" lvl="0" indent="0"/>
            <a:r>
              <a:rPr lang="en-GB" sz="1600" noProof="1">
                <a:solidFill>
                  <a:schemeClr val="tx1"/>
                </a:solidFill>
              </a:rPr>
              <a:t>Possibly reprocessable  </a:t>
            </a:r>
            <a:r>
              <a:rPr lang="en-GB" sz="1600" b="1" noProof="1">
                <a:solidFill>
                  <a:schemeClr val="tx1"/>
                </a:solidFill>
                <a:latin typeface="Montserrat" panose="00000500000000000000" pitchFamily="2" charset="-18"/>
              </a:rPr>
              <a:t>~ </a:t>
            </a:r>
            <a:r>
              <a:rPr lang="en-GB" sz="1600" noProof="1">
                <a:solidFill>
                  <a:schemeClr val="tx1"/>
                </a:solidFill>
              </a:rPr>
              <a:t>3000g</a:t>
            </a:r>
          </a:p>
          <a:p>
            <a:pPr marL="0" lvl="0" indent="0"/>
            <a:endParaRPr lang="en-GB" sz="1600" noProof="1">
              <a:solidFill>
                <a:schemeClr val="tx1"/>
              </a:solidFill>
            </a:endParaRPr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87E4AB26-DB43-F101-C229-683E517E21F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8" y="0"/>
            <a:ext cx="7723139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results – ratio of waste disposal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5ACE00F6-63D4-42BF-173D-B597E08DB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8C77342E-081D-74A6-73C0-300D787F6F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D03971FF-7D73-9302-B102-FB1498A4B164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ED6D1752-C86C-D62F-9522-85BA9D146BDF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3CA65AA0-9F23-CF14-25AC-3FD0B7188EB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78315850"/>
                  </p:ext>
                </p:extLst>
              </p:nvPr>
            </p:nvGraphicFramePr>
            <p:xfrm>
              <a:off x="3103108" y="975229"/>
              <a:ext cx="7167016" cy="371775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9" name="Chart 8">
                <a:extLst>
                  <a:ext uri="{FF2B5EF4-FFF2-40B4-BE49-F238E27FC236}">
                    <a16:creationId xmlns:a16="http://schemas.microsoft.com/office/drawing/2014/main" id="{3CA65AA0-9F23-CF14-25AC-3FD0B7188EB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03108" y="975229"/>
                <a:ext cx="7167016" cy="3717758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D6D2C731-C7E5-4329-818E-086A44ECBB57}"/>
              </a:ext>
            </a:extLst>
          </p:cNvPr>
          <p:cNvPicPr/>
          <p:nvPr/>
        </p:nvPicPr>
        <p:blipFill>
          <a:blip r:embed="rId7">
            <a:alphaModFix amt="1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150273"/>
            <a:ext cx="6964965" cy="20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78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2541CAA6-EEE4-56B2-86EC-90F0B750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8448E9C7-877D-1F03-B8CE-6B26355271D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5904" y="15530"/>
            <a:ext cx="7576348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2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behind the scene – reprocessing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2447B2BA-0FA3-882C-0F83-3500BF424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5F3D553E-0657-76D7-5445-E79AC11859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5D53BBFE-16F1-3217-56C2-315F8A55CD53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67E90515-162D-42F2-7102-851014F0EB46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5ABC3F-6119-931E-3CD3-2F6CFABE7624}"/>
              </a:ext>
            </a:extLst>
          </p:cNvPr>
          <p:cNvGrpSpPr/>
          <p:nvPr/>
        </p:nvGrpSpPr>
        <p:grpSpPr>
          <a:xfrm>
            <a:off x="869160" y="1126511"/>
            <a:ext cx="8104910" cy="1475288"/>
            <a:chOff x="864936" y="1395379"/>
            <a:chExt cx="8104910" cy="1475288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D9D7A3F5-D745-97C5-1552-EA6FFF8559A1}"/>
                </a:ext>
              </a:extLst>
            </p:cNvPr>
            <p:cNvSpPr/>
            <p:nvPr/>
          </p:nvSpPr>
          <p:spPr>
            <a:xfrm>
              <a:off x="864936" y="1421918"/>
              <a:ext cx="1423478" cy="1448749"/>
            </a:xfrm>
            <a:prstGeom prst="roundRect">
              <a:avLst>
                <a:gd name="adj" fmla="val 10000"/>
              </a:avLst>
            </a:prstGeom>
            <a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r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3DCEFFA-33FF-29C3-FA93-493FC8F320F6}"/>
                </a:ext>
              </a:extLst>
            </p:cNvPr>
            <p:cNvSpPr/>
            <p:nvPr/>
          </p:nvSpPr>
          <p:spPr>
            <a:xfrm>
              <a:off x="2359821" y="1998901"/>
              <a:ext cx="147074" cy="258953"/>
            </a:xfrm>
            <a:custGeom>
              <a:avLst/>
              <a:gdLst>
                <a:gd name="csX0" fmla="*/ 0 w 147074"/>
                <a:gd name="csY0" fmla="*/ 51791 h 258953"/>
                <a:gd name="csX1" fmla="*/ 73537 w 147074"/>
                <a:gd name="csY1" fmla="*/ 51791 h 258953"/>
                <a:gd name="csX2" fmla="*/ 73537 w 147074"/>
                <a:gd name="csY2" fmla="*/ 0 h 258953"/>
                <a:gd name="csX3" fmla="*/ 147074 w 147074"/>
                <a:gd name="csY3" fmla="*/ 129477 h 258953"/>
                <a:gd name="csX4" fmla="*/ 73537 w 147074"/>
                <a:gd name="csY4" fmla="*/ 258953 h 258953"/>
                <a:gd name="csX5" fmla="*/ 73537 w 147074"/>
                <a:gd name="csY5" fmla="*/ 207162 h 258953"/>
                <a:gd name="csX6" fmla="*/ 0 w 147074"/>
                <a:gd name="csY6" fmla="*/ 207162 h 258953"/>
                <a:gd name="csX7" fmla="*/ 0 w 147074"/>
                <a:gd name="csY7" fmla="*/ 51791 h 258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7074" h="258953">
                  <a:moveTo>
                    <a:pt x="0" y="51791"/>
                  </a:moveTo>
                  <a:lnTo>
                    <a:pt x="73537" y="51791"/>
                  </a:lnTo>
                  <a:lnTo>
                    <a:pt x="73537" y="0"/>
                  </a:lnTo>
                  <a:lnTo>
                    <a:pt x="147074" y="129477"/>
                  </a:lnTo>
                  <a:lnTo>
                    <a:pt x="73537" y="258953"/>
                  </a:lnTo>
                  <a:lnTo>
                    <a:pt x="73537" y="207162"/>
                  </a:lnTo>
                  <a:lnTo>
                    <a:pt x="0" y="207162"/>
                  </a:lnTo>
                  <a:lnTo>
                    <a:pt x="0" y="5179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1791" rIns="44122" bIns="51791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 noProof="1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41DB73B-82E8-6499-9117-B3DD05D05C92}"/>
                </a:ext>
              </a:extLst>
            </p:cNvPr>
            <p:cNvSpPr/>
            <p:nvPr/>
          </p:nvSpPr>
          <p:spPr>
            <a:xfrm>
              <a:off x="2549084" y="1395379"/>
              <a:ext cx="1423478" cy="1448749"/>
            </a:xfrm>
            <a:prstGeom prst="roundRect">
              <a:avLst>
                <a:gd name="adj" fmla="val 10000"/>
              </a:avLst>
            </a:prstGeom>
            <a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r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250FAE-8E37-358A-CC26-946394CC31C7}"/>
                </a:ext>
              </a:extLst>
            </p:cNvPr>
            <p:cNvSpPr/>
            <p:nvPr/>
          </p:nvSpPr>
          <p:spPr>
            <a:xfrm>
              <a:off x="4043969" y="1990277"/>
              <a:ext cx="147074" cy="258953"/>
            </a:xfrm>
            <a:custGeom>
              <a:avLst/>
              <a:gdLst>
                <a:gd name="csX0" fmla="*/ 0 w 147074"/>
                <a:gd name="csY0" fmla="*/ 51791 h 258953"/>
                <a:gd name="csX1" fmla="*/ 73537 w 147074"/>
                <a:gd name="csY1" fmla="*/ 51791 h 258953"/>
                <a:gd name="csX2" fmla="*/ 73537 w 147074"/>
                <a:gd name="csY2" fmla="*/ 0 h 258953"/>
                <a:gd name="csX3" fmla="*/ 147074 w 147074"/>
                <a:gd name="csY3" fmla="*/ 129477 h 258953"/>
                <a:gd name="csX4" fmla="*/ 73537 w 147074"/>
                <a:gd name="csY4" fmla="*/ 258953 h 258953"/>
                <a:gd name="csX5" fmla="*/ 73537 w 147074"/>
                <a:gd name="csY5" fmla="*/ 207162 h 258953"/>
                <a:gd name="csX6" fmla="*/ 0 w 147074"/>
                <a:gd name="csY6" fmla="*/ 207162 h 258953"/>
                <a:gd name="csX7" fmla="*/ 0 w 147074"/>
                <a:gd name="csY7" fmla="*/ 51791 h 258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7074" h="258953">
                  <a:moveTo>
                    <a:pt x="0" y="51791"/>
                  </a:moveTo>
                  <a:lnTo>
                    <a:pt x="73537" y="51791"/>
                  </a:lnTo>
                  <a:lnTo>
                    <a:pt x="73537" y="0"/>
                  </a:lnTo>
                  <a:lnTo>
                    <a:pt x="147074" y="129477"/>
                  </a:lnTo>
                  <a:lnTo>
                    <a:pt x="73537" y="258953"/>
                  </a:lnTo>
                  <a:lnTo>
                    <a:pt x="73537" y="207162"/>
                  </a:lnTo>
                  <a:lnTo>
                    <a:pt x="0" y="207162"/>
                  </a:lnTo>
                  <a:lnTo>
                    <a:pt x="0" y="5179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1791" rIns="44122" bIns="51791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 noProof="1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1A03C98-C556-DB8E-7612-5F4B58139B7C}"/>
                </a:ext>
              </a:extLst>
            </p:cNvPr>
            <p:cNvSpPr/>
            <p:nvPr/>
          </p:nvSpPr>
          <p:spPr>
            <a:xfrm>
              <a:off x="4224140" y="1404006"/>
              <a:ext cx="1423478" cy="1448749"/>
            </a:xfrm>
            <a:prstGeom prst="roundRect">
              <a:avLst>
                <a:gd name="adj" fmla="val 10000"/>
              </a:avLst>
            </a:prstGeom>
            <a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A79C705-7A2F-D3EB-2212-D8FCE0D21501}"/>
                </a:ext>
              </a:extLst>
            </p:cNvPr>
            <p:cNvSpPr/>
            <p:nvPr/>
          </p:nvSpPr>
          <p:spPr>
            <a:xfrm>
              <a:off x="5713812" y="1979694"/>
              <a:ext cx="147074" cy="258953"/>
            </a:xfrm>
            <a:custGeom>
              <a:avLst/>
              <a:gdLst>
                <a:gd name="csX0" fmla="*/ 0 w 147074"/>
                <a:gd name="csY0" fmla="*/ 51791 h 258953"/>
                <a:gd name="csX1" fmla="*/ 73537 w 147074"/>
                <a:gd name="csY1" fmla="*/ 51791 h 258953"/>
                <a:gd name="csX2" fmla="*/ 73537 w 147074"/>
                <a:gd name="csY2" fmla="*/ 0 h 258953"/>
                <a:gd name="csX3" fmla="*/ 147074 w 147074"/>
                <a:gd name="csY3" fmla="*/ 129477 h 258953"/>
                <a:gd name="csX4" fmla="*/ 73537 w 147074"/>
                <a:gd name="csY4" fmla="*/ 258953 h 258953"/>
                <a:gd name="csX5" fmla="*/ 73537 w 147074"/>
                <a:gd name="csY5" fmla="*/ 207162 h 258953"/>
                <a:gd name="csX6" fmla="*/ 0 w 147074"/>
                <a:gd name="csY6" fmla="*/ 207162 h 258953"/>
                <a:gd name="csX7" fmla="*/ 0 w 147074"/>
                <a:gd name="csY7" fmla="*/ 51791 h 258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7074" h="258953">
                  <a:moveTo>
                    <a:pt x="0" y="51791"/>
                  </a:moveTo>
                  <a:lnTo>
                    <a:pt x="73537" y="51791"/>
                  </a:lnTo>
                  <a:lnTo>
                    <a:pt x="73537" y="0"/>
                  </a:lnTo>
                  <a:lnTo>
                    <a:pt x="147074" y="129477"/>
                  </a:lnTo>
                  <a:lnTo>
                    <a:pt x="73537" y="258953"/>
                  </a:lnTo>
                  <a:lnTo>
                    <a:pt x="73537" y="207162"/>
                  </a:lnTo>
                  <a:lnTo>
                    <a:pt x="0" y="207162"/>
                  </a:lnTo>
                  <a:lnTo>
                    <a:pt x="0" y="5179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1791" rIns="44122" bIns="51791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 noProof="1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11BC8A78-5911-2568-9ACE-04094CCA0843}"/>
                </a:ext>
              </a:extLst>
            </p:cNvPr>
            <p:cNvSpPr/>
            <p:nvPr/>
          </p:nvSpPr>
          <p:spPr>
            <a:xfrm>
              <a:off x="5899196" y="1404007"/>
              <a:ext cx="1423478" cy="1448749"/>
            </a:xfrm>
            <a:prstGeom prst="roundRect">
              <a:avLst>
                <a:gd name="adj" fmla="val 10000"/>
              </a:avLst>
            </a:pr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7000" r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34C79E5-3AEA-54ED-3D69-F25E0E5EF207}"/>
                </a:ext>
              </a:extLst>
            </p:cNvPr>
            <p:cNvSpPr/>
            <p:nvPr/>
          </p:nvSpPr>
          <p:spPr>
            <a:xfrm>
              <a:off x="7371574" y="2016817"/>
              <a:ext cx="147074" cy="258953"/>
            </a:xfrm>
            <a:custGeom>
              <a:avLst/>
              <a:gdLst>
                <a:gd name="csX0" fmla="*/ 0 w 147074"/>
                <a:gd name="csY0" fmla="*/ 51791 h 258953"/>
                <a:gd name="csX1" fmla="*/ 73537 w 147074"/>
                <a:gd name="csY1" fmla="*/ 51791 h 258953"/>
                <a:gd name="csX2" fmla="*/ 73537 w 147074"/>
                <a:gd name="csY2" fmla="*/ 0 h 258953"/>
                <a:gd name="csX3" fmla="*/ 147074 w 147074"/>
                <a:gd name="csY3" fmla="*/ 129477 h 258953"/>
                <a:gd name="csX4" fmla="*/ 73537 w 147074"/>
                <a:gd name="csY4" fmla="*/ 258953 h 258953"/>
                <a:gd name="csX5" fmla="*/ 73537 w 147074"/>
                <a:gd name="csY5" fmla="*/ 207162 h 258953"/>
                <a:gd name="csX6" fmla="*/ 0 w 147074"/>
                <a:gd name="csY6" fmla="*/ 207162 h 258953"/>
                <a:gd name="csX7" fmla="*/ 0 w 147074"/>
                <a:gd name="csY7" fmla="*/ 51791 h 2589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7074" h="258953">
                  <a:moveTo>
                    <a:pt x="0" y="51791"/>
                  </a:moveTo>
                  <a:lnTo>
                    <a:pt x="73537" y="51791"/>
                  </a:lnTo>
                  <a:lnTo>
                    <a:pt x="73537" y="0"/>
                  </a:lnTo>
                  <a:lnTo>
                    <a:pt x="147074" y="129477"/>
                  </a:lnTo>
                  <a:lnTo>
                    <a:pt x="73537" y="258953"/>
                  </a:lnTo>
                  <a:lnTo>
                    <a:pt x="73537" y="207162"/>
                  </a:lnTo>
                  <a:lnTo>
                    <a:pt x="0" y="207162"/>
                  </a:lnTo>
                  <a:lnTo>
                    <a:pt x="0" y="51791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51791" rIns="44122" bIns="51791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100" kern="1200" noProof="1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4A2C8EA-6699-8965-2FC3-DA308A4538D6}"/>
                </a:ext>
              </a:extLst>
            </p:cNvPr>
            <p:cNvSpPr/>
            <p:nvPr/>
          </p:nvSpPr>
          <p:spPr>
            <a:xfrm>
              <a:off x="7546368" y="1395379"/>
              <a:ext cx="1423478" cy="1448749"/>
            </a:xfrm>
            <a:prstGeom prst="roundRect">
              <a:avLst>
                <a:gd name="adj" fmla="val 10000"/>
              </a:avLst>
            </a:pr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7000" b="-17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98D71B-D20D-E029-5737-2580FEC002CD}"/>
              </a:ext>
            </a:extLst>
          </p:cNvPr>
          <p:cNvGrpSpPr>
            <a:grpSpLocks noChangeAspect="1"/>
          </p:cNvGrpSpPr>
          <p:nvPr/>
        </p:nvGrpSpPr>
        <p:grpSpPr>
          <a:xfrm>
            <a:off x="2201184" y="3174797"/>
            <a:ext cx="5916675" cy="1349771"/>
            <a:chOff x="426821" y="2010085"/>
            <a:chExt cx="7973809" cy="181906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6941838-EFE7-356C-6165-9DB6C375D942}"/>
                </a:ext>
              </a:extLst>
            </p:cNvPr>
            <p:cNvSpPr/>
            <p:nvPr/>
          </p:nvSpPr>
          <p:spPr>
            <a:xfrm>
              <a:off x="426821" y="2010085"/>
              <a:ext cx="1944500" cy="1819064"/>
            </a:xfrm>
            <a:prstGeom prst="roundRect">
              <a:avLst>
                <a:gd name="adj" fmla="val 10000"/>
              </a:avLst>
            </a:pr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63F7298-4E47-51EF-B054-A6D23F6B8AB0}"/>
                </a:ext>
              </a:extLst>
            </p:cNvPr>
            <p:cNvSpPr/>
            <p:nvPr/>
          </p:nvSpPr>
          <p:spPr>
            <a:xfrm>
              <a:off x="2745875" y="2685999"/>
              <a:ext cx="374553" cy="467236"/>
            </a:xfrm>
            <a:custGeom>
              <a:avLst/>
              <a:gdLst>
                <a:gd name="csX0" fmla="*/ 0 w 374553"/>
                <a:gd name="csY0" fmla="*/ 93447 h 467236"/>
                <a:gd name="csX1" fmla="*/ 187277 w 374553"/>
                <a:gd name="csY1" fmla="*/ 93447 h 467236"/>
                <a:gd name="csX2" fmla="*/ 187277 w 374553"/>
                <a:gd name="csY2" fmla="*/ 0 h 467236"/>
                <a:gd name="csX3" fmla="*/ 374553 w 374553"/>
                <a:gd name="csY3" fmla="*/ 233618 h 467236"/>
                <a:gd name="csX4" fmla="*/ 187277 w 374553"/>
                <a:gd name="csY4" fmla="*/ 467236 h 467236"/>
                <a:gd name="csX5" fmla="*/ 187277 w 374553"/>
                <a:gd name="csY5" fmla="*/ 373789 h 467236"/>
                <a:gd name="csX6" fmla="*/ 0 w 374553"/>
                <a:gd name="csY6" fmla="*/ 373789 h 467236"/>
                <a:gd name="csX7" fmla="*/ 0 w 374553"/>
                <a:gd name="csY7" fmla="*/ 93447 h 467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4553" h="467236">
                  <a:moveTo>
                    <a:pt x="0" y="93447"/>
                  </a:moveTo>
                  <a:lnTo>
                    <a:pt x="187277" y="93447"/>
                  </a:lnTo>
                  <a:lnTo>
                    <a:pt x="187277" y="0"/>
                  </a:lnTo>
                  <a:lnTo>
                    <a:pt x="374553" y="233618"/>
                  </a:lnTo>
                  <a:lnTo>
                    <a:pt x="187277" y="467236"/>
                  </a:lnTo>
                  <a:lnTo>
                    <a:pt x="187277" y="373789"/>
                  </a:lnTo>
                  <a:lnTo>
                    <a:pt x="0" y="373789"/>
                  </a:lnTo>
                  <a:lnTo>
                    <a:pt x="0" y="93447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447" rIns="112366" bIns="9344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000" kern="1200" noProof="1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0111AD97-8E55-6CF7-28FE-837EDE59DA09}"/>
                </a:ext>
              </a:extLst>
            </p:cNvPr>
            <p:cNvSpPr/>
            <p:nvPr/>
          </p:nvSpPr>
          <p:spPr>
            <a:xfrm>
              <a:off x="3441475" y="2010085"/>
              <a:ext cx="1944500" cy="1819064"/>
            </a:xfrm>
            <a:prstGeom prst="roundRect">
              <a:avLst>
                <a:gd name="adj" fmla="val 10000"/>
              </a:avLst>
            </a:prstGeom>
            <a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000" r="-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3BB9DD4-CA84-32E9-6B06-C1D317FC5C18}"/>
                </a:ext>
              </a:extLst>
            </p:cNvPr>
            <p:cNvSpPr/>
            <p:nvPr/>
          </p:nvSpPr>
          <p:spPr>
            <a:xfrm>
              <a:off x="5760530" y="2685999"/>
              <a:ext cx="374553" cy="467236"/>
            </a:xfrm>
            <a:custGeom>
              <a:avLst/>
              <a:gdLst>
                <a:gd name="csX0" fmla="*/ 0 w 374553"/>
                <a:gd name="csY0" fmla="*/ 93447 h 467236"/>
                <a:gd name="csX1" fmla="*/ 187277 w 374553"/>
                <a:gd name="csY1" fmla="*/ 93447 h 467236"/>
                <a:gd name="csX2" fmla="*/ 187277 w 374553"/>
                <a:gd name="csY2" fmla="*/ 0 h 467236"/>
                <a:gd name="csX3" fmla="*/ 374553 w 374553"/>
                <a:gd name="csY3" fmla="*/ 233618 h 467236"/>
                <a:gd name="csX4" fmla="*/ 187277 w 374553"/>
                <a:gd name="csY4" fmla="*/ 467236 h 467236"/>
                <a:gd name="csX5" fmla="*/ 187277 w 374553"/>
                <a:gd name="csY5" fmla="*/ 373789 h 467236"/>
                <a:gd name="csX6" fmla="*/ 0 w 374553"/>
                <a:gd name="csY6" fmla="*/ 373789 h 467236"/>
                <a:gd name="csX7" fmla="*/ 0 w 374553"/>
                <a:gd name="csY7" fmla="*/ 93447 h 467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4553" h="467236">
                  <a:moveTo>
                    <a:pt x="0" y="93447"/>
                  </a:moveTo>
                  <a:lnTo>
                    <a:pt x="187277" y="93447"/>
                  </a:lnTo>
                  <a:lnTo>
                    <a:pt x="187277" y="0"/>
                  </a:lnTo>
                  <a:lnTo>
                    <a:pt x="374553" y="233618"/>
                  </a:lnTo>
                  <a:lnTo>
                    <a:pt x="187277" y="467236"/>
                  </a:lnTo>
                  <a:lnTo>
                    <a:pt x="187277" y="373789"/>
                  </a:lnTo>
                  <a:lnTo>
                    <a:pt x="0" y="373789"/>
                  </a:lnTo>
                  <a:lnTo>
                    <a:pt x="0" y="93447"/>
                  </a:lnTo>
                  <a:close/>
                </a:path>
              </a:pathLst>
            </a:cu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447" rIns="112366" bIns="93447" numCol="1" spcCol="1270" anchor="ctr" anchorCtr="0">
              <a:noAutofit/>
            </a:bodyPr>
            <a:lstStyle/>
            <a:p>
              <a:pPr marL="0" lvl="0" indent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000" kern="1200" noProof="1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47D4915-6E1A-2D22-15A2-C2A91D69B335}"/>
                </a:ext>
              </a:extLst>
            </p:cNvPr>
            <p:cNvSpPr/>
            <p:nvPr/>
          </p:nvSpPr>
          <p:spPr>
            <a:xfrm>
              <a:off x="6456129" y="2010086"/>
              <a:ext cx="1944501" cy="1819064"/>
            </a:xfrm>
            <a:prstGeom prst="roundRect">
              <a:avLst>
                <a:gd name="adj" fmla="val 10000"/>
              </a:avLst>
            </a:prstGeom>
            <a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3000" b="-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 noProof="1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28221AA-34B1-BFAB-70B9-A2872D80DDC8}"/>
              </a:ext>
            </a:extLst>
          </p:cNvPr>
          <p:cNvSpPr txBox="1"/>
          <p:nvPr/>
        </p:nvSpPr>
        <p:spPr>
          <a:xfrm>
            <a:off x="90000" y="1710267"/>
            <a:ext cx="707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Wax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3F4FB5-C947-E71F-5167-1DC46820E82F}"/>
              </a:ext>
            </a:extLst>
          </p:cNvPr>
          <p:cNvSpPr txBox="1"/>
          <p:nvPr/>
        </p:nvSpPr>
        <p:spPr>
          <a:xfrm>
            <a:off x="163293" y="3451294"/>
            <a:ext cx="158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Light-curing acrylic</a:t>
            </a:r>
          </a:p>
        </p:txBody>
      </p:sp>
    </p:spTree>
    <p:extLst>
      <p:ext uri="{BB962C8B-B14F-4D97-AF65-F5344CB8AC3E}">
        <p14:creationId xmlns:p14="http://schemas.microsoft.com/office/powerpoint/2010/main" val="376581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246807EC-A898-1676-96FE-26859FF7F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A215CEF0-CAA0-F77C-5BCD-580F3B0D730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678989" y="1141835"/>
            <a:ext cx="7938800" cy="21198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noProof="1"/>
              <a:t>Alginate impression waste: </a:t>
            </a:r>
            <a:r>
              <a:rPr lang="en-GB" noProof="1">
                <a:latin typeface="Montserrat" panose="00000500000000000000" pitchFamily="2" charset="-18"/>
              </a:rPr>
              <a:t>146 101 g/semester</a:t>
            </a:r>
          </a:p>
          <a:p>
            <a:pPr marL="0" lvl="0" indent="0"/>
            <a:endParaRPr lang="en-GB" noProof="1"/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9A1902A0-B1F7-17ED-D382-B896FEE8DCBD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678988" y="0"/>
            <a:ext cx="7723139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results – recycle potential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DC2DF0F8-15EF-80AB-BDC0-1C43C6A9C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B0B653AB-C309-1C8F-BCE4-8FCD35671C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C9402C79-C58C-6885-3CAC-95B9D6C223F4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162;p32">
            <a:extLst>
              <a:ext uri="{FF2B5EF4-FFF2-40B4-BE49-F238E27FC236}">
                <a16:creationId xmlns:a16="http://schemas.microsoft.com/office/drawing/2014/main" id="{FB5F6BD3-0242-1685-C975-86FB95A43068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BE165EC-6FF2-C029-0A67-34E658E28B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4917753"/>
              </p:ext>
            </p:extLst>
          </p:nvPr>
        </p:nvGraphicFramePr>
        <p:xfrm>
          <a:off x="4955458" y="2271987"/>
          <a:ext cx="4630430" cy="2346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D42A2D7-AA9D-BC5B-9ACA-8834E6125DE8}"/>
              </a:ext>
            </a:extLst>
          </p:cNvPr>
          <p:cNvCxnSpPr/>
          <p:nvPr/>
        </p:nvCxnSpPr>
        <p:spPr>
          <a:xfrm>
            <a:off x="1956619" y="1533832"/>
            <a:ext cx="0" cy="589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ED1C1E5-66DD-1F19-028F-F486C7D7EC26}"/>
              </a:ext>
            </a:extLst>
          </p:cNvPr>
          <p:cNvSpPr txBox="1"/>
          <p:nvPr/>
        </p:nvSpPr>
        <p:spPr>
          <a:xfrm>
            <a:off x="991403" y="2197970"/>
            <a:ext cx="2272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dk1"/>
              </a:buClr>
              <a:buSzPts val="1400"/>
            </a:pPr>
            <a:r>
              <a:rPr lang="en-GB" sz="1800" noProof="1">
                <a:solidFill>
                  <a:schemeClr val="dk2"/>
                </a:solidFill>
                <a:latin typeface="Montserrat" pitchFamily="2" charset="77"/>
                <a:sym typeface="Quicksand"/>
              </a:rPr>
              <a:t>93,3% of the total waste volume</a:t>
            </a:r>
          </a:p>
        </p:txBody>
      </p:sp>
    </p:spTree>
    <p:extLst>
      <p:ext uri="{BB962C8B-B14F-4D97-AF65-F5344CB8AC3E}">
        <p14:creationId xmlns:p14="http://schemas.microsoft.com/office/powerpoint/2010/main" val="880542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A5E1EA70-4582-2293-1BBE-E89CCA548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77C80E5D-9589-6375-CEB1-7E15106DBA7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5560" y="1082180"/>
            <a:ext cx="8718440" cy="34670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noProof="1">
                <a:solidFill>
                  <a:schemeClr val="tx1"/>
                </a:solidFill>
              </a:rPr>
              <a:t>A significant amount of non-infectious educational waste</a:t>
            </a:r>
          </a:p>
          <a:p>
            <a:pPr marL="152400" indent="0"/>
            <a:endParaRPr lang="en-GB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152400" indent="0"/>
            <a:r>
              <a:rPr lang="en-GB" noProof="1">
                <a:solidFill>
                  <a:schemeClr val="tx1"/>
                </a:solidFill>
                <a:latin typeface="Montserrat" panose="00000500000000000000" pitchFamily="2" charset="-18"/>
              </a:rPr>
              <a:t>Residual material recollection as a first sustainable step </a:t>
            </a:r>
          </a:p>
          <a:p>
            <a:pPr marL="152400" indent="0"/>
            <a:endParaRPr lang="en-GB" noProof="1">
              <a:solidFill>
                <a:schemeClr val="tx1"/>
              </a:solidFill>
              <a:latin typeface="Montserrat" panose="00000500000000000000" pitchFamily="2" charset="-18"/>
            </a:endParaRPr>
          </a:p>
          <a:p>
            <a:pPr marL="152400" indent="0"/>
            <a:r>
              <a:rPr lang="en-GB" noProof="1">
                <a:solidFill>
                  <a:schemeClr val="tx1"/>
                </a:solidFill>
              </a:rPr>
              <a:t>Recycling of uncontaminated alginate impression waste - big potential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agricultural fertilizer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denture polishing agents</a:t>
            </a:r>
          </a:p>
          <a:p>
            <a:pPr marL="895350" lvl="1" indent="-285750" algn="l">
              <a:buFont typeface="Arial" panose="020B0604020202020204" pitchFamily="34" charset="0"/>
              <a:buChar char="•"/>
            </a:pPr>
            <a:r>
              <a:rPr lang="en-GB" sz="1600" noProof="1">
                <a:solidFill>
                  <a:schemeClr val="tx1"/>
                </a:solidFill>
                <a:latin typeface="Montserrat" panose="00000500000000000000" pitchFamily="2" charset="-18"/>
              </a:rPr>
              <a:t>thermal insulation</a:t>
            </a:r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C8936C36-5BC7-ED7D-E37F-E789294640A2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590383" y="0"/>
            <a:ext cx="8851116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discussion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712B8EDC-2C32-45C6-2EE9-2B112A085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F9E7F078-91C2-A123-4347-7A31CE406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F7898524-1709-347D-7C4D-6B07CDA934F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035320"/>
            <a:ext cx="6964965" cy="2052000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A85F1D5B-B8D1-82E3-FFC8-B855D92391D9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Google Shape;162;p32">
            <a:extLst>
              <a:ext uri="{FF2B5EF4-FFF2-40B4-BE49-F238E27FC236}">
                <a16:creationId xmlns:a16="http://schemas.microsoft.com/office/drawing/2014/main" id="{92E702E6-5806-9909-C356-75FA46230D14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B58717-F844-D4AB-F885-61A3CE799E74}"/>
              </a:ext>
            </a:extLst>
          </p:cNvPr>
          <p:cNvSpPr txBox="1"/>
          <p:nvPr/>
        </p:nvSpPr>
        <p:spPr>
          <a:xfrm>
            <a:off x="-121675" y="3830260"/>
            <a:ext cx="9265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" indent="0"/>
            <a:r>
              <a:rPr lang="en-GB" sz="1000" noProof="1">
                <a:solidFill>
                  <a:schemeClr val="tx1"/>
                </a:solidFill>
                <a:latin typeface="Montserrat" panose="00000500000000000000" pitchFamily="2" charset="-18"/>
              </a:rPr>
              <a:t>Tanvi Kedar Date, Vasanthi Swami. Breathing New Life into Alginates: A Journey of Reuse and Recycle. Indian Journal of Contemporary Dentistry/ Vol 13 No 2 July-December 2025</a:t>
            </a:r>
          </a:p>
          <a:p>
            <a:pPr marL="152400" indent="0"/>
            <a:r>
              <a:rPr lang="en-GB" sz="1000" noProof="1">
                <a:solidFill>
                  <a:schemeClr val="tx1"/>
                </a:solidFill>
                <a:latin typeface="Montserrat" panose="00000500000000000000" pitchFamily="2" charset="-18"/>
              </a:rPr>
              <a:t>Matteo Cibinel, Giorgia Pugliese, Davide Porrelli, Lucia Marsich, Vanni Lughi: Recycling alginate composites for thermal insulation, Carbohydrate Polymers, Volume 251, 2021, 116995, ISSN 0144-8617</a:t>
            </a:r>
          </a:p>
        </p:txBody>
      </p:sp>
    </p:spTree>
    <p:extLst>
      <p:ext uri="{BB962C8B-B14F-4D97-AF65-F5344CB8AC3E}">
        <p14:creationId xmlns:p14="http://schemas.microsoft.com/office/powerpoint/2010/main" val="1787294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A9A75CF3-492E-BCD2-E928-CB82F36FA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>
            <a:extLst>
              <a:ext uri="{FF2B5EF4-FFF2-40B4-BE49-F238E27FC236}">
                <a16:creationId xmlns:a16="http://schemas.microsoft.com/office/drawing/2014/main" id="{6E5100CD-CDDA-9C68-806C-3AE306693A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0382" y="1293771"/>
            <a:ext cx="8167857" cy="33603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en-GB" sz="1600" noProof="1"/>
              <a:t>Implementing the </a:t>
            </a:r>
            <a:r>
              <a:rPr lang="en-GB" sz="1600" b="1" noProof="1"/>
              <a:t>3R approach </a:t>
            </a:r>
            <a:r>
              <a:rPr lang="en-GB" sz="1600" noProof="1"/>
              <a:t>is a realistic possibility in preclinical dental education</a:t>
            </a:r>
          </a:p>
          <a:p>
            <a:pPr marL="0" lvl="0" indent="0"/>
            <a:endParaRPr lang="en-GB" sz="1600" noProof="1"/>
          </a:p>
          <a:p>
            <a:pPr marL="0" lvl="0" indent="0"/>
            <a:r>
              <a:rPr lang="en-GB" sz="1600" noProof="1"/>
              <a:t>Material </a:t>
            </a:r>
            <a:r>
              <a:rPr lang="en-GB" sz="1600" b="1" noProof="1"/>
              <a:t>reprocessing</a:t>
            </a:r>
            <a:r>
              <a:rPr lang="en-GB" sz="1600" noProof="1"/>
              <a:t> in educational workflow</a:t>
            </a:r>
          </a:p>
          <a:p>
            <a:pPr marL="0" lvl="0" indent="0"/>
            <a:endParaRPr lang="en-GB" sz="1600" noProof="1"/>
          </a:p>
          <a:p>
            <a:pPr marL="0" lvl="0" indent="0"/>
            <a:r>
              <a:rPr lang="en-GB" sz="1600" b="1" noProof="1"/>
              <a:t>Organization</a:t>
            </a:r>
            <a:r>
              <a:rPr lang="en-GB" sz="1600" noProof="1"/>
              <a:t> of education and </a:t>
            </a:r>
            <a:r>
              <a:rPr lang="en-GB" sz="1600" b="1" noProof="1"/>
              <a:t>procurement</a:t>
            </a:r>
            <a:r>
              <a:rPr lang="en-GB" sz="1600" noProof="1"/>
              <a:t> of materials based on consumption</a:t>
            </a:r>
          </a:p>
          <a:p>
            <a:pPr marL="0" lvl="0" indent="0"/>
            <a:endParaRPr lang="en-GB" sz="1600" noProof="1"/>
          </a:p>
          <a:p>
            <a:pPr marL="0" lvl="0" indent="0"/>
            <a:r>
              <a:rPr lang="en-GB" sz="1600" noProof="1"/>
              <a:t>Forecasting resource requirements based on student numbers</a:t>
            </a:r>
          </a:p>
          <a:p>
            <a:pPr marL="0" indent="0"/>
            <a:endParaRPr lang="en-GB" noProof="1"/>
          </a:p>
          <a:p>
            <a:pPr marL="0" lvl="0" indent="0"/>
            <a:endParaRPr lang="en-GB" sz="1600" noProof="1"/>
          </a:p>
        </p:txBody>
      </p:sp>
      <p:sp>
        <p:nvSpPr>
          <p:cNvPr id="178" name="Google Shape;178;p33">
            <a:extLst>
              <a:ext uri="{FF2B5EF4-FFF2-40B4-BE49-F238E27FC236}">
                <a16:creationId xmlns:a16="http://schemas.microsoft.com/office/drawing/2014/main" id="{AB8D9F45-F721-5EB2-F681-462E778C3E2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292884" y="57077"/>
            <a:ext cx="8851116" cy="12041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0" noProof="1">
                <a:solidFill>
                  <a:schemeClr val="tx1">
                    <a:lumMod val="90000"/>
                    <a:lumOff val="10000"/>
                  </a:schemeClr>
                </a:solidFill>
                <a:latin typeface="Montserrat" panose="00000500000000000000" pitchFamily="2" charset="-18"/>
              </a:rPr>
              <a:t># sustainable education management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F00FA517-E548-7681-5D8C-3E5BFF7B54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30" y="4758520"/>
            <a:ext cx="1018118" cy="195042"/>
          </a:xfrm>
          <a:prstGeom prst="rect">
            <a:avLst/>
          </a:prstGeom>
        </p:spPr>
      </p:pic>
      <p:pic>
        <p:nvPicPr>
          <p:cNvPr id="5" name="Imagem 4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20761606-8FFC-BD61-102A-E1557C722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471" y="4723869"/>
            <a:ext cx="1061317" cy="300952"/>
          </a:xfrm>
          <a:prstGeom prst="rect">
            <a:avLst/>
          </a:prstGeom>
        </p:spPr>
      </p:pic>
      <p:pic>
        <p:nvPicPr>
          <p:cNvPr id="6" name="Imagem 5" descr="Uma imagem com esboço, desenho, panorama, arte&#10;&#10;Os conteúdos gerados por IA podem estar incorretos.">
            <a:extLst>
              <a:ext uri="{FF2B5EF4-FFF2-40B4-BE49-F238E27FC236}">
                <a16:creationId xmlns:a16="http://schemas.microsoft.com/office/drawing/2014/main" id="{8E4E589F-DEA9-A531-A188-BDCD7AC93D4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9517" y="3091500"/>
            <a:ext cx="6964965" cy="2052000"/>
          </a:xfrm>
          <a:prstGeom prst="rect">
            <a:avLst/>
          </a:prstGeom>
        </p:spPr>
      </p:pic>
      <p:cxnSp>
        <p:nvCxnSpPr>
          <p:cNvPr id="7" name="Conexão Reta 6">
            <a:extLst>
              <a:ext uri="{FF2B5EF4-FFF2-40B4-BE49-F238E27FC236}">
                <a16:creationId xmlns:a16="http://schemas.microsoft.com/office/drawing/2014/main" id="{7A5CE105-CE79-911E-0D1A-7F6DD82049D7}"/>
              </a:ext>
            </a:extLst>
          </p:cNvPr>
          <p:cNvCxnSpPr>
            <a:cxnSpLocks/>
          </p:cNvCxnSpPr>
          <p:nvPr/>
        </p:nvCxnSpPr>
        <p:spPr>
          <a:xfrm>
            <a:off x="90000" y="4618969"/>
            <a:ext cx="896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oogle Shape;278;p39">
            <a:extLst>
              <a:ext uri="{FF2B5EF4-FFF2-40B4-BE49-F238E27FC236}">
                <a16:creationId xmlns:a16="http://schemas.microsoft.com/office/drawing/2014/main" id="{AC40E443-23A3-8C0B-7A9B-EE1E5E851BF7}"/>
              </a:ext>
            </a:extLst>
          </p:cNvPr>
          <p:cNvGrpSpPr/>
          <p:nvPr/>
        </p:nvGrpSpPr>
        <p:grpSpPr>
          <a:xfrm>
            <a:off x="8140696" y="179726"/>
            <a:ext cx="617542" cy="755114"/>
            <a:chOff x="1367060" y="2422129"/>
            <a:chExt cx="269261" cy="3520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Google Shape;279;p39">
              <a:extLst>
                <a:ext uri="{FF2B5EF4-FFF2-40B4-BE49-F238E27FC236}">
                  <a16:creationId xmlns:a16="http://schemas.microsoft.com/office/drawing/2014/main" id="{9B571A05-1510-9EE2-8865-E6500CAF8F56}"/>
                </a:ext>
              </a:extLst>
            </p:cNvPr>
            <p:cNvSpPr/>
            <p:nvPr/>
          </p:nvSpPr>
          <p:spPr>
            <a:xfrm>
              <a:off x="1392059" y="2651857"/>
              <a:ext cx="129160" cy="122322"/>
            </a:xfrm>
            <a:custGeom>
              <a:avLst/>
              <a:gdLst/>
              <a:ahLst/>
              <a:cxnLst/>
              <a:rect l="l" t="t" r="r" b="b"/>
              <a:pathLst>
                <a:path w="4061" h="3846" extrusionOk="0">
                  <a:moveTo>
                    <a:pt x="167" y="0"/>
                  </a:moveTo>
                  <a:cubicBezTo>
                    <a:pt x="72" y="0"/>
                    <a:pt x="0" y="83"/>
                    <a:pt x="0" y="167"/>
                  </a:cubicBezTo>
                  <a:cubicBezTo>
                    <a:pt x="0" y="262"/>
                    <a:pt x="72" y="333"/>
                    <a:pt x="167" y="333"/>
                  </a:cubicBezTo>
                  <a:lnTo>
                    <a:pt x="357" y="333"/>
                  </a:lnTo>
                  <a:lnTo>
                    <a:pt x="357" y="1691"/>
                  </a:lnTo>
                  <a:cubicBezTo>
                    <a:pt x="357" y="2179"/>
                    <a:pt x="762" y="2584"/>
                    <a:pt x="1250" y="2584"/>
                  </a:cubicBezTo>
                  <a:cubicBezTo>
                    <a:pt x="1286" y="2584"/>
                    <a:pt x="1226" y="2584"/>
                    <a:pt x="2310" y="2405"/>
                  </a:cubicBezTo>
                  <a:lnTo>
                    <a:pt x="2310" y="3453"/>
                  </a:lnTo>
                  <a:cubicBezTo>
                    <a:pt x="2310" y="3667"/>
                    <a:pt x="2489" y="3846"/>
                    <a:pt x="2691" y="3846"/>
                  </a:cubicBezTo>
                  <a:lnTo>
                    <a:pt x="3905" y="3846"/>
                  </a:lnTo>
                  <a:cubicBezTo>
                    <a:pt x="3989" y="3846"/>
                    <a:pt x="4060" y="3774"/>
                    <a:pt x="4060" y="3679"/>
                  </a:cubicBezTo>
                  <a:cubicBezTo>
                    <a:pt x="4060" y="3596"/>
                    <a:pt x="3989" y="3500"/>
                    <a:pt x="3893" y="3500"/>
                  </a:cubicBezTo>
                  <a:lnTo>
                    <a:pt x="2691" y="3500"/>
                  </a:lnTo>
                  <a:cubicBezTo>
                    <a:pt x="2667" y="3500"/>
                    <a:pt x="2631" y="3465"/>
                    <a:pt x="2631" y="3441"/>
                  </a:cubicBezTo>
                  <a:lnTo>
                    <a:pt x="2631" y="2191"/>
                  </a:lnTo>
                  <a:cubicBezTo>
                    <a:pt x="2631" y="2143"/>
                    <a:pt x="2620" y="2107"/>
                    <a:pt x="2572" y="2072"/>
                  </a:cubicBezTo>
                  <a:cubicBezTo>
                    <a:pt x="2555" y="2055"/>
                    <a:pt x="2520" y="2038"/>
                    <a:pt x="2485" y="2038"/>
                  </a:cubicBezTo>
                  <a:cubicBezTo>
                    <a:pt x="2470" y="2038"/>
                    <a:pt x="2455" y="2041"/>
                    <a:pt x="2441" y="2048"/>
                  </a:cubicBezTo>
                  <a:lnTo>
                    <a:pt x="1238" y="2250"/>
                  </a:lnTo>
                  <a:cubicBezTo>
                    <a:pt x="917" y="2250"/>
                    <a:pt x="691" y="2000"/>
                    <a:pt x="691" y="1691"/>
                  </a:cubicBezTo>
                  <a:lnTo>
                    <a:pt x="691" y="167"/>
                  </a:lnTo>
                  <a:cubicBezTo>
                    <a:pt x="691" y="83"/>
                    <a:pt x="607" y="0"/>
                    <a:pt x="5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9" name="Google Shape;280;p39">
              <a:extLst>
                <a:ext uri="{FF2B5EF4-FFF2-40B4-BE49-F238E27FC236}">
                  <a16:creationId xmlns:a16="http://schemas.microsoft.com/office/drawing/2014/main" id="{9F4A13A5-E16A-83A6-6AB1-AD54020ED3DA}"/>
                </a:ext>
              </a:extLst>
            </p:cNvPr>
            <p:cNvSpPr/>
            <p:nvPr/>
          </p:nvSpPr>
          <p:spPr>
            <a:xfrm>
              <a:off x="1367060" y="2441912"/>
              <a:ext cx="82184" cy="212139"/>
            </a:xfrm>
            <a:custGeom>
              <a:avLst/>
              <a:gdLst/>
              <a:ahLst/>
              <a:cxnLst/>
              <a:rect l="l" t="t" r="r" b="b"/>
              <a:pathLst>
                <a:path w="2584" h="6670" extrusionOk="0">
                  <a:moveTo>
                    <a:pt x="2415" y="1"/>
                  </a:moveTo>
                  <a:cubicBezTo>
                    <a:pt x="2382" y="1"/>
                    <a:pt x="2350" y="10"/>
                    <a:pt x="2322" y="29"/>
                  </a:cubicBezTo>
                  <a:cubicBezTo>
                    <a:pt x="1274" y="731"/>
                    <a:pt x="655" y="1898"/>
                    <a:pt x="655" y="3148"/>
                  </a:cubicBezTo>
                  <a:cubicBezTo>
                    <a:pt x="655" y="3351"/>
                    <a:pt x="667" y="3541"/>
                    <a:pt x="703" y="3732"/>
                  </a:cubicBezTo>
                  <a:cubicBezTo>
                    <a:pt x="48" y="5708"/>
                    <a:pt x="0" y="5696"/>
                    <a:pt x="0" y="5970"/>
                  </a:cubicBezTo>
                  <a:cubicBezTo>
                    <a:pt x="0" y="6208"/>
                    <a:pt x="84" y="6446"/>
                    <a:pt x="262" y="6625"/>
                  </a:cubicBezTo>
                  <a:cubicBezTo>
                    <a:pt x="295" y="6651"/>
                    <a:pt x="342" y="6670"/>
                    <a:pt x="389" y="6670"/>
                  </a:cubicBezTo>
                  <a:cubicBezTo>
                    <a:pt x="429" y="6670"/>
                    <a:pt x="468" y="6657"/>
                    <a:pt x="500" y="6625"/>
                  </a:cubicBezTo>
                  <a:cubicBezTo>
                    <a:pt x="560" y="6565"/>
                    <a:pt x="584" y="6458"/>
                    <a:pt x="500" y="6375"/>
                  </a:cubicBezTo>
                  <a:cubicBezTo>
                    <a:pt x="358" y="6220"/>
                    <a:pt x="298" y="5982"/>
                    <a:pt x="369" y="5756"/>
                  </a:cubicBezTo>
                  <a:lnTo>
                    <a:pt x="1036" y="3791"/>
                  </a:lnTo>
                  <a:cubicBezTo>
                    <a:pt x="1060" y="3767"/>
                    <a:pt x="1060" y="3732"/>
                    <a:pt x="1036" y="3720"/>
                  </a:cubicBezTo>
                  <a:cubicBezTo>
                    <a:pt x="1012" y="3517"/>
                    <a:pt x="1000" y="3327"/>
                    <a:pt x="1000" y="3148"/>
                  </a:cubicBezTo>
                  <a:cubicBezTo>
                    <a:pt x="1000" y="2005"/>
                    <a:pt x="1560" y="934"/>
                    <a:pt x="2513" y="291"/>
                  </a:cubicBezTo>
                  <a:cubicBezTo>
                    <a:pt x="2572" y="255"/>
                    <a:pt x="2584" y="148"/>
                    <a:pt x="2548" y="76"/>
                  </a:cubicBezTo>
                  <a:cubicBezTo>
                    <a:pt x="2519" y="25"/>
                    <a:pt x="2467" y="1"/>
                    <a:pt x="24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0" name="Google Shape;281;p39">
              <a:extLst>
                <a:ext uri="{FF2B5EF4-FFF2-40B4-BE49-F238E27FC236}">
                  <a16:creationId xmlns:a16="http://schemas.microsoft.com/office/drawing/2014/main" id="{5503DDF7-06D0-FB90-9E3C-94D2543CD9D8}"/>
                </a:ext>
              </a:extLst>
            </p:cNvPr>
            <p:cNvSpPr/>
            <p:nvPr/>
          </p:nvSpPr>
          <p:spPr>
            <a:xfrm>
              <a:off x="1456051" y="2422129"/>
              <a:ext cx="180271" cy="162937"/>
            </a:xfrm>
            <a:custGeom>
              <a:avLst/>
              <a:gdLst/>
              <a:ahLst/>
              <a:cxnLst/>
              <a:rect l="l" t="t" r="r" b="b"/>
              <a:pathLst>
                <a:path w="5668" h="5123" extrusionOk="0">
                  <a:moveTo>
                    <a:pt x="1621" y="1"/>
                  </a:moveTo>
                  <a:cubicBezTo>
                    <a:pt x="1104" y="1"/>
                    <a:pt x="591" y="107"/>
                    <a:pt x="119" y="317"/>
                  </a:cubicBezTo>
                  <a:cubicBezTo>
                    <a:pt x="24" y="353"/>
                    <a:pt x="0" y="448"/>
                    <a:pt x="24" y="544"/>
                  </a:cubicBezTo>
                  <a:cubicBezTo>
                    <a:pt x="51" y="616"/>
                    <a:pt x="113" y="648"/>
                    <a:pt x="184" y="648"/>
                  </a:cubicBezTo>
                  <a:cubicBezTo>
                    <a:pt x="205" y="648"/>
                    <a:pt x="228" y="645"/>
                    <a:pt x="250" y="639"/>
                  </a:cubicBezTo>
                  <a:cubicBezTo>
                    <a:pt x="965" y="317"/>
                    <a:pt x="1536" y="365"/>
                    <a:pt x="1643" y="353"/>
                  </a:cubicBezTo>
                  <a:cubicBezTo>
                    <a:pt x="3941" y="365"/>
                    <a:pt x="5644" y="2556"/>
                    <a:pt x="4894" y="4901"/>
                  </a:cubicBezTo>
                  <a:cubicBezTo>
                    <a:pt x="4870" y="4997"/>
                    <a:pt x="4906" y="5080"/>
                    <a:pt x="5001" y="5116"/>
                  </a:cubicBezTo>
                  <a:cubicBezTo>
                    <a:pt x="5018" y="5120"/>
                    <a:pt x="5035" y="5123"/>
                    <a:pt x="5052" y="5123"/>
                  </a:cubicBezTo>
                  <a:cubicBezTo>
                    <a:pt x="5119" y="5123"/>
                    <a:pt x="5184" y="5085"/>
                    <a:pt x="5203" y="5009"/>
                  </a:cubicBezTo>
                  <a:cubicBezTo>
                    <a:pt x="5668" y="3508"/>
                    <a:pt x="5239" y="2044"/>
                    <a:pt x="4263" y="1079"/>
                  </a:cubicBezTo>
                  <a:cubicBezTo>
                    <a:pt x="3524" y="356"/>
                    <a:pt x="2566" y="1"/>
                    <a:pt x="162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1" name="Google Shape;282;p39">
              <a:extLst>
                <a:ext uri="{FF2B5EF4-FFF2-40B4-BE49-F238E27FC236}">
                  <a16:creationId xmlns:a16="http://schemas.microsoft.com/office/drawing/2014/main" id="{ED17CA91-D70A-F2E0-9E84-9D2CCD0A4A64}"/>
                </a:ext>
              </a:extLst>
            </p:cNvPr>
            <p:cNvSpPr/>
            <p:nvPr/>
          </p:nvSpPr>
          <p:spPr>
            <a:xfrm>
              <a:off x="1532160" y="2593590"/>
              <a:ext cx="81834" cy="180207"/>
            </a:xfrm>
            <a:custGeom>
              <a:avLst/>
              <a:gdLst/>
              <a:ahLst/>
              <a:cxnLst/>
              <a:rect l="l" t="t" r="r" b="b"/>
              <a:pathLst>
                <a:path w="2573" h="5666" extrusionOk="0">
                  <a:moveTo>
                    <a:pt x="2399" y="1"/>
                  </a:moveTo>
                  <a:cubicBezTo>
                    <a:pt x="2340" y="1"/>
                    <a:pt x="2284" y="36"/>
                    <a:pt x="2251" y="94"/>
                  </a:cubicBezTo>
                  <a:cubicBezTo>
                    <a:pt x="2096" y="380"/>
                    <a:pt x="1715" y="856"/>
                    <a:pt x="1715" y="1737"/>
                  </a:cubicBezTo>
                  <a:lnTo>
                    <a:pt x="1715" y="5273"/>
                  </a:lnTo>
                  <a:cubicBezTo>
                    <a:pt x="1715" y="5309"/>
                    <a:pt x="1679" y="5332"/>
                    <a:pt x="1655" y="5332"/>
                  </a:cubicBezTo>
                  <a:lnTo>
                    <a:pt x="167" y="5332"/>
                  </a:lnTo>
                  <a:cubicBezTo>
                    <a:pt x="72" y="5332"/>
                    <a:pt x="0" y="5404"/>
                    <a:pt x="0" y="5499"/>
                  </a:cubicBezTo>
                  <a:cubicBezTo>
                    <a:pt x="0" y="5583"/>
                    <a:pt x="72" y="5666"/>
                    <a:pt x="167" y="5666"/>
                  </a:cubicBezTo>
                  <a:lnTo>
                    <a:pt x="1655" y="5666"/>
                  </a:lnTo>
                  <a:cubicBezTo>
                    <a:pt x="1858" y="5666"/>
                    <a:pt x="2036" y="5487"/>
                    <a:pt x="2036" y="5273"/>
                  </a:cubicBezTo>
                  <a:lnTo>
                    <a:pt x="2036" y="1737"/>
                  </a:lnTo>
                  <a:cubicBezTo>
                    <a:pt x="2036" y="963"/>
                    <a:pt x="2382" y="558"/>
                    <a:pt x="2548" y="249"/>
                  </a:cubicBezTo>
                  <a:cubicBezTo>
                    <a:pt x="2572" y="153"/>
                    <a:pt x="2548" y="70"/>
                    <a:pt x="2477" y="22"/>
                  </a:cubicBezTo>
                  <a:cubicBezTo>
                    <a:pt x="2451" y="8"/>
                    <a:pt x="2425" y="1"/>
                    <a:pt x="23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2" name="Google Shape;283;p39">
              <a:extLst>
                <a:ext uri="{FF2B5EF4-FFF2-40B4-BE49-F238E27FC236}">
                  <a16:creationId xmlns:a16="http://schemas.microsoft.com/office/drawing/2014/main" id="{2501D26B-C299-FEBA-13BE-44B955E5E80B}"/>
                </a:ext>
              </a:extLst>
            </p:cNvPr>
            <p:cNvSpPr/>
            <p:nvPr/>
          </p:nvSpPr>
          <p:spPr>
            <a:xfrm>
              <a:off x="1425359" y="2572313"/>
              <a:ext cx="24267" cy="17843"/>
            </a:xfrm>
            <a:custGeom>
              <a:avLst/>
              <a:gdLst/>
              <a:ahLst/>
              <a:cxnLst/>
              <a:rect l="l" t="t" r="r" b="b"/>
              <a:pathLst>
                <a:path w="763" h="561" extrusionOk="0">
                  <a:moveTo>
                    <a:pt x="583" y="0"/>
                  </a:moveTo>
                  <a:cubicBezTo>
                    <a:pt x="554" y="0"/>
                    <a:pt x="525" y="8"/>
                    <a:pt x="501" y="25"/>
                  </a:cubicBezTo>
                  <a:lnTo>
                    <a:pt x="96" y="239"/>
                  </a:lnTo>
                  <a:cubicBezTo>
                    <a:pt x="25" y="287"/>
                    <a:pt x="1" y="394"/>
                    <a:pt x="37" y="465"/>
                  </a:cubicBezTo>
                  <a:cubicBezTo>
                    <a:pt x="72" y="525"/>
                    <a:pt x="132" y="560"/>
                    <a:pt x="191" y="560"/>
                  </a:cubicBezTo>
                  <a:cubicBezTo>
                    <a:pt x="215" y="560"/>
                    <a:pt x="251" y="560"/>
                    <a:pt x="275" y="537"/>
                  </a:cubicBezTo>
                  <a:lnTo>
                    <a:pt x="680" y="322"/>
                  </a:lnTo>
                  <a:cubicBezTo>
                    <a:pt x="739" y="263"/>
                    <a:pt x="763" y="156"/>
                    <a:pt x="727" y="84"/>
                  </a:cubicBezTo>
                  <a:cubicBezTo>
                    <a:pt x="696" y="29"/>
                    <a:pt x="639" y="0"/>
                    <a:pt x="5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3" name="Google Shape;284;p39">
              <a:extLst>
                <a:ext uri="{FF2B5EF4-FFF2-40B4-BE49-F238E27FC236}">
                  <a16:creationId xmlns:a16="http://schemas.microsoft.com/office/drawing/2014/main" id="{B9D11BDD-426E-208D-8623-CE428F88BD45}"/>
                </a:ext>
              </a:extLst>
            </p:cNvPr>
            <p:cNvSpPr/>
            <p:nvPr/>
          </p:nvSpPr>
          <p:spPr>
            <a:xfrm>
              <a:off x="1562820" y="2573680"/>
              <a:ext cx="26176" cy="17620"/>
            </a:xfrm>
            <a:custGeom>
              <a:avLst/>
              <a:gdLst/>
              <a:ahLst/>
              <a:cxnLst/>
              <a:rect l="l" t="t" r="r" b="b"/>
              <a:pathLst>
                <a:path w="823" h="554" extrusionOk="0">
                  <a:moveTo>
                    <a:pt x="201" y="1"/>
                  </a:moveTo>
                  <a:cubicBezTo>
                    <a:pt x="143" y="1"/>
                    <a:pt x="81" y="28"/>
                    <a:pt x="48" y="77"/>
                  </a:cubicBezTo>
                  <a:cubicBezTo>
                    <a:pt x="1" y="160"/>
                    <a:pt x="37" y="255"/>
                    <a:pt x="108" y="303"/>
                  </a:cubicBezTo>
                  <a:cubicBezTo>
                    <a:pt x="513" y="529"/>
                    <a:pt x="513" y="553"/>
                    <a:pt x="584" y="553"/>
                  </a:cubicBezTo>
                  <a:cubicBezTo>
                    <a:pt x="763" y="541"/>
                    <a:pt x="822" y="315"/>
                    <a:pt x="680" y="244"/>
                  </a:cubicBezTo>
                  <a:lnTo>
                    <a:pt x="275" y="17"/>
                  </a:lnTo>
                  <a:cubicBezTo>
                    <a:pt x="253" y="6"/>
                    <a:pt x="227" y="1"/>
                    <a:pt x="20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4" name="Google Shape;285;p39">
              <a:extLst>
                <a:ext uri="{FF2B5EF4-FFF2-40B4-BE49-F238E27FC236}">
                  <a16:creationId xmlns:a16="http://schemas.microsoft.com/office/drawing/2014/main" id="{040E78C1-7020-7E08-8143-0855DD8A1596}"/>
                </a:ext>
              </a:extLst>
            </p:cNvPr>
            <p:cNvSpPr/>
            <p:nvPr/>
          </p:nvSpPr>
          <p:spPr>
            <a:xfrm>
              <a:off x="1448100" y="2481414"/>
              <a:ext cx="125375" cy="191275"/>
            </a:xfrm>
            <a:custGeom>
              <a:avLst/>
              <a:gdLst/>
              <a:ahLst/>
              <a:cxnLst/>
              <a:rect l="l" t="t" r="r" b="b"/>
              <a:pathLst>
                <a:path w="3942" h="6014" extrusionOk="0">
                  <a:moveTo>
                    <a:pt x="1280" y="1498"/>
                  </a:moveTo>
                  <a:cubicBezTo>
                    <a:pt x="1355" y="1498"/>
                    <a:pt x="1429" y="1543"/>
                    <a:pt x="1429" y="1632"/>
                  </a:cubicBezTo>
                  <a:lnTo>
                    <a:pt x="1429" y="1763"/>
                  </a:lnTo>
                  <a:lnTo>
                    <a:pt x="1262" y="1763"/>
                  </a:lnTo>
                  <a:cubicBezTo>
                    <a:pt x="1191" y="1763"/>
                    <a:pt x="1131" y="1704"/>
                    <a:pt x="1131" y="1632"/>
                  </a:cubicBezTo>
                  <a:cubicBezTo>
                    <a:pt x="1131" y="1543"/>
                    <a:pt x="1206" y="1498"/>
                    <a:pt x="1280" y="1498"/>
                  </a:cubicBezTo>
                  <a:close/>
                  <a:moveTo>
                    <a:pt x="2483" y="1498"/>
                  </a:moveTo>
                  <a:cubicBezTo>
                    <a:pt x="2557" y="1498"/>
                    <a:pt x="2632" y="1543"/>
                    <a:pt x="2632" y="1632"/>
                  </a:cubicBezTo>
                  <a:cubicBezTo>
                    <a:pt x="2632" y="1704"/>
                    <a:pt x="2572" y="1763"/>
                    <a:pt x="2501" y="1763"/>
                  </a:cubicBezTo>
                  <a:lnTo>
                    <a:pt x="2334" y="1763"/>
                  </a:lnTo>
                  <a:lnTo>
                    <a:pt x="2334" y="1632"/>
                  </a:lnTo>
                  <a:cubicBezTo>
                    <a:pt x="2334" y="1543"/>
                    <a:pt x="2408" y="1498"/>
                    <a:pt x="2483" y="1498"/>
                  </a:cubicBezTo>
                  <a:close/>
                  <a:moveTo>
                    <a:pt x="1989" y="2085"/>
                  </a:moveTo>
                  <a:lnTo>
                    <a:pt x="1989" y="3776"/>
                  </a:lnTo>
                  <a:lnTo>
                    <a:pt x="1739" y="3776"/>
                  </a:lnTo>
                  <a:lnTo>
                    <a:pt x="1739" y="2085"/>
                  </a:lnTo>
                  <a:close/>
                  <a:moveTo>
                    <a:pt x="2524" y="4097"/>
                  </a:moveTo>
                  <a:lnTo>
                    <a:pt x="2524" y="4430"/>
                  </a:lnTo>
                  <a:lnTo>
                    <a:pt x="1215" y="4430"/>
                  </a:lnTo>
                  <a:lnTo>
                    <a:pt x="1215" y="4097"/>
                  </a:lnTo>
                  <a:close/>
                  <a:moveTo>
                    <a:pt x="2512" y="4752"/>
                  </a:moveTo>
                  <a:lnTo>
                    <a:pt x="2512" y="4942"/>
                  </a:lnTo>
                  <a:lnTo>
                    <a:pt x="2524" y="4942"/>
                  </a:lnTo>
                  <a:cubicBezTo>
                    <a:pt x="2524" y="5026"/>
                    <a:pt x="2465" y="5085"/>
                    <a:pt x="2393" y="5085"/>
                  </a:cubicBezTo>
                  <a:lnTo>
                    <a:pt x="1334" y="5085"/>
                  </a:lnTo>
                  <a:cubicBezTo>
                    <a:pt x="1262" y="5085"/>
                    <a:pt x="1203" y="5026"/>
                    <a:pt x="1203" y="4942"/>
                  </a:cubicBezTo>
                  <a:lnTo>
                    <a:pt x="1203" y="4752"/>
                  </a:lnTo>
                  <a:close/>
                  <a:moveTo>
                    <a:pt x="2227" y="5395"/>
                  </a:moveTo>
                  <a:cubicBezTo>
                    <a:pt x="2203" y="5561"/>
                    <a:pt x="2048" y="5681"/>
                    <a:pt x="1870" y="5681"/>
                  </a:cubicBezTo>
                  <a:cubicBezTo>
                    <a:pt x="1691" y="5681"/>
                    <a:pt x="1548" y="5561"/>
                    <a:pt x="1500" y="5395"/>
                  </a:cubicBezTo>
                  <a:close/>
                  <a:moveTo>
                    <a:pt x="1874" y="1"/>
                  </a:moveTo>
                  <a:cubicBezTo>
                    <a:pt x="834" y="1"/>
                    <a:pt x="0" y="837"/>
                    <a:pt x="0" y="1882"/>
                  </a:cubicBezTo>
                  <a:cubicBezTo>
                    <a:pt x="0" y="2406"/>
                    <a:pt x="215" y="2906"/>
                    <a:pt x="607" y="3264"/>
                  </a:cubicBezTo>
                  <a:cubicBezTo>
                    <a:pt x="786" y="3418"/>
                    <a:pt x="869" y="3656"/>
                    <a:pt x="869" y="3895"/>
                  </a:cubicBezTo>
                  <a:lnTo>
                    <a:pt x="869" y="4942"/>
                  </a:lnTo>
                  <a:cubicBezTo>
                    <a:pt x="869" y="5145"/>
                    <a:pt x="988" y="5300"/>
                    <a:pt x="1155" y="5359"/>
                  </a:cubicBezTo>
                  <a:cubicBezTo>
                    <a:pt x="1191" y="5716"/>
                    <a:pt x="1489" y="6014"/>
                    <a:pt x="1858" y="6014"/>
                  </a:cubicBezTo>
                  <a:cubicBezTo>
                    <a:pt x="2227" y="6014"/>
                    <a:pt x="2524" y="5740"/>
                    <a:pt x="2560" y="5359"/>
                  </a:cubicBezTo>
                  <a:cubicBezTo>
                    <a:pt x="2715" y="5288"/>
                    <a:pt x="2834" y="5121"/>
                    <a:pt x="2834" y="4942"/>
                  </a:cubicBezTo>
                  <a:lnTo>
                    <a:pt x="2834" y="3871"/>
                  </a:lnTo>
                  <a:cubicBezTo>
                    <a:pt x="2834" y="3811"/>
                    <a:pt x="2834" y="3752"/>
                    <a:pt x="2858" y="3692"/>
                  </a:cubicBezTo>
                  <a:cubicBezTo>
                    <a:pt x="2870" y="3609"/>
                    <a:pt x="2822" y="3514"/>
                    <a:pt x="2727" y="3502"/>
                  </a:cubicBezTo>
                  <a:cubicBezTo>
                    <a:pt x="2718" y="3500"/>
                    <a:pt x="2710" y="3500"/>
                    <a:pt x="2701" y="3500"/>
                  </a:cubicBezTo>
                  <a:cubicBezTo>
                    <a:pt x="2627" y="3500"/>
                    <a:pt x="2558" y="3546"/>
                    <a:pt x="2536" y="3621"/>
                  </a:cubicBezTo>
                  <a:cubicBezTo>
                    <a:pt x="2524" y="3668"/>
                    <a:pt x="2524" y="3728"/>
                    <a:pt x="2512" y="3776"/>
                  </a:cubicBezTo>
                  <a:lnTo>
                    <a:pt x="2298" y="3776"/>
                  </a:lnTo>
                  <a:lnTo>
                    <a:pt x="2298" y="2085"/>
                  </a:lnTo>
                  <a:lnTo>
                    <a:pt x="2465" y="2085"/>
                  </a:lnTo>
                  <a:cubicBezTo>
                    <a:pt x="2715" y="2085"/>
                    <a:pt x="2929" y="1882"/>
                    <a:pt x="2929" y="1632"/>
                  </a:cubicBezTo>
                  <a:cubicBezTo>
                    <a:pt x="2929" y="1370"/>
                    <a:pt x="2715" y="1168"/>
                    <a:pt x="2465" y="1168"/>
                  </a:cubicBezTo>
                  <a:lnTo>
                    <a:pt x="2441" y="1168"/>
                  </a:lnTo>
                  <a:cubicBezTo>
                    <a:pt x="2179" y="1168"/>
                    <a:pt x="1977" y="1370"/>
                    <a:pt x="1977" y="1632"/>
                  </a:cubicBezTo>
                  <a:lnTo>
                    <a:pt x="1977" y="1763"/>
                  </a:lnTo>
                  <a:lnTo>
                    <a:pt x="1727" y="1763"/>
                  </a:lnTo>
                  <a:lnTo>
                    <a:pt x="1727" y="1632"/>
                  </a:lnTo>
                  <a:cubicBezTo>
                    <a:pt x="1727" y="1370"/>
                    <a:pt x="1512" y="1168"/>
                    <a:pt x="1262" y="1168"/>
                  </a:cubicBezTo>
                  <a:lnTo>
                    <a:pt x="1227" y="1168"/>
                  </a:lnTo>
                  <a:cubicBezTo>
                    <a:pt x="977" y="1168"/>
                    <a:pt x="774" y="1370"/>
                    <a:pt x="774" y="1632"/>
                  </a:cubicBezTo>
                  <a:cubicBezTo>
                    <a:pt x="774" y="1882"/>
                    <a:pt x="977" y="2085"/>
                    <a:pt x="1227" y="2085"/>
                  </a:cubicBezTo>
                  <a:lnTo>
                    <a:pt x="1393" y="2085"/>
                  </a:lnTo>
                  <a:lnTo>
                    <a:pt x="1393" y="3776"/>
                  </a:lnTo>
                  <a:lnTo>
                    <a:pt x="1191" y="3776"/>
                  </a:lnTo>
                  <a:cubicBezTo>
                    <a:pt x="1155" y="3478"/>
                    <a:pt x="1024" y="3204"/>
                    <a:pt x="810" y="3014"/>
                  </a:cubicBezTo>
                  <a:cubicBezTo>
                    <a:pt x="488" y="2716"/>
                    <a:pt x="310" y="2299"/>
                    <a:pt x="310" y="1871"/>
                  </a:cubicBezTo>
                  <a:cubicBezTo>
                    <a:pt x="310" y="1013"/>
                    <a:pt x="988" y="323"/>
                    <a:pt x="1858" y="323"/>
                  </a:cubicBezTo>
                  <a:lnTo>
                    <a:pt x="1905" y="323"/>
                  </a:lnTo>
                  <a:cubicBezTo>
                    <a:pt x="2715" y="335"/>
                    <a:pt x="3394" y="1013"/>
                    <a:pt x="3405" y="1835"/>
                  </a:cubicBezTo>
                  <a:lnTo>
                    <a:pt x="3405" y="1847"/>
                  </a:lnTo>
                  <a:cubicBezTo>
                    <a:pt x="3405" y="2287"/>
                    <a:pt x="3239" y="2668"/>
                    <a:pt x="2929" y="2966"/>
                  </a:cubicBezTo>
                  <a:cubicBezTo>
                    <a:pt x="2870" y="3025"/>
                    <a:pt x="2858" y="3133"/>
                    <a:pt x="2929" y="3204"/>
                  </a:cubicBezTo>
                  <a:cubicBezTo>
                    <a:pt x="2965" y="3240"/>
                    <a:pt x="3007" y="3258"/>
                    <a:pt x="3048" y="3258"/>
                  </a:cubicBezTo>
                  <a:cubicBezTo>
                    <a:pt x="3090" y="3258"/>
                    <a:pt x="3132" y="3240"/>
                    <a:pt x="3167" y="3204"/>
                  </a:cubicBezTo>
                  <a:cubicBezTo>
                    <a:pt x="3906" y="2502"/>
                    <a:pt x="3941" y="1299"/>
                    <a:pt x="3191" y="561"/>
                  </a:cubicBezTo>
                  <a:cubicBezTo>
                    <a:pt x="2858" y="216"/>
                    <a:pt x="2393" y="1"/>
                    <a:pt x="1917" y="1"/>
                  </a:cubicBezTo>
                  <a:cubicBezTo>
                    <a:pt x="1903" y="1"/>
                    <a:pt x="1888" y="1"/>
                    <a:pt x="187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5" name="Google Shape;286;p39">
              <a:extLst>
                <a:ext uri="{FF2B5EF4-FFF2-40B4-BE49-F238E27FC236}">
                  <a16:creationId xmlns:a16="http://schemas.microsoft.com/office/drawing/2014/main" id="{B472E998-D354-D59F-E234-4078AA982C71}"/>
                </a:ext>
              </a:extLst>
            </p:cNvPr>
            <p:cNvSpPr/>
            <p:nvPr/>
          </p:nvSpPr>
          <p:spPr>
            <a:xfrm>
              <a:off x="1502232" y="2449259"/>
              <a:ext cx="10655" cy="25380"/>
            </a:xfrm>
            <a:custGeom>
              <a:avLst/>
              <a:gdLst/>
              <a:ahLst/>
              <a:cxnLst/>
              <a:rect l="l" t="t" r="r" b="b"/>
              <a:pathLst>
                <a:path w="335" h="798" extrusionOk="0">
                  <a:moveTo>
                    <a:pt x="168" y="0"/>
                  </a:moveTo>
                  <a:cubicBezTo>
                    <a:pt x="84" y="0"/>
                    <a:pt x="1" y="84"/>
                    <a:pt x="1" y="167"/>
                  </a:cubicBezTo>
                  <a:lnTo>
                    <a:pt x="1" y="631"/>
                  </a:lnTo>
                  <a:cubicBezTo>
                    <a:pt x="1" y="715"/>
                    <a:pt x="84" y="798"/>
                    <a:pt x="168" y="798"/>
                  </a:cubicBezTo>
                  <a:cubicBezTo>
                    <a:pt x="263" y="798"/>
                    <a:pt x="334" y="715"/>
                    <a:pt x="334" y="631"/>
                  </a:cubicBezTo>
                  <a:lnTo>
                    <a:pt x="334" y="167"/>
                  </a:lnTo>
                  <a:cubicBezTo>
                    <a:pt x="334" y="84"/>
                    <a:pt x="263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6" name="Google Shape;287;p39">
              <a:extLst>
                <a:ext uri="{FF2B5EF4-FFF2-40B4-BE49-F238E27FC236}">
                  <a16:creationId xmlns:a16="http://schemas.microsoft.com/office/drawing/2014/main" id="{9D7C1492-82BD-9ED9-3ED3-A3C1FDE1D9FA}"/>
                </a:ext>
              </a:extLst>
            </p:cNvPr>
            <p:cNvSpPr/>
            <p:nvPr/>
          </p:nvSpPr>
          <p:spPr>
            <a:xfrm>
              <a:off x="1458309" y="2460582"/>
              <a:ext cx="18988" cy="23090"/>
            </a:xfrm>
            <a:custGeom>
              <a:avLst/>
              <a:gdLst/>
              <a:ahLst/>
              <a:cxnLst/>
              <a:rect l="l" t="t" r="r" b="b"/>
              <a:pathLst>
                <a:path w="597" h="726" extrusionOk="0">
                  <a:moveTo>
                    <a:pt x="190" y="1"/>
                  </a:moveTo>
                  <a:cubicBezTo>
                    <a:pt x="161" y="1"/>
                    <a:pt x="132" y="9"/>
                    <a:pt x="108" y="25"/>
                  </a:cubicBezTo>
                  <a:cubicBezTo>
                    <a:pt x="25" y="61"/>
                    <a:pt x="1" y="168"/>
                    <a:pt x="48" y="240"/>
                  </a:cubicBezTo>
                  <a:lnTo>
                    <a:pt x="275" y="644"/>
                  </a:lnTo>
                  <a:cubicBezTo>
                    <a:pt x="299" y="693"/>
                    <a:pt x="357" y="726"/>
                    <a:pt x="414" y="726"/>
                  </a:cubicBezTo>
                  <a:cubicBezTo>
                    <a:pt x="441" y="726"/>
                    <a:pt x="466" y="719"/>
                    <a:pt x="489" y="704"/>
                  </a:cubicBezTo>
                  <a:cubicBezTo>
                    <a:pt x="572" y="656"/>
                    <a:pt x="596" y="573"/>
                    <a:pt x="548" y="478"/>
                  </a:cubicBezTo>
                  <a:lnTo>
                    <a:pt x="322" y="85"/>
                  </a:lnTo>
                  <a:cubicBezTo>
                    <a:pt x="299" y="30"/>
                    <a:pt x="244" y="1"/>
                    <a:pt x="19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7" name="Google Shape;288;p39">
              <a:extLst>
                <a:ext uri="{FF2B5EF4-FFF2-40B4-BE49-F238E27FC236}">
                  <a16:creationId xmlns:a16="http://schemas.microsoft.com/office/drawing/2014/main" id="{F6C14B95-4EE1-91A6-4244-7636F5ED4097}"/>
                </a:ext>
              </a:extLst>
            </p:cNvPr>
            <p:cNvSpPr/>
            <p:nvPr/>
          </p:nvSpPr>
          <p:spPr>
            <a:xfrm>
              <a:off x="1425741" y="2492768"/>
              <a:ext cx="25031" cy="17874"/>
            </a:xfrm>
            <a:custGeom>
              <a:avLst/>
              <a:gdLst/>
              <a:ahLst/>
              <a:cxnLst/>
              <a:rect l="l" t="t" r="r" b="b"/>
              <a:pathLst>
                <a:path w="787" h="562" extrusionOk="0">
                  <a:moveTo>
                    <a:pt x="181" y="1"/>
                  </a:moveTo>
                  <a:cubicBezTo>
                    <a:pt x="126" y="1"/>
                    <a:pt x="72" y="30"/>
                    <a:pt x="48" y="85"/>
                  </a:cubicBezTo>
                  <a:cubicBezTo>
                    <a:pt x="1" y="156"/>
                    <a:pt x="25" y="263"/>
                    <a:pt x="108" y="299"/>
                  </a:cubicBezTo>
                  <a:cubicBezTo>
                    <a:pt x="501" y="525"/>
                    <a:pt x="501" y="561"/>
                    <a:pt x="584" y="561"/>
                  </a:cubicBezTo>
                  <a:cubicBezTo>
                    <a:pt x="632" y="561"/>
                    <a:pt x="703" y="525"/>
                    <a:pt x="727" y="466"/>
                  </a:cubicBezTo>
                  <a:cubicBezTo>
                    <a:pt x="787" y="394"/>
                    <a:pt x="751" y="287"/>
                    <a:pt x="668" y="240"/>
                  </a:cubicBezTo>
                  <a:lnTo>
                    <a:pt x="263" y="25"/>
                  </a:lnTo>
                  <a:cubicBezTo>
                    <a:pt x="238" y="9"/>
                    <a:pt x="209" y="1"/>
                    <a:pt x="18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8" name="Google Shape;289;p39">
              <a:extLst>
                <a:ext uri="{FF2B5EF4-FFF2-40B4-BE49-F238E27FC236}">
                  <a16:creationId xmlns:a16="http://schemas.microsoft.com/office/drawing/2014/main" id="{570CF29F-27E6-84E6-A39B-B1F6C0F15174}"/>
                </a:ext>
              </a:extLst>
            </p:cNvPr>
            <p:cNvSpPr/>
            <p:nvPr/>
          </p:nvSpPr>
          <p:spPr>
            <a:xfrm>
              <a:off x="1414768" y="2535959"/>
              <a:ext cx="25031" cy="10655"/>
            </a:xfrm>
            <a:custGeom>
              <a:avLst/>
              <a:gdLst/>
              <a:ahLst/>
              <a:cxnLst/>
              <a:rect l="l" t="t" r="r" b="b"/>
              <a:pathLst>
                <a:path w="787" h="335" extrusionOk="0">
                  <a:moveTo>
                    <a:pt x="167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67" y="334"/>
                  </a:cubicBezTo>
                  <a:lnTo>
                    <a:pt x="632" y="334"/>
                  </a:lnTo>
                  <a:cubicBezTo>
                    <a:pt x="715" y="334"/>
                    <a:pt x="786" y="251"/>
                    <a:pt x="786" y="167"/>
                  </a:cubicBezTo>
                  <a:cubicBezTo>
                    <a:pt x="786" y="72"/>
                    <a:pt x="715" y="1"/>
                    <a:pt x="63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19" name="Google Shape;290;p39">
              <a:extLst>
                <a:ext uri="{FF2B5EF4-FFF2-40B4-BE49-F238E27FC236}">
                  <a16:creationId xmlns:a16="http://schemas.microsoft.com/office/drawing/2014/main" id="{2A0E0162-8D31-6E1E-B327-975708EDC5CD}"/>
                </a:ext>
              </a:extLst>
            </p:cNvPr>
            <p:cNvSpPr/>
            <p:nvPr/>
          </p:nvSpPr>
          <p:spPr>
            <a:xfrm>
              <a:off x="1573825" y="2537104"/>
              <a:ext cx="24999" cy="10241"/>
            </a:xfrm>
            <a:custGeom>
              <a:avLst/>
              <a:gdLst/>
              <a:ahLst/>
              <a:cxnLst/>
              <a:rect l="l" t="t" r="r" b="b"/>
              <a:pathLst>
                <a:path w="786" h="322" extrusionOk="0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31" y="322"/>
                  </a:lnTo>
                  <a:cubicBezTo>
                    <a:pt x="715" y="322"/>
                    <a:pt x="786" y="251"/>
                    <a:pt x="786" y="155"/>
                  </a:cubicBezTo>
                  <a:cubicBezTo>
                    <a:pt x="786" y="72"/>
                    <a:pt x="715" y="0"/>
                    <a:pt x="6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20" name="Google Shape;291;p39">
              <a:extLst>
                <a:ext uri="{FF2B5EF4-FFF2-40B4-BE49-F238E27FC236}">
                  <a16:creationId xmlns:a16="http://schemas.microsoft.com/office/drawing/2014/main" id="{30EF75ED-D983-4B0D-79FA-971577781622}"/>
                </a:ext>
              </a:extLst>
            </p:cNvPr>
            <p:cNvSpPr/>
            <p:nvPr/>
          </p:nvSpPr>
          <p:spPr>
            <a:xfrm>
              <a:off x="1563965" y="2493627"/>
              <a:ext cx="24649" cy="17525"/>
            </a:xfrm>
            <a:custGeom>
              <a:avLst/>
              <a:gdLst/>
              <a:ahLst/>
              <a:cxnLst/>
              <a:rect l="l" t="t" r="r" b="b"/>
              <a:pathLst>
                <a:path w="775" h="551" extrusionOk="0">
                  <a:moveTo>
                    <a:pt x="576" y="0"/>
                  </a:moveTo>
                  <a:cubicBezTo>
                    <a:pt x="549" y="0"/>
                    <a:pt x="523" y="7"/>
                    <a:pt x="501" y="22"/>
                  </a:cubicBezTo>
                  <a:lnTo>
                    <a:pt x="108" y="248"/>
                  </a:lnTo>
                  <a:cubicBezTo>
                    <a:pt x="24" y="296"/>
                    <a:pt x="1" y="391"/>
                    <a:pt x="48" y="475"/>
                  </a:cubicBezTo>
                  <a:cubicBezTo>
                    <a:pt x="73" y="524"/>
                    <a:pt x="132" y="550"/>
                    <a:pt x="189" y="550"/>
                  </a:cubicBezTo>
                  <a:cubicBezTo>
                    <a:pt x="215" y="550"/>
                    <a:pt x="240" y="545"/>
                    <a:pt x="263" y="534"/>
                  </a:cubicBezTo>
                  <a:lnTo>
                    <a:pt x="667" y="308"/>
                  </a:lnTo>
                  <a:cubicBezTo>
                    <a:pt x="739" y="260"/>
                    <a:pt x="774" y="153"/>
                    <a:pt x="727" y="82"/>
                  </a:cubicBezTo>
                  <a:cubicBezTo>
                    <a:pt x="694" y="33"/>
                    <a:pt x="633" y="0"/>
                    <a:pt x="5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  <p:sp>
          <p:nvSpPr>
            <p:cNvPr id="21" name="Google Shape;292;p39">
              <a:extLst>
                <a:ext uri="{FF2B5EF4-FFF2-40B4-BE49-F238E27FC236}">
                  <a16:creationId xmlns:a16="http://schemas.microsoft.com/office/drawing/2014/main" id="{9F4E318A-063D-9C8A-BC38-F90E83A54D7E}"/>
                </a:ext>
              </a:extLst>
            </p:cNvPr>
            <p:cNvSpPr/>
            <p:nvPr/>
          </p:nvSpPr>
          <p:spPr>
            <a:xfrm>
              <a:off x="1537853" y="2461440"/>
              <a:ext cx="18956" cy="23090"/>
            </a:xfrm>
            <a:custGeom>
              <a:avLst/>
              <a:gdLst/>
              <a:ahLst/>
              <a:cxnLst/>
              <a:rect l="l" t="t" r="r" b="b"/>
              <a:pathLst>
                <a:path w="596" h="726" extrusionOk="0">
                  <a:moveTo>
                    <a:pt x="414" y="0"/>
                  </a:moveTo>
                  <a:cubicBezTo>
                    <a:pt x="357" y="0"/>
                    <a:pt x="298" y="33"/>
                    <a:pt x="274" y="82"/>
                  </a:cubicBezTo>
                  <a:lnTo>
                    <a:pt x="48" y="486"/>
                  </a:lnTo>
                  <a:cubicBezTo>
                    <a:pt x="0" y="558"/>
                    <a:pt x="36" y="665"/>
                    <a:pt x="107" y="701"/>
                  </a:cubicBezTo>
                  <a:cubicBezTo>
                    <a:pt x="132" y="718"/>
                    <a:pt x="162" y="725"/>
                    <a:pt x="192" y="725"/>
                  </a:cubicBezTo>
                  <a:cubicBezTo>
                    <a:pt x="247" y="725"/>
                    <a:pt x="303" y="699"/>
                    <a:pt x="333" y="653"/>
                  </a:cubicBezTo>
                  <a:lnTo>
                    <a:pt x="548" y="248"/>
                  </a:lnTo>
                  <a:cubicBezTo>
                    <a:pt x="595" y="177"/>
                    <a:pt x="572" y="70"/>
                    <a:pt x="488" y="22"/>
                  </a:cubicBezTo>
                  <a:cubicBezTo>
                    <a:pt x="466" y="7"/>
                    <a:pt x="440" y="0"/>
                    <a:pt x="41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GB" noProof="1">
                <a:solidFill>
                  <a:srgbClr val="88B544"/>
                </a:solidFill>
                <a:latin typeface="WEB Regular Regular" panose="02000503040000020003" pitchFamily="2" charset="77"/>
              </a:endParaRPr>
            </a:p>
          </p:txBody>
        </p:sp>
      </p:grpSp>
      <p:sp>
        <p:nvSpPr>
          <p:cNvPr id="23" name="Google Shape;162;p32">
            <a:extLst>
              <a:ext uri="{FF2B5EF4-FFF2-40B4-BE49-F238E27FC236}">
                <a16:creationId xmlns:a16="http://schemas.microsoft.com/office/drawing/2014/main" id="{948714F0-D680-DE8D-BDF8-993A1F36F8A4}"/>
              </a:ext>
            </a:extLst>
          </p:cNvPr>
          <p:cNvSpPr txBox="1">
            <a:spLocks/>
          </p:cNvSpPr>
          <p:nvPr/>
        </p:nvSpPr>
        <p:spPr>
          <a:xfrm flipH="1">
            <a:off x="7924865" y="4692987"/>
            <a:ext cx="1049205" cy="33985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sz="1000" b="1" noProof="1">
                <a:solidFill>
                  <a:srgbClr val="004998"/>
                </a:solidFill>
                <a:latin typeface="WEB Regular Regular" panose="02000503040000020003" pitchFamily="2" charset="77"/>
              </a:rPr>
              <a:t>August | 2026</a:t>
            </a:r>
          </a:p>
        </p:txBody>
      </p:sp>
    </p:spTree>
    <p:extLst>
      <p:ext uri="{BB962C8B-B14F-4D97-AF65-F5344CB8AC3E}">
        <p14:creationId xmlns:p14="http://schemas.microsoft.com/office/powerpoint/2010/main" val="3407789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10000"/>
            <a:lumOff val="90000"/>
          </a:schemeClr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nuvem, ar livre, céu, edifício&#10;&#10;Os conteúdos gerados por IA podem estar incorretos.">
            <a:extLst>
              <a:ext uri="{FF2B5EF4-FFF2-40B4-BE49-F238E27FC236}">
                <a16:creationId xmlns:a16="http://schemas.microsoft.com/office/drawing/2014/main" id="{2AA85438-DCB8-790B-8529-BB913FA4CC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23" b="762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57143EAD-765D-0ABA-4483-C885AFEBACDB}"/>
              </a:ext>
            </a:extLst>
          </p:cNvPr>
          <p:cNvSpPr/>
          <p:nvPr/>
        </p:nvSpPr>
        <p:spPr>
          <a:xfrm>
            <a:off x="0" y="-1"/>
            <a:ext cx="9144000" cy="514350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0">
                <a:schemeClr val="accent6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  <a:lumMod val="0"/>
                  <a:lumOff val="10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1"/>
          </a:p>
        </p:txBody>
      </p:sp>
      <p:sp>
        <p:nvSpPr>
          <p:cNvPr id="230" name="Google Shape;230;p37"/>
          <p:cNvSpPr txBox="1">
            <a:spLocks noGrp="1"/>
          </p:cNvSpPr>
          <p:nvPr>
            <p:ph type="title"/>
          </p:nvPr>
        </p:nvSpPr>
        <p:spPr>
          <a:xfrm rot="-289">
            <a:off x="825410" y="1571120"/>
            <a:ext cx="7631000" cy="100030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indent="0" rtl="0">
              <a:buNone/>
            </a:pPr>
            <a:r>
              <a:rPr lang="en-GB" sz="4000" noProof="1">
                <a:solidFill>
                  <a:schemeClr val="tx1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18"/>
                <a:sym typeface="Montserrat"/>
              </a:rPr>
              <a:t>Teaching sustainable dentistry begins with sustainable dental education</a:t>
            </a:r>
          </a:p>
        </p:txBody>
      </p:sp>
      <p:pic>
        <p:nvPicPr>
          <p:cNvPr id="12" name="Imagem 11" descr="Uma imagem com Tipo de letra, texto, logótipo, Gráficos&#10;&#10;Os conteúdos gerados por IA podem estar incorretos.">
            <a:extLst>
              <a:ext uri="{FF2B5EF4-FFF2-40B4-BE49-F238E27FC236}">
                <a16:creationId xmlns:a16="http://schemas.microsoft.com/office/drawing/2014/main" id="{88F000A0-1B21-4496-6B43-5BDD30EBB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681" y="4756904"/>
            <a:ext cx="1131374" cy="2145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m céu, ar livre, água, cidade&#10;&#10;Os conteúdos gerados por IA podem estar incorretos.">
            <a:extLst>
              <a:ext uri="{FF2B5EF4-FFF2-40B4-BE49-F238E27FC236}">
                <a16:creationId xmlns:a16="http://schemas.microsoft.com/office/drawing/2014/main" id="{8E6074A7-B9BA-ED61-CF5D-87EF2064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731" b="10894"/>
          <a:stretch>
            <a:fillRect/>
          </a:stretch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870" name="Google Shape;870;p59"/>
          <p:cNvSpPr txBox="1">
            <a:spLocks noGrp="1"/>
          </p:cNvSpPr>
          <p:nvPr>
            <p:ph type="subTitle" idx="4294967295"/>
          </p:nvPr>
        </p:nvSpPr>
        <p:spPr>
          <a:xfrm>
            <a:off x="4308517" y="783330"/>
            <a:ext cx="4396451" cy="1211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noProof="1">
                <a:solidFill>
                  <a:schemeClr val="tx1">
                    <a:lumMod val="75000"/>
                    <a:lumOff val="25000"/>
                  </a:schemeClr>
                </a:solidFill>
                <a:latin typeface="WEB Regular Regular" panose="02000503040000020003" pitchFamily="2" charset="77"/>
              </a:rPr>
              <a:t>vass.andrea.fanni@semmelweis.hu</a:t>
            </a:r>
          </a:p>
        </p:txBody>
      </p:sp>
      <p:sp>
        <p:nvSpPr>
          <p:cNvPr id="873" name="Google Shape;873;p59"/>
          <p:cNvSpPr txBox="1">
            <a:spLocks noGrp="1"/>
          </p:cNvSpPr>
          <p:nvPr>
            <p:ph type="title"/>
          </p:nvPr>
        </p:nvSpPr>
        <p:spPr>
          <a:xfrm rot="-198">
            <a:off x="2458537" y="269486"/>
            <a:ext cx="6246399" cy="5888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noProof="1">
                <a:solidFill>
                  <a:schemeClr val="tx1">
                    <a:lumMod val="90000"/>
                    <a:lumOff val="10000"/>
                  </a:schemeClr>
                </a:solidFill>
                <a:latin typeface="WEB Regular Bold" panose="02000503040000020003" pitchFamily="2" charset="77"/>
              </a:rPr>
              <a:t>Thank you for your attention!</a:t>
            </a:r>
          </a:p>
        </p:txBody>
      </p:sp>
      <p:pic>
        <p:nvPicPr>
          <p:cNvPr id="4" name="Imagem 3" descr="Uma imagem com Tipo de letra, captura de ecrã, Gráficos, logótipo&#10;&#10;Descrição gerada automaticamente">
            <a:extLst>
              <a:ext uri="{FF2B5EF4-FFF2-40B4-BE49-F238E27FC236}">
                <a16:creationId xmlns:a16="http://schemas.microsoft.com/office/drawing/2014/main" id="{876C867B-A3E4-F289-964B-ACF7DFF21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30" y="4656430"/>
            <a:ext cx="1551028" cy="297132"/>
          </a:xfrm>
          <a:prstGeom prst="rect">
            <a:avLst/>
          </a:prstGeom>
        </p:spPr>
      </p:pic>
      <p:pic>
        <p:nvPicPr>
          <p:cNvPr id="7" name="Imagem 6" descr="Uma imagem com Tipo de letra, texto, Gráficos, logótipo&#10;&#10;Os conteúdos gerados por IA podem estar incorretos.">
            <a:extLst>
              <a:ext uri="{FF2B5EF4-FFF2-40B4-BE49-F238E27FC236}">
                <a16:creationId xmlns:a16="http://schemas.microsoft.com/office/drawing/2014/main" id="{050B5611-1340-BD9F-28A2-C35DCBFE3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7639" y="4566343"/>
            <a:ext cx="1616838" cy="4584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lor of the Year by Slidesgo">
  <a:themeElements>
    <a:clrScheme name="Simple Light">
      <a:dk1>
        <a:srgbClr val="07243D"/>
      </a:dk1>
      <a:lt1>
        <a:srgbClr val="FFFFFF"/>
      </a:lt1>
      <a:dk2>
        <a:srgbClr val="6A6E85"/>
      </a:dk2>
      <a:lt2>
        <a:srgbClr val="FFF2EA"/>
      </a:lt2>
      <a:accent1>
        <a:srgbClr val="07243D"/>
      </a:accent1>
      <a:accent2>
        <a:srgbClr val="0F4C81"/>
      </a:accent2>
      <a:accent3>
        <a:srgbClr val="A8A8B2"/>
      </a:accent3>
      <a:accent4>
        <a:srgbClr val="3F709A"/>
      </a:accent4>
      <a:accent5>
        <a:srgbClr val="6F94B3"/>
      </a:accent5>
      <a:accent6>
        <a:srgbClr val="9FB7CD"/>
      </a:accent6>
      <a:hlink>
        <a:srgbClr val="0724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7231B5F38039B428F9FC9472C36074E" ma:contentTypeVersion="16" ma:contentTypeDescription="Új dokumentum létrehozása." ma:contentTypeScope="" ma:versionID="e5ff8041ff86d0462bed596ccc89d2ed">
  <xsd:schema xmlns:xsd="http://www.w3.org/2001/XMLSchema" xmlns:xs="http://www.w3.org/2001/XMLSchema" xmlns:p="http://schemas.microsoft.com/office/2006/metadata/properties" xmlns:ns2="9c47b8bd-cd1f-4b01-9295-659b9a1b0042" xmlns:ns3="4cc7f4bc-2453-4913-8ca5-3cffc03e6c41" targetNamespace="http://schemas.microsoft.com/office/2006/metadata/properties" ma:root="true" ma:fieldsID="0278e158abb6139ae98ffc21c95f82ab" ns2:_="" ns3:_="">
    <xsd:import namespace="9c47b8bd-cd1f-4b01-9295-659b9a1b0042"/>
    <xsd:import namespace="4cc7f4bc-2453-4913-8ca5-3cffc03e6c4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7b8bd-cd1f-4b01-9295-659b9a1b00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68f3350-ffe6-40ba-8d30-ce351dae5405}" ma:internalName="TaxCatchAll" ma:showField="CatchAllData" ma:web="9c47b8bd-cd1f-4b01-9295-659b9a1b00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c7f4bc-2453-4913-8ca5-3cffc03e6c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Képcímkék" ma:readOnly="false" ma:fieldId="{5cf76f15-5ced-4ddc-b409-7134ff3c332f}" ma:taxonomyMulti="true" ma:sspId="1323a659-14ea-4466-8044-9b1bfca8b4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47b8bd-cd1f-4b01-9295-659b9a1b0042" xsi:nil="true"/>
    <lcf76f155ced4ddcb4097134ff3c332f xmlns="4cc7f4bc-2453-4913-8ca5-3cffc03e6c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DAA1E92-88EE-44CE-B0EA-B7FE36DD0A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797F7B-BA69-4993-BE5B-2F8FAB36E5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47b8bd-cd1f-4b01-9295-659b9a1b0042"/>
    <ds:schemaRef ds:uri="4cc7f4bc-2453-4913-8ca5-3cffc03e6c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B06315-6B0E-4A6B-8E55-203DEA4E14B9}">
  <ds:schemaRefs>
    <ds:schemaRef ds:uri="http://schemas.microsoft.com/office/2006/metadata/properties"/>
    <ds:schemaRef ds:uri="http://schemas.microsoft.com/office/infopath/2007/PartnerControls"/>
    <ds:schemaRef ds:uri="9c47b8bd-cd1f-4b01-9295-659b9a1b0042"/>
    <ds:schemaRef ds:uri="4cc7f4bc-2453-4913-8ca5-3cffc03e6c4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13344</TotalTime>
  <Words>835</Words>
  <Application>Microsoft Office PowerPoint</Application>
  <PresentationFormat>On-screen Show (16:9)</PresentationFormat>
  <Paragraphs>155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Roboto Condensed Light</vt:lpstr>
      <vt:lpstr>Quicksand</vt:lpstr>
      <vt:lpstr>WEB Regular Regular</vt:lpstr>
      <vt:lpstr>Fira Sans Extra Condensed Medium</vt:lpstr>
      <vt:lpstr>WEB Regular Bold</vt:lpstr>
      <vt:lpstr>Quicksand Light</vt:lpstr>
      <vt:lpstr>Arial</vt:lpstr>
      <vt:lpstr>Montserrat SemiBold</vt:lpstr>
      <vt:lpstr>Montserrat</vt:lpstr>
      <vt:lpstr>Color of the Year by Slidesgo</vt:lpstr>
      <vt:lpstr>Integrating Material Consumption Data into Sustainable Dental Education Planning  Andrea Fanni Vass,  Anna Júlia Dézsi, Tamás Demeter, Zsuzsanna Viktória Berki, Krisztina Márton</vt:lpstr>
      <vt:lpstr># carbon footprint of dentistry</vt:lpstr>
      <vt:lpstr># carbon footprint of dental education</vt:lpstr>
      <vt:lpstr># 4R in dental education</vt:lpstr>
      <vt:lpstr>PowerPoint Presentation</vt:lpstr>
      <vt:lpstr>PowerPoint Presentation</vt:lpstr>
      <vt:lpstr>PowerPoint Presentation</vt:lpstr>
      <vt:lpstr># results – OPP I. course</vt:lpstr>
      <vt:lpstr># results</vt:lpstr>
      <vt:lpstr># results – reprocessing potential</vt:lpstr>
      <vt:lpstr># results – ratio of waste disposal</vt:lpstr>
      <vt:lpstr># behind the scene – reprocessing</vt:lpstr>
      <vt:lpstr># results – recycle potential</vt:lpstr>
      <vt:lpstr># discussion</vt:lpstr>
      <vt:lpstr># sustainable education management</vt:lpstr>
      <vt:lpstr>Teaching sustainable dentistry begins with sustainable dental education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Dr. Vass Andrea Fanni (klinikai orvos)</cp:lastModifiedBy>
  <cp:revision>301</cp:revision>
  <dcterms:modified xsi:type="dcterms:W3CDTF">2026-08-25T16:29:20Z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0x01010057231B5F38039B428F9FC9472C36074E</vt:lpwstr>
  </property>
  <property fmtid="{D5CDD505-2E9C-101B-9397-08002B2CF9AE}" pid="3" name="MediaServiceImageTags">
    <vt:lpwstr/>
  </property>
</Properties>
</file>