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955" r:id="rId3"/>
    <p:sldId id="3954" r:id="rId4"/>
    <p:sldId id="3937" r:id="rId5"/>
    <p:sldId id="333" r:id="rId6"/>
    <p:sldId id="316" r:id="rId7"/>
    <p:sldId id="3947" r:id="rId8"/>
    <p:sldId id="3951" r:id="rId9"/>
    <p:sldId id="3949" r:id="rId10"/>
    <p:sldId id="3958" r:id="rId11"/>
    <p:sldId id="393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64CD52-28D4-D213-0CA2-B1D2496D69B4}" v="293" dt="2026-07-24T15:48:44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phy, Christine Riedy" userId="S::christine_riedy@hsdm.harvard.edu::2ce7a5fd-4dd8-4c47-9ed8-2c808cd8fda6" providerId="AD" clId="Web-{B796D921-D858-C4DD-F1CB-08B4092D2577}"/>
    <pc:docChg chg="modSld">
      <pc:chgData name="Murphy, Christine Riedy" userId="S::christine_riedy@hsdm.harvard.edu::2ce7a5fd-4dd8-4c47-9ed8-2c808cd8fda6" providerId="AD" clId="Web-{B796D921-D858-C4DD-F1CB-08B4092D2577}" dt="2026-07-07T17:56:06.340" v="7" actId="20577"/>
      <pc:docMkLst>
        <pc:docMk/>
      </pc:docMkLst>
      <pc:sldChg chg="modSp">
        <pc:chgData name="Murphy, Christine Riedy" userId="S::christine_riedy@hsdm.harvard.edu::2ce7a5fd-4dd8-4c47-9ed8-2c808cd8fda6" providerId="AD" clId="Web-{B796D921-D858-C4DD-F1CB-08B4092D2577}" dt="2026-07-07T17:55:39.948" v="5" actId="20577"/>
        <pc:sldMkLst>
          <pc:docMk/>
          <pc:sldMk cId="4238234988" sldId="3936"/>
        </pc:sldMkLst>
        <pc:spChg chg="mod">
          <ac:chgData name="Murphy, Christine Riedy" userId="S::christine_riedy@hsdm.harvard.edu::2ce7a5fd-4dd8-4c47-9ed8-2c808cd8fda6" providerId="AD" clId="Web-{B796D921-D858-C4DD-F1CB-08B4092D2577}" dt="2026-07-07T17:55:39.948" v="5" actId="20577"/>
          <ac:spMkLst>
            <pc:docMk/>
            <pc:sldMk cId="4238234988" sldId="3936"/>
            <ac:spMk id="3" creationId="{1D53153C-1823-63CA-6665-9F708C21D9AC}"/>
          </ac:spMkLst>
        </pc:spChg>
      </pc:sldChg>
      <pc:sldChg chg="modSp">
        <pc:chgData name="Murphy, Christine Riedy" userId="S::christine_riedy@hsdm.harvard.edu::2ce7a5fd-4dd8-4c47-9ed8-2c808cd8fda6" providerId="AD" clId="Web-{B796D921-D858-C4DD-F1CB-08B4092D2577}" dt="2026-07-07T17:56:06.340" v="7" actId="20577"/>
        <pc:sldMkLst>
          <pc:docMk/>
          <pc:sldMk cId="2029308773" sldId="3951"/>
        </pc:sldMkLst>
        <pc:spChg chg="mod">
          <ac:chgData name="Murphy, Christine Riedy" userId="S::christine_riedy@hsdm.harvard.edu::2ce7a5fd-4dd8-4c47-9ed8-2c808cd8fda6" providerId="AD" clId="Web-{B796D921-D858-C4DD-F1CB-08B4092D2577}" dt="2026-07-07T17:56:06.340" v="7" actId="20577"/>
          <ac:spMkLst>
            <pc:docMk/>
            <pc:sldMk cId="2029308773" sldId="3951"/>
            <ac:spMk id="3" creationId="{26794674-07F9-0B24-0145-F0DE2BDD0E99}"/>
          </ac:spMkLst>
        </pc:spChg>
      </pc:sldChg>
    </pc:docChg>
  </pc:docChgLst>
  <pc:docChgLst>
    <pc:chgData name="Murphy, Christine Riedy" userId="S::christine_riedy@hsdm.harvard.edu::2ce7a5fd-4dd8-4c47-9ed8-2c808cd8fda6" providerId="AD" clId="Web-{CC908878-9C1A-A8E1-F22B-EF5E8567C5B9}"/>
    <pc:docChg chg="modSld sldOrd">
      <pc:chgData name="Murphy, Christine Riedy" userId="S::christine_riedy@hsdm.harvard.edu::2ce7a5fd-4dd8-4c47-9ed8-2c808cd8fda6" providerId="AD" clId="Web-{CC908878-9C1A-A8E1-F22B-EF5E8567C5B9}" dt="2026-07-20T17:40:15.905" v="191" actId="20577"/>
      <pc:docMkLst>
        <pc:docMk/>
      </pc:docMkLst>
      <pc:sldChg chg="addSp modSp mod setBg modNotes">
        <pc:chgData name="Murphy, Christine Riedy" userId="S::christine_riedy@hsdm.harvard.edu::2ce7a5fd-4dd8-4c47-9ed8-2c808cd8fda6" providerId="AD" clId="Web-{CC908878-9C1A-A8E1-F22B-EF5E8567C5B9}" dt="2026-07-20T17:24:43.951" v="38" actId="1076"/>
        <pc:sldMkLst>
          <pc:docMk/>
          <pc:sldMk cId="109857222" sldId="256"/>
        </pc:sldMkLst>
        <pc:spChg chg="mod">
          <ac:chgData name="Murphy, Christine Riedy" userId="S::christine_riedy@hsdm.harvard.edu::2ce7a5fd-4dd8-4c47-9ed8-2c808cd8fda6" providerId="AD" clId="Web-{CC908878-9C1A-A8E1-F22B-EF5E8567C5B9}" dt="2026-07-20T17:24:43.951" v="38" actId="1076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Murphy, Christine Riedy" userId="S::christine_riedy@hsdm.harvard.edu::2ce7a5fd-4dd8-4c47-9ed8-2c808cd8fda6" providerId="AD" clId="Web-{CC908878-9C1A-A8E1-F22B-EF5E8567C5B9}" dt="2026-07-20T17:24:14.653" v="32" actId="14100"/>
          <ac:spMkLst>
            <pc:docMk/>
            <pc:sldMk cId="109857222" sldId="256"/>
            <ac:spMk id="3" creationId="{00000000-0000-0000-0000-000000000000}"/>
          </ac:spMkLst>
        </pc:spChg>
        <pc:grpChg chg="add">
          <ac:chgData name="Murphy, Christine Riedy" userId="S::christine_riedy@hsdm.harvard.edu::2ce7a5fd-4dd8-4c47-9ed8-2c808cd8fda6" providerId="AD" clId="Web-{CC908878-9C1A-A8E1-F22B-EF5E8567C5B9}" dt="2026-07-20T17:23:34.199" v="26"/>
          <ac:grpSpMkLst>
            <pc:docMk/>
            <pc:sldMk cId="109857222" sldId="256"/>
            <ac:grpSpMk id="9" creationId="{03C6F4E6-30A1-4F63-C8CC-028750B5AACD}"/>
          </ac:grpSpMkLst>
        </pc:grpChg>
        <pc:picChg chg="add mod modCrop">
          <ac:chgData name="Murphy, Christine Riedy" userId="S::christine_riedy@hsdm.harvard.edu::2ce7a5fd-4dd8-4c47-9ed8-2c808cd8fda6" providerId="AD" clId="Web-{CC908878-9C1A-A8E1-F22B-EF5E8567C5B9}" dt="2026-07-20T17:24:25.701" v="34" actId="1076"/>
          <ac:picMkLst>
            <pc:docMk/>
            <pc:sldMk cId="109857222" sldId="256"/>
            <ac:picMk id="4" creationId="{638AA4EF-F746-2B08-DB2D-8CB9B13E7DF2}"/>
          </ac:picMkLst>
        </pc:picChg>
      </pc:sldChg>
      <pc:sldChg chg="addSp delSp modSp">
        <pc:chgData name="Murphy, Christine Riedy" userId="S::christine_riedy@hsdm.harvard.edu::2ce7a5fd-4dd8-4c47-9ed8-2c808cd8fda6" providerId="AD" clId="Web-{CC908878-9C1A-A8E1-F22B-EF5E8567C5B9}" dt="2026-07-20T17:27:49.348" v="44" actId="1076"/>
        <pc:sldMkLst>
          <pc:docMk/>
          <pc:sldMk cId="816126475" sldId="316"/>
        </pc:sldMkLst>
        <pc:spChg chg="mod ord">
          <ac:chgData name="Murphy, Christine Riedy" userId="S::christine_riedy@hsdm.harvard.edu::2ce7a5fd-4dd8-4c47-9ed8-2c808cd8fda6" providerId="AD" clId="Web-{CC908878-9C1A-A8E1-F22B-EF5E8567C5B9}" dt="2026-07-20T17:27:49.348" v="44" actId="1076"/>
          <ac:spMkLst>
            <pc:docMk/>
            <pc:sldMk cId="816126475" sldId="316"/>
            <ac:spMk id="3" creationId="{F73C7075-C15E-9CC4-3DF9-D13D5883D14F}"/>
          </ac:spMkLst>
        </pc:spChg>
        <pc:spChg chg="mod">
          <ac:chgData name="Murphy, Christine Riedy" userId="S::christine_riedy@hsdm.harvard.edu::2ce7a5fd-4dd8-4c47-9ed8-2c808cd8fda6" providerId="AD" clId="Web-{CC908878-9C1A-A8E1-F22B-EF5E8567C5B9}" dt="2026-07-20T17:26:53.284" v="42"/>
          <ac:spMkLst>
            <pc:docMk/>
            <pc:sldMk cId="816126475" sldId="316"/>
            <ac:spMk id="37" creationId="{5F0F87A2-FDF2-595A-A9DF-4BDEC65FBC47}"/>
          </ac:spMkLst>
        </pc:spChg>
        <pc:spChg chg="add">
          <ac:chgData name="Murphy, Christine Riedy" userId="S::christine_riedy@hsdm.harvard.edu::2ce7a5fd-4dd8-4c47-9ed8-2c808cd8fda6" providerId="AD" clId="Web-{CC908878-9C1A-A8E1-F22B-EF5E8567C5B9}" dt="2026-07-20T17:26:53.284" v="42"/>
          <ac:spMkLst>
            <pc:docMk/>
            <pc:sldMk cId="816126475" sldId="316"/>
            <ac:spMk id="42" creationId="{907EF6B7-1338-4443-8C46-6A318D952DFD}"/>
          </ac:spMkLst>
        </pc:spChg>
        <pc:spChg chg="add">
          <ac:chgData name="Murphy, Christine Riedy" userId="S::christine_riedy@hsdm.harvard.edu::2ce7a5fd-4dd8-4c47-9ed8-2c808cd8fda6" providerId="AD" clId="Web-{CC908878-9C1A-A8E1-F22B-EF5E8567C5B9}" dt="2026-07-20T17:26:53.284" v="42"/>
          <ac:spMkLst>
            <pc:docMk/>
            <pc:sldMk cId="816126475" sldId="316"/>
            <ac:spMk id="46" creationId="{081E4A58-353D-44AE-B2FC-2A74E2E400F7}"/>
          </ac:spMkLst>
        </pc:spChg>
      </pc:sldChg>
      <pc:sldChg chg="addSp modSp">
        <pc:chgData name="Murphy, Christine Riedy" userId="S::christine_riedy@hsdm.harvard.edu::2ce7a5fd-4dd8-4c47-9ed8-2c808cd8fda6" providerId="AD" clId="Web-{CC908878-9C1A-A8E1-F22B-EF5E8567C5B9}" dt="2026-07-20T17:40:15.905" v="191" actId="20577"/>
        <pc:sldMkLst>
          <pc:docMk/>
          <pc:sldMk cId="2402708195" sldId="3947"/>
        </pc:sldMkLst>
        <pc:spChg chg="mod">
          <ac:chgData name="Murphy, Christine Riedy" userId="S::christine_riedy@hsdm.harvard.edu::2ce7a5fd-4dd8-4c47-9ed8-2c808cd8fda6" providerId="AD" clId="Web-{CC908878-9C1A-A8E1-F22B-EF5E8567C5B9}" dt="2026-07-20T17:40:15.905" v="191" actId="20577"/>
          <ac:spMkLst>
            <pc:docMk/>
            <pc:sldMk cId="2402708195" sldId="3947"/>
            <ac:spMk id="2" creationId="{2C23FB3A-B159-DA0E-704D-567162BF5E91}"/>
          </ac:spMkLst>
        </pc:spChg>
        <pc:spChg chg="add mod">
          <ac:chgData name="Murphy, Christine Riedy" userId="S::christine_riedy@hsdm.harvard.edu::2ce7a5fd-4dd8-4c47-9ed8-2c808cd8fda6" providerId="AD" clId="Web-{CC908878-9C1A-A8E1-F22B-EF5E8567C5B9}" dt="2026-07-20T17:40:08.154" v="190" actId="14100"/>
          <ac:spMkLst>
            <pc:docMk/>
            <pc:sldMk cId="2402708195" sldId="3947"/>
            <ac:spMk id="3" creationId="{57D412D5-68C4-CD25-742C-A642F7E28748}"/>
          </ac:spMkLst>
        </pc:spChg>
      </pc:sldChg>
      <pc:sldChg chg="modSp modNotes">
        <pc:chgData name="Murphy, Christine Riedy" userId="S::christine_riedy@hsdm.harvard.edu::2ce7a5fd-4dd8-4c47-9ed8-2c808cd8fda6" providerId="AD" clId="Web-{CC908878-9C1A-A8E1-F22B-EF5E8567C5B9}" dt="2026-07-20T17:36:47.367" v="161"/>
        <pc:sldMkLst>
          <pc:docMk/>
          <pc:sldMk cId="2029308773" sldId="3951"/>
        </pc:sldMkLst>
        <pc:spChg chg="mod">
          <ac:chgData name="Murphy, Christine Riedy" userId="S::christine_riedy@hsdm.harvard.edu::2ce7a5fd-4dd8-4c47-9ed8-2c808cd8fda6" providerId="AD" clId="Web-{CC908878-9C1A-A8E1-F22B-EF5E8567C5B9}" dt="2026-07-20T17:31:02.307" v="57" actId="20577"/>
          <ac:spMkLst>
            <pc:docMk/>
            <pc:sldMk cId="2029308773" sldId="3951"/>
            <ac:spMk id="2" creationId="{9A8F87C2-3211-C55B-EA13-FD033499CCB3}"/>
          </ac:spMkLst>
        </pc:spChg>
        <pc:spChg chg="mod">
          <ac:chgData name="Murphy, Christine Riedy" userId="S::christine_riedy@hsdm.harvard.edu::2ce7a5fd-4dd8-4c47-9ed8-2c808cd8fda6" providerId="AD" clId="Web-{CC908878-9C1A-A8E1-F22B-EF5E8567C5B9}" dt="2026-07-20T17:34:19.924" v="160" actId="14100"/>
          <ac:spMkLst>
            <pc:docMk/>
            <pc:sldMk cId="2029308773" sldId="3951"/>
            <ac:spMk id="3" creationId="{26794674-07F9-0B24-0145-F0DE2BDD0E99}"/>
          </ac:spMkLst>
        </pc:spChg>
      </pc:sldChg>
      <pc:sldChg chg="addSp delSp modSp mod ord setBg">
        <pc:chgData name="Murphy, Christine Riedy" userId="S::christine_riedy@hsdm.harvard.edu::2ce7a5fd-4dd8-4c47-9ed8-2c808cd8fda6" providerId="AD" clId="Web-{CC908878-9C1A-A8E1-F22B-EF5E8567C5B9}" dt="2026-07-20T17:25:32.984" v="41"/>
        <pc:sldMkLst>
          <pc:docMk/>
          <pc:sldMk cId="3802586727" sldId="3955"/>
        </pc:sldMkLst>
        <pc:spChg chg="add">
          <ac:chgData name="Murphy, Christine Riedy" userId="S::christine_riedy@hsdm.harvard.edu::2ce7a5fd-4dd8-4c47-9ed8-2c808cd8fda6" providerId="AD" clId="Web-{CC908878-9C1A-A8E1-F22B-EF5E8567C5B9}" dt="2026-07-20T17:25:10.874" v="39"/>
          <ac:spMkLst>
            <pc:docMk/>
            <pc:sldMk cId="3802586727" sldId="3955"/>
            <ac:spMk id="2" creationId="{93B42E62-8673-E676-9006-87FADC3A7C43}"/>
          </ac:spMkLst>
        </pc:spChg>
        <pc:picChg chg="add mod">
          <ac:chgData name="Murphy, Christine Riedy" userId="S::christine_riedy@hsdm.harvard.edu::2ce7a5fd-4dd8-4c47-9ed8-2c808cd8fda6" providerId="AD" clId="Web-{CC908878-9C1A-A8E1-F22B-EF5E8567C5B9}" dt="2026-07-20T17:25:15.936" v="40" actId="1076"/>
          <ac:picMkLst>
            <pc:docMk/>
            <pc:sldMk cId="3802586727" sldId="3955"/>
            <ac:picMk id="4" creationId="{297F9544-CB59-948F-50BC-C05730A6FC57}"/>
          </ac:picMkLst>
        </pc:picChg>
      </pc:sldChg>
    </pc:docChg>
  </pc:docChgLst>
  <pc:docChgLst>
    <pc:chgData name="Murphy, Christine Riedy" userId="S::christine_riedy@hsdm.harvard.edu::2ce7a5fd-4dd8-4c47-9ed8-2c808cd8fda6" providerId="AD" clId="Web-{CEAEDCDD-F472-41F6-B4DB-4B133C218BFF}"/>
    <pc:docChg chg="modSld">
      <pc:chgData name="Murphy, Christine Riedy" userId="S::christine_riedy@hsdm.harvard.edu::2ce7a5fd-4dd8-4c47-9ed8-2c808cd8fda6" providerId="AD" clId="Web-{CEAEDCDD-F472-41F6-B4DB-4B133C218BFF}" dt="2026-07-20T18:58:55.342" v="3"/>
      <pc:docMkLst>
        <pc:docMk/>
      </pc:docMkLst>
      <pc:sldChg chg="modSp">
        <pc:chgData name="Murphy, Christine Riedy" userId="S::christine_riedy@hsdm.harvard.edu::2ce7a5fd-4dd8-4c47-9ed8-2c808cd8fda6" providerId="AD" clId="Web-{CEAEDCDD-F472-41F6-B4DB-4B133C218BFF}" dt="2026-07-20T18:58:29.044" v="1" actId="20577"/>
        <pc:sldMkLst>
          <pc:docMk/>
          <pc:sldMk cId="4238234988" sldId="3936"/>
        </pc:sldMkLst>
        <pc:spChg chg="mod">
          <ac:chgData name="Murphy, Christine Riedy" userId="S::christine_riedy@hsdm.harvard.edu::2ce7a5fd-4dd8-4c47-9ed8-2c808cd8fda6" providerId="AD" clId="Web-{CEAEDCDD-F472-41F6-B4DB-4B133C218BFF}" dt="2026-07-20T18:58:29.044" v="1" actId="20577"/>
          <ac:spMkLst>
            <pc:docMk/>
            <pc:sldMk cId="4238234988" sldId="3936"/>
            <ac:spMk id="3" creationId="{1D53153C-1823-63CA-6665-9F708C21D9AC}"/>
          </ac:spMkLst>
        </pc:spChg>
      </pc:sldChg>
    </pc:docChg>
  </pc:docChgLst>
  <pc:docChgLst>
    <pc:chgData name="Murphy, Christine Riedy" userId="S::christine_riedy@hsdm.harvard.edu::2ce7a5fd-4dd8-4c47-9ed8-2c808cd8fda6" providerId="AD" clId="Web-{4764CD52-28D4-D213-0CA2-B1D2496D69B4}"/>
    <pc:docChg chg="addSld delSld modSld">
      <pc:chgData name="Murphy, Christine Riedy" userId="S::christine_riedy@hsdm.harvard.edu::2ce7a5fd-4dd8-4c47-9ed8-2c808cd8fda6" providerId="AD" clId="Web-{4764CD52-28D4-D213-0CA2-B1D2496D69B4}" dt="2026-07-24T15:48:44.873" v="270" actId="14100"/>
      <pc:docMkLst>
        <pc:docMk/>
      </pc:docMkLst>
      <pc:sldChg chg="modSp">
        <pc:chgData name="Murphy, Christine Riedy" userId="S::christine_riedy@hsdm.harvard.edu::2ce7a5fd-4dd8-4c47-9ed8-2c808cd8fda6" providerId="AD" clId="Web-{4764CD52-28D4-D213-0CA2-B1D2496D69B4}" dt="2026-07-24T15:48:44.873" v="270" actId="14100"/>
        <pc:sldMkLst>
          <pc:docMk/>
          <pc:sldMk cId="109857222" sldId="256"/>
        </pc:sldMkLst>
        <pc:picChg chg="mod">
          <ac:chgData name="Murphy, Christine Riedy" userId="S::christine_riedy@hsdm.harvard.edu::2ce7a5fd-4dd8-4c47-9ed8-2c808cd8fda6" providerId="AD" clId="Web-{4764CD52-28D4-D213-0CA2-B1D2496D69B4}" dt="2026-07-24T15:48:44.873" v="270" actId="14100"/>
          <ac:picMkLst>
            <pc:docMk/>
            <pc:sldMk cId="109857222" sldId="256"/>
            <ac:picMk id="4" creationId="{638AA4EF-F746-2B08-DB2D-8CB9B13E7DF2}"/>
          </ac:picMkLst>
        </pc:picChg>
      </pc:sldChg>
      <pc:sldChg chg="modSp del">
        <pc:chgData name="Murphy, Christine Riedy" userId="S::christine_riedy@hsdm.harvard.edu::2ce7a5fd-4dd8-4c47-9ed8-2c808cd8fda6" providerId="AD" clId="Web-{4764CD52-28D4-D213-0CA2-B1D2496D69B4}" dt="2026-07-24T15:08:34.618" v="147"/>
        <pc:sldMkLst>
          <pc:docMk/>
          <pc:sldMk cId="1011375245" sldId="261"/>
        </pc:sldMkLst>
        <pc:spChg chg="mod">
          <ac:chgData name="Murphy, Christine Riedy" userId="S::christine_riedy@hsdm.harvard.edu::2ce7a5fd-4dd8-4c47-9ed8-2c808cd8fda6" providerId="AD" clId="Web-{4764CD52-28D4-D213-0CA2-B1D2496D69B4}" dt="2026-07-24T15:04:44.391" v="128" actId="14100"/>
          <ac:spMkLst>
            <pc:docMk/>
            <pc:sldMk cId="1011375245" sldId="261"/>
            <ac:spMk id="252" creationId="{00000000-0000-0000-0000-000000000000}"/>
          </ac:spMkLst>
        </pc:spChg>
      </pc:sldChg>
      <pc:sldChg chg="modSp">
        <pc:chgData name="Murphy, Christine Riedy" userId="S::christine_riedy@hsdm.harvard.edu::2ce7a5fd-4dd8-4c47-9ed8-2c808cd8fda6" providerId="AD" clId="Web-{4764CD52-28D4-D213-0CA2-B1D2496D69B4}" dt="2026-07-24T15:04:05.687" v="124" actId="20577"/>
        <pc:sldMkLst>
          <pc:docMk/>
          <pc:sldMk cId="816126475" sldId="316"/>
        </pc:sldMkLst>
        <pc:spChg chg="mod">
          <ac:chgData name="Murphy, Christine Riedy" userId="S::christine_riedy@hsdm.harvard.edu::2ce7a5fd-4dd8-4c47-9ed8-2c808cd8fda6" providerId="AD" clId="Web-{4764CD52-28D4-D213-0CA2-B1D2496D69B4}" dt="2026-07-24T15:04:05.687" v="124" actId="20577"/>
          <ac:spMkLst>
            <pc:docMk/>
            <pc:sldMk cId="816126475" sldId="316"/>
            <ac:spMk id="3" creationId="{F73C7075-C15E-9CC4-3DF9-D13D5883D14F}"/>
          </ac:spMkLst>
        </pc:spChg>
      </pc:sldChg>
      <pc:sldChg chg="modSp">
        <pc:chgData name="Murphy, Christine Riedy" userId="S::christine_riedy@hsdm.harvard.edu::2ce7a5fd-4dd8-4c47-9ed8-2c808cd8fda6" providerId="AD" clId="Web-{4764CD52-28D4-D213-0CA2-B1D2496D69B4}" dt="2026-07-24T15:17:48.668" v="179" actId="1076"/>
        <pc:sldMkLst>
          <pc:docMk/>
          <pc:sldMk cId="1737949527" sldId="333"/>
        </pc:sldMkLst>
        <pc:spChg chg="mod">
          <ac:chgData name="Murphy, Christine Riedy" userId="S::christine_riedy@hsdm.harvard.edu::2ce7a5fd-4dd8-4c47-9ed8-2c808cd8fda6" providerId="AD" clId="Web-{4764CD52-28D4-D213-0CA2-B1D2496D69B4}" dt="2026-07-24T15:17:39.621" v="177" actId="1076"/>
          <ac:spMkLst>
            <pc:docMk/>
            <pc:sldMk cId="1737949527" sldId="333"/>
            <ac:spMk id="2" creationId="{38306424-0484-A697-8228-A79A38FDA7A8}"/>
          </ac:spMkLst>
        </pc:spChg>
        <pc:spChg chg="mod">
          <ac:chgData name="Murphy, Christine Riedy" userId="S::christine_riedy@hsdm.harvard.edu::2ce7a5fd-4dd8-4c47-9ed8-2c808cd8fda6" providerId="AD" clId="Web-{4764CD52-28D4-D213-0CA2-B1D2496D69B4}" dt="2026-07-24T15:17:43.808" v="178" actId="1076"/>
          <ac:spMkLst>
            <pc:docMk/>
            <pc:sldMk cId="1737949527" sldId="333"/>
            <ac:spMk id="5" creationId="{D3ECFFB9-5E92-10E6-28FD-81A43859AB29}"/>
          </ac:spMkLst>
        </pc:spChg>
        <pc:picChg chg="mod">
          <ac:chgData name="Murphy, Christine Riedy" userId="S::christine_riedy@hsdm.harvard.edu::2ce7a5fd-4dd8-4c47-9ed8-2c808cd8fda6" providerId="AD" clId="Web-{4764CD52-28D4-D213-0CA2-B1D2496D69B4}" dt="2026-07-24T15:17:48.668" v="179" actId="1076"/>
          <ac:picMkLst>
            <pc:docMk/>
            <pc:sldMk cId="1737949527" sldId="333"/>
            <ac:picMk id="6" creationId="{00E77530-BCE4-2067-8669-9DFA9241291B}"/>
          </ac:picMkLst>
        </pc:picChg>
      </pc:sldChg>
      <pc:sldChg chg="modSp">
        <pc:chgData name="Murphy, Christine Riedy" userId="S::christine_riedy@hsdm.harvard.edu::2ce7a5fd-4dd8-4c47-9ed8-2c808cd8fda6" providerId="AD" clId="Web-{4764CD52-28D4-D213-0CA2-B1D2496D69B4}" dt="2026-07-24T15:18:37.513" v="186" actId="20577"/>
        <pc:sldMkLst>
          <pc:docMk/>
          <pc:sldMk cId="4238234988" sldId="3936"/>
        </pc:sldMkLst>
        <pc:spChg chg="mod">
          <ac:chgData name="Murphy, Christine Riedy" userId="S::christine_riedy@hsdm.harvard.edu::2ce7a5fd-4dd8-4c47-9ed8-2c808cd8fda6" providerId="AD" clId="Web-{4764CD52-28D4-D213-0CA2-B1D2496D69B4}" dt="2026-07-24T15:18:37.513" v="186" actId="20577"/>
          <ac:spMkLst>
            <pc:docMk/>
            <pc:sldMk cId="4238234988" sldId="3936"/>
            <ac:spMk id="2" creationId="{333E0FF2-CEB4-E27D-938A-D728784EEC3A}"/>
          </ac:spMkLst>
        </pc:spChg>
      </pc:sldChg>
      <pc:sldChg chg="modSp add">
        <pc:chgData name="Murphy, Christine Riedy" userId="S::christine_riedy@hsdm.harvard.edu::2ce7a5fd-4dd8-4c47-9ed8-2c808cd8fda6" providerId="AD" clId="Web-{4764CD52-28D4-D213-0CA2-B1D2496D69B4}" dt="2026-07-24T15:08:25.680" v="146" actId="1076"/>
        <pc:sldMkLst>
          <pc:docMk/>
          <pc:sldMk cId="2556197731" sldId="3937"/>
        </pc:sldMkLst>
        <pc:spChg chg="mod">
          <ac:chgData name="Murphy, Christine Riedy" userId="S::christine_riedy@hsdm.harvard.edu::2ce7a5fd-4dd8-4c47-9ed8-2c808cd8fda6" providerId="AD" clId="Web-{4764CD52-28D4-D213-0CA2-B1D2496D69B4}" dt="2026-07-24T15:08:25.680" v="146" actId="1076"/>
          <ac:spMkLst>
            <pc:docMk/>
            <pc:sldMk cId="2556197731" sldId="3937"/>
            <ac:spMk id="5" creationId="{E1B06A40-3235-C435-9309-0942F90A1A7D}"/>
          </ac:spMkLst>
        </pc:spChg>
      </pc:sldChg>
      <pc:sldChg chg="modSp">
        <pc:chgData name="Murphy, Christine Riedy" userId="S::christine_riedy@hsdm.harvard.edu::2ce7a5fd-4dd8-4c47-9ed8-2c808cd8fda6" providerId="AD" clId="Web-{4764CD52-28D4-D213-0CA2-B1D2496D69B4}" dt="2026-07-24T15:18:03.418" v="180" actId="20577"/>
        <pc:sldMkLst>
          <pc:docMk/>
          <pc:sldMk cId="2402708195" sldId="3947"/>
        </pc:sldMkLst>
        <pc:spChg chg="mod">
          <ac:chgData name="Murphy, Christine Riedy" userId="S::christine_riedy@hsdm.harvard.edu::2ce7a5fd-4dd8-4c47-9ed8-2c808cd8fda6" providerId="AD" clId="Web-{4764CD52-28D4-D213-0CA2-B1D2496D69B4}" dt="2026-07-24T15:03:45.780" v="123" actId="20577"/>
          <ac:spMkLst>
            <pc:docMk/>
            <pc:sldMk cId="2402708195" sldId="3947"/>
            <ac:spMk id="2" creationId="{2C23FB3A-B159-DA0E-704D-567162BF5E91}"/>
          </ac:spMkLst>
        </pc:spChg>
        <pc:spChg chg="mod">
          <ac:chgData name="Murphy, Christine Riedy" userId="S::christine_riedy@hsdm.harvard.edu::2ce7a5fd-4dd8-4c47-9ed8-2c808cd8fda6" providerId="AD" clId="Web-{4764CD52-28D4-D213-0CA2-B1D2496D69B4}" dt="2026-07-24T15:18:03.418" v="180" actId="20577"/>
          <ac:spMkLst>
            <pc:docMk/>
            <pc:sldMk cId="2402708195" sldId="3947"/>
            <ac:spMk id="3" creationId="{57D412D5-68C4-CD25-742C-A642F7E28748}"/>
          </ac:spMkLst>
        </pc:spChg>
      </pc:sldChg>
      <pc:sldChg chg="addSp delSp modSp add">
        <pc:chgData name="Murphy, Christine Riedy" userId="S::christine_riedy@hsdm.harvard.edu::2ce7a5fd-4dd8-4c47-9ed8-2c808cd8fda6" providerId="AD" clId="Web-{4764CD52-28D4-D213-0CA2-B1D2496D69B4}" dt="2026-07-24T15:18:21.763" v="184" actId="20577"/>
        <pc:sldMkLst>
          <pc:docMk/>
          <pc:sldMk cId="3836019377" sldId="3949"/>
        </pc:sldMkLst>
        <pc:spChg chg="mod">
          <ac:chgData name="Murphy, Christine Riedy" userId="S::christine_riedy@hsdm.harvard.edu::2ce7a5fd-4dd8-4c47-9ed8-2c808cd8fda6" providerId="AD" clId="Web-{4764CD52-28D4-D213-0CA2-B1D2496D69B4}" dt="2026-07-24T15:18:21.763" v="184" actId="20577"/>
          <ac:spMkLst>
            <pc:docMk/>
            <pc:sldMk cId="3836019377" sldId="3949"/>
            <ac:spMk id="2" creationId="{F0681EF2-4369-88FC-5462-DC112DEE5FAF}"/>
          </ac:spMkLst>
        </pc:spChg>
        <pc:spChg chg="mod">
          <ac:chgData name="Murphy, Christine Riedy" userId="S::christine_riedy@hsdm.harvard.edu::2ce7a5fd-4dd8-4c47-9ed8-2c808cd8fda6" providerId="AD" clId="Web-{4764CD52-28D4-D213-0CA2-B1D2496D69B4}" dt="2026-07-24T15:00:34.929" v="120" actId="1076"/>
          <ac:spMkLst>
            <pc:docMk/>
            <pc:sldMk cId="3836019377" sldId="3949"/>
            <ac:spMk id="3" creationId="{723CB848-9DA9-4E7B-B008-435B1DAA5A87}"/>
          </ac:spMkLst>
        </pc:spChg>
        <pc:spChg chg="mod">
          <ac:chgData name="Murphy, Christine Riedy" userId="S::christine_riedy@hsdm.harvard.edu::2ce7a5fd-4dd8-4c47-9ed8-2c808cd8fda6" providerId="AD" clId="Web-{4764CD52-28D4-D213-0CA2-B1D2496D69B4}" dt="2026-07-24T15:00:20.319" v="118" actId="14100"/>
          <ac:spMkLst>
            <pc:docMk/>
            <pc:sldMk cId="3836019377" sldId="3949"/>
            <ac:spMk id="4" creationId="{7C68C2C8-7707-F400-FC86-B8FBE2F8889A}"/>
          </ac:spMkLst>
        </pc:spChg>
        <pc:spChg chg="add mod">
          <ac:chgData name="Murphy, Christine Riedy" userId="S::christine_riedy@hsdm.harvard.edu::2ce7a5fd-4dd8-4c47-9ed8-2c808cd8fda6" providerId="AD" clId="Web-{4764CD52-28D4-D213-0CA2-B1D2496D69B4}" dt="2026-07-24T15:02:52.137" v="122" actId="1076"/>
          <ac:spMkLst>
            <pc:docMk/>
            <pc:sldMk cId="3836019377" sldId="3949"/>
            <ac:spMk id="8" creationId="{2CA2A439-7233-8A6F-09FD-BEC58F98A564}"/>
          </ac:spMkLst>
        </pc:spChg>
        <pc:picChg chg="add del mod">
          <ac:chgData name="Murphy, Christine Riedy" userId="S::christine_riedy@hsdm.harvard.edu::2ce7a5fd-4dd8-4c47-9ed8-2c808cd8fda6" providerId="AD" clId="Web-{4764CD52-28D4-D213-0CA2-B1D2496D69B4}" dt="2026-07-24T14:55:47.169" v="72"/>
          <ac:picMkLst>
            <pc:docMk/>
            <pc:sldMk cId="3836019377" sldId="3949"/>
            <ac:picMk id="5" creationId="{BC5BB140-48D4-6D3A-5AE6-01211A8C1E79}"/>
          </ac:picMkLst>
        </pc:picChg>
        <pc:picChg chg="add mod ord">
          <ac:chgData name="Murphy, Christine Riedy" userId="S::christine_riedy@hsdm.harvard.edu::2ce7a5fd-4dd8-4c47-9ed8-2c808cd8fda6" providerId="AD" clId="Web-{4764CD52-28D4-D213-0CA2-B1D2496D69B4}" dt="2026-07-24T14:57:46.876" v="91"/>
          <ac:picMkLst>
            <pc:docMk/>
            <pc:sldMk cId="3836019377" sldId="3949"/>
            <ac:picMk id="6" creationId="{54CAF752-DA0F-A9E0-2BC9-8A2419F241D2}"/>
          </ac:picMkLst>
        </pc:picChg>
      </pc:sldChg>
      <pc:sldChg chg="modSp">
        <pc:chgData name="Murphy, Christine Riedy" userId="S::christine_riedy@hsdm.harvard.edu::2ce7a5fd-4dd8-4c47-9ed8-2c808cd8fda6" providerId="AD" clId="Web-{4764CD52-28D4-D213-0CA2-B1D2496D69B4}" dt="2026-07-24T15:18:10.372" v="181" actId="20577"/>
        <pc:sldMkLst>
          <pc:docMk/>
          <pc:sldMk cId="2029308773" sldId="3951"/>
        </pc:sldMkLst>
        <pc:spChg chg="mod">
          <ac:chgData name="Murphy, Christine Riedy" userId="S::christine_riedy@hsdm.harvard.edu::2ce7a5fd-4dd8-4c47-9ed8-2c808cd8fda6" providerId="AD" clId="Web-{4764CD52-28D4-D213-0CA2-B1D2496D69B4}" dt="2026-07-24T15:18:10.372" v="181" actId="20577"/>
          <ac:spMkLst>
            <pc:docMk/>
            <pc:sldMk cId="2029308773" sldId="3951"/>
            <ac:spMk id="2" creationId="{9A8F87C2-3211-C55B-EA13-FD033499CCB3}"/>
          </ac:spMkLst>
        </pc:spChg>
        <pc:spChg chg="mod">
          <ac:chgData name="Murphy, Christine Riedy" userId="S::christine_riedy@hsdm.harvard.edu::2ce7a5fd-4dd8-4c47-9ed8-2c808cd8fda6" providerId="AD" clId="Web-{4764CD52-28D4-D213-0CA2-B1D2496D69B4}" dt="2026-07-24T15:05:55.175" v="140" actId="20577"/>
          <ac:spMkLst>
            <pc:docMk/>
            <pc:sldMk cId="2029308773" sldId="3951"/>
            <ac:spMk id="3" creationId="{26794674-07F9-0B24-0145-F0DE2BDD0E99}"/>
          </ac:spMkLst>
        </pc:spChg>
      </pc:sldChg>
      <pc:sldChg chg="modSp">
        <pc:chgData name="Murphy, Christine Riedy" userId="S::christine_riedy@hsdm.harvard.edu::2ce7a5fd-4dd8-4c47-9ed8-2c808cd8fda6" providerId="AD" clId="Web-{4764CD52-28D4-D213-0CA2-B1D2496D69B4}" dt="2026-07-24T15:04:27.312" v="127" actId="20577"/>
        <pc:sldMkLst>
          <pc:docMk/>
          <pc:sldMk cId="3614250825" sldId="3954"/>
        </pc:sldMkLst>
        <pc:spChg chg="mod">
          <ac:chgData name="Murphy, Christine Riedy" userId="S::christine_riedy@hsdm.harvard.edu::2ce7a5fd-4dd8-4c47-9ed8-2c808cd8fda6" providerId="AD" clId="Web-{4764CD52-28D4-D213-0CA2-B1D2496D69B4}" dt="2026-07-24T15:04:27.312" v="127" actId="20577"/>
          <ac:spMkLst>
            <pc:docMk/>
            <pc:sldMk cId="3614250825" sldId="3954"/>
            <ac:spMk id="3" creationId="{167EFFCD-1849-4D08-B89E-FAB4BEB680DF}"/>
          </ac:spMkLst>
        </pc:spChg>
      </pc:sldChg>
      <pc:sldChg chg="modSp del">
        <pc:chgData name="Murphy, Christine Riedy" userId="S::christine_riedy@hsdm.harvard.edu::2ce7a5fd-4dd8-4c47-9ed8-2c808cd8fda6" providerId="AD" clId="Web-{4764CD52-28D4-D213-0CA2-B1D2496D69B4}" dt="2026-07-24T15:24:16.353" v="187"/>
        <pc:sldMkLst>
          <pc:docMk/>
          <pc:sldMk cId="478893655" sldId="3957"/>
        </pc:sldMkLst>
        <pc:graphicFrameChg chg="modGraphic">
          <ac:chgData name="Murphy, Christine Riedy" userId="S::christine_riedy@hsdm.harvard.edu::2ce7a5fd-4dd8-4c47-9ed8-2c808cd8fda6" providerId="AD" clId="Web-{4764CD52-28D4-D213-0CA2-B1D2496D69B4}" dt="2026-07-24T14:33:57.999" v="40" actId="20577"/>
          <ac:graphicFrameMkLst>
            <pc:docMk/>
            <pc:sldMk cId="478893655" sldId="3957"/>
            <ac:graphicFrameMk id="39" creationId="{0C008B5F-0CC3-2803-1CF6-2DF6476FA447}"/>
          </ac:graphicFrameMkLst>
        </pc:graphicFrameChg>
      </pc:sldChg>
      <pc:sldChg chg="addSp delSp modSp new modNotes">
        <pc:chgData name="Murphy, Christine Riedy" userId="S::christine_riedy@hsdm.harvard.edu::2ce7a5fd-4dd8-4c47-9ed8-2c808cd8fda6" providerId="AD" clId="Web-{4764CD52-28D4-D213-0CA2-B1D2496D69B4}" dt="2026-07-24T15:34:58.547" v="269" actId="1076"/>
        <pc:sldMkLst>
          <pc:docMk/>
          <pc:sldMk cId="1193915121" sldId="3958"/>
        </pc:sldMkLst>
        <pc:spChg chg="del mod">
          <ac:chgData name="Murphy, Christine Riedy" userId="S::christine_riedy@hsdm.harvard.edu::2ce7a5fd-4dd8-4c47-9ed8-2c808cd8fda6" providerId="AD" clId="Web-{4764CD52-28D4-D213-0CA2-B1D2496D69B4}" dt="2026-07-24T15:33:16.044" v="222"/>
          <ac:spMkLst>
            <pc:docMk/>
            <pc:sldMk cId="1193915121" sldId="3958"/>
            <ac:spMk id="2" creationId="{03BAE398-7215-2A66-B0AE-D05481724C73}"/>
          </ac:spMkLst>
        </pc:spChg>
        <pc:spChg chg="del mod">
          <ac:chgData name="Murphy, Christine Riedy" userId="S::christine_riedy@hsdm.harvard.edu::2ce7a5fd-4dd8-4c47-9ed8-2c808cd8fda6" providerId="AD" clId="Web-{4764CD52-28D4-D213-0CA2-B1D2496D69B4}" dt="2026-07-24T15:33:13.387" v="221"/>
          <ac:spMkLst>
            <pc:docMk/>
            <pc:sldMk cId="1193915121" sldId="3958"/>
            <ac:spMk id="3" creationId="{AE4AB7BA-FF13-2C3D-C070-01C35A26CCD9}"/>
          </ac:spMkLst>
        </pc:spChg>
        <pc:spChg chg="add del mod">
          <ac:chgData name="Murphy, Christine Riedy" userId="S::christine_riedy@hsdm.harvard.edu::2ce7a5fd-4dd8-4c47-9ed8-2c808cd8fda6" providerId="AD" clId="Web-{4764CD52-28D4-D213-0CA2-B1D2496D69B4}" dt="2026-07-24T15:33:25.481" v="223"/>
          <ac:spMkLst>
            <pc:docMk/>
            <pc:sldMk cId="1193915121" sldId="3958"/>
            <ac:spMk id="5" creationId="{4BF8BD48-0C84-118A-AA46-41F4262D988F}"/>
          </ac:spMkLst>
        </pc:spChg>
        <pc:spChg chg="add del mod">
          <ac:chgData name="Murphy, Christine Riedy" userId="S::christine_riedy@hsdm.harvard.edu::2ce7a5fd-4dd8-4c47-9ed8-2c808cd8fda6" providerId="AD" clId="Web-{4764CD52-28D4-D213-0CA2-B1D2496D69B4}" dt="2026-07-24T15:33:32.091" v="224"/>
          <ac:spMkLst>
            <pc:docMk/>
            <pc:sldMk cId="1193915121" sldId="3958"/>
            <ac:spMk id="7" creationId="{F6A95FA0-BC69-4A01-AF96-F4481F21FAA1}"/>
          </ac:spMkLst>
        </pc:spChg>
        <pc:spChg chg="add mod">
          <ac:chgData name="Murphy, Christine Riedy" userId="S::christine_riedy@hsdm.harvard.edu::2ce7a5fd-4dd8-4c47-9ed8-2c808cd8fda6" providerId="AD" clId="Web-{4764CD52-28D4-D213-0CA2-B1D2496D69B4}" dt="2026-07-24T15:34:58.547" v="269" actId="1076"/>
          <ac:spMkLst>
            <pc:docMk/>
            <pc:sldMk cId="1193915121" sldId="3958"/>
            <ac:spMk id="10" creationId="{30F29BEF-8BA4-F1F0-D8D0-6830B345CDE2}"/>
          </ac:spMkLst>
        </pc:spChg>
        <pc:picChg chg="add mod ord">
          <ac:chgData name="Murphy, Christine Riedy" userId="S::christine_riedy@hsdm.harvard.edu::2ce7a5fd-4dd8-4c47-9ed8-2c808cd8fda6" providerId="AD" clId="Web-{4764CD52-28D4-D213-0CA2-B1D2496D69B4}" dt="2026-07-24T15:33:40.435" v="227" actId="1076"/>
          <ac:picMkLst>
            <pc:docMk/>
            <pc:sldMk cId="1193915121" sldId="3958"/>
            <ac:picMk id="8" creationId="{32F1F54B-F140-E741-5207-0D2434963A9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DA60E-69B6-4BB1-8E76-C30AB55CD948}" type="datetimeFigureOut"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B0E04-8A41-4DEA-938D-69E4686CAA0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88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Thank you for your submission of an abstract to ADEE 2026 Budapest for consideration for inclusion in our Oral/Topic presentation stream. I am pleased to advise you that your abstract has been accepted. This means you will be able to make an oral presentation of </a:t>
            </a:r>
            <a:r>
              <a:rPr lang="en-US" b="1"/>
              <a:t>approximately 10 minutes followed by 5 minutes Q&amp;A</a:t>
            </a:r>
            <a:r>
              <a:rPr lang="en-US"/>
              <a:t> with the delegates.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B0E04-8A41-4DEA-938D-69E4686CAA02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03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Empathy in patient care... "a cognitive attribute that involves an </a:t>
            </a:r>
            <a:r>
              <a:rPr lang="en-US" b="1" dirty="0"/>
              <a:t>ability to understand</a:t>
            </a:r>
            <a:r>
              <a:rPr lang="en-US" dirty="0"/>
              <a:t> the patient's pain, suffering, and perspective combined with a </a:t>
            </a:r>
            <a:r>
              <a:rPr lang="en-US" b="1" dirty="0"/>
              <a:t>capability to communicate this understanding</a:t>
            </a:r>
            <a:r>
              <a:rPr lang="en-US" dirty="0"/>
              <a:t> and an intention to help."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One of first studies in dentistry:</a:t>
            </a:r>
          </a:p>
          <a:p>
            <a:r>
              <a:rPr lang="en-US" dirty="0"/>
              <a:t>Sherman – Jefferson Scale of Physician Empathy ( 20 items on a 7 point </a:t>
            </a:r>
            <a:r>
              <a:rPr lang="en-US" dirty="0" err="1"/>
              <a:t>likert</a:t>
            </a:r>
            <a:r>
              <a:rPr lang="en-US" dirty="0"/>
              <a:t> scale)</a:t>
            </a:r>
          </a:p>
          <a:p>
            <a:endParaRPr lang="en-US" dirty="0"/>
          </a:p>
          <a:p>
            <a:r>
              <a:rPr lang="en-US" dirty="0">
                <a:highlight>
                  <a:srgbClr val="FFFFFF"/>
                </a:highlight>
              </a:rPr>
              <a:t>Scores range from 20 to 140, with higher scores indicating higher levels of empathy. Students rate their level of empathy on each item, from 1 (strongly disagree) to 7 (strongly agree).</a:t>
            </a:r>
          </a:p>
          <a:p>
            <a:endParaRPr lang="en-US" dirty="0">
              <a:highlight>
                <a:srgbClr val="FFFFFF"/>
              </a:highlight>
              <a:ea typeface="Calibri"/>
              <a:cs typeface="Calibri"/>
            </a:endParaRPr>
          </a:p>
          <a:p>
            <a:r>
              <a:rPr lang="en-US" dirty="0">
                <a:highlight>
                  <a:srgbClr val="FFFFFF"/>
                </a:highlight>
                <a:ea typeface="Calibri"/>
                <a:cs typeface="Calibri"/>
              </a:rPr>
              <a:t>A change in empathy from the beginning to the end of the first year has also been shown in other health professional trainees – pharmacy, veterinary, nursing and medicine</a:t>
            </a:r>
            <a:endParaRPr lang="en-US" dirty="0">
              <a:highlight>
                <a:srgbClr val="FFFFFF"/>
              </a:highlight>
            </a:endParaRPr>
          </a:p>
          <a:p>
            <a:endParaRPr lang="en-US" dirty="0">
              <a:highlight>
                <a:srgbClr val="FFFFFF"/>
              </a:highlight>
              <a:ea typeface="Calibri" panose="020F0502020204030204"/>
              <a:cs typeface="Calibri" panose="020F0502020204030204"/>
            </a:endParaRPr>
          </a:p>
          <a:p>
            <a:r>
              <a:rPr lang="en-US" dirty="0">
                <a:highlight>
                  <a:srgbClr val="FFFFFF"/>
                </a:highlight>
              </a:rPr>
              <a:t>Moreover changes in curriculum design should ensure maintenance and development of empathy in students. These may include interprofessional learning, development of a team work ethic, changes in assessment process and a change in emphasis from fact based learning to applied learning</a:t>
            </a:r>
            <a:endParaRPr lang="en-US" dirty="0"/>
          </a:p>
          <a:p>
            <a:r>
              <a:rPr lang="en-US" dirty="0">
                <a:highlight>
                  <a:srgbClr val="FFFFFF"/>
                </a:highlight>
              </a:rPr>
              <a:t>Source: Nunes et al. Int J Med Edu. 2011; 2:12-17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6D6E9-19B7-490C-BDFA-05446FE89B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40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Empathy in patient care... "a cognitive attribute that involves an </a:t>
            </a:r>
            <a:r>
              <a:rPr lang="en-US" b="1" dirty="0"/>
              <a:t>ability to understand</a:t>
            </a:r>
            <a:r>
              <a:rPr lang="en-US" dirty="0"/>
              <a:t> the patient's pain, suffering, and perspective combined with a </a:t>
            </a:r>
            <a:r>
              <a:rPr lang="en-US" b="1" dirty="0"/>
              <a:t>capability to communicate this understanding</a:t>
            </a:r>
            <a:r>
              <a:rPr lang="en-US" dirty="0"/>
              <a:t> and an intention to help."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6D6E9-19B7-490C-BDFA-05446FE89B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44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/>
                </a:solidFill>
                <a:effectLst/>
              </a:rPr>
              <a:t>Predoctoral Training in General, Pediatric and Public Health Dentistry and Dental Hygiene (HRSA/BHW)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</a:rPr>
              <a:t>The Predoctoral Oral Health Education and Training for an Aging America (POHETAA) program will incorporate age-friendly, interprofessional, and social determinants of health principles into predoctoral education and clinical skills training related to OAs. </a:t>
            </a:r>
            <a:endParaRPr lang="en-US" sz="1200" dirty="0">
              <a:solidFill>
                <a:schemeClr val="tx1"/>
              </a:solidFill>
              <a:effectLst/>
            </a:endParaRPr>
          </a:p>
          <a:p>
            <a:endParaRPr lang="en-US" dirty="0"/>
          </a:p>
          <a:p>
            <a:r>
              <a:rPr lang="en-US" sz="1200" dirty="0">
                <a:solidFill>
                  <a:schemeClr val="bg1">
                    <a:lumMod val="76000"/>
                  </a:schemeClr>
                </a:solidFill>
                <a:cs typeface="Times New Roman"/>
              </a:rPr>
              <a:t>Didactic:</a:t>
            </a:r>
          </a:p>
          <a:p>
            <a:r>
              <a:rPr lang="en-US" sz="1200" dirty="0">
                <a:solidFill>
                  <a:schemeClr val="bg1">
                    <a:lumMod val="76000"/>
                  </a:schemeClr>
                </a:solidFill>
                <a:cs typeface="Times New Roman"/>
              </a:rPr>
              <a:t>Review Geriatric 5M’s</a:t>
            </a:r>
            <a:endParaRPr lang="en-US" sz="1200" dirty="0">
              <a:solidFill>
                <a:schemeClr val="bg1">
                  <a:lumMod val="76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76000"/>
                  </a:schemeClr>
                </a:solidFill>
                <a:cs typeface="Times New Roman"/>
              </a:rPr>
              <a:t>Misconceptions of Aging</a:t>
            </a:r>
          </a:p>
          <a:p>
            <a:r>
              <a:rPr lang="en-US" sz="1200" dirty="0">
                <a:solidFill>
                  <a:schemeClr val="bg1">
                    <a:lumMod val="76000"/>
                  </a:schemeClr>
                </a:solidFill>
                <a:cs typeface="Times New Roman"/>
              </a:rPr>
              <a:t>Seattle Care Pathway</a:t>
            </a:r>
            <a:endParaRPr lang="en-US" sz="1200" dirty="0">
              <a:solidFill>
                <a:schemeClr val="bg1">
                  <a:lumMod val="76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70D41-D740-44E6-A02D-3362187F794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72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 dirty="0">
                <a:highlight>
                  <a:srgbClr val="FFFFFF"/>
                </a:highlight>
              </a:rPr>
              <a:t>Recognize age-related physical and sensory changes</a:t>
            </a:r>
            <a:r>
              <a:rPr lang="en-US" dirty="0">
                <a:highlight>
                  <a:srgbClr val="FFFFFF"/>
                </a:highlight>
              </a:rPr>
              <a:t>—including reduced mobility, decreased dexterity, visual decline, and hearing impairment—that directly affect a patient’s ability to participate in dental care.</a:t>
            </a: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 dirty="0">
                <a:highlight>
                  <a:srgbClr val="FFFFFF"/>
                </a:highlight>
              </a:rPr>
              <a:t>Experience the impact of these changes on common dental tasks</a:t>
            </a:r>
            <a:r>
              <a:rPr lang="en-US" dirty="0">
                <a:highlight>
                  <a:srgbClr val="FFFFFF"/>
                </a:highlight>
              </a:rPr>
              <a:t>, such as completing forms, transferring to the dental chair, maintaining an open mouth, following instructions, and performing oral hygiene.</a:t>
            </a: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 dirty="0">
                <a:highlight>
                  <a:srgbClr val="FFFFFF"/>
                </a:highlight>
              </a:rPr>
              <a:t>Apply clear, patient-centered communication strategies</a:t>
            </a:r>
            <a:r>
              <a:rPr lang="en-US" dirty="0">
                <a:highlight>
                  <a:srgbClr val="FFFFFF"/>
                </a:highlight>
              </a:rPr>
              <a:t> (e.g., slowing pace, simplifying explanations, using teach-back, supporting hearing or vision limitations) to enhance understanding and reduce patient anxiety.</a:t>
            </a: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 dirty="0">
                <a:highlight>
                  <a:srgbClr val="FFFFFF"/>
                </a:highlight>
              </a:rPr>
              <a:t>Identify modifications to the dental environment and treatment process</a:t>
            </a:r>
            <a:r>
              <a:rPr lang="en-US" dirty="0">
                <a:highlight>
                  <a:srgbClr val="FFFFFF"/>
                </a:highlight>
              </a:rPr>
              <a:t>—such as positioning supports, shorter appointment segments, adaptive devices, and accessible navigation—to improve comfort, safety, and clinical outcomes for older adults.</a:t>
            </a: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 dirty="0">
                <a:highlight>
                  <a:srgbClr val="FFFFFF"/>
                </a:highlight>
              </a:rPr>
              <a:t>Reflect on personal assumptions and empathy related to aging</a:t>
            </a:r>
            <a:r>
              <a:rPr lang="en-US" dirty="0">
                <a:highlight>
                  <a:srgbClr val="FFFFFF"/>
                </a:highlight>
              </a:rPr>
              <a:t>, and describe how this experience will shape your approach to delivering compassionate, evidence-based geriatric dental care.</a:t>
            </a: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en-US" dirty="0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6D6E9-19B7-490C-BDFA-05446FE89BE9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475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D-2 ECE – aging and geriatric rotation</a:t>
            </a:r>
          </a:p>
          <a:p>
            <a:endParaRPr lang="en-US" dirty="0"/>
          </a:p>
          <a:p>
            <a:r>
              <a:rPr lang="en-US" dirty="0"/>
              <a:t>Experiential:</a:t>
            </a:r>
          </a:p>
          <a:p>
            <a:r>
              <a:rPr lang="en-US" dirty="0">
                <a:cs typeface="Times New Roman"/>
              </a:rPr>
              <a:t>Mobility Test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Times New Roman"/>
              </a:rPr>
              <a:t>Geriatric Suit (</a:t>
            </a:r>
            <a:r>
              <a:rPr lang="en-US" dirty="0" err="1">
                <a:cs typeface="Times New Roman"/>
              </a:rPr>
              <a:t>GeriSuit</a:t>
            </a:r>
            <a:r>
              <a:rPr lang="en-US" dirty="0">
                <a:cs typeface="Times New Roman"/>
              </a:rPr>
              <a:t>) Simulation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Also….</a:t>
            </a:r>
          </a:p>
          <a:p>
            <a:r>
              <a:rPr lang="en-US" dirty="0">
                <a:cs typeface="Times New Roman"/>
              </a:rPr>
              <a:t>Campus/Clinic Tour</a:t>
            </a:r>
          </a:p>
          <a:p>
            <a:r>
              <a:rPr lang="en-US" dirty="0">
                <a:cs typeface="Times New Roman"/>
              </a:rPr>
              <a:t>Patient interview/geriatric assessment tool</a:t>
            </a:r>
          </a:p>
          <a:p>
            <a:r>
              <a:rPr lang="en-US" dirty="0">
                <a:cs typeface="Times New Roman"/>
              </a:rPr>
              <a:t>Seattle Care Pathway cases</a:t>
            </a:r>
            <a:endParaRPr lang="en-US" dirty="0"/>
          </a:p>
          <a:p>
            <a:r>
              <a:rPr lang="en-US" dirty="0">
                <a:cs typeface="Times New Roman"/>
              </a:rPr>
              <a:t>Wheelchair transfer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6D6E9-19B7-490C-BDFA-05446FE89B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14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Timed Up and Go (TUG) test measures the time it takes for a person to stand from a chair, walk 3 meters, turn, return, and sit down, providing a reliable assessment of mobility, balance, and fall risk.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6D6E9-19B7-490C-BDFA-05446FE89B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08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>
                <a:solidFill>
                  <a:srgbClr val="111827"/>
                </a:solidFill>
              </a:rPr>
              <a:t>Increased empathy and perspective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Students gained a “glimpse” into what aging feels like and a “better sense” of what older adults experience day to day.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Many described the experience as eye-opening, humbling, and giving them more understanding of patients’ challenges and limitations.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>
                <a:solidFill>
                  <a:srgbClr val="111827"/>
                </a:solidFill>
              </a:rPr>
              <a:t>Awareness of physical and sensory limitations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Strong focus on mobility issues, reduced range of motion, and how decreased mobility affects many aspects of daily life.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Appreciation of sensory challenges (hearing, vision) and how frightening or disorienting simultaneous losses can be.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>
                <a:solidFill>
                  <a:srgbClr val="111827"/>
                </a:solidFill>
              </a:rPr>
              <a:t>Recognition of impact on daily activities and social interactions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Realization that ordinary tasks and interactions—moving around the clinic, communicating, navigating noise and distractions—become much harder with age-related impairments.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Awareness that these difficulties can limit effective treatment and access to dental care.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>
                <a:solidFill>
                  <a:srgbClr val="111827"/>
                </a:solidFill>
              </a:rPr>
              <a:t>Clinical and practical implications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Greater awareness of how to position themselves relative to patients, and how clinic environments (buzzing, people walking) can be problematic.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Recognition of the importance and “wide possible uses” of assistive aids and accommodations for mobility, hearing, and vision.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b="1">
                <a:solidFill>
                  <a:srgbClr val="111827"/>
                </a:solidFill>
              </a:rPr>
              <a:t>Motivation to adapt care and stay mindful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Students express a desire to be more considerate when treating geriatric patients, to accommodate limitations, and to reduce barriers to care.</a:t>
            </a:r>
            <a:r>
              <a:rPr lang="en-US" dirty="0"/>
              <a:t> </a:t>
            </a:r>
            <a:endParaRPr lang="en-US" dirty="0">
              <a:ea typeface="Calibri"/>
              <a:cs typeface="Calibri"/>
            </a:endParaRPr>
          </a:p>
          <a:p>
            <a:pPr marL="2286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solidFill>
                  <a:srgbClr val="424242"/>
                </a:solidFill>
              </a:rPr>
              <a:t>Some also note personal motivation to stay active and mobile as they age.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B0E04-8A41-4DEA-938D-69E4686CAA02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14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da.ada.org/-/media/project/ada-organization/ada/coda/files/predoc_standards.pdf?rev=d387d8a4073f4ea2b382c0559b8534bd&amp;hash=331D4A2D490B920949A8CCFF4CBF205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rofile/David-Smithard/publication/318497821/figure/fig1/AS:532699271176199@1504016811321/Changing-age-distribution-from-the-United-Nations-Population-Division-No-2012-4-December.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9834" y="1385519"/>
            <a:ext cx="11479308" cy="2690413"/>
          </a:xfrm>
        </p:spPr>
        <p:txBody>
          <a:bodyPr anchor="t">
            <a:normAutofit/>
          </a:bodyPr>
          <a:lstStyle/>
          <a:p>
            <a:pPr algn="l"/>
            <a:r>
              <a:rPr lang="en-US" sz="5400">
                <a:solidFill>
                  <a:srgbClr val="FFFFFF"/>
                </a:solidFill>
                <a:latin typeface="Corbel"/>
                <a:ea typeface="+mj-lt"/>
                <a:cs typeface="+mj-lt"/>
              </a:rPr>
              <a:t>The Empathy Operatory: </a:t>
            </a:r>
            <a:br>
              <a:rPr lang="en-US" sz="5400" dirty="0">
                <a:solidFill>
                  <a:srgbClr val="FFFFFF"/>
                </a:solidFill>
                <a:latin typeface="Corbel"/>
                <a:ea typeface="+mj-lt"/>
                <a:cs typeface="+mj-lt"/>
              </a:rPr>
            </a:br>
            <a:r>
              <a:rPr lang="en-US" sz="5400">
                <a:solidFill>
                  <a:srgbClr val="FFFFFF"/>
                </a:solidFill>
                <a:latin typeface="Corbel"/>
                <a:ea typeface="+mj-lt"/>
                <a:cs typeface="+mj-lt"/>
              </a:rPr>
              <a:t>Where Simulation Meets Compassion</a:t>
            </a:r>
            <a:endParaRPr lang="en-US" sz="540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9834" y="5063280"/>
            <a:ext cx="9566031" cy="119973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600" b="1"/>
          </a:p>
          <a:p>
            <a:pPr algn="l">
              <a:spcBef>
                <a:spcPts val="0"/>
              </a:spcBef>
            </a:pPr>
            <a:r>
              <a:rPr lang="en-US" sz="2000" b="1"/>
              <a:t>Christine Riedy, PhD, MPH</a:t>
            </a:r>
            <a:endParaRPr lang="en-US" sz="2000"/>
          </a:p>
          <a:p>
            <a:pPr algn="l">
              <a:spcBef>
                <a:spcPts val="0"/>
              </a:spcBef>
            </a:pPr>
            <a:r>
              <a:rPr lang="en-US" sz="2000"/>
              <a:t>Delta Dental of MA Associate Professor, Oral Health Policy and Epidemiology</a:t>
            </a:r>
          </a:p>
          <a:p>
            <a:pPr algn="l">
              <a:spcBef>
                <a:spcPts val="0"/>
              </a:spcBef>
            </a:pPr>
            <a:r>
              <a:rPr lang="en-US" sz="2000"/>
              <a:t>Harvard School of Dental Medicine</a:t>
            </a:r>
          </a:p>
          <a:p>
            <a:pPr algn="l"/>
            <a:endParaRPr lang="en-US" sz="1600"/>
          </a:p>
        </p:txBody>
      </p:sp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638AA4EF-F746-2B08-DB2D-8CB9B13E7D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7"/>
          <a:stretch>
            <a:fillRect/>
          </a:stretch>
        </p:blipFill>
        <p:spPr>
          <a:xfrm>
            <a:off x="9520010" y="6140868"/>
            <a:ext cx="2318205" cy="53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2F1F54B-F140-E741-5207-0D2434963A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94972" y="321923"/>
            <a:ext cx="8933542" cy="59508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F29BEF-8BA4-F1F0-D8D0-6830B345CDE2}"/>
              </a:ext>
            </a:extLst>
          </p:cNvPr>
          <p:cNvSpPr txBox="1"/>
          <p:nvPr/>
        </p:nvSpPr>
        <p:spPr>
          <a:xfrm>
            <a:off x="810694" y="6370819"/>
            <a:ext cx="804297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Source data – D2 student </a:t>
            </a:r>
            <a:r>
              <a:rPr lang="en-US" sz="1400"/>
              <a:t>evaluations (N=29); Image generated through </a:t>
            </a:r>
            <a:r>
              <a:rPr lang="en-US" sz="1400" err="1"/>
              <a:t>ChatGPT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193915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E0FF2-CEB4-E27D-938A-D728784EE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062" y="1482250"/>
            <a:ext cx="8689676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chemeClr val="accent1">
                    <a:lumMod val="76000"/>
                  </a:schemeClr>
                </a:solidFill>
                <a:ea typeface="+mj-lt"/>
                <a:cs typeface="+mj-lt"/>
              </a:rPr>
              <a:t>Experience Aging. Elevate Care.</a:t>
            </a:r>
            <a:endParaRPr lang="en-US" sz="3600" b="1">
              <a:solidFill>
                <a:schemeClr val="accent1">
                  <a:lumMod val="76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53153C-1823-63CA-6665-9F708C21D9AC}"/>
              </a:ext>
            </a:extLst>
          </p:cNvPr>
          <p:cNvSpPr txBox="1"/>
          <p:nvPr/>
        </p:nvSpPr>
        <p:spPr>
          <a:xfrm>
            <a:off x="496176" y="3434559"/>
            <a:ext cx="11195092" cy="21544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/>
              <a:t>Acknowledgements:</a:t>
            </a:r>
            <a:r>
              <a:rPr lang="en-US" sz="2400" dirty="0"/>
              <a:t> POHETAA team (Drs. Lisa Thompson, Elizabeth Alpert, Tien Jiang, Hugh Silk, Shivangi </a:t>
            </a:r>
            <a:r>
              <a:rPr lang="en-US" sz="2400" dirty="0" err="1"/>
              <a:t>Kaplish</a:t>
            </a:r>
            <a:r>
              <a:rPr lang="en-US" sz="2400" dirty="0"/>
              <a:t> and HSDM Geriatric Student Interest Group). Photo credits: Y. Fasel; H </a:t>
            </a:r>
            <a:r>
              <a:rPr lang="en-US" sz="2400" dirty="0" err="1"/>
              <a:t>Rakam</a:t>
            </a:r>
            <a:r>
              <a:rPr lang="en-US" sz="2400" dirty="0"/>
              <a:t> and V Patil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1400" i="1" dirty="0">
              <a:solidFill>
                <a:srgbClr val="1B1B1B"/>
              </a:solidFill>
              <a:highlight>
                <a:srgbClr val="FFFFFF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864F08-80D5-08F3-B603-6617FA9B2245}"/>
              </a:ext>
            </a:extLst>
          </p:cNvPr>
          <p:cNvSpPr txBox="1"/>
          <p:nvPr/>
        </p:nvSpPr>
        <p:spPr>
          <a:xfrm>
            <a:off x="363941" y="5100851"/>
            <a:ext cx="11339014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i="1" baseline="0" dirty="0">
                <a:solidFill>
                  <a:srgbClr val="1B1B1B"/>
                </a:solidFill>
                <a:highlight>
                  <a:srgbClr val="FFFFFF"/>
                </a:highlight>
                <a:latin typeface="Aptos"/>
                <a:ea typeface="Segoe UI"/>
                <a:cs typeface="Segoe UI"/>
              </a:rPr>
              <a:t>The Health Resources and Services Administration (HRSA), Department of Health and Human Services (HHS) provided financial support for this</a:t>
            </a:r>
            <a:r>
              <a:rPr lang="en-US" sz="2000" i="1" dirty="0">
                <a:solidFill>
                  <a:srgbClr val="1B1B1B"/>
                </a:solidFill>
                <a:highlight>
                  <a:srgbClr val="FFFFFF"/>
                </a:highlight>
                <a:latin typeface="Aptos"/>
                <a:ea typeface="Segoe UI"/>
                <a:cs typeface="Segoe UI"/>
              </a:rPr>
              <a:t> project.</a:t>
            </a:r>
            <a:r>
              <a:rPr lang="en-US" sz="2000" i="1" baseline="0" dirty="0">
                <a:solidFill>
                  <a:srgbClr val="1B1B1B"/>
                </a:solidFill>
                <a:highlight>
                  <a:srgbClr val="FFFFFF"/>
                </a:highlight>
                <a:latin typeface="Aptos"/>
                <a:ea typeface="Segoe UI"/>
                <a:cs typeface="Segoe UI"/>
              </a:rPr>
              <a:t> The award provided </a:t>
            </a:r>
            <a:r>
              <a:rPr lang="en-US" sz="2000" i="1" dirty="0">
                <a:solidFill>
                  <a:srgbClr val="1B1B1B"/>
                </a:solidFill>
                <a:highlight>
                  <a:srgbClr val="FFFFFF"/>
                </a:highlight>
                <a:latin typeface="Aptos"/>
                <a:ea typeface="Segoe UI"/>
                <a:cs typeface="Segoe UI"/>
              </a:rPr>
              <a:t>100% </a:t>
            </a:r>
            <a:r>
              <a:rPr lang="en-US" sz="2000" i="1" baseline="0" dirty="0">
                <a:solidFill>
                  <a:srgbClr val="1B1B1B"/>
                </a:solidFill>
                <a:highlight>
                  <a:srgbClr val="FFFFFF"/>
                </a:highlight>
                <a:latin typeface="Aptos"/>
                <a:ea typeface="Segoe UI"/>
                <a:cs typeface="Segoe UI"/>
              </a:rPr>
              <a:t>of total costs and totaled </a:t>
            </a:r>
            <a:r>
              <a:rPr lang="en-US" sz="2000" i="1">
                <a:solidFill>
                  <a:srgbClr val="1B1B1B"/>
                </a:solidFill>
                <a:highlight>
                  <a:srgbClr val="FFFFFF"/>
                </a:highlight>
                <a:latin typeface="Aptos"/>
                <a:ea typeface="Segoe UI"/>
                <a:cs typeface="Segoe UI"/>
              </a:rPr>
              <a:t>$295,254.</a:t>
            </a:r>
            <a:r>
              <a:rPr lang="en-US" sz="2000" i="1" baseline="0">
                <a:solidFill>
                  <a:srgbClr val="1B1B1B"/>
                </a:solidFill>
                <a:highlight>
                  <a:srgbClr val="FFFFFF"/>
                </a:highlight>
                <a:latin typeface="Aptos"/>
                <a:ea typeface="Segoe UI"/>
                <a:cs typeface="Segoe UI"/>
              </a:rPr>
              <a:t> The contents are those of the author. They </a:t>
            </a:r>
            <a:r>
              <a:rPr lang="en-US" sz="2000" i="1" dirty="0">
                <a:solidFill>
                  <a:srgbClr val="1B1B1B"/>
                </a:solidFill>
                <a:highlight>
                  <a:srgbClr val="FFFFFF"/>
                </a:highlight>
                <a:latin typeface="Aptos"/>
                <a:ea typeface="Segoe UI"/>
                <a:cs typeface="Segoe UI"/>
              </a:rPr>
              <a:t>may not</a:t>
            </a:r>
            <a:r>
              <a:rPr lang="en-US" sz="2000" i="1" baseline="0" dirty="0">
                <a:solidFill>
                  <a:srgbClr val="1B1B1B"/>
                </a:solidFill>
                <a:highlight>
                  <a:srgbClr val="FFFFFF"/>
                </a:highlight>
                <a:latin typeface="Aptos"/>
                <a:ea typeface="Segoe UI"/>
                <a:cs typeface="Segoe UI"/>
              </a:rPr>
              <a:t> reflect the policies of HRSA, HHS, or the U.S. Government.</a:t>
            </a:r>
            <a:endParaRPr lang="en-US" sz="2000"/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3823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7F9544-CB59-948F-50BC-C05730A6F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159657"/>
            <a:ext cx="10018486" cy="6698343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3B42E62-8673-E676-9006-87FADC3A7C43}"/>
              </a:ext>
            </a:extLst>
          </p:cNvPr>
          <p:cNvSpPr txBox="1"/>
          <p:nvPr/>
        </p:nvSpPr>
        <p:spPr>
          <a:xfrm>
            <a:off x="9816123" y="6502400"/>
            <a:ext cx="2225430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Image generated by ChatGPT</a:t>
            </a:r>
          </a:p>
        </p:txBody>
      </p:sp>
    </p:spTree>
    <p:extLst>
      <p:ext uri="{BB962C8B-B14F-4D97-AF65-F5344CB8AC3E}">
        <p14:creationId xmlns:p14="http://schemas.microsoft.com/office/powerpoint/2010/main" val="380258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756D1-09A5-42F4-973C-C42CB2D0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85" y="365125"/>
            <a:ext cx="10958015" cy="1950058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2-17 Graduates must be competent in managing a diverse patient population and have the interpersonal and communications skills to function successfully in a multicultural work environment.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EFFCD-1849-4D08-B89E-FAB4BEB68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8297"/>
            <a:ext cx="10515600" cy="32586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Intent: </a:t>
            </a:r>
            <a:endParaRPr lang="en-US"/>
          </a:p>
          <a:p>
            <a:pPr>
              <a:lnSpc>
                <a:spcPct val="100000"/>
              </a:lnSpc>
            </a:pPr>
            <a:r>
              <a:rPr lang="en-US" sz="2400" dirty="0"/>
              <a:t>Such an environment should facilitate dental education in: … and;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the development of core professional attributes, such as altruism, </a:t>
            </a:r>
            <a:r>
              <a:rPr lang="en-US" b="1" dirty="0"/>
              <a:t>empathy</a:t>
            </a:r>
            <a:r>
              <a:rPr lang="en-US" dirty="0"/>
              <a:t>, and social accountability, needed to provide effective care in a multidimensionally diverse society.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9B7521-9464-44F5-855E-692E1F75C7B1}"/>
              </a:ext>
            </a:extLst>
          </p:cNvPr>
          <p:cNvSpPr/>
          <p:nvPr/>
        </p:nvSpPr>
        <p:spPr>
          <a:xfrm>
            <a:off x="7918230" y="6123543"/>
            <a:ext cx="3606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Source: CODA.org: Predoc Standards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250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6767B4-0351-3CA6-FD5C-6D04EB6439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4216" y="367379"/>
            <a:ext cx="7428089" cy="55710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B06A40-3235-C435-9309-0942F90A1A7D}"/>
              </a:ext>
            </a:extLst>
          </p:cNvPr>
          <p:cNvSpPr txBox="1"/>
          <p:nvPr/>
        </p:nvSpPr>
        <p:spPr>
          <a:xfrm>
            <a:off x="390238" y="6272425"/>
            <a:ext cx="1103865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ea typeface="+mn-lt"/>
                <a:cs typeface="+mn-lt"/>
                <a:hlinkClick r:id="rId3"/>
              </a:rPr>
              <a:t>Changing-age-distribution-from-the-United-Nations-Population-Division-No-2012-4-December.png (840×630)</a:t>
            </a:r>
            <a:endParaRPr lang="en-US" sz="14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6197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06424-0484-A697-8228-A79A38FDA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243" y="538643"/>
            <a:ext cx="10052958" cy="675017"/>
          </a:xfrm>
        </p:spPr>
        <p:txBody>
          <a:bodyPr anchor="ctr">
            <a:no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Predoctoral Oral Health Education for an Aging America (POHETAA)</a:t>
            </a:r>
            <a:endParaRPr lang="en-US" sz="360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3ECFFB9-5E92-10E6-28FD-81A43859AB29}"/>
              </a:ext>
            </a:extLst>
          </p:cNvPr>
          <p:cNvSpPr txBox="1">
            <a:spLocks/>
          </p:cNvSpPr>
          <p:nvPr/>
        </p:nvSpPr>
        <p:spPr>
          <a:xfrm>
            <a:off x="296295" y="1727468"/>
            <a:ext cx="4916748" cy="37560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Neue Haas Grotesk Text Pro" panose="020B05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724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Neue Haas Grotesk Text Pro" panose="020B05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Transform the education and clinical training of predoctoral dental students by incorporating:</a:t>
            </a:r>
            <a:endParaRPr lang="en-US" sz="800" dirty="0"/>
          </a:p>
          <a:p>
            <a:pPr marL="0" indent="0">
              <a:buNone/>
            </a:pPr>
            <a:endParaRPr lang="en-US" sz="800" dirty="0"/>
          </a:p>
          <a:p>
            <a:pPr marL="342900" indent="-342900"/>
            <a:r>
              <a:rPr lang="en-US" sz="2400" dirty="0"/>
              <a:t>an age-friendly framework</a:t>
            </a:r>
          </a:p>
          <a:p>
            <a:pPr marL="342900" indent="-342900"/>
            <a:r>
              <a:rPr lang="en-US" sz="2400" dirty="0"/>
              <a:t>interprofessional focus</a:t>
            </a:r>
          </a:p>
          <a:p>
            <a:pPr marL="342900" indent="-342900"/>
            <a:r>
              <a:rPr lang="en-US" sz="2400" dirty="0"/>
              <a:t>aging &amp; geriatric-focused track</a:t>
            </a:r>
          </a:p>
        </p:txBody>
      </p:sp>
      <p:pic>
        <p:nvPicPr>
          <p:cNvPr id="11" name="Picture 10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C9ADDD7-0785-4BEA-B256-0F8A17025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2" y="6222805"/>
            <a:ext cx="2456193" cy="526932"/>
          </a:xfrm>
          <a:prstGeom prst="rect">
            <a:avLst/>
          </a:prstGeom>
        </p:spPr>
      </p:pic>
      <p:pic>
        <p:nvPicPr>
          <p:cNvPr id="6" name="Picture 5" descr="A diagram of a multicomplexity&#10;&#10;AI-generated content may be incorrect.">
            <a:extLst>
              <a:ext uri="{FF2B5EF4-FFF2-40B4-BE49-F238E27FC236}">
                <a16:creationId xmlns:a16="http://schemas.microsoft.com/office/drawing/2014/main" id="{00E77530-BCE4-2067-8669-9DFA92412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372" y="1717450"/>
            <a:ext cx="7034284" cy="46174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1971C4-93B5-5DCF-C7CD-4E49CAE0B1BD}"/>
              </a:ext>
            </a:extLst>
          </p:cNvPr>
          <p:cNvSpPr txBox="1"/>
          <p:nvPr/>
        </p:nvSpPr>
        <p:spPr>
          <a:xfrm>
            <a:off x="8612123" y="6058762"/>
            <a:ext cx="3129886" cy="3191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Image generated through </a:t>
            </a:r>
            <a:r>
              <a:rPr lang="en-US" sz="1400" dirty="0" err="1"/>
              <a:t>ChatGPT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37949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itle 36">
            <a:extLst>
              <a:ext uri="{FF2B5EF4-FFF2-40B4-BE49-F238E27FC236}">
                <a16:creationId xmlns:a16="http://schemas.microsoft.com/office/drawing/2014/main" id="{5F0F87A2-FDF2-595A-A9DF-4BDEC65FB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b="1">
                <a:solidFill>
                  <a:srgbClr val="FFFFFF"/>
                </a:solidFill>
                <a:latin typeface="Aptos"/>
              </a:rPr>
              <a:t>GeriSuit </a:t>
            </a:r>
            <a:r>
              <a:rPr lang="en-US">
                <a:solidFill>
                  <a:srgbClr val="FFFFFF"/>
                </a:solidFill>
                <a:latin typeface="Aptos"/>
              </a:rPr>
              <a:t> </a:t>
            </a:r>
          </a:p>
          <a:p>
            <a:pPr>
              <a:spcBef>
                <a:spcPts val="0"/>
              </a:spcBef>
            </a:pPr>
            <a:r>
              <a:rPr lang="en-US" b="1">
                <a:solidFill>
                  <a:srgbClr val="FFFFFF"/>
                </a:solidFill>
                <a:latin typeface="Aptos"/>
              </a:rPr>
              <a:t>Simulation Learning Objectives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C7075-C15E-9CC4-3DF9-D13D5883D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337" y="772773"/>
            <a:ext cx="7407233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>
                <a:highlight>
                  <a:srgbClr val="FFFFFF"/>
                </a:highlight>
              </a:rPr>
              <a:t>Recognize age-related physical and sensory changes</a:t>
            </a:r>
            <a:endParaRPr lang="en-US" sz="2400">
              <a:highlight>
                <a:srgbClr val="FFFFFF"/>
              </a:highlight>
              <a:latin typeface="Aptos"/>
            </a:endParaRPr>
          </a:p>
          <a:p>
            <a:r>
              <a:rPr lang="en-US" sz="2400">
                <a:highlight>
                  <a:srgbClr val="FFFFFF"/>
                </a:highlight>
              </a:rPr>
              <a:t>Experience the impact of these changes on common dental tasks</a:t>
            </a:r>
            <a:endParaRPr lang="en-US" sz="2400">
              <a:highlight>
                <a:srgbClr val="FFFFFF"/>
              </a:highlight>
              <a:latin typeface="Aptos"/>
            </a:endParaRPr>
          </a:p>
          <a:p>
            <a:r>
              <a:rPr lang="en-US" sz="2400">
                <a:highlight>
                  <a:srgbClr val="FFFFFF"/>
                </a:highlight>
              </a:rPr>
              <a:t>Apply clear, patient-centered communication strategies </a:t>
            </a:r>
          </a:p>
          <a:p>
            <a:r>
              <a:rPr lang="en-US" sz="2400">
                <a:highlight>
                  <a:srgbClr val="FFFFFF"/>
                </a:highlight>
              </a:rPr>
              <a:t>Identify modifications to the dental environment and treatment process</a:t>
            </a:r>
          </a:p>
          <a:p>
            <a:r>
              <a:rPr lang="en-US" sz="2400">
                <a:highlight>
                  <a:srgbClr val="FFFFFF"/>
                </a:highlight>
              </a:rPr>
              <a:t>Reflect on personal assumptions and empathy related to aging and describe how this experience will shape your approach to delivering compassionate, evidence-based geriatric dental care.</a:t>
            </a:r>
            <a:endParaRPr lang="en-US" sz="2400"/>
          </a:p>
          <a:p>
            <a:endParaRPr lang="en-US" sz="2600"/>
          </a:p>
        </p:txBody>
      </p:sp>
    </p:spTree>
    <p:extLst>
      <p:ext uri="{BB962C8B-B14F-4D97-AF65-F5344CB8AC3E}">
        <p14:creationId xmlns:p14="http://schemas.microsoft.com/office/powerpoint/2010/main" val="816126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4199B-CBAF-7083-AEA3-C814F4717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FB3A-B159-DA0E-704D-567162BF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432" y="1925048"/>
            <a:ext cx="5364276" cy="18130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br>
              <a:rPr lang="en-US" sz="2600" b="1" dirty="0">
                <a:latin typeface="+mn-lt"/>
              </a:rPr>
            </a:br>
            <a:br>
              <a:rPr lang="en-US" sz="2600" dirty="0">
                <a:latin typeface="+mn-lt"/>
              </a:rPr>
            </a:br>
            <a:r>
              <a:rPr lang="en-US" sz="3200">
                <a:latin typeface="+mn-lt"/>
              </a:rPr>
              <a:t>Aging &amp; Geriatrics Rotation </a:t>
            </a:r>
            <a:r>
              <a:rPr lang="en-US" sz="3200" dirty="0">
                <a:latin typeface="+mn-lt"/>
              </a:rPr>
              <a:t>(Experiential)</a:t>
            </a:r>
            <a:endParaRPr lang="en-US" sz="3200"/>
          </a:p>
        </p:txBody>
      </p:sp>
      <p:pic>
        <p:nvPicPr>
          <p:cNvPr id="4" name="Picture 3" descr="A person wearing a body armor and walking stick&#10;&#10;AI-generated content may be incorrect.">
            <a:extLst>
              <a:ext uri="{FF2B5EF4-FFF2-40B4-BE49-F238E27FC236}">
                <a16:creationId xmlns:a16="http://schemas.microsoft.com/office/drawing/2014/main" id="{04D14405-E7B9-73C2-8EC8-9E613E096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828" y="358254"/>
            <a:ext cx="2115287" cy="55963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FA118C-C216-DB94-7239-6DCD839312BE}"/>
              </a:ext>
            </a:extLst>
          </p:cNvPr>
          <p:cNvSpPr txBox="1"/>
          <p:nvPr/>
        </p:nvSpPr>
        <p:spPr>
          <a:xfrm>
            <a:off x="7380514" y="6130414"/>
            <a:ext cx="42617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Photos courtesy of Y </a:t>
            </a:r>
            <a:r>
              <a:rPr lang="en-US" dirty="0" err="1"/>
              <a:t>Zong</a:t>
            </a:r>
            <a:r>
              <a:rPr lang="en-US" dirty="0"/>
              <a:t> and Y </a:t>
            </a:r>
            <a:r>
              <a:rPr lang="en-US"/>
              <a:t>Fasel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2F32CC-8616-4BD7-BB88-4A5640A53F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163" y="1636121"/>
            <a:ext cx="2855634" cy="43074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D412D5-68C4-CD25-742C-A642F7E28748}"/>
              </a:ext>
            </a:extLst>
          </p:cNvPr>
          <p:cNvSpPr txBox="1"/>
          <p:nvPr/>
        </p:nvSpPr>
        <p:spPr>
          <a:xfrm>
            <a:off x="374461" y="354860"/>
            <a:ext cx="809896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chemeClr val="accent1">
                    <a:lumMod val="76000"/>
                  </a:schemeClr>
                </a:solidFill>
              </a:rPr>
              <a:t>D-2 Yr Emergent Clinical Experience:</a:t>
            </a:r>
          </a:p>
        </p:txBody>
      </p:sp>
    </p:spTree>
    <p:extLst>
      <p:ext uri="{BB962C8B-B14F-4D97-AF65-F5344CB8AC3E}">
        <p14:creationId xmlns:p14="http://schemas.microsoft.com/office/powerpoint/2010/main" val="2402708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87C2-3211-C55B-EA13-FD033499C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71" y="300563"/>
            <a:ext cx="10515600" cy="794204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accent1">
                    <a:lumMod val="76000"/>
                  </a:schemeClr>
                </a:solidFill>
              </a:rPr>
              <a:t>GeriSuit</a:t>
            </a:r>
            <a:r>
              <a:rPr lang="en-US" sz="3600" dirty="0">
                <a:solidFill>
                  <a:schemeClr val="accent1">
                    <a:lumMod val="76000"/>
                  </a:schemeClr>
                </a:solidFill>
              </a:rPr>
              <a:t> Activities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794674-07F9-0B24-0145-F0DE2BDD0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5016" y="1956032"/>
            <a:ext cx="5771354" cy="40168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>
                <a:latin typeface="Aptos"/>
              </a:rPr>
              <a:t>Timed Up and Go (TUG) test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b="0"/>
              <a:t>Mobility</a:t>
            </a:r>
            <a:endParaRPr lang="en-US" b="0" dirty="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endParaRPr lang="en-US" b="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/>
              <a:t>Brushing and flossing demonstration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b="0"/>
              <a:t>Dexterity</a:t>
            </a:r>
            <a:endParaRPr lang="en-US" b="0" dirty="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endParaRPr lang="en-US" b="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/>
              <a:t>Patient-provider communication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b="0"/>
              <a:t>Hearing</a:t>
            </a:r>
            <a:endParaRPr lang="en-US" b="0" dirty="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b="0"/>
              <a:t>Vision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b="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har char="•"/>
            </a:pPr>
            <a:endParaRPr lang="en-US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/>
              <a:t>*Coming this fall – </a:t>
            </a:r>
            <a:r>
              <a:rPr lang="en-US" b="0" i="1"/>
              <a:t>Arthritis gloves</a:t>
            </a:r>
            <a:endParaRPr lang="en-US" b="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E1A97B-FC09-4D75-AF34-152E4E1B6240}"/>
              </a:ext>
            </a:extLst>
          </p:cNvPr>
          <p:cNvSpPr txBox="1"/>
          <p:nvPr/>
        </p:nvSpPr>
        <p:spPr>
          <a:xfrm>
            <a:off x="7935686" y="5393901"/>
            <a:ext cx="44087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Photos courtesy of H </a:t>
            </a:r>
            <a:r>
              <a:rPr lang="en-US" dirty="0" err="1"/>
              <a:t>Rakam</a:t>
            </a:r>
            <a:r>
              <a:rPr lang="en-US" dirty="0"/>
              <a:t> and V Patil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695276-FCCA-426B-BAF3-2D7C6E8AB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687" y="1094767"/>
            <a:ext cx="2810267" cy="39820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5E52C7-B5BA-4A1C-B911-74DAA922A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795" y="1094767"/>
            <a:ext cx="2019582" cy="397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08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CAF752-DA0F-A9E0-2BC9-8A2419F24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50" y="2097314"/>
            <a:ext cx="4418359" cy="35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681EF2-4369-88FC-5462-DC112DEE5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67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6000"/>
                  </a:schemeClr>
                </a:solidFill>
                <a:latin typeface="Aptos"/>
              </a:rPr>
              <a:t>ECE Geriatrics – </a:t>
            </a:r>
            <a:r>
              <a:rPr lang="en-US" sz="3600" dirty="0" err="1">
                <a:solidFill>
                  <a:schemeClr val="accent1">
                    <a:lumMod val="76000"/>
                  </a:schemeClr>
                </a:solidFill>
                <a:latin typeface="Aptos"/>
              </a:rPr>
              <a:t>GeriSuit</a:t>
            </a:r>
            <a:r>
              <a:rPr lang="en-US" sz="3600" dirty="0">
                <a:solidFill>
                  <a:schemeClr val="accent1">
                    <a:lumMod val="76000"/>
                  </a:schemeClr>
                </a:solidFill>
                <a:latin typeface="Aptos"/>
              </a:rPr>
              <a:t> Student Feedback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68C2C8-7707-F400-FC86-B8FBE2F88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8086" y="2317209"/>
            <a:ext cx="3423779" cy="17968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en-US" sz="1800" dirty="0">
              <a:solidFill>
                <a:srgbClr val="242424"/>
              </a:solidFill>
              <a:latin typeface="Aptos"/>
            </a:endParaRPr>
          </a:p>
          <a:p>
            <a:pPr marL="0" indent="0">
              <a:buNone/>
            </a:pPr>
            <a:r>
              <a:rPr lang="en-US" sz="2000">
                <a:solidFill>
                  <a:srgbClr val="242424"/>
                </a:solidFill>
                <a:latin typeface="Aptos"/>
              </a:rPr>
              <a:t>"It was a lot more difficult than I had expected </a:t>
            </a:r>
            <a:r>
              <a:rPr lang="en-US" sz="2000" dirty="0">
                <a:solidFill>
                  <a:srgbClr val="242424"/>
                </a:solidFill>
                <a:latin typeface="Aptos"/>
              </a:rPr>
              <a:t>and I think it’s important to have a lot of </a:t>
            </a:r>
            <a:r>
              <a:rPr lang="en-US" sz="2000">
                <a:solidFill>
                  <a:srgbClr val="242424"/>
                </a:solidFill>
                <a:latin typeface="Aptos"/>
              </a:rPr>
              <a:t>patience for older adult patients. "</a:t>
            </a: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723CB848-9DA9-4E7B-B008-435B1DAA5A87}"/>
              </a:ext>
            </a:extLst>
          </p:cNvPr>
          <p:cNvSpPr/>
          <p:nvPr/>
        </p:nvSpPr>
        <p:spPr>
          <a:xfrm rot="4080000">
            <a:off x="6451440" y="1028909"/>
            <a:ext cx="3583436" cy="4380365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A2A439-7233-8A6F-09FD-BEC58F98A564}"/>
              </a:ext>
            </a:extLst>
          </p:cNvPr>
          <p:cNvSpPr txBox="1"/>
          <p:nvPr/>
        </p:nvSpPr>
        <p:spPr>
          <a:xfrm>
            <a:off x="1006637" y="6174876"/>
            <a:ext cx="3129886" cy="3191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Image generated through </a:t>
            </a:r>
            <a:r>
              <a:rPr lang="en-US" sz="1400" dirty="0" err="1"/>
              <a:t>ChatGPT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36019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Empathy Operatory:  Where Simulation Meets Compassion</vt:lpstr>
      <vt:lpstr>PowerPoint Presentation</vt:lpstr>
      <vt:lpstr>2-17 Graduates must be competent in managing a diverse patient population and have the interpersonal and communications skills to function successfully in a multicultural work environment.</vt:lpstr>
      <vt:lpstr>PowerPoint Presentation</vt:lpstr>
      <vt:lpstr>Predoctoral Oral Health Education for an Aging America (POHETAA)</vt:lpstr>
      <vt:lpstr>GeriSuit   Simulation Learning Objectives </vt:lpstr>
      <vt:lpstr>  Aging &amp; Geriatrics Rotation (Experiential)</vt:lpstr>
      <vt:lpstr>GeriSuit Activities</vt:lpstr>
      <vt:lpstr>ECE Geriatrics – GeriSuit Student Feedback</vt:lpstr>
      <vt:lpstr>PowerPoint Presentation</vt:lpstr>
      <vt:lpstr>Experience Aging. Elevate Care.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278</cp:revision>
  <dcterms:created xsi:type="dcterms:W3CDTF">2026-05-19T18:08:27Z</dcterms:created>
  <dcterms:modified xsi:type="dcterms:W3CDTF">2026-07-24T15:48:45Z</dcterms:modified>
</cp:coreProperties>
</file>