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3" r:id="rId3"/>
    <p:sldId id="26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0EB16-677D-4C37-9FEF-BCF3C252EC7C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B2E2F-E7AF-4A47-B627-FFC99D7ACC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905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EFE9F-A46F-2F3F-79BF-6443A09D8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73FDE4-F88A-2F43-57CD-D317642F3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BE050E-8E74-D40C-0FFD-DA503CA42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2FD471-D145-F648-8B2F-645FDE46A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32162D-032A-9F5A-C023-29E16B1AE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78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BC202-6493-5E9F-CF96-D1EC0C1F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AA51E7-0FBD-70F3-0925-8345AF521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A90C02-A02F-7991-883F-3C8153D60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9E7865-44AF-432F-08EE-410A7F6B5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1E51B5-03CD-D135-5DD6-7B492AA50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61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A0EB17-4F24-CA7B-74A8-5B7A16CEC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3AF8631-5ECA-3558-75D1-CF81174C2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04375B-3EEC-BD49-14D3-7EE5D46F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18A59C-ABA7-5C34-C04F-EE2DB45A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939FE9-27B4-8AE3-E86D-9E7FB6D9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11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5905D3-E92F-034E-C31F-79182B23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74FFE8-8525-A1CB-9140-E843553C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59EE38-5EFB-2419-C15C-D3BEDFD9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8FAF36-97C0-A005-3383-7539D04C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318944-67EA-9B5C-009A-A8A37650C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092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38802-85FF-FC80-52DA-BD2D002C7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78C3F0-E4EA-FDA2-7791-F306773FB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1CA06-804B-C75C-F8DE-A35D1E4CE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8FC75C-58D7-3690-847D-C32B09E98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B1D089-EA56-EE66-0B7A-7590C53D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55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C3BA5-1A5D-A1B8-074D-FF8E25AC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F854FD-60DA-293F-B539-4A0AC3FEE7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1F3669-2E7C-10E6-9857-5B56A80F6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666191-B107-3172-0F30-C6B76DA24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5D85759-8222-A6ED-BFF7-47FA16958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B4C36E-D8AD-91BB-FC9E-43A7915EF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684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4916D0-2A8E-1871-FE54-50E986E2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4E6C572-1B83-F5DC-D0F0-7C3094C9A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B692BB3-AC46-E52F-5FB3-DDA6725BB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94B986-96B0-4451-4FC9-753F2BC42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57A9AB1-A5F4-055F-64E5-02100190A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A18E6F2-0509-518F-7919-C8B82A1A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C666931-9D58-7188-D63E-D8BB9D69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E485FCB-DE5C-CD89-4641-0D534FFF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411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FB92E-6EA1-63E2-4E76-C5541619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9BF2C10-AFBE-818B-EC91-5BBF8FAFD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2E42A03-6D0C-002D-1CDE-D6C021A34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4CA44F7-5845-6CB3-CB79-5FB75748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999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9671612-1D94-619E-CD05-6361C54C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286A3C-7965-2862-CE5C-66B24BF1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CDFE77-2B58-D2E5-44AB-08CC47FDE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58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4A8C2-AC49-AD98-E767-5AD3AB3A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A531CE-CAC1-B32B-79D5-31BC452DF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2E40CC1-42A3-0732-2722-563A0C8C5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D34DB-F63E-D4DB-1C61-667F7F95C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24F3F3-1A7A-8495-3B90-A9288108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D993DB-5D68-B083-1C2C-0A1AA747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09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A1819-9072-F087-F2CD-FC732FFB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F58149-A180-3FC0-B879-60D7769251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76CBA18-9FB2-7D19-C8D9-BD56349C3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17A9927-87C2-7B41-6266-46989629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D32DC7-5820-830D-7BB8-095EE4A9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A48866-D8DA-0D4A-ED1D-B382141C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179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10C88E-48B0-BF09-5C18-2A80F6C8B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5A105F-E0F9-0B78-8A42-AEAA58C68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75BB7E-668F-0CCF-41D8-5B41B2642B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B9A10F-6830-45A1-8B56-C35757BD7AB7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8A1388-0E91-EB1E-84DD-91B728C8C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69164A-9C1B-AD31-F352-D8ABFD27B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E74766-7884-4A86-A0EB-224B3A6E3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71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0C460C4-DA0C-4ED4-47AF-36EC342CA4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435"/>
          <a:stretch>
            <a:fillRect/>
          </a:stretch>
        </p:blipFill>
        <p:spPr>
          <a:xfrm>
            <a:off x="1423803" y="184262"/>
            <a:ext cx="10827189" cy="6673738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8B8A263-5D08-70FE-46E7-F651E935E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62236" y="-22215"/>
            <a:ext cx="6710119" cy="2308216"/>
          </a:xfrm>
          <a:solidFill>
            <a:schemeClr val="tx1">
              <a:alpha val="44000"/>
            </a:schemeClr>
          </a:solidFill>
          <a:effectLst>
            <a:softEdge rad="101600"/>
          </a:effectLst>
        </p:spPr>
        <p:txBody>
          <a:bodyPr>
            <a:noAutofit/>
          </a:bodyPr>
          <a:lstStyle/>
          <a:p>
            <a:r>
              <a:rPr lang="en-US" sz="39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 Education: </a:t>
            </a:r>
            <a:br>
              <a:rPr lang="en-US" sz="39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9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AI-Powered Tool for Pre-Clinical Ergonomic Training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A721E5-244A-F376-7DE7-A018DBE0F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00333"/>
            <a:ext cx="6429899" cy="631357"/>
          </a:xfrm>
          <a:solidFill>
            <a:schemeClr val="tx1">
              <a:alpha val="44000"/>
            </a:schemeClr>
          </a:solidFill>
          <a:effectLst>
            <a:softEdge rad="50800"/>
          </a:effectLst>
        </p:spPr>
        <p:txBody>
          <a:bodyPr>
            <a:noAutofit/>
          </a:bodyPr>
          <a:lstStyle/>
          <a:p>
            <a:r>
              <a:rPr lang="en-US" sz="15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Dias da Silva MA; Tonni I; Bonetti S; Savoldi F; Paganelli C; Dalessandri D </a:t>
            </a:r>
          </a:p>
          <a:p>
            <a:r>
              <a:rPr lang="en-US" sz="15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of Brescia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E5DF82-4615-C433-0A7C-63A34A6A5A40}"/>
              </a:ext>
            </a:extLst>
          </p:cNvPr>
          <p:cNvSpPr txBox="1"/>
          <p:nvPr/>
        </p:nvSpPr>
        <p:spPr>
          <a:xfrm>
            <a:off x="8351027" y="531728"/>
            <a:ext cx="331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64 to 93%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prevalence</a:t>
            </a:r>
            <a:endParaRPr lang="en-US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4714802-2A55-0420-5BF3-243CC0C192E6}"/>
              </a:ext>
            </a:extLst>
          </p:cNvPr>
          <p:cNvSpPr txBox="1"/>
          <p:nvPr/>
        </p:nvSpPr>
        <p:spPr>
          <a:xfrm>
            <a:off x="1698035" y="5934670"/>
            <a:ext cx="8847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 / </a:t>
            </a:r>
            <a:r>
              <a:rPr lang="en-US" sz="5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evaluate / empower </a:t>
            </a:r>
          </a:p>
        </p:txBody>
      </p:sp>
    </p:spTree>
    <p:extLst>
      <p:ext uri="{BB962C8B-B14F-4D97-AF65-F5344CB8AC3E}">
        <p14:creationId xmlns:p14="http://schemas.microsoft.com/office/powerpoint/2010/main" val="174579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 txBox="1"/>
          <p:nvPr/>
        </p:nvSpPr>
        <p:spPr>
          <a:xfrm>
            <a:off x="473515" y="366952"/>
            <a:ext cx="6690822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IA-</a:t>
            </a:r>
            <a:r>
              <a:rPr lang="en-US" sz="3300" b="1" dirty="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powered computer vision assistant</a:t>
            </a:r>
            <a:endParaRPr lang="en-US" dirty="0"/>
          </a:p>
        </p:txBody>
      </p:sp>
      <p:sp>
        <p:nvSpPr>
          <p:cNvPr id="197" name="Google Shape;197;p20"/>
          <p:cNvSpPr/>
          <p:nvPr/>
        </p:nvSpPr>
        <p:spPr>
          <a:xfrm>
            <a:off x="238116" y="189129"/>
            <a:ext cx="47625" cy="100965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6AE640E-7CAC-7090-3CE2-1BFA5E70C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3045" b="7512"/>
          <a:stretch>
            <a:fillRect/>
          </a:stretch>
        </p:blipFill>
        <p:spPr>
          <a:xfrm>
            <a:off x="6600996" y="1181526"/>
            <a:ext cx="4858570" cy="50218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Shape 1"/>
          <p:cNvSpPr/>
          <p:nvPr/>
        </p:nvSpPr>
        <p:spPr>
          <a:xfrm>
            <a:off x="202532" y="1395811"/>
            <a:ext cx="141684" cy="71110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US" sz="3200" noProof="0" dirty="0"/>
          </a:p>
        </p:txBody>
      </p:sp>
      <p:sp>
        <p:nvSpPr>
          <p:cNvPr id="5" name="Text 2"/>
          <p:cNvSpPr/>
          <p:nvPr/>
        </p:nvSpPr>
        <p:spPr>
          <a:xfrm>
            <a:off x="481177" y="160372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3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 100 working sessions</a:t>
            </a:r>
            <a:endParaRPr lang="en-US" sz="3200" noProof="0" dirty="0"/>
          </a:p>
        </p:txBody>
      </p:sp>
      <p:sp>
        <p:nvSpPr>
          <p:cNvPr id="7" name="Shape 4"/>
          <p:cNvSpPr/>
          <p:nvPr/>
        </p:nvSpPr>
        <p:spPr>
          <a:xfrm>
            <a:off x="486000" y="2018330"/>
            <a:ext cx="141684" cy="71110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US" sz="3200" noProof="0" dirty="0"/>
          </a:p>
        </p:txBody>
      </p:sp>
      <p:sp>
        <p:nvSpPr>
          <p:cNvPr id="8" name="Text 5"/>
          <p:cNvSpPr/>
          <p:nvPr/>
        </p:nvSpPr>
        <p:spPr>
          <a:xfrm>
            <a:off x="911702" y="228583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3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Correct vs Bad posture</a:t>
            </a:r>
            <a:r>
              <a:rPr lang="en-US" sz="3200" noProof="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 </a:t>
            </a:r>
            <a:endParaRPr lang="en-US" sz="3200" noProof="0" dirty="0"/>
          </a:p>
        </p:txBody>
      </p:sp>
      <p:sp>
        <p:nvSpPr>
          <p:cNvPr id="10" name="Shape 7"/>
          <p:cNvSpPr/>
          <p:nvPr/>
        </p:nvSpPr>
        <p:spPr>
          <a:xfrm>
            <a:off x="769567" y="2706172"/>
            <a:ext cx="141684" cy="71110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en-US" sz="3200" noProof="0" dirty="0"/>
          </a:p>
        </p:txBody>
      </p:sp>
      <p:sp>
        <p:nvSpPr>
          <p:cNvPr id="12" name="Text 9"/>
          <p:cNvSpPr/>
          <p:nvPr/>
        </p:nvSpPr>
        <p:spPr>
          <a:xfrm>
            <a:off x="1260035" y="2984222"/>
            <a:ext cx="53048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3200" noProof="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5 </a:t>
            </a:r>
            <a:r>
              <a:rPr lang="en-US" sz="32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senior </a:t>
            </a:r>
            <a:r>
              <a:rPr lang="en-US" sz="3200" noProof="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teachers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9A11C8B-E54F-A80C-4E3F-BEC76F8427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206" b="12168"/>
          <a:stretch>
            <a:fillRect/>
          </a:stretch>
        </p:blipFill>
        <p:spPr>
          <a:xfrm>
            <a:off x="1608361" y="3327428"/>
            <a:ext cx="2667355" cy="3378825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46" name="Agrupar 45">
            <a:extLst>
              <a:ext uri="{FF2B5EF4-FFF2-40B4-BE49-F238E27FC236}">
                <a16:creationId xmlns:a16="http://schemas.microsoft.com/office/drawing/2014/main" id="{23026835-A731-1C49-E135-5CF8517454E9}"/>
              </a:ext>
            </a:extLst>
          </p:cNvPr>
          <p:cNvGrpSpPr/>
          <p:nvPr/>
        </p:nvGrpSpPr>
        <p:grpSpPr>
          <a:xfrm>
            <a:off x="2018733" y="3758117"/>
            <a:ext cx="1691277" cy="2727544"/>
            <a:chOff x="2018733" y="3758117"/>
            <a:chExt cx="1691277" cy="2727544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A897954-3D23-3977-CE80-0F41528A503B}"/>
                </a:ext>
              </a:extLst>
            </p:cNvPr>
            <p:cNvSpPr/>
            <p:nvPr/>
          </p:nvSpPr>
          <p:spPr>
            <a:xfrm>
              <a:off x="2775031" y="5310475"/>
              <a:ext cx="268697" cy="269183"/>
            </a:xfrm>
            <a:prstGeom prst="ellipse">
              <a:avLst/>
            </a:prstGeom>
            <a:solidFill>
              <a:srgbClr val="FFC000">
                <a:alpha val="58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E95F7360-53EF-20E0-4621-518B70ED7DC0}"/>
                </a:ext>
              </a:extLst>
            </p:cNvPr>
            <p:cNvGrpSpPr/>
            <p:nvPr/>
          </p:nvGrpSpPr>
          <p:grpSpPr>
            <a:xfrm>
              <a:off x="2018733" y="3758117"/>
              <a:ext cx="1691277" cy="2727544"/>
              <a:chOff x="7307692" y="1800347"/>
              <a:chExt cx="1959289" cy="2991931"/>
            </a:xfrm>
          </p:grpSpPr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id="{207720C8-054A-79A2-B29C-D44E5D6912DF}"/>
                  </a:ext>
                </a:extLst>
              </p:cNvPr>
              <p:cNvSpPr/>
              <p:nvPr/>
            </p:nvSpPr>
            <p:spPr>
              <a:xfrm>
                <a:off x="8800066" y="2793385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7ED0DE28-77CF-6F26-F940-BB2BB26F8C8B}"/>
                  </a:ext>
                </a:extLst>
              </p:cNvPr>
              <p:cNvSpPr/>
              <p:nvPr/>
            </p:nvSpPr>
            <p:spPr>
              <a:xfrm>
                <a:off x="7580867" y="2749837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E2769A1D-5FFF-C7B4-22DB-C1D9A97B0363}"/>
                  </a:ext>
                </a:extLst>
              </p:cNvPr>
              <p:cNvSpPr/>
              <p:nvPr/>
            </p:nvSpPr>
            <p:spPr>
              <a:xfrm>
                <a:off x="8175176" y="2133133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9E32BF47-6DB9-8667-175B-F0EE0D75AA4C}"/>
                  </a:ext>
                </a:extLst>
              </p:cNvPr>
              <p:cNvSpPr/>
              <p:nvPr/>
            </p:nvSpPr>
            <p:spPr>
              <a:xfrm>
                <a:off x="8955704" y="3785356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447D59DD-B210-B6F0-FB5E-7747F4F722DF}"/>
                  </a:ext>
                </a:extLst>
              </p:cNvPr>
              <p:cNvSpPr/>
              <p:nvPr/>
            </p:nvSpPr>
            <p:spPr>
              <a:xfrm>
                <a:off x="7307692" y="3717387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2AA57CFA-2BEB-0346-3AB3-E782B26215F0}"/>
                  </a:ext>
                </a:extLst>
              </p:cNvPr>
              <p:cNvSpPr/>
              <p:nvPr/>
            </p:nvSpPr>
            <p:spPr>
              <a:xfrm>
                <a:off x="8681598" y="4002979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183EB4D9-2E04-CC79-124F-6B2350EA97A1}"/>
                  </a:ext>
                </a:extLst>
              </p:cNvPr>
              <p:cNvSpPr/>
              <p:nvPr/>
            </p:nvSpPr>
            <p:spPr>
              <a:xfrm>
                <a:off x="7495057" y="3894115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AB3857D6-A270-FCD0-867F-C66028D754C1}"/>
                  </a:ext>
                </a:extLst>
              </p:cNvPr>
              <p:cNvSpPr/>
              <p:nvPr/>
            </p:nvSpPr>
            <p:spPr>
              <a:xfrm>
                <a:off x="8188305" y="4482592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468F435C-01BB-C9E4-9B53-3FA23373DCE5}"/>
                  </a:ext>
                </a:extLst>
              </p:cNvPr>
              <p:cNvSpPr/>
              <p:nvPr/>
            </p:nvSpPr>
            <p:spPr>
              <a:xfrm>
                <a:off x="8156339" y="1800347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3A133574-D40D-93E9-5F4A-9465937D1CA7}"/>
                  </a:ext>
                </a:extLst>
              </p:cNvPr>
              <p:cNvSpPr/>
              <p:nvPr/>
            </p:nvSpPr>
            <p:spPr>
              <a:xfrm>
                <a:off x="8511591" y="4497003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A17E7FD6-CB2C-AC7C-B3CF-3AD2E0E0F0E0}"/>
                  </a:ext>
                </a:extLst>
              </p:cNvPr>
              <p:cNvSpPr/>
              <p:nvPr/>
            </p:nvSpPr>
            <p:spPr>
              <a:xfrm>
                <a:off x="7831241" y="4453455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AABDC548-B665-2179-7559-CE68D281BCAC}"/>
                  </a:ext>
                </a:extLst>
              </p:cNvPr>
              <p:cNvSpPr/>
              <p:nvPr/>
            </p:nvSpPr>
            <p:spPr>
              <a:xfrm>
                <a:off x="8157815" y="2445031"/>
                <a:ext cx="311277" cy="295275"/>
              </a:xfrm>
              <a:prstGeom prst="ellipse">
                <a:avLst/>
              </a:prstGeom>
              <a:solidFill>
                <a:srgbClr val="FFC000">
                  <a:alpha val="58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1104E82B-ADC0-E27D-8AAE-7D2E2C18586D}"/>
              </a:ext>
            </a:extLst>
          </p:cNvPr>
          <p:cNvGrpSpPr/>
          <p:nvPr/>
        </p:nvGrpSpPr>
        <p:grpSpPr>
          <a:xfrm>
            <a:off x="9863953" y="1603723"/>
            <a:ext cx="436184" cy="4476531"/>
            <a:chOff x="9863953" y="1603723"/>
            <a:chExt cx="436184" cy="4476531"/>
          </a:xfrm>
        </p:grpSpPr>
        <p:sp>
          <p:nvSpPr>
            <p:cNvPr id="128" name="Retângulo 127">
              <a:extLst>
                <a:ext uri="{FF2B5EF4-FFF2-40B4-BE49-F238E27FC236}">
                  <a16:creationId xmlns:a16="http://schemas.microsoft.com/office/drawing/2014/main" id="{22F293FB-8770-28B8-179F-00D94398B125}"/>
                </a:ext>
              </a:extLst>
            </p:cNvPr>
            <p:cNvSpPr/>
            <p:nvPr/>
          </p:nvSpPr>
          <p:spPr>
            <a:xfrm>
              <a:off x="9863957" y="2181797"/>
              <a:ext cx="425669" cy="177780"/>
            </a:xfrm>
            <a:prstGeom prst="rect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55" name="Agrupar 154">
              <a:extLst>
                <a:ext uri="{FF2B5EF4-FFF2-40B4-BE49-F238E27FC236}">
                  <a16:creationId xmlns:a16="http://schemas.microsoft.com/office/drawing/2014/main" id="{0ECC7E5E-C8BA-C560-E770-51FEA65E2DB6}"/>
                </a:ext>
              </a:extLst>
            </p:cNvPr>
            <p:cNvGrpSpPr/>
            <p:nvPr/>
          </p:nvGrpSpPr>
          <p:grpSpPr>
            <a:xfrm>
              <a:off x="9863953" y="1603723"/>
              <a:ext cx="436184" cy="4476531"/>
              <a:chOff x="9863953" y="1603723"/>
              <a:chExt cx="436184" cy="4476531"/>
            </a:xfrm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EA81213D-5E98-7D94-D08F-40F8DF93C89A}"/>
                  </a:ext>
                </a:extLst>
              </p:cNvPr>
              <p:cNvSpPr/>
              <p:nvPr/>
            </p:nvSpPr>
            <p:spPr>
              <a:xfrm>
                <a:off x="9869214" y="1603723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9A93AB71-E4A0-BA2E-3F83-8E71627CB60F}"/>
                  </a:ext>
                </a:extLst>
              </p:cNvPr>
              <p:cNvSpPr/>
              <p:nvPr/>
            </p:nvSpPr>
            <p:spPr>
              <a:xfrm>
                <a:off x="9863957" y="1882249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0" name="Retângulo 129">
                <a:extLst>
                  <a:ext uri="{FF2B5EF4-FFF2-40B4-BE49-F238E27FC236}">
                    <a16:creationId xmlns:a16="http://schemas.microsoft.com/office/drawing/2014/main" id="{6AEE0B4F-198B-154D-9A75-899AD6372A39}"/>
                  </a:ext>
                </a:extLst>
              </p:cNvPr>
              <p:cNvSpPr/>
              <p:nvPr/>
            </p:nvSpPr>
            <p:spPr>
              <a:xfrm>
                <a:off x="9874466" y="2460323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2" name="Retângulo 131">
                <a:extLst>
                  <a:ext uri="{FF2B5EF4-FFF2-40B4-BE49-F238E27FC236}">
                    <a16:creationId xmlns:a16="http://schemas.microsoft.com/office/drawing/2014/main" id="{F8EA2E7B-9A3B-1C1C-3006-F6D9FB36A4D0}"/>
                  </a:ext>
                </a:extLst>
              </p:cNvPr>
              <p:cNvSpPr/>
              <p:nvPr/>
            </p:nvSpPr>
            <p:spPr>
              <a:xfrm>
                <a:off x="9863956" y="2733588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4" name="Retângulo 133">
                <a:extLst>
                  <a:ext uri="{FF2B5EF4-FFF2-40B4-BE49-F238E27FC236}">
                    <a16:creationId xmlns:a16="http://schemas.microsoft.com/office/drawing/2014/main" id="{34D1BD36-95B5-D860-E696-A4B9ED0A304E}"/>
                  </a:ext>
                </a:extLst>
              </p:cNvPr>
              <p:cNvSpPr/>
              <p:nvPr/>
            </p:nvSpPr>
            <p:spPr>
              <a:xfrm>
                <a:off x="9874465" y="3027880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6" name="Retângulo 135">
                <a:extLst>
                  <a:ext uri="{FF2B5EF4-FFF2-40B4-BE49-F238E27FC236}">
                    <a16:creationId xmlns:a16="http://schemas.microsoft.com/office/drawing/2014/main" id="{DBE38E6B-5065-71A4-63D4-C2FE8EFDFA94}"/>
                  </a:ext>
                </a:extLst>
              </p:cNvPr>
              <p:cNvSpPr/>
              <p:nvPr/>
            </p:nvSpPr>
            <p:spPr>
              <a:xfrm>
                <a:off x="9874465" y="3327428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8" name="Retângulo 137">
                <a:extLst>
                  <a:ext uri="{FF2B5EF4-FFF2-40B4-BE49-F238E27FC236}">
                    <a16:creationId xmlns:a16="http://schemas.microsoft.com/office/drawing/2014/main" id="{AA284376-AD44-4E11-638D-FA790AA8C0E8}"/>
                  </a:ext>
                </a:extLst>
              </p:cNvPr>
              <p:cNvSpPr/>
              <p:nvPr/>
            </p:nvSpPr>
            <p:spPr>
              <a:xfrm>
                <a:off x="9869208" y="3605954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0" name="Retângulo 139">
                <a:extLst>
                  <a:ext uri="{FF2B5EF4-FFF2-40B4-BE49-F238E27FC236}">
                    <a16:creationId xmlns:a16="http://schemas.microsoft.com/office/drawing/2014/main" id="{B6477618-98BB-B3A2-48A1-BAC49EE79965}"/>
                  </a:ext>
                </a:extLst>
              </p:cNvPr>
              <p:cNvSpPr/>
              <p:nvPr/>
            </p:nvSpPr>
            <p:spPr>
              <a:xfrm>
                <a:off x="9863959" y="3884477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2" name="Retângulo 141">
                <a:extLst>
                  <a:ext uri="{FF2B5EF4-FFF2-40B4-BE49-F238E27FC236}">
                    <a16:creationId xmlns:a16="http://schemas.microsoft.com/office/drawing/2014/main" id="{50738984-7166-7BAF-E38F-E55D1B01B4A2}"/>
                  </a:ext>
                </a:extLst>
              </p:cNvPr>
              <p:cNvSpPr/>
              <p:nvPr/>
            </p:nvSpPr>
            <p:spPr>
              <a:xfrm>
                <a:off x="9874468" y="4178769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4" name="Retângulo 143">
                <a:extLst>
                  <a:ext uri="{FF2B5EF4-FFF2-40B4-BE49-F238E27FC236}">
                    <a16:creationId xmlns:a16="http://schemas.microsoft.com/office/drawing/2014/main" id="{2039FCBF-9009-1C39-BDB8-225DB0AF4FAF}"/>
                  </a:ext>
                </a:extLst>
              </p:cNvPr>
              <p:cNvSpPr/>
              <p:nvPr/>
            </p:nvSpPr>
            <p:spPr>
              <a:xfrm>
                <a:off x="9874468" y="4478317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Retângulo 145">
                <a:extLst>
                  <a:ext uri="{FF2B5EF4-FFF2-40B4-BE49-F238E27FC236}">
                    <a16:creationId xmlns:a16="http://schemas.microsoft.com/office/drawing/2014/main" id="{BEFC6EC8-900E-7897-EBB5-B47F57399207}"/>
                  </a:ext>
                </a:extLst>
              </p:cNvPr>
              <p:cNvSpPr/>
              <p:nvPr/>
            </p:nvSpPr>
            <p:spPr>
              <a:xfrm>
                <a:off x="9869211" y="4756843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1FF147C2-171B-4EAC-886F-659BB9D0BD88}"/>
                  </a:ext>
                </a:extLst>
              </p:cNvPr>
              <p:cNvSpPr/>
              <p:nvPr/>
            </p:nvSpPr>
            <p:spPr>
              <a:xfrm>
                <a:off x="9874467" y="5045874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Retângulo 149">
                <a:extLst>
                  <a:ext uri="{FF2B5EF4-FFF2-40B4-BE49-F238E27FC236}">
                    <a16:creationId xmlns:a16="http://schemas.microsoft.com/office/drawing/2014/main" id="{FB4D5D55-F4F5-AD0E-117D-A20776419A96}"/>
                  </a:ext>
                </a:extLst>
              </p:cNvPr>
              <p:cNvSpPr/>
              <p:nvPr/>
            </p:nvSpPr>
            <p:spPr>
              <a:xfrm>
                <a:off x="9869210" y="5340166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Retângulo 151">
                <a:extLst>
                  <a:ext uri="{FF2B5EF4-FFF2-40B4-BE49-F238E27FC236}">
                    <a16:creationId xmlns:a16="http://schemas.microsoft.com/office/drawing/2014/main" id="{016E0B9D-E60B-986D-247D-90462CE1E55D}"/>
                  </a:ext>
                </a:extLst>
              </p:cNvPr>
              <p:cNvSpPr/>
              <p:nvPr/>
            </p:nvSpPr>
            <p:spPr>
              <a:xfrm>
                <a:off x="9869210" y="5623948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Retângulo 153">
                <a:extLst>
                  <a:ext uri="{FF2B5EF4-FFF2-40B4-BE49-F238E27FC236}">
                    <a16:creationId xmlns:a16="http://schemas.microsoft.com/office/drawing/2014/main" id="{CDAEA293-41B5-9E4F-2418-960D568D83B3}"/>
                  </a:ext>
                </a:extLst>
              </p:cNvPr>
              <p:cNvSpPr/>
              <p:nvPr/>
            </p:nvSpPr>
            <p:spPr>
              <a:xfrm>
                <a:off x="9863953" y="5902474"/>
                <a:ext cx="425669" cy="177780"/>
              </a:xfrm>
              <a:prstGeom prst="rect">
                <a:avLst/>
              </a:prstGeom>
              <a:solidFill>
                <a:schemeClr val="accent1">
                  <a:alpha val="18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79B4E2DF-5798-EDD3-7307-928EDFDDF6C1}"/>
              </a:ext>
            </a:extLst>
          </p:cNvPr>
          <p:cNvGrpSpPr/>
          <p:nvPr/>
        </p:nvGrpSpPr>
        <p:grpSpPr>
          <a:xfrm>
            <a:off x="6111995" y="2461941"/>
            <a:ext cx="489001" cy="821776"/>
            <a:chOff x="6111995" y="2461941"/>
            <a:chExt cx="489001" cy="821776"/>
          </a:xfrm>
        </p:grpSpPr>
        <p:sp>
          <p:nvSpPr>
            <p:cNvPr id="157" name="Seta: para a Direita 156">
              <a:extLst>
                <a:ext uri="{FF2B5EF4-FFF2-40B4-BE49-F238E27FC236}">
                  <a16:creationId xmlns:a16="http://schemas.microsoft.com/office/drawing/2014/main" id="{C01020CB-25D3-21F5-DC68-251A5C2A3E05}"/>
                </a:ext>
              </a:extLst>
            </p:cNvPr>
            <p:cNvSpPr/>
            <p:nvPr/>
          </p:nvSpPr>
          <p:spPr>
            <a:xfrm>
              <a:off x="6111995" y="2461941"/>
              <a:ext cx="489001" cy="245849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9" name="Seta: para a Direita 158">
              <a:extLst>
                <a:ext uri="{FF2B5EF4-FFF2-40B4-BE49-F238E27FC236}">
                  <a16:creationId xmlns:a16="http://schemas.microsoft.com/office/drawing/2014/main" id="{5F01919C-8A74-A9F6-FDAA-E364C876D27F}"/>
                </a:ext>
              </a:extLst>
            </p:cNvPr>
            <p:cNvSpPr/>
            <p:nvPr/>
          </p:nvSpPr>
          <p:spPr>
            <a:xfrm>
              <a:off x="6111995" y="3037868"/>
              <a:ext cx="489001" cy="245849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WhatsApp Video 2026-08-11 at 23.52.19">
            <a:hlinkClick r:id="" action="ppaction://media"/>
            <a:extLst>
              <a:ext uri="{FF2B5EF4-FFF2-40B4-BE49-F238E27FC236}">
                <a16:creationId xmlns:a16="http://schemas.microsoft.com/office/drawing/2014/main" id="{34D55592-A38D-60AD-2AFA-633501864BA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4744"/>
            <a:ext cx="12192000" cy="6565477"/>
          </a:xfr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5A9D974-337F-1857-39B2-44633CEBD8C0}"/>
              </a:ext>
            </a:extLst>
          </p:cNvPr>
          <p:cNvSpPr/>
          <p:nvPr/>
        </p:nvSpPr>
        <p:spPr>
          <a:xfrm>
            <a:off x="8109202" y="365125"/>
            <a:ext cx="4082798" cy="5995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5D792D7-AAA6-9905-7A7B-4B92550F3A99}"/>
              </a:ext>
            </a:extLst>
          </p:cNvPr>
          <p:cNvSpPr/>
          <p:nvPr/>
        </p:nvSpPr>
        <p:spPr>
          <a:xfrm>
            <a:off x="1287779" y="1061884"/>
            <a:ext cx="2795020" cy="5522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704153-3152-F7B2-AC81-FA7FB6EE31F8}"/>
              </a:ext>
            </a:extLst>
          </p:cNvPr>
          <p:cNvSpPr/>
          <p:nvPr/>
        </p:nvSpPr>
        <p:spPr>
          <a:xfrm>
            <a:off x="2999232" y="5248556"/>
            <a:ext cx="5986272" cy="11156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E15C43-79FA-7D17-C5B3-6AD6998008F3}"/>
              </a:ext>
            </a:extLst>
          </p:cNvPr>
          <p:cNvSpPr/>
          <p:nvPr/>
        </p:nvSpPr>
        <p:spPr>
          <a:xfrm>
            <a:off x="-272714" y="6439937"/>
            <a:ext cx="12996672" cy="1627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2992A3C-D414-ED50-6E11-B460141E3476}"/>
              </a:ext>
            </a:extLst>
          </p:cNvPr>
          <p:cNvSpPr txBox="1"/>
          <p:nvPr/>
        </p:nvSpPr>
        <p:spPr>
          <a:xfrm>
            <a:off x="0" y="5142363"/>
            <a:ext cx="1219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spc="2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</a:rPr>
              <a:t>The AI vision system is a robust tool for identifying gross ergonomic deviations in real-time.</a:t>
            </a:r>
          </a:p>
          <a:p>
            <a:pPr algn="ctr"/>
            <a:endParaRPr lang="en-US" sz="2800" b="1" spc="2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0"/>
            </a:endParaRPr>
          </a:p>
          <a:p>
            <a:pPr algn="ctr"/>
            <a:r>
              <a:rPr lang="pt-BR" sz="2400" dirty="0" err="1">
                <a:solidFill>
                  <a:schemeClr val="bg1"/>
                </a:solidFill>
              </a:rPr>
              <a:t>Empowering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students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through</a:t>
            </a:r>
            <a:r>
              <a:rPr lang="pt-BR" sz="2400" dirty="0">
                <a:solidFill>
                  <a:schemeClr val="bg1"/>
                </a:solidFill>
              </a:rPr>
              <a:t> self-</a:t>
            </a:r>
            <a:r>
              <a:rPr lang="pt-BR" sz="2400" dirty="0" err="1">
                <a:solidFill>
                  <a:schemeClr val="bg1"/>
                </a:solidFill>
              </a:rPr>
              <a:t>correction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 err="1">
                <a:solidFill>
                  <a:schemeClr val="bg1"/>
                </a:solidFill>
              </a:rPr>
              <a:t>supporting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teachers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with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objective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metrics</a:t>
            </a:r>
            <a:endParaRPr lang="en-US" sz="2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217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85</Words>
  <Application>Microsoft Office PowerPoint</Application>
  <PresentationFormat>Widescreen</PresentationFormat>
  <Paragraphs>13</Paragraphs>
  <Slides>3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Lato</vt:lpstr>
      <vt:lpstr>Poppins Light</vt:lpstr>
      <vt:lpstr>Urbanist</vt:lpstr>
      <vt:lpstr>Tema do Office</vt:lpstr>
      <vt:lpstr>Smart Education:  An AI-Powered Tool for Pre-Clinical Ergonomic Training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Marco Antonio Dias da Silva</dc:creator>
  <cp:lastModifiedBy>Marco Antonio Dias da Silva</cp:lastModifiedBy>
  <cp:revision>12</cp:revision>
  <dcterms:created xsi:type="dcterms:W3CDTF">2026-07-17T13:54:53Z</dcterms:created>
  <dcterms:modified xsi:type="dcterms:W3CDTF">2026-08-12T02:55:09Z</dcterms:modified>
</cp:coreProperties>
</file>