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 id="2147483695" r:id="rId5"/>
  </p:sldMasterIdLst>
  <p:notesMasterIdLst>
    <p:notesMasterId r:id="rId19"/>
  </p:notesMasterIdLst>
  <p:handoutMasterIdLst>
    <p:handoutMasterId r:id="rId20"/>
  </p:handoutMasterIdLst>
  <p:sldIdLst>
    <p:sldId id="265" r:id="rId6"/>
    <p:sldId id="1484" r:id="rId7"/>
    <p:sldId id="257" r:id="rId8"/>
    <p:sldId id="1487" r:id="rId9"/>
    <p:sldId id="1302" r:id="rId10"/>
    <p:sldId id="258" r:id="rId11"/>
    <p:sldId id="259" r:id="rId12"/>
    <p:sldId id="260" r:id="rId13"/>
    <p:sldId id="261" r:id="rId14"/>
    <p:sldId id="262" r:id="rId15"/>
    <p:sldId id="263" r:id="rId16"/>
    <p:sldId id="264" r:id="rId17"/>
    <p:sldId id="1301"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FF642B-1044-5C04-106F-63EB5BEADEE3}" name="Brown, Lisa" initials="LB" userId="S::lbrown@pnwu.edu::596bfe61-57e2-40ae-9b94-64f1c35ccd5d" providerId="AD"/>
  <p188:author id="{EDB36F58-BB84-4763-9B4B-53D7C54BF518}" name="Gary Pape" initials="GP" userId="24dea076b36407ef" providerId="Windows Live"/>
  <p188:author id="{F7DB447D-19E2-41ED-A8F8-9A13528DFF67}" name="Gutierrez, Olga" initials="GO" userId="S::ogutierrez@pnwu.edu::82fa55fb-28c9-4fd9-82ae-8895ec1c67d6" providerId="AD"/>
  <p188:author id="{908E09B0-1695-FB3C-607B-99CC14FCB3F3}" name="Pape, Gary" initials="PG" userId="S::gpape@pnwu.edu::8882756d-cc9f-4912-ac69-bedcb086ea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A64"/>
    <a:srgbClr val="767171"/>
    <a:srgbClr val="1B3764"/>
    <a:srgbClr val="72C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71"/>
    <p:restoredTop sz="89551" autoAdjust="0"/>
  </p:normalViewPr>
  <p:slideViewPr>
    <p:cSldViewPr snapToGrid="0">
      <p:cViewPr>
        <p:scale>
          <a:sx n="100" d="100"/>
          <a:sy n="100" d="100"/>
        </p:scale>
        <p:origin x="408" y="296"/>
      </p:cViewPr>
      <p:guideLst/>
    </p:cSldViewPr>
  </p:slideViewPr>
  <p:notesTextViewPr>
    <p:cViewPr>
      <p:scale>
        <a:sx n="1" d="1"/>
        <a:sy n="1" d="1"/>
      </p:scale>
      <p:origin x="0" y="0"/>
    </p:cViewPr>
  </p:notesTextViewPr>
  <p:notesViewPr>
    <p:cSldViewPr snapToGrid="0">
      <p:cViewPr>
        <p:scale>
          <a:sx n="1" d="2"/>
          <a:sy n="1" d="2"/>
        </p:scale>
        <p:origin x="4944" y="13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C78E8F-3F95-5245-A480-C4E69418991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74D54CAB-0C83-4141-9E9A-C1327D95AE08}"/>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17AF832-489E-EA48-8F98-14687094D22B}" type="datetimeFigureOut">
              <a:rPr lang="en-US" smtClean="0"/>
              <a:t>8/24/26</a:t>
            </a:fld>
            <a:endParaRPr lang="en-US"/>
          </a:p>
        </p:txBody>
      </p:sp>
      <p:sp>
        <p:nvSpPr>
          <p:cNvPr id="4" name="Footer Placeholder 3">
            <a:extLst>
              <a:ext uri="{FF2B5EF4-FFF2-40B4-BE49-F238E27FC236}">
                <a16:creationId xmlns:a16="http://schemas.microsoft.com/office/drawing/2014/main" id="{0F55B561-A4C2-9640-8D72-E0814884811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D5AC3-FACD-544C-ACA2-22FBAE2B7F9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EBBF31A-2527-C241-9961-8F42A2CD9CA0}" type="slidenum">
              <a:rPr lang="en-US" smtClean="0"/>
              <a:t>‹#›</a:t>
            </a:fld>
            <a:endParaRPr lang="en-US"/>
          </a:p>
        </p:txBody>
      </p:sp>
    </p:spTree>
    <p:extLst>
      <p:ext uri="{BB962C8B-B14F-4D97-AF65-F5344CB8AC3E}">
        <p14:creationId xmlns:p14="http://schemas.microsoft.com/office/powerpoint/2010/main" val="2038305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DA27AA2-1C1E-47F9-A33E-C2B727739C54}" type="datetimeFigureOut">
              <a:rPr lang="en-US" smtClean="0"/>
              <a:t>8/24/26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C324809-5BF9-4B6D-8099-B6AA2B216100}" type="slidenum">
              <a:rPr lang="en-US" smtClean="0"/>
              <a:t>‹#›</a:t>
            </a:fld>
            <a:endParaRPr lang="en-US"/>
          </a:p>
        </p:txBody>
      </p:sp>
    </p:spTree>
    <p:extLst>
      <p:ext uri="{BB962C8B-B14F-4D97-AF65-F5344CB8AC3E}">
        <p14:creationId xmlns:p14="http://schemas.microsoft.com/office/powerpoint/2010/main" val="1085466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I want to propose a simple shift in how we prepare dentists for an aging world. C.L.E.A.R.H. is a dual-layer educational framework designed to make complex, whole-person risk visible and actionable across the curriculum. The central idea is straightforward: if we want a different workforce, we have to change the lens through which students learn to see the patient.</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1</a:t>
            </a:fld>
            <a:endParaRPr lang="en-US"/>
          </a:p>
        </p:txBody>
      </p:sp>
    </p:spTree>
    <p:extLst>
      <p:ext uri="{BB962C8B-B14F-4D97-AF65-F5344CB8AC3E}">
        <p14:creationId xmlns:p14="http://schemas.microsoft.com/office/powerpoint/2010/main" val="1398373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lens can remain constant while the context changes. A rural community in the United States, Rwanda, Uganda, Jamaica, or Mexico will express risk, resources, culture, and access differently. Social accountability is not making every curriculum identical. It is preparing graduates to use a transferable reasoning framework while responding to the patients, communities, and health systems they will actually serve.</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10</a:t>
            </a:fld>
            <a:endParaRPr lang="en-US"/>
          </a:p>
        </p:txBody>
      </p:sp>
    </p:spTree>
    <p:extLst>
      <p:ext uri="{BB962C8B-B14F-4D97-AF65-F5344CB8AC3E}">
        <p14:creationId xmlns:p14="http://schemas.microsoft.com/office/powerpoint/2010/main" val="4276947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opportunity is bigger than adding more geriatrics. We should stop teaching aging only at the end and start teaching every student to recognize vulnerability earlier. C.L.E.A.R.H. is not six more things to teach. It is one better way to see the patient. And if we change that lens, we can change the workforce—and ultimately how the world ages with oral health.</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12</a:t>
            </a:fld>
            <a:endParaRPr lang="en-US"/>
          </a:p>
        </p:txBody>
      </p:sp>
    </p:spTree>
    <p:extLst>
      <p:ext uri="{BB962C8B-B14F-4D97-AF65-F5344CB8AC3E}">
        <p14:creationId xmlns:p14="http://schemas.microsoft.com/office/powerpoint/2010/main" val="4148092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so much for your time and attention. I’d be happy to take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welcome your questions, and I’m happy to elaborate on any part of the presentation — whether related to curriculum, rural rotations, HRSA experience, research, faculty development, community partnerships, or my vision for how we can build something transformative here at PNWU.”</a:t>
            </a:r>
            <a:endParaRPr lang="en-US"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rPr>
              <a:t>“There is no health without oral health”—especially for older adults navigating the challenges of dementia.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rPr>
              <a:t>Through programs like this, we’re helping providers deliver care that’s truly integrated, compassionate, and impactful.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endParaRPr>
          </a:p>
          <a:p>
            <a:r>
              <a:rPr lang="en-US" b="1" dirty="0"/>
              <a:t>A. Vision &amp; Fit Questions</a:t>
            </a:r>
          </a:p>
          <a:p>
            <a:r>
              <a:rPr lang="en-US" b="1" dirty="0"/>
              <a:t>1. “Why do you want to join PNWU?”</a:t>
            </a:r>
          </a:p>
          <a:p>
            <a:r>
              <a:rPr lang="en-US" b="1" dirty="0"/>
              <a:t>Your Answer (verbatim-ready):</a:t>
            </a:r>
            <a:br>
              <a:rPr lang="en-US" dirty="0"/>
            </a:br>
            <a:r>
              <a:rPr lang="en-US" dirty="0"/>
              <a:t>“I’m drawn to PNWU because its mission exactly aligns with the trajectory of my career — improving health outcomes for rural and medically underserved communities through culturally respectful, interprofessional, and community-centered care.</a:t>
            </a:r>
          </a:p>
          <a:p>
            <a:r>
              <a:rPr lang="en-US" dirty="0"/>
              <a:t>What stands out to me about PNWU is that its model is intentionally designed around workforce development, preventative education, and service to the region. Those are the values that have shaped every stage of my work — from HRSA to Harvard, from Rwanda to Washington’s community health centers.”</a:t>
            </a:r>
          </a:p>
          <a:p>
            <a:r>
              <a:rPr lang="en-US" b="1" dirty="0"/>
              <a:t>Professor-track pivot:</a:t>
            </a:r>
            <a:br>
              <a:rPr lang="en-US" dirty="0"/>
            </a:br>
            <a:r>
              <a:rPr lang="en-US" dirty="0"/>
              <a:t>End with:</a:t>
            </a:r>
            <a:br>
              <a:rPr lang="en-US" dirty="0"/>
            </a:br>
            <a:r>
              <a:rPr lang="en-US" dirty="0"/>
              <a:t>“…and I see myself contributing not just as a faculty member but as someone who can build programs, expand partnerships, and elevate PNWU’s national presence.”</a:t>
            </a:r>
          </a:p>
          <a:p>
            <a:br>
              <a:rPr lang="en-US" dirty="0"/>
            </a:br>
            <a:endParaRPr lang="en-US" dirty="0"/>
          </a:p>
          <a:p>
            <a:r>
              <a:rPr lang="en-US" b="1" dirty="0"/>
              <a:t>2. “What is your long-term vision for your role here?”</a:t>
            </a:r>
          </a:p>
          <a:p>
            <a:r>
              <a:rPr lang="en-US" b="1" dirty="0"/>
              <a:t>Answer:</a:t>
            </a:r>
            <a:br>
              <a:rPr lang="en-US" dirty="0"/>
            </a:br>
            <a:r>
              <a:rPr lang="en-US" dirty="0"/>
              <a:t>“My long-term vision is to build a center of excellence in community and geriatric oral health that integrates research, interprofessional education, and community partnerships across Washington.</a:t>
            </a:r>
          </a:p>
          <a:p>
            <a:r>
              <a:rPr lang="en-US" dirty="0"/>
              <a:t>I want PNWU to become a national leader in rural oral health training — the same way Rwanda became a global model for health workforce reform.</a:t>
            </a:r>
            <a:br>
              <a:rPr lang="en-US" dirty="0"/>
            </a:br>
            <a:r>
              <a:rPr lang="en-US" dirty="0"/>
              <a:t>With the right framework, this school can train students who not only practice dentistry, but also shape the systems they work within.”</a:t>
            </a:r>
          </a:p>
          <a:p>
            <a:r>
              <a:rPr lang="en-US" b="1" dirty="0"/>
              <a:t>Professor-track pivot:</a:t>
            </a:r>
            <a:br>
              <a:rPr lang="en-US" dirty="0"/>
            </a:br>
            <a:r>
              <a:rPr lang="en-US" dirty="0"/>
              <a:t>“…and professor-track would allow me to lead sustained program development and scholarship that strengthens the school over time.”</a:t>
            </a:r>
          </a:p>
          <a:p>
            <a:br>
              <a:rPr lang="en-US" dirty="0"/>
            </a:br>
            <a:endParaRPr lang="en-US" dirty="0"/>
          </a:p>
          <a:p>
            <a:r>
              <a:rPr lang="en-US" b="1" dirty="0"/>
              <a:t>B. Teaching Questions</a:t>
            </a:r>
          </a:p>
          <a:p>
            <a:r>
              <a:rPr lang="en-US" b="1" dirty="0"/>
              <a:t>3. “How do you approach teaching?”</a:t>
            </a:r>
          </a:p>
          <a:p>
            <a:r>
              <a:rPr lang="en-US" b="1" dirty="0"/>
              <a:t>Answer:</a:t>
            </a:r>
            <a:br>
              <a:rPr lang="en-US" dirty="0"/>
            </a:br>
            <a:r>
              <a:rPr lang="en-US" dirty="0"/>
              <a:t>“My teaching philosophy is active, culturally responsive, and equity-driven.</a:t>
            </a:r>
            <a:br>
              <a:rPr lang="en-US" dirty="0"/>
            </a:br>
            <a:r>
              <a:rPr lang="en-US" dirty="0"/>
              <a:t>I design learning experiences that build critical thinking, reflect real community needs, and prepare students for interprofessional practice in resource-limited settings.”</a:t>
            </a:r>
          </a:p>
          <a:p>
            <a:r>
              <a:rPr lang="en-US" b="1" dirty="0"/>
              <a:t>Professor-track pivot:</a:t>
            </a:r>
            <a:br>
              <a:rPr lang="en-US" dirty="0"/>
            </a:br>
            <a:r>
              <a:rPr lang="en-US" dirty="0"/>
              <a:t>Emphasize your ability to design </a:t>
            </a:r>
            <a:r>
              <a:rPr lang="en-US" b="1" dirty="0"/>
              <a:t>curriculum</a:t>
            </a:r>
            <a:r>
              <a:rPr lang="en-US" dirty="0"/>
              <a:t>, not just teach it.</a:t>
            </a:r>
          </a:p>
          <a:p>
            <a:br>
              <a:rPr lang="en-US" dirty="0"/>
            </a:br>
            <a:endParaRPr lang="en-US" dirty="0"/>
          </a:p>
          <a:p>
            <a:r>
              <a:rPr lang="en-US" b="1" dirty="0"/>
              <a:t>4. “What courses could you teach immediately?”</a:t>
            </a:r>
          </a:p>
          <a:p>
            <a:r>
              <a:rPr lang="en-US" b="1" dirty="0"/>
              <a:t>Answer:</a:t>
            </a:r>
            <a:endParaRPr lang="en-US" dirty="0"/>
          </a:p>
          <a:p>
            <a:r>
              <a:rPr lang="en-US" dirty="0"/>
              <a:t>Community dentistry</a:t>
            </a:r>
          </a:p>
          <a:p>
            <a:r>
              <a:rPr lang="en-US" dirty="0"/>
              <a:t>Geriatric dentistry</a:t>
            </a:r>
          </a:p>
          <a:p>
            <a:r>
              <a:rPr lang="en-US" dirty="0"/>
              <a:t>Prevention / population health</a:t>
            </a:r>
          </a:p>
          <a:p>
            <a:r>
              <a:rPr lang="en-US" dirty="0"/>
              <a:t>Oral-systemic health</a:t>
            </a:r>
          </a:p>
          <a:p>
            <a:r>
              <a:rPr lang="en-US" dirty="0"/>
              <a:t>Cultural competence / CLEARH</a:t>
            </a:r>
          </a:p>
          <a:p>
            <a:r>
              <a:rPr lang="en-US" dirty="0"/>
              <a:t>IPE coursework</a:t>
            </a:r>
          </a:p>
          <a:p>
            <a:r>
              <a:rPr lang="en-US" dirty="0"/>
              <a:t>Evidence-based dentistry</a:t>
            </a:r>
          </a:p>
          <a:p>
            <a:r>
              <a:rPr lang="en-US" dirty="0"/>
              <a:t>Practice management in underserved settings</a:t>
            </a:r>
          </a:p>
          <a:p>
            <a:r>
              <a:rPr lang="en-US" b="1" dirty="0"/>
              <a:t>Bonus:</a:t>
            </a:r>
            <a:br>
              <a:rPr lang="en-US" dirty="0"/>
            </a:br>
            <a:r>
              <a:rPr lang="en-US" dirty="0"/>
              <a:t>Add:</a:t>
            </a:r>
            <a:br>
              <a:rPr lang="en-US" dirty="0"/>
            </a:br>
            <a:r>
              <a:rPr lang="en-US" dirty="0"/>
              <a:t>“And I am prepared to develop new courses aligned with HRSA and NIH priorities.”</a:t>
            </a:r>
          </a:p>
          <a:p>
            <a:br>
              <a:rPr lang="en-US" dirty="0"/>
            </a:br>
            <a:endParaRPr lang="en-US" dirty="0"/>
          </a:p>
          <a:p>
            <a:r>
              <a:rPr lang="en-US" b="1" dirty="0"/>
              <a:t>C. Research &amp; Scholarship Questions</a:t>
            </a:r>
          </a:p>
          <a:p>
            <a:r>
              <a:rPr lang="en-US" b="1" dirty="0"/>
              <a:t>5. “What is your research agenda over the next 5 years?”</a:t>
            </a:r>
          </a:p>
          <a:p>
            <a:r>
              <a:rPr lang="en-US" b="1" dirty="0"/>
              <a:t>Answer:</a:t>
            </a:r>
            <a:br>
              <a:rPr lang="en-US" dirty="0"/>
            </a:br>
            <a:r>
              <a:rPr lang="en-US" dirty="0"/>
              <a:t>“My research will continue advancing three complementary areas:</a:t>
            </a:r>
          </a:p>
          <a:p>
            <a:r>
              <a:rPr lang="en-US" dirty="0"/>
              <a:t>Oral health and aging, including cognitive decline</a:t>
            </a:r>
          </a:p>
          <a:p>
            <a:r>
              <a:rPr lang="en-US" dirty="0"/>
              <a:t>Rural workforce development</a:t>
            </a:r>
          </a:p>
          <a:p>
            <a:r>
              <a:rPr lang="en-US" dirty="0"/>
              <a:t>Culturally grounded oral health prevention</a:t>
            </a:r>
          </a:p>
          <a:p>
            <a:r>
              <a:rPr lang="en-US" dirty="0"/>
              <a:t>These priorities directly match Washington’s needs and PNWU’s mission.”</a:t>
            </a:r>
          </a:p>
          <a:p>
            <a:r>
              <a:rPr lang="en-US" b="1" dirty="0"/>
              <a:t>Professor-track pivot:</a:t>
            </a:r>
            <a:br>
              <a:rPr lang="en-US" dirty="0"/>
            </a:br>
            <a:r>
              <a:rPr lang="en-US" dirty="0"/>
              <a:t>End with:</a:t>
            </a:r>
            <a:br>
              <a:rPr lang="en-US" dirty="0"/>
            </a:br>
            <a:r>
              <a:rPr lang="en-US" dirty="0"/>
              <a:t>“I am committed to producing peer-reviewed publications and engaging students in scholarly work that strengthens PNWU’s academic reputation.”</a:t>
            </a:r>
          </a:p>
          <a:p>
            <a:br>
              <a:rPr lang="en-US" dirty="0"/>
            </a:br>
            <a:endParaRPr lang="en-US" dirty="0"/>
          </a:p>
          <a:p>
            <a:r>
              <a:rPr lang="en-US" b="1" dirty="0"/>
              <a:t>6. “How will you involve students in research?”</a:t>
            </a:r>
          </a:p>
          <a:p>
            <a:r>
              <a:rPr lang="en-US" b="1" dirty="0"/>
              <a:t>Answer:</a:t>
            </a:r>
            <a:br>
              <a:rPr lang="en-US" dirty="0"/>
            </a:br>
            <a:r>
              <a:rPr lang="en-US" dirty="0"/>
              <a:t>“By integrating research questions into community rotations, case-based learning, and interprofessional projects.</a:t>
            </a:r>
            <a:br>
              <a:rPr lang="en-US" dirty="0"/>
            </a:br>
            <a:r>
              <a:rPr lang="en-US" dirty="0"/>
              <a:t>Students can easily contribute to data collection, quality-improvement cycles, and population health analysis.”</a:t>
            </a:r>
          </a:p>
          <a:p>
            <a:br>
              <a:rPr lang="en-US" dirty="0"/>
            </a:br>
            <a:endParaRPr lang="en-US" dirty="0"/>
          </a:p>
          <a:p>
            <a:r>
              <a:rPr lang="en-US" b="1" dirty="0"/>
              <a:t>D. Community &amp; Rural Focus Questions</a:t>
            </a:r>
          </a:p>
          <a:p>
            <a:r>
              <a:rPr lang="en-US" b="1" dirty="0"/>
              <a:t>7. “What is your experience in rural health?”</a:t>
            </a:r>
          </a:p>
          <a:p>
            <a:r>
              <a:rPr lang="en-US" b="1" dirty="0"/>
              <a:t>Answer:</a:t>
            </a:r>
            <a:br>
              <a:rPr lang="en-US" dirty="0"/>
            </a:br>
            <a:r>
              <a:rPr lang="en-US" dirty="0"/>
              <a:t>“I’ve worked with multiple HRSA-funded community health partners in Washington — including </a:t>
            </a:r>
            <a:r>
              <a:rPr lang="en-US" dirty="0" err="1"/>
              <a:t>SeaMar</a:t>
            </a:r>
            <a:r>
              <a:rPr lang="en-US" dirty="0"/>
              <a:t>, Yakima Neighborhood Health Services, and Yakima Valley Farm Workers Clinic.</a:t>
            </a:r>
            <a:br>
              <a:rPr lang="en-US" dirty="0"/>
            </a:br>
            <a:r>
              <a:rPr lang="en-US" dirty="0"/>
              <a:t>I understand rural demographics, oral health disparities, agricultural worker needs, and the systemic barriers to care.</a:t>
            </a:r>
            <a:br>
              <a:rPr lang="en-US" dirty="0"/>
            </a:br>
            <a:r>
              <a:rPr lang="en-US" dirty="0"/>
              <a:t>I’ve also worked in low-resource environments globally, which further prepares me for rural U.S. contexts.”</a:t>
            </a:r>
          </a:p>
          <a:p>
            <a:br>
              <a:rPr lang="en-US" dirty="0"/>
            </a:br>
            <a:endParaRPr lang="en-US" dirty="0"/>
          </a:p>
          <a:p>
            <a:r>
              <a:rPr lang="en-US" b="1" dirty="0"/>
              <a:t>8. “How will you build partnerships with community clinics?”</a:t>
            </a:r>
          </a:p>
          <a:p>
            <a:r>
              <a:rPr lang="en-US" b="1" dirty="0"/>
              <a:t>Answer:</a:t>
            </a:r>
            <a:br>
              <a:rPr lang="en-US" dirty="0"/>
            </a:br>
            <a:r>
              <a:rPr lang="en-US" dirty="0"/>
              <a:t>“I already have foundational relationships in Washington from my HRSA work and previous collaboration with Dr. Mark </a:t>
            </a:r>
            <a:r>
              <a:rPr lang="en-US" dirty="0" err="1"/>
              <a:t>Koday</a:t>
            </a:r>
            <a:r>
              <a:rPr lang="en-US" dirty="0"/>
              <a:t>.</a:t>
            </a:r>
            <a:br>
              <a:rPr lang="en-US" dirty="0"/>
            </a:br>
            <a:r>
              <a:rPr lang="en-US" dirty="0"/>
              <a:t>At PNWU, I would build structured agreements for rural rotations, interprofessional experiences, and shared faculty development.”</a:t>
            </a:r>
          </a:p>
          <a:p>
            <a:br>
              <a:rPr lang="en-US" dirty="0"/>
            </a:br>
            <a:endParaRPr lang="en-US" dirty="0"/>
          </a:p>
          <a:p>
            <a:r>
              <a:rPr lang="en-US" b="1" dirty="0"/>
              <a:t>E. Leadership Questions</a:t>
            </a:r>
          </a:p>
          <a:p>
            <a:r>
              <a:rPr lang="en-US" b="1" dirty="0"/>
              <a:t>9. “How do you lead teams?”</a:t>
            </a:r>
          </a:p>
          <a:p>
            <a:r>
              <a:rPr lang="en-US" b="1" dirty="0"/>
              <a:t>Answer:</a:t>
            </a:r>
            <a:br>
              <a:rPr lang="en-US" dirty="0"/>
            </a:br>
            <a:r>
              <a:rPr lang="en-US" dirty="0"/>
              <a:t>“My leadership style is collaborative, mission-driven, and systems-focused.</a:t>
            </a:r>
            <a:br>
              <a:rPr lang="en-US" dirty="0"/>
            </a:br>
            <a:r>
              <a:rPr lang="en-US" dirty="0"/>
              <a:t>I bring people together, align goals, and build sustainable structures — whether in Rwanda’s HRH Program, at HRSA, or in my NIH interdisciplinary teams.”</a:t>
            </a:r>
          </a:p>
          <a:p>
            <a:br>
              <a:rPr lang="en-US" dirty="0"/>
            </a:br>
            <a:endParaRPr lang="en-US" dirty="0"/>
          </a:p>
          <a:p>
            <a:r>
              <a:rPr lang="en-US" b="1" dirty="0"/>
              <a:t>10. “Why professor-track, not associate?”</a:t>
            </a:r>
          </a:p>
          <a:p>
            <a:r>
              <a:rPr lang="en-US" b="1" dirty="0"/>
              <a:t>Answer:</a:t>
            </a:r>
            <a:br>
              <a:rPr lang="en-US" dirty="0"/>
            </a:br>
            <a:r>
              <a:rPr lang="en-US" dirty="0"/>
              <a:t>“Because my strengths lie in building programs, contributing scholarship, expanding partnerships, and leading interdisciplinary initiatives.</a:t>
            </a:r>
            <a:br>
              <a:rPr lang="en-US" dirty="0"/>
            </a:br>
            <a:r>
              <a:rPr lang="en-US" dirty="0"/>
              <a:t>I’m not just interested in participating in PNWU’s development — I want to shape it.</a:t>
            </a:r>
            <a:br>
              <a:rPr lang="en-US" dirty="0"/>
            </a:br>
            <a:r>
              <a:rPr lang="en-US" dirty="0"/>
              <a:t>Professor-track aligns with the scope and trajectory of my work.”</a:t>
            </a:r>
          </a:p>
          <a:p>
            <a:br>
              <a:rPr lang="en-US" dirty="0"/>
            </a:br>
            <a:endParaRPr lang="en-US" dirty="0"/>
          </a:p>
          <a:p>
            <a:r>
              <a:rPr lang="en-US" b="1" dirty="0"/>
              <a:t>2. HOW TO TURN EVERY ANSWER INTO A PROFESSOR-TRACK ANSWER</a:t>
            </a:r>
          </a:p>
          <a:p>
            <a:r>
              <a:rPr lang="en-US" dirty="0"/>
              <a:t>Regardless of the question, always end with one of these pivots:</a:t>
            </a:r>
          </a:p>
          <a:p>
            <a:r>
              <a:rPr lang="en-US" dirty="0"/>
              <a:t>“This is why I’m prepared to contribute at a strategic, program-building level.”</a:t>
            </a:r>
          </a:p>
          <a:p>
            <a:r>
              <a:rPr lang="en-US" dirty="0"/>
              <a:t>“I want to help PNWU develop a national identity in rural oral health.”</a:t>
            </a:r>
          </a:p>
          <a:p>
            <a:r>
              <a:rPr lang="en-US" dirty="0"/>
              <a:t>“My goal is to strengthen the school’s long-term infrastructure — teaching, research, and community partnerships.”</a:t>
            </a:r>
          </a:p>
          <a:p>
            <a:r>
              <a:rPr lang="en-US" dirty="0"/>
              <a:t>“Professor-track provides the continuity needed to build sustainable programs.”</a:t>
            </a:r>
          </a:p>
          <a:p>
            <a:br>
              <a:rPr lang="en-US" dirty="0"/>
            </a:br>
            <a:endParaRPr lang="en-US" dirty="0"/>
          </a:p>
          <a:p>
            <a:r>
              <a:rPr lang="en-US" b="1" dirty="0"/>
              <a:t>3. RED-FLAG QUESTIONS &amp; HOW TO REFRAME</a:t>
            </a:r>
          </a:p>
          <a:p>
            <a:r>
              <a:rPr lang="en-US" b="1" dirty="0"/>
              <a:t>A. Weaknesses</a:t>
            </a:r>
          </a:p>
          <a:p>
            <a:r>
              <a:rPr lang="en-US" dirty="0"/>
              <a:t>Say:</a:t>
            </a:r>
            <a:br>
              <a:rPr lang="en-US" dirty="0"/>
            </a:br>
            <a:r>
              <a:rPr lang="en-US" dirty="0"/>
              <a:t>“One area I am intentionally developing is…”</a:t>
            </a:r>
            <a:br>
              <a:rPr lang="en-US" dirty="0"/>
            </a:br>
            <a:r>
              <a:rPr lang="en-US" dirty="0"/>
              <a:t>Make it about </a:t>
            </a:r>
            <a:r>
              <a:rPr lang="en-US" b="1" dirty="0"/>
              <a:t>growth</a:t>
            </a:r>
            <a:r>
              <a:rPr lang="en-US" dirty="0"/>
              <a:t>, not deficit.</a:t>
            </a:r>
          </a:p>
          <a:p>
            <a:r>
              <a:rPr lang="en-US" b="1" dirty="0"/>
              <a:t>B. Conflict or Difficult colleague</a:t>
            </a:r>
          </a:p>
          <a:p>
            <a:r>
              <a:rPr lang="en-US" dirty="0"/>
              <a:t>Reframe to:</a:t>
            </a:r>
            <a:br>
              <a:rPr lang="en-US" dirty="0"/>
            </a:br>
            <a:r>
              <a:rPr lang="en-US" dirty="0"/>
              <a:t>“I focus on alignment, communication, and shared mission.”</a:t>
            </a:r>
          </a:p>
          <a:p>
            <a:r>
              <a:rPr lang="en-US" b="1" dirty="0"/>
              <a:t>C. Why did you leave your last institution?</a:t>
            </a:r>
          </a:p>
          <a:p>
            <a:r>
              <a:rPr lang="en-US" dirty="0"/>
              <a:t>Use a neutral, professional framing:</a:t>
            </a:r>
            <a:br>
              <a:rPr lang="en-US" dirty="0"/>
            </a:br>
            <a:r>
              <a:rPr lang="en-US" dirty="0"/>
              <a:t>“I’m looking for an institution whose mission and values align with my commitment to rural and underserved communities — and PNWU represents that alignment.”</a:t>
            </a:r>
          </a:p>
          <a:p>
            <a:br>
              <a:rPr lang="en-US" dirty="0"/>
            </a:br>
            <a:endParaRPr lang="en-US" dirty="0"/>
          </a:p>
          <a:p>
            <a:r>
              <a:rPr lang="en-US" b="1" dirty="0"/>
              <a:t>4. YOUR STRENGTHS NARRATIVE (REPEAT THESE THEMES)</a:t>
            </a:r>
          </a:p>
          <a:p>
            <a:r>
              <a:rPr lang="en-US" dirty="0"/>
              <a:t>These 7 themes define your brand:</a:t>
            </a:r>
          </a:p>
          <a:p>
            <a:r>
              <a:rPr lang="en-US" b="1" dirty="0"/>
              <a:t>Global → Federal → Academic Continuity</a:t>
            </a:r>
            <a:endParaRPr lang="en-US" dirty="0"/>
          </a:p>
          <a:p>
            <a:r>
              <a:rPr lang="en-US" b="1" dirty="0"/>
              <a:t>Washington-specific HRSA + Yakima connections</a:t>
            </a:r>
            <a:endParaRPr lang="en-US" dirty="0"/>
          </a:p>
          <a:p>
            <a:r>
              <a:rPr lang="en-US" b="1" dirty="0"/>
              <a:t>Geriatric &amp; Rural oral health expertise</a:t>
            </a:r>
            <a:endParaRPr lang="en-US" dirty="0"/>
          </a:p>
          <a:p>
            <a:r>
              <a:rPr lang="en-US" b="1" dirty="0"/>
              <a:t>Interprofessional teaching excellence</a:t>
            </a:r>
            <a:endParaRPr lang="en-US" dirty="0"/>
          </a:p>
          <a:p>
            <a:r>
              <a:rPr lang="en-US" b="1" dirty="0"/>
              <a:t>Equity &amp; cultural literacy leadership</a:t>
            </a:r>
            <a:endParaRPr lang="en-US" dirty="0"/>
          </a:p>
          <a:p>
            <a:r>
              <a:rPr lang="en-US" b="1" dirty="0"/>
              <a:t>Program-building and curriculum development</a:t>
            </a:r>
            <a:endParaRPr lang="en-US" dirty="0"/>
          </a:p>
          <a:p>
            <a:r>
              <a:rPr lang="en-US" b="1" dirty="0"/>
              <a:t>NIH-funded innovative research</a:t>
            </a:r>
            <a:endParaRPr lang="en-US" dirty="0"/>
          </a:p>
          <a:p>
            <a:r>
              <a:rPr lang="en-US" dirty="0"/>
              <a:t>Every answer should touch </a:t>
            </a:r>
            <a:r>
              <a:rPr lang="en-US" b="1" dirty="0"/>
              <a:t>one</a:t>
            </a:r>
            <a:r>
              <a:rPr lang="en-US" dirty="0"/>
              <a:t> or </a:t>
            </a:r>
            <a:r>
              <a:rPr lang="en-US" b="1" dirty="0"/>
              <a:t>two</a:t>
            </a:r>
            <a:r>
              <a:rPr lang="en-US" dirty="0"/>
              <a:t> of these.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51E04C8A-DC1F-B74F-9982-FF6AFF24FAFC}" type="slidenum">
              <a:rPr lang="en-US" smtClean="0"/>
              <a:t>13</a:t>
            </a:fld>
            <a:endParaRPr lang="en-US"/>
          </a:p>
        </p:txBody>
      </p:sp>
    </p:spTree>
    <p:extLst>
      <p:ext uri="{BB962C8B-B14F-4D97-AF65-F5344CB8AC3E}">
        <p14:creationId xmlns:p14="http://schemas.microsoft.com/office/powerpoint/2010/main" val="1313798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timeline highlights the key stages of my professional development from clinical foundations and public health training to becoming an educator at Harvard to HRSA-NIH-funded research and policy work at CMS. Each step strengthened my ability to teach, build programs, and form partnerships in communities facing inequities, —skills essential for advancing new initiatives as those aligned with this Dental school.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FA8EB-7223-2B42-9F91-2DD66E6A5F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2484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living through a demographic revolution, but much of dental education is still organized for yesterday’s patient. Older adults are retaining more teeth while also living with multimorbidity, polypharmacy, cognitive vulnerability, and functional complexity. Yet we often teach geriatrics as a population encountered late in training. If we wait until someone is old to teach students how aging-related vulnerability develops, we are already late.</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3</a:t>
            </a:fld>
            <a:endParaRPr lang="en-US"/>
          </a:p>
        </p:txBody>
      </p:sp>
    </p:spTree>
    <p:extLst>
      <p:ext uri="{BB962C8B-B14F-4D97-AF65-F5344CB8AC3E}">
        <p14:creationId xmlns:p14="http://schemas.microsoft.com/office/powerpoint/2010/main" val="3482012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And this is not only an educational argument. WHO has already defined the direction for global oral health through 2030: prevention, integration with primary health care, life-course approaches, and a workforce prepared around population needs.</a:t>
            </a:r>
          </a:p>
          <a:p>
            <a:endParaRPr lang="en-US" dirty="0"/>
          </a:p>
          <a:p>
            <a:r>
              <a:rPr lang="en-US" dirty="0"/>
              <a:t>For dental education, the challenge is how we operationalize that vision—how we teach students to recognize vulnerability earlier, connect oral health with whole-person health, and act before complexity becomes crisis.</a:t>
            </a:r>
          </a:p>
          <a:p>
            <a:endParaRPr lang="en-US" dirty="0"/>
          </a:p>
          <a:p>
            <a:r>
              <a:rPr lang="en-US" dirty="0"/>
              <a:t>That is where C.L.E.A.R.H. fits. It translates this global policy direction into a clinical reasoning framework students can actually use.</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4</a:t>
            </a:fld>
            <a:endParaRPr lang="en-US"/>
          </a:p>
        </p:txBody>
      </p:sp>
    </p:spTree>
    <p:extLst>
      <p:ext uri="{BB962C8B-B14F-4D97-AF65-F5344CB8AC3E}">
        <p14:creationId xmlns:p14="http://schemas.microsoft.com/office/powerpoint/2010/main" val="1466241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rPr dirty="0"/>
              <a:t>So what changes? Ideally, the graduate—not simply the syllabus. We move from procedure-centered to person-centered care; age-segmented to life-course reasoning; clinic-bounded to community-embedded education; reactive to prevention-oriented practice; and dentistry in isolation to health-system connection. The outcome is an aging-ready, socially accountable workforce prepared for prevention-oriented primary care.</a:t>
            </a:r>
          </a:p>
        </p:txBody>
      </p:sp>
      <p:sp>
        <p:nvSpPr>
          <p:cNvPr id="4" name="Slide Number Placeholder 3"/>
          <p:cNvSpPr>
            <a:spLocks noGrp="1"/>
          </p:cNvSpPr>
          <p:nvPr>
            <p:ph type="sldNum" sz="quarter" idx="5"/>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gap, therefore, is not another geriatrics lecture. The gap is the lens. Clinical complexity, function, nutrition, cognition, caregiving, and access do not suddenly appear at age 65, and they rarely arrive one at a time. We need to move from age-based content to life-course clinical reasoning, so students recognize interacting vulnerabilities earlier and understand how they change treatment decisions.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7D878E"/>
                </a:solidFill>
                <a:latin typeface="+mn-lt"/>
              </a:rPr>
              <a:t>Currently, we are graduating students have been reported as underprepared for adaptive treatment planning and older-adult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6</a:t>
            </a:fld>
            <a:endParaRPr lang="en-US"/>
          </a:p>
        </p:txBody>
      </p:sp>
    </p:spTree>
    <p:extLst>
      <p:ext uri="{BB962C8B-B14F-4D97-AF65-F5344CB8AC3E}">
        <p14:creationId xmlns:p14="http://schemas.microsoft.com/office/powerpoint/2010/main" val="3496322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C.L.E.A.R.H. makes that complexity teachable and repeatable. C is clinical complexity; L, life-course risks; E, environmental and social determinants; A, access barriers; R, risk identification; and H, health-system coordination. The second layer matters just as much: every domain is approached through culturally responsive, ethics-informed, accessibility-focused, person-centered care. It is not a checklist added to dentistry. It is a common reasoning lens.</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7</a:t>
            </a:fld>
            <a:endParaRPr lang="en-US"/>
          </a:p>
        </p:txBody>
      </p:sp>
    </p:spTree>
    <p:extLst>
      <p:ext uri="{BB962C8B-B14F-4D97-AF65-F5344CB8AC3E}">
        <p14:creationId xmlns:p14="http://schemas.microsoft.com/office/powerpoint/2010/main" val="798660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Prevention is multifaceted—diet, behavior, and broader social determinants all shape oral health across the lifespan. But prevention also requires innovation in how we </a:t>
            </a:r>
            <a:r>
              <a:rPr lang="en-US" sz="1200" i="1" dirty="0"/>
              <a:t>detect</a:t>
            </a:r>
            <a:r>
              <a:rPr lang="en-US" sz="1200" dirty="0"/>
              <a:t> emerging risks, especially for vulnerable populations such as older adults.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Beyond research, addressing gaps in aging and oral health also requires strong policy foundations. In Colorado, we built programs that aligned directly with state legislation to expand geriatric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Research gives students a reason to connect the mouth to the whole person. Our aging and global-health work points to pathways linking functional dentition and mastication with diet adaptation, nutrition, inflammation, brain and functional health, caregiving, and access. The educational sequence is research to recognition to prevention. Students do not need to become aging researchers; they need to learn how evidence changes what they recognize in front of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ctr"/>
            <a:r>
              <a:rPr lang="en-US" sz="1200" b="0" dirty="0">
                <a:solidFill>
                  <a:srgbClr val="505A62"/>
                </a:solidFill>
                <a:latin typeface="+mn-lt"/>
              </a:rPr>
              <a:t>US National Institutes of Health, Health &amp; Aging Brain Study – Health Disparities (HABS-HD) and </a:t>
            </a:r>
          </a:p>
          <a:p>
            <a:pPr algn="ctr"/>
            <a:r>
              <a:rPr lang="en-US" sz="1200" b="0" dirty="0">
                <a:solidFill>
                  <a:srgbClr val="505A62"/>
                </a:solidFill>
                <a:latin typeface="+mn-lt"/>
              </a:rPr>
              <a:t>"Oral diseases and quality of life in older adults on anti-retroviral therapy in Uganda (</a:t>
            </a:r>
            <a:r>
              <a:rPr lang="en-US" sz="1200" b="0" dirty="0" err="1">
                <a:solidFill>
                  <a:srgbClr val="505A62"/>
                </a:solidFill>
                <a:latin typeface="+mn-lt"/>
              </a:rPr>
              <a:t>ODQoL</a:t>
            </a:r>
            <a:r>
              <a:rPr lang="en-US" sz="1200" b="0" dirty="0">
                <a:solidFill>
                  <a:srgbClr val="505A62"/>
                </a:solidFill>
                <a:latin typeface="+mn-lt"/>
              </a:rPr>
              <a:t>-UG)” </a:t>
            </a:r>
            <a:r>
              <a:rPr lang="en-US" sz="1200" dirty="0">
                <a:solidFill>
                  <a:srgbClr val="505A62"/>
                </a:solidFill>
                <a:latin typeface="+mn-lt"/>
              </a:rPr>
              <a:t>Funded </a:t>
            </a:r>
            <a:r>
              <a:rPr lang="en-US" sz="1200" b="0" dirty="0">
                <a:solidFill>
                  <a:srgbClr val="505A62"/>
                </a:solidFill>
                <a:latin typeface="+mn-lt"/>
              </a:rPr>
              <a:t>research inform the framework, not as isolated </a:t>
            </a:r>
          </a:p>
          <a:p>
            <a:pPr algn="ctr"/>
            <a:r>
              <a:rPr lang="en-US" sz="1200" b="0" dirty="0">
                <a:solidFill>
                  <a:srgbClr val="505A62"/>
                </a:solidFill>
                <a:latin typeface="+mn-lt"/>
              </a:rPr>
              <a:t>“research content,” but as evidence students can use to recognize vulnerability earlier.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dirty="0">
              <a:solidFill>
                <a:srgbClr val="7D878E"/>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7D878E"/>
                </a:solidFill>
                <a:latin typeface="+mn-lt"/>
              </a:rPr>
              <a:t>Mouth-to-Mind work links jaw/occlusal dysfunction with malnutrition and AD/ADRD risk and emphasizes early, accessible detection.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R21: </a:t>
            </a:r>
            <a:r>
              <a:rPr lang="en-US" sz="1200" kern="100" dirty="0">
                <a:effectLst/>
                <a:latin typeface="Arial" panose="020B0604020202020204" pitchFamily="34" charset="0"/>
                <a:ea typeface="Calibri" panose="020F0502020204030204" pitchFamily="34" charset="0"/>
                <a:cs typeface="Arial" panose="020B0604020202020204" pitchFamily="34" charset="0"/>
              </a:rPr>
              <a:t>The project aims:</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lang="en-US" kern="100" dirty="0">
                <a:latin typeface="Arial" panose="020B0604020202020204" pitchFamily="34" charset="0"/>
                <a:ea typeface="Calibri" panose="020F0502020204030204" pitchFamily="34" charset="0"/>
                <a:cs typeface="Arial" panose="020B0604020202020204" pitchFamily="34" charset="0"/>
              </a:rPr>
              <a:t>T</a:t>
            </a:r>
            <a:r>
              <a:rPr lang="en-US" sz="1200" kern="100" dirty="0">
                <a:effectLst/>
                <a:latin typeface="Arial" panose="020B0604020202020204" pitchFamily="34" charset="0"/>
                <a:ea typeface="Calibri" panose="020F0502020204030204" pitchFamily="34" charset="0"/>
                <a:cs typeface="Arial" panose="020B0604020202020204" pitchFamily="34" charset="0"/>
              </a:rPr>
              <a:t>o determine the impacts of geriatric syndromes (frailty, depression, and cognitive decline) on oral health and quality of life in people with HIV, and </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lang="en-US" kern="100" dirty="0">
                <a:latin typeface="Arial" panose="020B0604020202020204" pitchFamily="34" charset="0"/>
                <a:ea typeface="Calibri" panose="020F0502020204030204" pitchFamily="34" charset="0"/>
                <a:cs typeface="Arial" panose="020B0604020202020204" pitchFamily="34" charset="0"/>
              </a:rPr>
              <a:t>T</a:t>
            </a:r>
            <a:r>
              <a:rPr lang="en-US" sz="1200" kern="100" dirty="0">
                <a:effectLst/>
                <a:latin typeface="Arial" panose="020B0604020202020204" pitchFamily="34" charset="0"/>
                <a:ea typeface="Calibri" panose="020F0502020204030204" pitchFamily="34" charset="0"/>
                <a:cs typeface="Arial" panose="020B0604020202020204" pitchFamily="34" charset="0"/>
              </a:rPr>
              <a:t>o explore the mechanisms of integration of oral health services into routine HIV care in the context of rural Sub-Saharan Africa. </a:t>
            </a:r>
          </a:p>
          <a:p>
            <a:pPr marR="0" lvl="0" algn="just" defTabSz="914400" rtl="0" eaLnBrk="1" fontAlgn="auto" latinLnBrk="0" hangingPunct="1">
              <a:lnSpc>
                <a:spcPct val="100000"/>
              </a:lnSpc>
              <a:spcBef>
                <a:spcPts val="0"/>
              </a:spcBef>
              <a:spcAft>
                <a:spcPts val="0"/>
              </a:spcAft>
              <a:buClrTx/>
              <a:buSzTx/>
              <a:tabLst/>
              <a:defRPr/>
            </a:pP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b="1" kern="100" dirty="0">
                <a:latin typeface="Arial" panose="020B0604020202020204" pitchFamily="34" charset="0"/>
                <a:ea typeface="Calibri" panose="020F0502020204030204" pitchFamily="34" charset="0"/>
                <a:cs typeface="Arial" panose="020B0604020202020204" pitchFamily="34" charset="0"/>
              </a:rPr>
              <a:t>Long-term care Goal: </a:t>
            </a:r>
            <a:r>
              <a:rPr lang="en-US" kern="100" dirty="0">
                <a:latin typeface="Arial" panose="020B0604020202020204" pitchFamily="34" charset="0"/>
                <a:ea typeface="Calibri" panose="020F0502020204030204" pitchFamily="34" charset="0"/>
                <a:cs typeface="Arial" panose="020B0604020202020204" pitchFamily="34" charset="0"/>
              </a:rPr>
              <a:t>D</a:t>
            </a:r>
            <a:r>
              <a:rPr lang="en-US" sz="1200" kern="100" dirty="0">
                <a:effectLst/>
                <a:latin typeface="Arial" panose="020B0604020202020204" pitchFamily="34" charset="0"/>
                <a:ea typeface="Calibri" panose="020F0502020204030204" pitchFamily="34" charset="0"/>
                <a:cs typeface="Arial" panose="020B0604020202020204" pitchFamily="34" charset="0"/>
              </a:rPr>
              <a:t>esign an intervention in southwestern Uganda to assess the inclusion of an oral health preventive and promotion program in routine HIV care.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rial" panose="020B0604020202020204" pitchFamily="34" charset="0"/>
                <a:ea typeface="Calibri" panose="020F0502020204030204" pitchFamily="34" charset="0"/>
                <a:cs typeface="Arial" panose="020B0604020202020204" pitchFamily="34" charset="0"/>
              </a:rPr>
              <a:t>HRSA: </a:t>
            </a:r>
          </a:p>
          <a:p>
            <a:r>
              <a:rPr lang="en-US" dirty="0">
                <a:highlight>
                  <a:srgbClr val="FFFFFF"/>
                </a:highlight>
              </a:rPr>
              <a:t>One of my strongest passions is developing community-based programs and advancing dental education. </a:t>
            </a:r>
          </a:p>
          <a:p>
            <a:r>
              <a:rPr lang="en-US" dirty="0">
                <a:highlight>
                  <a:srgbClr val="FFFFFF"/>
                </a:highlight>
              </a:rPr>
              <a:t>I am committed to preparing trainees to serve underserved and rural communities, shaped by my own experiences growing up in Mexico and working in rural regions since high school, where I saw firsthand the needs and challenges people face.</a:t>
            </a:r>
          </a:p>
          <a:p>
            <a:endParaRPr lang="en-US" dirty="0">
              <a:highlight>
                <a:srgbClr val="FFFFFF"/>
              </a:highlight>
            </a:endParaRPr>
          </a:p>
          <a:p>
            <a:r>
              <a:rPr lang="en-US" dirty="0">
                <a:highlight>
                  <a:srgbClr val="FFFFFF"/>
                </a:highlight>
              </a:rPr>
              <a:t>Core of how I aid to develop the HRSA Rural post-doctoral Oral Health Education program at Harvard, which intentionally proposed to expose students to the realities of health inequities, chronic disease, and culturally diverse communities. And here, I see this is a foundational opportunity, where the education is designed around community-integrated training; which is great.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E1E1E"/>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E1E1E"/>
                </a:solidFill>
                <a:effectLst/>
                <a:highlight>
                  <a:srgbClr val="FFFFFF"/>
                </a:highlight>
                <a:latin typeface="open sans" panose="020B0606030504020204" pitchFamily="34" charset="0"/>
              </a:rPr>
              <a:t>Addresses a gap in dental education and in access to care with respect to underserved and vulnerable populations in rural areas of New Hampshire.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D0D0D"/>
                </a:solidFill>
                <a:effectLst/>
                <a:highlight>
                  <a:srgbClr val="FFFFFF"/>
                </a:highlight>
                <a:latin typeface="Söhne"/>
              </a:rPr>
              <a:t>Curriculum Development; Faculty Development; Student Support and Mentorship</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Increase the primary care oral health workforce to effectively provide comprehensive general and advanced dental care incorporating interdisciplinary and population health (e.g., social determinants of health) approaches to underserved and vulnerable populations with complex medical and behavioral health needs in rural NH.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lvl="1"/>
            <a:r>
              <a:rPr lang="en-US" sz="1200" i="1" dirty="0"/>
              <a:t>Three areas of focus for the programs are: </a:t>
            </a:r>
          </a:p>
          <a:p>
            <a:pPr marL="800100" lvl="1" indent="-342900">
              <a:buFont typeface="Arial" panose="020B0604020202020204" pitchFamily="34" charset="0"/>
              <a:buChar char="•"/>
            </a:pPr>
            <a:r>
              <a:rPr lang="en-US" sz="1200" i="1" dirty="0"/>
              <a:t>Underserved and Vulnerable Populations, </a:t>
            </a:r>
          </a:p>
          <a:p>
            <a:pPr marL="800100" lvl="1" indent="-342900">
              <a:buFont typeface="Arial" panose="020B0604020202020204" pitchFamily="34" charset="0"/>
              <a:buChar char="•"/>
            </a:pPr>
            <a:r>
              <a:rPr lang="en-US" sz="1200" i="1" dirty="0"/>
              <a:t>Rural Training Sites, and </a:t>
            </a:r>
          </a:p>
          <a:p>
            <a:pPr marL="800100" lvl="1" indent="-342900">
              <a:buFont typeface="Arial" panose="020B0604020202020204" pitchFamily="34" charset="0"/>
              <a:buChar char="•"/>
            </a:pPr>
            <a:r>
              <a:rPr lang="en-US" sz="1200" i="1" dirty="0"/>
              <a:t>Dental Public Health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Increase the primary care oral health workforce to effectively provide comprehensive general and advanced dental care incorporating interdisciplinary and population health (e.g., social determinants of health) approaches to underserved and vulnerable populations with complex medical and behavioral health needs in rural NH.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algn="l" rtl="0" eaLnBrk="1" fontAlgn="t" latinLnBrk="0" hangingPunct="1">
              <a:spcBef>
                <a:spcPts val="0"/>
              </a:spcBef>
              <a:spcAft>
                <a:spcPts val="0"/>
              </a:spcAft>
            </a:pPr>
            <a:r>
              <a:rPr lang="en-US" sz="1800" b="0" i="0" u="none" strike="noStrike" kern="1200" dirty="0">
                <a:solidFill>
                  <a:srgbClr val="282828"/>
                </a:solidFill>
                <a:effectLst/>
                <a:latin typeface="Arial" panose="020B0604020202020204" pitchFamily="34" charset="0"/>
                <a:cs typeface="Arial" panose="020B0604020202020204" pitchFamily="34" charset="0"/>
              </a:rPr>
              <a:t>Improve and expand oral health care capacity, access, and services for underserved and vulnerable individuals living in rural areas by fully planning, developing, implementing two postdoctoral training programs (general dentistry (AEGD) and enhanced existing DPH program) with rural tracks. </a:t>
            </a:r>
            <a:endParaRPr lang="en-US"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US" sz="1800" b="0" i="0" u="none" strike="noStrike" kern="1200" dirty="0">
                <a:solidFill>
                  <a:srgbClr val="282828"/>
                </a:solidFill>
                <a:effectLst/>
                <a:latin typeface="Arial" panose="020B0604020202020204" pitchFamily="34" charset="0"/>
                <a:cs typeface="Arial" panose="020B0604020202020204" pitchFamily="34" charset="0"/>
              </a:rPr>
              <a:t>Increase the number of postdoctoral trained primary care dentists with expertise in rural health; specifically, general dentistry and public health who will increase workforce capacity in rural NH. These trainees will choose to practice in rural and/or underserved areas with vulnerable populations after postdoctoral training. </a:t>
            </a:r>
            <a:endParaRPr lang="en-US"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US" sz="1800" b="0" i="0" u="none" strike="noStrike" kern="1200" dirty="0">
                <a:solidFill>
                  <a:srgbClr val="282828"/>
                </a:solidFill>
                <a:effectLst/>
                <a:latin typeface="Arial" panose="020B0604020202020204" pitchFamily="34" charset="0"/>
                <a:cs typeface="Arial" panose="020B0604020202020204" pitchFamily="34" charset="0"/>
              </a:rPr>
              <a:t>Increase the number of primary care dentists; in general dentistry and public health, competent to provide patient-centered, comprehensive, culturally appropriate care for underserved and vulnerable individuals living in rural areas. </a:t>
            </a:r>
            <a:endParaRPr lang="en-US" sz="18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n-US" sz="1800" b="0" i="0" u="none" strike="noStrike" kern="1200" baseline="0" dirty="0">
                <a:solidFill>
                  <a:srgbClr val="282828"/>
                </a:solidFill>
                <a:effectLst/>
                <a:latin typeface="Arial" panose="020B0604020202020204" pitchFamily="34" charset="0"/>
                <a:cs typeface="Arial" panose="020B0604020202020204" pitchFamily="34" charset="0"/>
              </a:rPr>
              <a:t>Evaluation, operational and administrative support to achieve sustainability. 	</a:t>
            </a:r>
            <a:endParaRPr lang="en-US" sz="1800" b="0" i="0" u="none" strike="noStrike"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Collaborating on a response to create new models to improve access and delivery of dental care by supporting innovative postdoctoral dental residency training programs. This collaborative, multidiscipline application requests funding to create two rural residency program tracks (RT) within the disciplines of general dentistry and dental public health to increase access to oral health services for rural populations in NH. </a:t>
            </a:r>
            <a:endParaRPr lang="en-US" dirty="0"/>
          </a:p>
          <a:p>
            <a:endParaRPr lang="es-MX" dirty="0"/>
          </a:p>
          <a:p>
            <a:endParaRPr lang="es-MX"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Harvard School of Dental Medicine (HSDM) will be in partnership with Bi-State Primary Care Association as our clinical site liaison and recruitment center,  Dartmouth-Hitchcock Medical Center (DHMC) for oral surgery and physical diagnosis training, and 6 other rural sites for care delivery training. The partnership between HSDM, DHMC, NH’s training sites and Bi-State Primary Care Association not only expands the pipeline of dental professionals training in the state, but it also creates opportunities for dentists to become more proficient in providing quality health care focused on population health and be recruited to NH permanently after completing their formal dental training. </a:t>
            </a:r>
            <a:endParaRPr lang="es-MX" dirty="0"/>
          </a:p>
          <a:p>
            <a:endParaRPr lang="es-MX" sz="12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mn-lt"/>
                <a:ea typeface="+mn-ea"/>
                <a:cs typeface="+mn-cs"/>
              </a:rPr>
              <a:t>By the end of the 5-year project period we anticipate a total of 17 dental graduates. </a:t>
            </a:r>
            <a:endParaRPr lang="es-MX"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s-MX"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anticipate with this collaborative project (AEGD-RT/DPH-RT) to provide trainees in-depth education and field experiences for rural populations addressing the care and management of medically-complex, special and vulnerable populations (i.e. older adults). Through formal relationships already established with clinical rotation sites, the training will focus on interprofessional practice, social determinants of health, cultural competence and oral health literacy.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Arial" pitchFamily="34" charset="0"/>
                <a:ea typeface="ＭＳ Ｐゴシック" charset="0"/>
                <a:cs typeface="Arial" pitchFamily="34" charset="0"/>
              </a:rPr>
              <a:t>We propose to establish a new Advanced Education in General Dentistry (AEGD) program that will directly address a gap in dental education and in access to care with respect to underserved and vulnerable populations in rural areas and enhance our current Dental Public Health certificate program to focus on rural and vulnerable populations. </a:t>
            </a:r>
          </a:p>
          <a:p>
            <a:endParaRPr lang="en-US" sz="1200" kern="1200" dirty="0">
              <a:solidFill>
                <a:schemeClr val="tx1"/>
              </a:solidFill>
              <a:effectLst/>
              <a:latin typeface="Arial" pitchFamily="34" charset="0"/>
              <a:ea typeface="ＭＳ Ｐゴシック" charset="0"/>
              <a:cs typeface="Arial" pitchFamily="34" charset="0"/>
            </a:endParaRPr>
          </a:p>
          <a:p>
            <a:r>
              <a:rPr lang="en-US" sz="1200" kern="1200" dirty="0">
                <a:solidFill>
                  <a:schemeClr val="tx1"/>
                </a:solidFill>
                <a:effectLst/>
                <a:latin typeface="Arial" pitchFamily="34" charset="0"/>
                <a:ea typeface="ＭＳ Ｐゴシック" charset="0"/>
                <a:cs typeface="Arial" pitchFamily="34" charset="0"/>
              </a:rPr>
              <a:t>With these new and enhanced residency programs we will provide trainees in-depth education and field experiences for rural populations addressing the care and management of medically-complex, special and vulnerable populations (i.e. older adults). Through formal relationships already established with clinical rotation sites, the training will focus on interprofessional practice, social determinants of health, cultural competence and oral health literacy. Supplemental funds enable us to include telehealth and simulation experiences in the curricula for both the AEGD and DPH programs.</a:t>
            </a:r>
          </a:p>
          <a:p>
            <a:endParaRPr lang="en-US" sz="1200" kern="1200" dirty="0">
              <a:solidFill>
                <a:schemeClr val="tx1"/>
              </a:solidFill>
              <a:effectLst/>
              <a:latin typeface="Arial" pitchFamily="34" charset="0"/>
              <a:ea typeface="ＭＳ Ｐゴシック"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8</a:t>
            </a:fld>
            <a:endParaRPr lang="en-US"/>
          </a:p>
        </p:txBody>
      </p:sp>
    </p:spTree>
    <p:extLst>
      <p:ext uri="{BB962C8B-B14F-4D97-AF65-F5344CB8AC3E}">
        <p14:creationId xmlns:p14="http://schemas.microsoft.com/office/powerpoint/2010/main" val="3336559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Implementation does not require another course. Thread the same lens from D1 through D4. In D1, students see risk in histories and cases. In D2, they connect oral function with whole-person health through simulation. In D3, they act through adaptive treatment planning in clinic. By D4, they coordinate across community and interprofessional settings. The content can already exist; C.L.E.A.R.H. reorganizes it around a shared way of thinking.</a:t>
            </a:r>
          </a:p>
          <a:p>
            <a:endParaRPr lang="en-US" dirty="0"/>
          </a:p>
        </p:txBody>
      </p:sp>
      <p:sp>
        <p:nvSpPr>
          <p:cNvPr id="4" name="Slide Number Placeholder 3"/>
          <p:cNvSpPr>
            <a:spLocks noGrp="1"/>
          </p:cNvSpPr>
          <p:nvPr>
            <p:ph type="sldNum" sz="quarter" idx="5"/>
          </p:nvPr>
        </p:nvSpPr>
        <p:spPr/>
        <p:txBody>
          <a:bodyPr/>
          <a:lstStyle/>
          <a:p>
            <a:fld id="{AC324809-5BF9-4B6D-8099-B6AA2B216100}" type="slidenum">
              <a:rPr lang="en-US" smtClean="0"/>
              <a:t>9</a:t>
            </a:fld>
            <a:endParaRPr lang="en-US"/>
          </a:p>
        </p:txBody>
      </p:sp>
    </p:spTree>
    <p:extLst>
      <p:ext uri="{BB962C8B-B14F-4D97-AF65-F5344CB8AC3E}">
        <p14:creationId xmlns:p14="http://schemas.microsoft.com/office/powerpoint/2010/main" val="710301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buffalo.ed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54057-D82B-4340-B1CD-B9D8C7D7B938}"/>
              </a:ext>
            </a:extLst>
          </p:cNvPr>
          <p:cNvSpPr>
            <a:spLocks noGrp="1"/>
          </p:cNvSpPr>
          <p:nvPr>
            <p:ph type="ctrTitle"/>
          </p:nvPr>
        </p:nvSpPr>
        <p:spPr>
          <a:xfrm>
            <a:off x="1524000" y="1122363"/>
            <a:ext cx="9144000" cy="2387600"/>
          </a:xfrm>
        </p:spPr>
        <p:txBody>
          <a:bodyPr anchor="b">
            <a:normAutofit/>
          </a:bodyPr>
          <a:lstStyle>
            <a:lvl1pPr algn="ctr">
              <a:defRPr sz="4800" b="1" i="0">
                <a:solidFill>
                  <a:srgbClr val="1B3764"/>
                </a:solidFill>
                <a:latin typeface="Roboto" pitchFamily="2" charset="0"/>
                <a:ea typeface="Roboto"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38D8B07C-61A2-3A48-BC04-F4F7D8FC561F}"/>
              </a:ext>
            </a:extLst>
          </p:cNvPr>
          <p:cNvSpPr>
            <a:spLocks noGrp="1"/>
          </p:cNvSpPr>
          <p:nvPr>
            <p:ph type="subTitle" idx="1"/>
          </p:nvPr>
        </p:nvSpPr>
        <p:spPr>
          <a:xfrm>
            <a:off x="1524000" y="3602038"/>
            <a:ext cx="9144000" cy="1655762"/>
          </a:xfrm>
        </p:spPr>
        <p:txBody>
          <a:bodyPr/>
          <a:lstStyle>
            <a:lvl1pPr marL="0" indent="0" algn="ctr">
              <a:buNone/>
              <a:defRPr sz="2400" b="0" i="0">
                <a:solidFill>
                  <a:schemeClr val="bg2">
                    <a:lumMod val="50000"/>
                  </a:schemeClr>
                </a:solidFill>
                <a:latin typeface="Roboto Lt" pitchFamily="2" charset="0"/>
                <a:ea typeface="Roboto L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082875-4528-B14A-BE0A-EDC59FD803A8}"/>
              </a:ext>
            </a:extLst>
          </p:cNvPr>
          <p:cNvSpPr>
            <a:spLocks noGrp="1"/>
          </p:cNvSpPr>
          <p:nvPr>
            <p:ph type="dt" sz="half" idx="10"/>
          </p:nvPr>
        </p:nvSpPr>
        <p:spPr>
          <a:xfrm>
            <a:off x="838200" y="6356350"/>
            <a:ext cx="2188633" cy="365125"/>
          </a:xfrm>
        </p:spPr>
        <p:txBody>
          <a:bodyPr/>
          <a:lstStyle/>
          <a:p>
            <a:fld id="{30AA7310-87AB-7C41-A463-441FC073580E}" type="datetimeFigureOut">
              <a:rPr lang="en-US" smtClean="0"/>
              <a:t>8/24/26</a:t>
            </a:fld>
            <a:endParaRPr lang="en-US"/>
          </a:p>
        </p:txBody>
      </p:sp>
      <p:sp>
        <p:nvSpPr>
          <p:cNvPr id="6" name="Slide Number Placeholder 5">
            <a:extLst>
              <a:ext uri="{FF2B5EF4-FFF2-40B4-BE49-F238E27FC236}">
                <a16:creationId xmlns:a16="http://schemas.microsoft.com/office/drawing/2014/main" id="{FE1665A9-CBFE-CD4A-9E20-9203CC1A1697}"/>
              </a:ext>
            </a:extLst>
          </p:cNvPr>
          <p:cNvSpPr>
            <a:spLocks noGrp="1"/>
          </p:cNvSpPr>
          <p:nvPr>
            <p:ph type="sldNum" sz="quarter" idx="12"/>
          </p:nvPr>
        </p:nvSpPr>
        <p:spPr>
          <a:xfrm>
            <a:off x="9165166" y="6356350"/>
            <a:ext cx="2188634" cy="365125"/>
          </a:xfrm>
        </p:spPr>
        <p:txBody>
          <a:bodyPr/>
          <a:lstStyle/>
          <a:p>
            <a:fld id="{3BF9A474-1FCA-4743-8B83-1A1EA54F5017}" type="slidenum">
              <a:rPr lang="en-US" smtClean="0"/>
              <a:t>‹#›</a:t>
            </a:fld>
            <a:endParaRPr lang="en-US"/>
          </a:p>
        </p:txBody>
      </p:sp>
      <p:sp>
        <p:nvSpPr>
          <p:cNvPr id="8" name="Rectangle 7">
            <a:extLst>
              <a:ext uri="{FF2B5EF4-FFF2-40B4-BE49-F238E27FC236}">
                <a16:creationId xmlns:a16="http://schemas.microsoft.com/office/drawing/2014/main" id="{CA4715FE-C789-0F43-BD30-077BB5EA4A0D}"/>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13280A8-F634-6B42-A17F-555DBA561523}"/>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tx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tx1"/>
                </a:solidFill>
                <a:latin typeface="Roboto" pitchFamily="2" charset="0"/>
                <a:ea typeface="Roboto" pitchFamily="2" charset="0"/>
              </a:rPr>
              <a:t>Health.</a:t>
            </a:r>
            <a:endParaRPr lang="en-US" sz="1400" b="0" i="0">
              <a:solidFill>
                <a:srgbClr val="99CA64"/>
              </a:solidFill>
              <a:latin typeface="Roboto" pitchFamily="2" charset="0"/>
              <a:ea typeface="Roboto" pitchFamily="2" charset="0"/>
            </a:endParaRPr>
          </a:p>
        </p:txBody>
      </p:sp>
      <p:pic>
        <p:nvPicPr>
          <p:cNvPr id="7" name="Picture 6" descr="Text&#10;&#10;Description automatically generated">
            <a:extLst>
              <a:ext uri="{FF2B5EF4-FFF2-40B4-BE49-F238E27FC236}">
                <a16:creationId xmlns:a16="http://schemas.microsoft.com/office/drawing/2014/main" id="{16F57AEF-677A-D24D-B1B0-8D80447B5826}"/>
              </a:ext>
            </a:extLst>
          </p:cNvPr>
          <p:cNvPicPr>
            <a:picLocks noChangeAspect="1"/>
          </p:cNvPicPr>
          <p:nvPr userDrawn="1"/>
        </p:nvPicPr>
        <p:blipFill>
          <a:blip r:embed="rId2"/>
          <a:stretch>
            <a:fillRect/>
          </a:stretch>
        </p:blipFill>
        <p:spPr>
          <a:xfrm>
            <a:off x="266700" y="6456078"/>
            <a:ext cx="1961182" cy="307776"/>
          </a:xfrm>
          <a:prstGeom prst="rect">
            <a:avLst/>
          </a:prstGeom>
        </p:spPr>
      </p:pic>
    </p:spTree>
    <p:extLst>
      <p:ext uri="{BB962C8B-B14F-4D97-AF65-F5344CB8AC3E}">
        <p14:creationId xmlns:p14="http://schemas.microsoft.com/office/powerpoint/2010/main" val="41237716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C00F-9991-1442-9643-27AA80A8E425}"/>
              </a:ext>
            </a:extLst>
          </p:cNvPr>
          <p:cNvSpPr>
            <a:spLocks noGrp="1"/>
          </p:cNvSpPr>
          <p:nvPr>
            <p:ph type="title"/>
          </p:nvPr>
        </p:nvSpPr>
        <p:spPr>
          <a:xfrm>
            <a:off x="838200" y="984684"/>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02F732-A967-D147-B5E8-E6033592A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E983515-6EE9-6B42-8FEF-3A6B360B3B04}"/>
              </a:ext>
            </a:extLst>
          </p:cNvPr>
          <p:cNvSpPr>
            <a:spLocks noGrp="1"/>
          </p:cNvSpPr>
          <p:nvPr>
            <p:ph type="body" sz="half" idx="2"/>
          </p:nvPr>
        </p:nvSpPr>
        <p:spPr>
          <a:xfrm>
            <a:off x="839788" y="2679032"/>
            <a:ext cx="3932237" cy="318995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DEA27-355F-EB41-8E06-31F42808A2CD}"/>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6" name="Footer Placeholder 5">
            <a:extLst>
              <a:ext uri="{FF2B5EF4-FFF2-40B4-BE49-F238E27FC236}">
                <a16:creationId xmlns:a16="http://schemas.microsoft.com/office/drawing/2014/main" id="{CE54BACB-10F4-6942-BA50-82D77C2F5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7A4BB6-F20B-914C-8965-A98ADAE78C21}"/>
              </a:ext>
            </a:extLst>
          </p:cNvPr>
          <p:cNvSpPr>
            <a:spLocks noGrp="1"/>
          </p:cNvSpPr>
          <p:nvPr>
            <p:ph type="sldNum" sz="quarter" idx="12"/>
          </p:nvPr>
        </p:nvSpPr>
        <p:spPr/>
        <p:txBody>
          <a:bodyPr/>
          <a:lstStyle/>
          <a:p>
            <a:fld id="{3BF9A474-1FCA-4743-8B83-1A1EA54F5017}" type="slidenum">
              <a:rPr lang="en-US" smtClean="0"/>
              <a:t>‹#›</a:t>
            </a:fld>
            <a:endParaRPr lang="en-US"/>
          </a:p>
        </p:txBody>
      </p:sp>
      <p:cxnSp>
        <p:nvCxnSpPr>
          <p:cNvPr id="11" name="Straight Connector 10">
            <a:extLst>
              <a:ext uri="{FF2B5EF4-FFF2-40B4-BE49-F238E27FC236}">
                <a16:creationId xmlns:a16="http://schemas.microsoft.com/office/drawing/2014/main" id="{9E4A90C8-87CA-AC4D-8D67-BEE558E9830B}"/>
              </a:ext>
            </a:extLst>
          </p:cNvPr>
          <p:cNvCxnSpPr/>
          <p:nvPr userDrawn="1"/>
        </p:nvCxnSpPr>
        <p:spPr>
          <a:xfrm>
            <a:off x="0" y="935966"/>
            <a:ext cx="11092721" cy="0"/>
          </a:xfrm>
          <a:prstGeom prst="line">
            <a:avLst/>
          </a:prstGeom>
          <a:ln w="19050">
            <a:solidFill>
              <a:srgbClr val="1B3764"/>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AE86FD2-BA63-7946-9079-A6B2CE5D2446}"/>
              </a:ext>
            </a:extLst>
          </p:cNvPr>
          <p:cNvSpPr/>
          <p:nvPr userDrawn="1"/>
        </p:nvSpPr>
        <p:spPr>
          <a:xfrm>
            <a:off x="11092721" y="887248"/>
            <a:ext cx="97436" cy="97436"/>
          </a:xfrm>
          <a:prstGeom prst="ellipse">
            <a:avLst/>
          </a:prstGeom>
          <a:noFill/>
          <a:ln w="19050">
            <a:solidFill>
              <a:srgbClr val="1B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98E8DB3-BBE4-C745-A6E3-AAB21F952761}"/>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E24026D-05A5-CF49-B954-A90C339A934A}"/>
              </a:ext>
            </a:extLst>
          </p:cNvPr>
          <p:cNvPicPr>
            <a:picLocks noChangeAspect="1"/>
          </p:cNvPicPr>
          <p:nvPr userDrawn="1"/>
        </p:nvPicPr>
        <p:blipFill>
          <a:blip r:embed="rId2"/>
          <a:stretch>
            <a:fillRect/>
          </a:stretch>
        </p:blipFill>
        <p:spPr>
          <a:xfrm>
            <a:off x="707572" y="318016"/>
            <a:ext cx="3530899" cy="401239"/>
          </a:xfrm>
          <a:prstGeom prst="rect">
            <a:avLst/>
          </a:prstGeom>
        </p:spPr>
      </p:pic>
      <p:sp>
        <p:nvSpPr>
          <p:cNvPr id="14" name="TextBox 13">
            <a:extLst>
              <a:ext uri="{FF2B5EF4-FFF2-40B4-BE49-F238E27FC236}">
                <a16:creationId xmlns:a16="http://schemas.microsoft.com/office/drawing/2014/main" id="{A933454B-DC63-C447-8FAC-F2C675F82AC0}"/>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bg1"/>
                </a:solidFill>
                <a:latin typeface="Roboto" pitchFamily="2" charset="0"/>
                <a:ea typeface="Roboto" pitchFamily="2" charset="0"/>
              </a:rPr>
              <a:t>Health.</a:t>
            </a:r>
          </a:p>
        </p:txBody>
      </p:sp>
    </p:spTree>
    <p:extLst>
      <p:ext uri="{BB962C8B-B14F-4D97-AF65-F5344CB8AC3E}">
        <p14:creationId xmlns:p14="http://schemas.microsoft.com/office/powerpoint/2010/main" val="3415510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59EA-703C-784D-BDA0-D814B656F58A}"/>
              </a:ext>
            </a:extLst>
          </p:cNvPr>
          <p:cNvSpPr>
            <a:spLocks noGrp="1"/>
          </p:cNvSpPr>
          <p:nvPr>
            <p:ph type="title"/>
          </p:nvPr>
        </p:nvSpPr>
        <p:spPr>
          <a:xfrm>
            <a:off x="838200" y="1033402"/>
            <a:ext cx="10515600" cy="111008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D60A0E-28C4-8B46-9885-EE44800CEB03}"/>
              </a:ext>
            </a:extLst>
          </p:cNvPr>
          <p:cNvSpPr>
            <a:spLocks noGrp="1"/>
          </p:cNvSpPr>
          <p:nvPr>
            <p:ph type="body" orient="vert" idx="1"/>
          </p:nvPr>
        </p:nvSpPr>
        <p:spPr>
          <a:xfrm>
            <a:off x="838200" y="2212811"/>
            <a:ext cx="10515600" cy="34234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3D6CC3-DE7B-EC48-8ACD-471DDCC28ED9}"/>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5" name="Footer Placeholder 4">
            <a:extLst>
              <a:ext uri="{FF2B5EF4-FFF2-40B4-BE49-F238E27FC236}">
                <a16:creationId xmlns:a16="http://schemas.microsoft.com/office/drawing/2014/main" id="{D6BD3481-F53A-AD44-8846-0EA145D543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4984C6-4735-D74F-A541-88BA2005017C}"/>
              </a:ext>
            </a:extLst>
          </p:cNvPr>
          <p:cNvSpPr>
            <a:spLocks noGrp="1"/>
          </p:cNvSpPr>
          <p:nvPr>
            <p:ph type="sldNum" sz="quarter" idx="12"/>
          </p:nvPr>
        </p:nvSpPr>
        <p:spPr/>
        <p:txBody>
          <a:bodyPr/>
          <a:lstStyle/>
          <a:p>
            <a:fld id="{3BF9A474-1FCA-4743-8B83-1A1EA54F5017}" type="slidenum">
              <a:rPr lang="en-US" smtClean="0"/>
              <a:t>‹#›</a:t>
            </a:fld>
            <a:endParaRPr lang="en-US"/>
          </a:p>
        </p:txBody>
      </p:sp>
      <p:cxnSp>
        <p:nvCxnSpPr>
          <p:cNvPr id="8" name="Straight Connector 7">
            <a:extLst>
              <a:ext uri="{FF2B5EF4-FFF2-40B4-BE49-F238E27FC236}">
                <a16:creationId xmlns:a16="http://schemas.microsoft.com/office/drawing/2014/main" id="{853E8FC7-9C56-C047-B507-754463D4428F}"/>
              </a:ext>
            </a:extLst>
          </p:cNvPr>
          <p:cNvCxnSpPr/>
          <p:nvPr userDrawn="1"/>
        </p:nvCxnSpPr>
        <p:spPr>
          <a:xfrm>
            <a:off x="0" y="935966"/>
            <a:ext cx="11092721" cy="0"/>
          </a:xfrm>
          <a:prstGeom prst="line">
            <a:avLst/>
          </a:prstGeom>
          <a:ln w="19050">
            <a:solidFill>
              <a:srgbClr val="1B3764"/>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D162B5A4-A03B-1147-8F33-81D12B5020DF}"/>
              </a:ext>
            </a:extLst>
          </p:cNvPr>
          <p:cNvSpPr/>
          <p:nvPr userDrawn="1"/>
        </p:nvSpPr>
        <p:spPr>
          <a:xfrm>
            <a:off x="11092721" y="887248"/>
            <a:ext cx="97436" cy="97436"/>
          </a:xfrm>
          <a:prstGeom prst="ellipse">
            <a:avLst/>
          </a:prstGeom>
          <a:noFill/>
          <a:ln w="19050">
            <a:solidFill>
              <a:srgbClr val="1B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241AB0-3291-D549-823C-0FDA0A60EFFA}"/>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411194F-58FE-B941-93F2-20D135648AB1}"/>
              </a:ext>
            </a:extLst>
          </p:cNvPr>
          <p:cNvPicPr>
            <a:picLocks noChangeAspect="1"/>
          </p:cNvPicPr>
          <p:nvPr userDrawn="1"/>
        </p:nvPicPr>
        <p:blipFill>
          <a:blip r:embed="rId2"/>
          <a:stretch>
            <a:fillRect/>
          </a:stretch>
        </p:blipFill>
        <p:spPr>
          <a:xfrm>
            <a:off x="707572" y="318016"/>
            <a:ext cx="3530899" cy="401239"/>
          </a:xfrm>
          <a:prstGeom prst="rect">
            <a:avLst/>
          </a:prstGeom>
        </p:spPr>
      </p:pic>
      <p:sp>
        <p:nvSpPr>
          <p:cNvPr id="13" name="TextBox 12">
            <a:extLst>
              <a:ext uri="{FF2B5EF4-FFF2-40B4-BE49-F238E27FC236}">
                <a16:creationId xmlns:a16="http://schemas.microsoft.com/office/drawing/2014/main" id="{523A2E92-4A43-5F4C-A8F9-D59C5D4768FA}"/>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bg1"/>
                </a:solidFill>
                <a:latin typeface="Roboto" pitchFamily="2" charset="0"/>
                <a:ea typeface="Roboto" pitchFamily="2" charset="0"/>
              </a:rPr>
              <a:t>Health.</a:t>
            </a:r>
          </a:p>
        </p:txBody>
      </p:sp>
    </p:spTree>
    <p:extLst>
      <p:ext uri="{BB962C8B-B14F-4D97-AF65-F5344CB8AC3E}">
        <p14:creationId xmlns:p14="http://schemas.microsoft.com/office/powerpoint/2010/main" val="2843544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1E1878-FC28-0343-91C8-9966BE7B10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3A4A28-16A3-5042-B7C5-E560F840DC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04A18-10AB-ED42-8F9F-79FC8DA5CD99}"/>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5" name="Footer Placeholder 4">
            <a:extLst>
              <a:ext uri="{FF2B5EF4-FFF2-40B4-BE49-F238E27FC236}">
                <a16:creationId xmlns:a16="http://schemas.microsoft.com/office/drawing/2014/main" id="{4571F94E-E16E-2641-8A60-DC2086466D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0B426-865A-D14C-996C-E78A67933C05}"/>
              </a:ext>
            </a:extLst>
          </p:cNvPr>
          <p:cNvSpPr>
            <a:spLocks noGrp="1"/>
          </p:cNvSpPr>
          <p:nvPr>
            <p:ph type="sldNum" sz="quarter" idx="12"/>
          </p:nvPr>
        </p:nvSpPr>
        <p:spPr/>
        <p:txBody>
          <a:bodyPr/>
          <a:lstStyle/>
          <a:p>
            <a:fld id="{3BF9A474-1FCA-4743-8B83-1A1EA54F5017}" type="slidenum">
              <a:rPr lang="en-US" smtClean="0"/>
              <a:t>‹#›</a:t>
            </a:fld>
            <a:endParaRPr lang="en-US"/>
          </a:p>
        </p:txBody>
      </p:sp>
    </p:spTree>
    <p:extLst>
      <p:ext uri="{BB962C8B-B14F-4D97-AF65-F5344CB8AC3E}">
        <p14:creationId xmlns:p14="http://schemas.microsoft.com/office/powerpoint/2010/main" val="646421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610775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2303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6450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4932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61941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6005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4669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610D-1F45-F34D-946D-165BF45CCB2B}"/>
              </a:ext>
            </a:extLst>
          </p:cNvPr>
          <p:cNvSpPr>
            <a:spLocks noGrp="1"/>
          </p:cNvSpPr>
          <p:nvPr>
            <p:ph type="title"/>
          </p:nvPr>
        </p:nvSpPr>
        <p:spPr>
          <a:xfrm>
            <a:off x="838200" y="1599493"/>
            <a:ext cx="7968916" cy="585111"/>
          </a:xfrm>
        </p:spPr>
        <p:txBody>
          <a:bodyPr anchor="t">
            <a:normAutofit/>
          </a:bodyPr>
          <a:lstStyle>
            <a:lvl1pPr>
              <a:defRPr sz="3600" b="0" i="0">
                <a:solidFill>
                  <a:srgbClr val="99CA64"/>
                </a:solidFill>
                <a:latin typeface="Roboto" pitchFamily="2" charset="0"/>
                <a:ea typeface="Roboto"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2AB70A8-3DB0-694A-B760-CCB67312C3A6}"/>
              </a:ext>
            </a:extLst>
          </p:cNvPr>
          <p:cNvSpPr>
            <a:spLocks noGrp="1"/>
          </p:cNvSpPr>
          <p:nvPr>
            <p:ph idx="1" hasCustomPrompt="1"/>
          </p:nvPr>
        </p:nvSpPr>
        <p:spPr>
          <a:xfrm>
            <a:off x="838200" y="2379543"/>
            <a:ext cx="7968916" cy="2698230"/>
          </a:xfrm>
        </p:spPr>
        <p:txBody>
          <a:bodyPr>
            <a:normAutofit/>
          </a:bodyPr>
          <a:lstStyle>
            <a:lvl1pPr marL="0" indent="0">
              <a:buFont typeface=".AppleSystemUIFont"/>
              <a:buNone/>
              <a:defRPr sz="2400" b="0" i="0">
                <a:solidFill>
                  <a:schemeClr val="bg2">
                    <a:lumMod val="50000"/>
                  </a:schemeClr>
                </a:solidFill>
                <a:latin typeface="Roboto Lt" pitchFamily="2" charset="0"/>
                <a:ea typeface="Roboto Lt" pitchFamily="2" charset="0"/>
              </a:defRPr>
            </a:lvl1pPr>
            <a:lvl2pPr marL="457200" indent="0">
              <a:buFont typeface="Arial" panose="020B0604020202020204" pitchFamily="34" charset="0"/>
              <a:buNone/>
              <a:defRPr b="0" i="0">
                <a:solidFill>
                  <a:schemeClr val="bg2">
                    <a:lumMod val="50000"/>
                  </a:schemeClr>
                </a:solidFill>
                <a:latin typeface="Roboto Lt" pitchFamily="2" charset="0"/>
                <a:ea typeface="Roboto Lt" pitchFamily="2" charset="0"/>
              </a:defRPr>
            </a:lvl2pPr>
            <a:lvl3pPr marL="914400" indent="0">
              <a:buNone/>
              <a:defRPr b="0" i="0">
                <a:solidFill>
                  <a:schemeClr val="bg2">
                    <a:lumMod val="50000"/>
                  </a:schemeClr>
                </a:solidFill>
                <a:latin typeface="Roboto Lt" pitchFamily="2" charset="0"/>
                <a:ea typeface="Roboto Lt" pitchFamily="2" charset="0"/>
              </a:defRPr>
            </a:lvl3pPr>
            <a:lvl4pPr marL="1371600" indent="0">
              <a:buNone/>
              <a:defRPr b="0" i="0">
                <a:solidFill>
                  <a:schemeClr val="bg2">
                    <a:lumMod val="50000"/>
                  </a:schemeClr>
                </a:solidFill>
                <a:latin typeface="Roboto Lt" pitchFamily="2" charset="0"/>
                <a:ea typeface="Roboto Lt" pitchFamily="2" charset="0"/>
              </a:defRPr>
            </a:lvl4pPr>
            <a:lvl5pPr marL="1828800" indent="0">
              <a:buNone/>
              <a:defRPr b="0" i="0">
                <a:solidFill>
                  <a:schemeClr val="bg2">
                    <a:lumMod val="50000"/>
                  </a:schemeClr>
                </a:solidFill>
                <a:latin typeface="Roboto Lt" pitchFamily="2" charset="0"/>
                <a:ea typeface="Roboto Lt" pitchFamily="2" charset="0"/>
              </a:defRPr>
            </a:lvl5pPr>
          </a:lstStyle>
          <a:p>
            <a:r>
              <a:rPr lang="en-US" err="1"/>
              <a:t>Em</a:t>
            </a:r>
            <a:r>
              <a:rPr lang="en-US"/>
              <a:t> </a:t>
            </a:r>
            <a:r>
              <a:rPr lang="en-US" err="1"/>
              <a:t>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a:t>
            </a:r>
            <a:r>
              <a:rPr lang="en-US" err="1"/>
              <a:t>vehicula</a:t>
            </a:r>
            <a:r>
              <a:rPr lang="en-US"/>
              <a:t> dui in </a:t>
            </a:r>
            <a:r>
              <a:rPr lang="en-US" err="1"/>
              <a:t>neque</a:t>
            </a:r>
            <a:r>
              <a:rPr lang="en-US"/>
              <a:t> </a:t>
            </a:r>
            <a:r>
              <a:rPr lang="en-US" err="1"/>
              <a:t>dignissim</a:t>
            </a:r>
            <a:r>
              <a:rPr lang="en-US"/>
              <a:t>, in </a:t>
            </a:r>
            <a:r>
              <a:rPr lang="en-US" err="1"/>
              <a:t>aliquet</a:t>
            </a:r>
            <a:r>
              <a:rPr lang="en-US"/>
              <a:t> </a:t>
            </a:r>
            <a:r>
              <a:rPr lang="en-US" err="1"/>
              <a:t>nisl</a:t>
            </a:r>
            <a:r>
              <a:rPr lang="en-US"/>
              <a:t> </a:t>
            </a:r>
            <a:r>
              <a:rPr lang="en-US" err="1"/>
              <a:t>varius</a:t>
            </a:r>
            <a:r>
              <a:rPr lang="en-US"/>
              <a:t>. </a:t>
            </a:r>
            <a:r>
              <a:rPr lang="en-US" err="1"/>
              <a:t>Sed</a:t>
            </a:r>
            <a:r>
              <a:rPr lang="en-US"/>
              <a:t> a </a:t>
            </a:r>
            <a:r>
              <a:rPr lang="en-US" err="1"/>
              <a:t>erat</a:t>
            </a:r>
            <a:r>
              <a:rPr lang="en-US"/>
              <a:t> </a:t>
            </a:r>
            <a:r>
              <a:rPr lang="en-US" err="1"/>
              <a:t>ut</a:t>
            </a:r>
            <a:r>
              <a:rPr lang="en-US"/>
              <a:t> magna </a:t>
            </a:r>
            <a:r>
              <a:rPr lang="en-US" err="1"/>
              <a:t>vulputate</a:t>
            </a:r>
            <a:r>
              <a:rPr lang="en-US"/>
              <a:t> </a:t>
            </a:r>
            <a:r>
              <a:rPr lang="en-US" err="1"/>
              <a:t>feugiat</a:t>
            </a:r>
            <a:r>
              <a:rPr lang="en-US"/>
              <a:t>. </a:t>
            </a:r>
            <a:r>
              <a:rPr lang="en-US" err="1"/>
              <a:t>Quisque</a:t>
            </a:r>
            <a:r>
              <a:rPr lang="en-US"/>
              <a:t> </a:t>
            </a:r>
            <a:r>
              <a:rPr lang="en-US" err="1"/>
              <a:t>varius</a:t>
            </a:r>
            <a:r>
              <a:rPr lang="en-US"/>
              <a:t> libero </a:t>
            </a:r>
            <a:r>
              <a:rPr lang="en-US" err="1"/>
              <a:t>placerat</a:t>
            </a:r>
            <a:r>
              <a:rPr lang="en-US"/>
              <a:t> </a:t>
            </a:r>
            <a:r>
              <a:rPr lang="en-US" err="1"/>
              <a:t>erat</a:t>
            </a:r>
            <a:r>
              <a:rPr lang="en-US"/>
              <a:t> </a:t>
            </a:r>
            <a:r>
              <a:rPr lang="en-US" err="1"/>
              <a:t>lobortis</a:t>
            </a:r>
            <a:r>
              <a:rPr lang="en-US"/>
              <a:t> </a:t>
            </a:r>
            <a:r>
              <a:rPr lang="en-US" err="1"/>
              <a:t>congue</a:t>
            </a:r>
            <a:r>
              <a:rPr lang="en-US"/>
              <a:t>. Integer a </a:t>
            </a:r>
            <a:r>
              <a:rPr lang="en-US" err="1"/>
              <a:t>arcu</a:t>
            </a:r>
            <a:r>
              <a:rPr lang="en-US"/>
              <a:t> </a:t>
            </a:r>
            <a:r>
              <a:rPr lang="en-US" err="1"/>
              <a:t>vel</a:t>
            </a:r>
            <a:r>
              <a:rPr lang="en-US"/>
              <a:t> ante </a:t>
            </a:r>
            <a:r>
              <a:rPr lang="en-US" err="1"/>
              <a:t>bibendum</a:t>
            </a:r>
            <a:r>
              <a:rPr lang="en-US"/>
              <a:t> </a:t>
            </a:r>
            <a:r>
              <a:rPr lang="en-US" err="1"/>
              <a:t>scelerisque</a:t>
            </a:r>
            <a:r>
              <a:rPr lang="en-US"/>
              <a:t>. Class </a:t>
            </a:r>
            <a:r>
              <a:rPr lang="en-US" err="1"/>
              <a:t>aptent</a:t>
            </a:r>
            <a:r>
              <a:rPr lang="en-US"/>
              <a:t> </a:t>
            </a:r>
            <a:r>
              <a:rPr lang="en-US" err="1"/>
              <a:t>taciti</a:t>
            </a:r>
            <a:r>
              <a:rPr lang="en-US"/>
              <a:t> </a:t>
            </a:r>
            <a:r>
              <a:rPr lang="en-US" err="1"/>
              <a:t>sociosqu</a:t>
            </a:r>
            <a:r>
              <a:rPr lang="en-US"/>
              <a:t> </a:t>
            </a:r>
            <a:r>
              <a:rPr lang="en-US">
                <a:hlinkClick r:id="rId2"/>
              </a:rPr>
              <a:t>ad litora torquent.</a:t>
            </a:r>
            <a:endParaRPr lang="en-US"/>
          </a:p>
        </p:txBody>
      </p:sp>
      <p:sp>
        <p:nvSpPr>
          <p:cNvPr id="4" name="Date Placeholder 3">
            <a:extLst>
              <a:ext uri="{FF2B5EF4-FFF2-40B4-BE49-F238E27FC236}">
                <a16:creationId xmlns:a16="http://schemas.microsoft.com/office/drawing/2014/main" id="{1D03FC7D-05F9-C046-85F8-1454C47891AE}"/>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5" name="Footer Placeholder 4">
            <a:extLst>
              <a:ext uri="{FF2B5EF4-FFF2-40B4-BE49-F238E27FC236}">
                <a16:creationId xmlns:a16="http://schemas.microsoft.com/office/drawing/2014/main" id="{ACB554CF-9BDB-084A-AFAE-43222A6439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D4DF9-FCF7-9C45-A094-98DC9474C280}"/>
              </a:ext>
            </a:extLst>
          </p:cNvPr>
          <p:cNvSpPr>
            <a:spLocks noGrp="1"/>
          </p:cNvSpPr>
          <p:nvPr>
            <p:ph type="sldNum" sz="quarter" idx="12"/>
          </p:nvPr>
        </p:nvSpPr>
        <p:spPr/>
        <p:txBody>
          <a:bodyPr/>
          <a:lstStyle/>
          <a:p>
            <a:fld id="{3BF9A474-1FCA-4743-8B83-1A1EA54F5017}" type="slidenum">
              <a:rPr lang="en-US" smtClean="0"/>
              <a:t>‹#›</a:t>
            </a:fld>
            <a:endParaRPr lang="en-US"/>
          </a:p>
        </p:txBody>
      </p:sp>
      <p:cxnSp>
        <p:nvCxnSpPr>
          <p:cNvPr id="12" name="Straight Connector 11">
            <a:extLst>
              <a:ext uri="{FF2B5EF4-FFF2-40B4-BE49-F238E27FC236}">
                <a16:creationId xmlns:a16="http://schemas.microsoft.com/office/drawing/2014/main" id="{A192E4AC-1738-D342-9B36-6020867E5877}"/>
              </a:ext>
            </a:extLst>
          </p:cNvPr>
          <p:cNvCxnSpPr/>
          <p:nvPr userDrawn="1"/>
        </p:nvCxnSpPr>
        <p:spPr>
          <a:xfrm>
            <a:off x="0" y="935966"/>
            <a:ext cx="11092721" cy="0"/>
          </a:xfrm>
          <a:prstGeom prst="line">
            <a:avLst/>
          </a:prstGeom>
          <a:ln w="19050">
            <a:solidFill>
              <a:srgbClr val="1B3764"/>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B0CEF5AB-1CB3-C242-A1AF-A62E7374DD22}"/>
              </a:ext>
            </a:extLst>
          </p:cNvPr>
          <p:cNvSpPr/>
          <p:nvPr userDrawn="1"/>
        </p:nvSpPr>
        <p:spPr>
          <a:xfrm>
            <a:off x="11092721" y="887248"/>
            <a:ext cx="97436" cy="97436"/>
          </a:xfrm>
          <a:prstGeom prst="ellipse">
            <a:avLst/>
          </a:prstGeom>
          <a:noFill/>
          <a:ln w="19050">
            <a:solidFill>
              <a:srgbClr val="1B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555CFCF-0D66-5346-AECD-C7733A81D7D0}"/>
              </a:ext>
            </a:extLst>
          </p:cNvPr>
          <p:cNvPicPr>
            <a:picLocks noChangeAspect="1"/>
          </p:cNvPicPr>
          <p:nvPr userDrawn="1"/>
        </p:nvPicPr>
        <p:blipFill>
          <a:blip r:embed="rId3"/>
          <a:stretch>
            <a:fillRect/>
          </a:stretch>
        </p:blipFill>
        <p:spPr>
          <a:xfrm>
            <a:off x="707572" y="318016"/>
            <a:ext cx="3530899" cy="401239"/>
          </a:xfrm>
          <a:prstGeom prst="rect">
            <a:avLst/>
          </a:prstGeom>
        </p:spPr>
      </p:pic>
      <p:sp>
        <p:nvSpPr>
          <p:cNvPr id="16" name="Rectangle 15">
            <a:extLst>
              <a:ext uri="{FF2B5EF4-FFF2-40B4-BE49-F238E27FC236}">
                <a16:creationId xmlns:a16="http://schemas.microsoft.com/office/drawing/2014/main" id="{BC61FAA2-096C-B942-89B3-696DA6DD4D79}"/>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2DF1832-AF21-0841-AA8D-A9084ADAFF60}"/>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bg1"/>
                </a:solidFill>
                <a:latin typeface="Roboto" pitchFamily="2" charset="0"/>
                <a:ea typeface="Roboto" pitchFamily="2" charset="0"/>
              </a:rPr>
              <a:t>Health.</a:t>
            </a:r>
          </a:p>
        </p:txBody>
      </p:sp>
    </p:spTree>
    <p:extLst>
      <p:ext uri="{BB962C8B-B14F-4D97-AF65-F5344CB8AC3E}">
        <p14:creationId xmlns:p14="http://schemas.microsoft.com/office/powerpoint/2010/main" val="2157986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3275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5604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7358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20208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002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AA2AA-DE64-874A-95B5-3DE208F240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4F4C04-5065-AE40-8C8A-D4398E200E22}"/>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4" name="Footer Placeholder 3">
            <a:extLst>
              <a:ext uri="{FF2B5EF4-FFF2-40B4-BE49-F238E27FC236}">
                <a16:creationId xmlns:a16="http://schemas.microsoft.com/office/drawing/2014/main" id="{C9BFECFA-FA9C-FB44-8F44-7CDEF87DAA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F338F6-DC3C-FA4C-9C48-C8E1B9568777}"/>
              </a:ext>
            </a:extLst>
          </p:cNvPr>
          <p:cNvSpPr>
            <a:spLocks noGrp="1"/>
          </p:cNvSpPr>
          <p:nvPr>
            <p:ph type="sldNum" sz="quarter" idx="12"/>
          </p:nvPr>
        </p:nvSpPr>
        <p:spPr/>
        <p:txBody>
          <a:bodyPr/>
          <a:lstStyle/>
          <a:p>
            <a:fld id="{3BF9A474-1FCA-4743-8B83-1A1EA54F5017}" type="slidenum">
              <a:rPr lang="en-US" smtClean="0"/>
              <a:t>‹#›</a:t>
            </a:fld>
            <a:endParaRPr lang="en-US"/>
          </a:p>
        </p:txBody>
      </p:sp>
    </p:spTree>
    <p:extLst>
      <p:ext uri="{BB962C8B-B14F-4D97-AF65-F5344CB8AC3E}">
        <p14:creationId xmlns:p14="http://schemas.microsoft.com/office/powerpoint/2010/main" val="2286677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1B3764"/>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C8DD70-ACA5-4147-B2DD-263DCA62DC1F}"/>
              </a:ext>
            </a:extLst>
          </p:cNvPr>
          <p:cNvPicPr>
            <a:picLocks noChangeAspect="1"/>
          </p:cNvPicPr>
          <p:nvPr userDrawn="1"/>
        </p:nvPicPr>
        <p:blipFill rotWithShape="1">
          <a:blip r:embed="rId2">
            <a:alphaModFix amt="29000"/>
          </a:blip>
          <a:srcRect r="23963"/>
          <a:stretch/>
        </p:blipFill>
        <p:spPr>
          <a:xfrm>
            <a:off x="2857427" y="2157963"/>
            <a:ext cx="9334573" cy="4212473"/>
          </a:xfrm>
          <a:prstGeom prst="rect">
            <a:avLst/>
          </a:prstGeom>
        </p:spPr>
      </p:pic>
      <p:sp>
        <p:nvSpPr>
          <p:cNvPr id="2" name="Title 1">
            <a:extLst>
              <a:ext uri="{FF2B5EF4-FFF2-40B4-BE49-F238E27FC236}">
                <a16:creationId xmlns:a16="http://schemas.microsoft.com/office/drawing/2014/main" id="{542944A9-CFDD-EF43-AC48-0870C48294D5}"/>
              </a:ext>
            </a:extLst>
          </p:cNvPr>
          <p:cNvSpPr>
            <a:spLocks noGrp="1"/>
          </p:cNvSpPr>
          <p:nvPr>
            <p:ph type="title"/>
          </p:nvPr>
        </p:nvSpPr>
        <p:spPr>
          <a:xfrm>
            <a:off x="831850" y="1709738"/>
            <a:ext cx="10515600" cy="2852737"/>
          </a:xfrm>
        </p:spPr>
        <p:txBody>
          <a:bodyPr anchor="b"/>
          <a:lstStyle>
            <a:lvl1pPr>
              <a:defRPr sz="6000" b="1" i="0">
                <a:solidFill>
                  <a:schemeClr val="bg1"/>
                </a:solidFill>
                <a:latin typeface="Roboto" pitchFamily="2" charset="0"/>
                <a:ea typeface="Roboto"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04586391-A8BB-954A-92C1-3FD4626186E0}"/>
              </a:ext>
            </a:extLst>
          </p:cNvPr>
          <p:cNvSpPr>
            <a:spLocks noGrp="1"/>
          </p:cNvSpPr>
          <p:nvPr>
            <p:ph type="body" idx="1"/>
          </p:nvPr>
        </p:nvSpPr>
        <p:spPr>
          <a:xfrm>
            <a:off x="831850" y="4589463"/>
            <a:ext cx="10515600" cy="1500187"/>
          </a:xfrm>
        </p:spPr>
        <p:txBody>
          <a:bodyPr/>
          <a:lstStyle>
            <a:lvl1pPr marL="0" indent="0">
              <a:buNone/>
              <a:defRPr sz="2400" b="0" i="0">
                <a:solidFill>
                  <a:schemeClr val="bg1"/>
                </a:solidFill>
                <a:latin typeface="Roboto Lt" pitchFamily="2" charset="0"/>
                <a:ea typeface="Roboto L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9DF594-D989-704F-9832-8E6711699EE2}"/>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5" name="Footer Placeholder 4">
            <a:extLst>
              <a:ext uri="{FF2B5EF4-FFF2-40B4-BE49-F238E27FC236}">
                <a16:creationId xmlns:a16="http://schemas.microsoft.com/office/drawing/2014/main" id="{8CF305BD-8F83-2445-A5EB-D697B31B4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4C2281-E523-834C-B63F-ADD57DFDFE8E}"/>
              </a:ext>
            </a:extLst>
          </p:cNvPr>
          <p:cNvSpPr>
            <a:spLocks noGrp="1"/>
          </p:cNvSpPr>
          <p:nvPr>
            <p:ph type="sldNum" sz="quarter" idx="12"/>
          </p:nvPr>
        </p:nvSpPr>
        <p:spPr/>
        <p:txBody>
          <a:bodyPr/>
          <a:lstStyle/>
          <a:p>
            <a:fld id="{3BF9A474-1FCA-4743-8B83-1A1EA54F5017}" type="slidenum">
              <a:rPr lang="en-US" smtClean="0"/>
              <a:t>‹#›</a:t>
            </a:fld>
            <a:endParaRPr lang="en-US"/>
          </a:p>
        </p:txBody>
      </p:sp>
      <p:sp>
        <p:nvSpPr>
          <p:cNvPr id="10" name="Rectangle 9">
            <a:extLst>
              <a:ext uri="{FF2B5EF4-FFF2-40B4-BE49-F238E27FC236}">
                <a16:creationId xmlns:a16="http://schemas.microsoft.com/office/drawing/2014/main" id="{CCBDDD3D-D577-C34D-BD3A-71D051F8CB06}"/>
              </a:ext>
            </a:extLst>
          </p:cNvPr>
          <p:cNvSpPr/>
          <p:nvPr userDrawn="1"/>
        </p:nvSpPr>
        <p:spPr>
          <a:xfrm>
            <a:off x="0" y="6356350"/>
            <a:ext cx="12192000" cy="501650"/>
          </a:xfrm>
          <a:prstGeom prst="rect">
            <a:avLst/>
          </a:prstGeom>
          <a:solidFill>
            <a:srgbClr val="99C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25AEA80-C39B-DE4D-869B-55F0695BC8E5}"/>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1B3764"/>
                </a:solidFill>
                <a:latin typeface="Roboto" pitchFamily="2" charset="0"/>
                <a:ea typeface="Roboto" pitchFamily="2" charset="0"/>
              </a:rPr>
              <a:t>Community</a:t>
            </a:r>
            <a:r>
              <a:rPr lang="en-US" sz="1400" b="0" i="0">
                <a:solidFill>
                  <a:schemeClr val="bg1"/>
                </a:solidFill>
                <a:latin typeface="Roboto" pitchFamily="2" charset="0"/>
                <a:ea typeface="Roboto" pitchFamily="2" charset="0"/>
              </a:rPr>
              <a:t> Health.</a:t>
            </a:r>
          </a:p>
        </p:txBody>
      </p:sp>
      <p:pic>
        <p:nvPicPr>
          <p:cNvPr id="12" name="Picture 11" descr="Text&#10;&#10;Description automatically generated">
            <a:extLst>
              <a:ext uri="{FF2B5EF4-FFF2-40B4-BE49-F238E27FC236}">
                <a16:creationId xmlns:a16="http://schemas.microsoft.com/office/drawing/2014/main" id="{2D7226C2-F81D-854F-96E4-7A35C4F9C12E}"/>
              </a:ext>
            </a:extLst>
          </p:cNvPr>
          <p:cNvPicPr>
            <a:picLocks noChangeAspect="1"/>
          </p:cNvPicPr>
          <p:nvPr userDrawn="1"/>
        </p:nvPicPr>
        <p:blipFill>
          <a:blip r:embed="rId3"/>
          <a:stretch>
            <a:fillRect/>
          </a:stretch>
        </p:blipFill>
        <p:spPr>
          <a:xfrm>
            <a:off x="266700" y="6456078"/>
            <a:ext cx="1961182" cy="307776"/>
          </a:xfrm>
          <a:prstGeom prst="rect">
            <a:avLst/>
          </a:prstGeom>
        </p:spPr>
      </p:pic>
    </p:spTree>
    <p:extLst>
      <p:ext uri="{BB962C8B-B14F-4D97-AF65-F5344CB8AC3E}">
        <p14:creationId xmlns:p14="http://schemas.microsoft.com/office/powerpoint/2010/main" val="4143259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1B37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D708E-0E6D-374D-A83F-2C713F539CCA}"/>
              </a:ext>
            </a:extLst>
          </p:cNvPr>
          <p:cNvSpPr>
            <a:spLocks noGrp="1"/>
          </p:cNvSpPr>
          <p:nvPr>
            <p:ph type="title"/>
          </p:nvPr>
        </p:nvSpPr>
        <p:spPr>
          <a:xfrm>
            <a:off x="838200" y="950221"/>
            <a:ext cx="10515600" cy="1325563"/>
          </a:xfrm>
        </p:spPr>
        <p:txBody>
          <a:bodyPr/>
          <a:lstStyle>
            <a:lvl1pPr>
              <a:defRPr b="1" i="0">
                <a:solidFill>
                  <a:schemeClr val="bg1"/>
                </a:solidFill>
                <a:latin typeface="Roboto" pitchFamily="2" charset="0"/>
                <a:ea typeface="Roboto"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8DB61A94-A4C1-764E-A818-B524B534D05A}"/>
              </a:ext>
            </a:extLst>
          </p:cNvPr>
          <p:cNvSpPr>
            <a:spLocks noGrp="1"/>
          </p:cNvSpPr>
          <p:nvPr>
            <p:ph sz="half" idx="1"/>
          </p:nvPr>
        </p:nvSpPr>
        <p:spPr>
          <a:xfrm>
            <a:off x="838200" y="2308019"/>
            <a:ext cx="5181600" cy="3523155"/>
          </a:xfrm>
        </p:spPr>
        <p:txBody>
          <a:bodyPr/>
          <a:lstStyle>
            <a:lvl1pPr marL="228600" indent="-228600">
              <a:buFont typeface=".AppleSystemUIFont"/>
              <a:buChar char="&gt;"/>
              <a:defRPr b="0" i="0">
                <a:solidFill>
                  <a:schemeClr val="bg1"/>
                </a:solidFill>
                <a:latin typeface="Roboto Lt" pitchFamily="2" charset="0"/>
                <a:ea typeface="Roboto Lt" pitchFamily="2" charset="0"/>
              </a:defRPr>
            </a:lvl1pPr>
            <a:lvl2pPr>
              <a:defRPr b="0" i="0">
                <a:solidFill>
                  <a:schemeClr val="bg1"/>
                </a:solidFill>
                <a:latin typeface="Roboto Lt" pitchFamily="2" charset="0"/>
                <a:ea typeface="Roboto Lt" pitchFamily="2" charset="0"/>
              </a:defRPr>
            </a:lvl2pPr>
            <a:lvl3pPr>
              <a:defRPr b="0" i="0">
                <a:solidFill>
                  <a:schemeClr val="bg1"/>
                </a:solidFill>
                <a:latin typeface="Roboto Lt" pitchFamily="2" charset="0"/>
                <a:ea typeface="Roboto Lt" pitchFamily="2" charset="0"/>
              </a:defRPr>
            </a:lvl3pPr>
            <a:lvl4pPr>
              <a:defRPr b="0" i="0">
                <a:solidFill>
                  <a:schemeClr val="bg1"/>
                </a:solidFill>
                <a:latin typeface="Roboto Lt" pitchFamily="2" charset="0"/>
                <a:ea typeface="Roboto Lt" pitchFamily="2" charset="0"/>
              </a:defRPr>
            </a:lvl4pPr>
            <a:lvl5pPr>
              <a:defRPr b="0" i="0">
                <a:solidFill>
                  <a:schemeClr val="bg1"/>
                </a:solidFill>
                <a:latin typeface="Roboto Lt" pitchFamily="2" charset="0"/>
                <a:ea typeface="Roboto Lt"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E97F90-E919-CF44-8AF1-781F0373CD11}"/>
              </a:ext>
            </a:extLst>
          </p:cNvPr>
          <p:cNvSpPr>
            <a:spLocks noGrp="1"/>
          </p:cNvSpPr>
          <p:nvPr>
            <p:ph sz="half" idx="2"/>
          </p:nvPr>
        </p:nvSpPr>
        <p:spPr>
          <a:xfrm>
            <a:off x="6172200" y="2308019"/>
            <a:ext cx="5181600" cy="3523155"/>
          </a:xfrm>
        </p:spPr>
        <p:txBody>
          <a:bodyPr/>
          <a:lstStyle>
            <a:lvl1pPr marL="228600" indent="-228600">
              <a:buFont typeface=".AppleSystemUIFont"/>
              <a:buChar char="&gt;"/>
              <a:defRPr b="0" i="0">
                <a:solidFill>
                  <a:schemeClr val="bg1"/>
                </a:solidFill>
                <a:latin typeface="Roboto Lt" pitchFamily="2" charset="0"/>
                <a:ea typeface="Roboto Lt" pitchFamily="2" charset="0"/>
              </a:defRPr>
            </a:lvl1pPr>
            <a:lvl2pPr>
              <a:defRPr b="0" i="0">
                <a:solidFill>
                  <a:schemeClr val="bg1"/>
                </a:solidFill>
                <a:latin typeface="Roboto Lt" pitchFamily="2" charset="0"/>
                <a:ea typeface="Roboto Lt" pitchFamily="2" charset="0"/>
              </a:defRPr>
            </a:lvl2pPr>
            <a:lvl3pPr>
              <a:defRPr b="0" i="0">
                <a:solidFill>
                  <a:schemeClr val="bg1"/>
                </a:solidFill>
                <a:latin typeface="Roboto Lt" pitchFamily="2" charset="0"/>
                <a:ea typeface="Roboto Lt" pitchFamily="2" charset="0"/>
              </a:defRPr>
            </a:lvl3pPr>
            <a:lvl4pPr>
              <a:defRPr b="0" i="0">
                <a:solidFill>
                  <a:schemeClr val="bg1"/>
                </a:solidFill>
                <a:latin typeface="Roboto Lt" pitchFamily="2" charset="0"/>
                <a:ea typeface="Roboto Lt" pitchFamily="2" charset="0"/>
              </a:defRPr>
            </a:lvl4pPr>
            <a:lvl5pPr>
              <a:defRPr b="0" i="0">
                <a:solidFill>
                  <a:schemeClr val="bg1"/>
                </a:solidFill>
                <a:latin typeface="Roboto Lt" pitchFamily="2" charset="0"/>
                <a:ea typeface="Roboto Lt"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543C41-5D3A-2443-B28F-9A1B5B71242B}"/>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6" name="Footer Placeholder 5">
            <a:extLst>
              <a:ext uri="{FF2B5EF4-FFF2-40B4-BE49-F238E27FC236}">
                <a16:creationId xmlns:a16="http://schemas.microsoft.com/office/drawing/2014/main" id="{5DAEEE7C-763F-9842-A617-F3006A3516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5B4EF9-EB68-F64A-9BDB-E2C6F2C42DB9}"/>
              </a:ext>
            </a:extLst>
          </p:cNvPr>
          <p:cNvSpPr>
            <a:spLocks noGrp="1"/>
          </p:cNvSpPr>
          <p:nvPr>
            <p:ph type="sldNum" sz="quarter" idx="12"/>
          </p:nvPr>
        </p:nvSpPr>
        <p:spPr/>
        <p:txBody>
          <a:bodyPr/>
          <a:lstStyle/>
          <a:p>
            <a:fld id="{3BF9A474-1FCA-4743-8B83-1A1EA54F5017}" type="slidenum">
              <a:rPr lang="en-US" smtClean="0"/>
              <a:t>‹#›</a:t>
            </a:fld>
            <a:endParaRPr lang="en-US"/>
          </a:p>
        </p:txBody>
      </p:sp>
      <p:sp>
        <p:nvSpPr>
          <p:cNvPr id="11" name="Rectangle 10">
            <a:extLst>
              <a:ext uri="{FF2B5EF4-FFF2-40B4-BE49-F238E27FC236}">
                <a16:creationId xmlns:a16="http://schemas.microsoft.com/office/drawing/2014/main" id="{F7AF237A-0200-AB40-A5E4-37308338B4C7}"/>
              </a:ext>
            </a:extLst>
          </p:cNvPr>
          <p:cNvSpPr/>
          <p:nvPr userDrawn="1"/>
        </p:nvSpPr>
        <p:spPr>
          <a:xfrm>
            <a:off x="0" y="6356350"/>
            <a:ext cx="12192000" cy="501650"/>
          </a:xfrm>
          <a:prstGeom prst="rect">
            <a:avLst/>
          </a:prstGeom>
          <a:solidFill>
            <a:srgbClr val="99C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a:extLst>
              <a:ext uri="{FF2B5EF4-FFF2-40B4-BE49-F238E27FC236}">
                <a16:creationId xmlns:a16="http://schemas.microsoft.com/office/drawing/2014/main" id="{1FAE25AE-5CF4-0C4A-8745-B987333E8D2E}"/>
              </a:ext>
            </a:extLst>
          </p:cNvPr>
          <p:cNvPicPr>
            <a:picLocks noChangeAspect="1"/>
          </p:cNvPicPr>
          <p:nvPr userDrawn="1"/>
        </p:nvPicPr>
        <p:blipFill>
          <a:blip r:embed="rId2"/>
          <a:stretch>
            <a:fillRect/>
          </a:stretch>
        </p:blipFill>
        <p:spPr>
          <a:xfrm>
            <a:off x="266700" y="6456078"/>
            <a:ext cx="1961182" cy="307776"/>
          </a:xfrm>
          <a:prstGeom prst="rect">
            <a:avLst/>
          </a:prstGeom>
        </p:spPr>
      </p:pic>
      <p:sp>
        <p:nvSpPr>
          <p:cNvPr id="15" name="TextBox 14">
            <a:extLst>
              <a:ext uri="{FF2B5EF4-FFF2-40B4-BE49-F238E27FC236}">
                <a16:creationId xmlns:a16="http://schemas.microsoft.com/office/drawing/2014/main" id="{E659B7D5-3B63-1D43-A6E4-CAA80695DB75}"/>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1B3764"/>
                </a:solidFill>
                <a:latin typeface="Roboto" pitchFamily="2" charset="0"/>
                <a:ea typeface="Roboto" pitchFamily="2" charset="0"/>
              </a:rPr>
              <a:t>Community</a:t>
            </a:r>
            <a:r>
              <a:rPr lang="en-US" sz="1400" b="0" i="0">
                <a:solidFill>
                  <a:schemeClr val="bg1"/>
                </a:solidFill>
                <a:latin typeface="Roboto" pitchFamily="2" charset="0"/>
                <a:ea typeface="Roboto" pitchFamily="2" charset="0"/>
              </a:rPr>
              <a:t> Health.</a:t>
            </a:r>
          </a:p>
        </p:txBody>
      </p:sp>
    </p:spTree>
    <p:extLst>
      <p:ext uri="{BB962C8B-B14F-4D97-AF65-F5344CB8AC3E}">
        <p14:creationId xmlns:p14="http://schemas.microsoft.com/office/powerpoint/2010/main" val="3245153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1B37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6C34-3776-9D4C-B572-9A52804B8F07}"/>
              </a:ext>
            </a:extLst>
          </p:cNvPr>
          <p:cNvSpPr>
            <a:spLocks noGrp="1"/>
          </p:cNvSpPr>
          <p:nvPr>
            <p:ph type="title"/>
          </p:nvPr>
        </p:nvSpPr>
        <p:spPr>
          <a:xfrm>
            <a:off x="839788" y="365125"/>
            <a:ext cx="10515600" cy="1325563"/>
          </a:xfrm>
        </p:spPr>
        <p:txBody>
          <a:bodyPr/>
          <a:lstStyle>
            <a:lvl1pPr>
              <a:defRPr b="1" i="0">
                <a:solidFill>
                  <a:schemeClr val="bg1"/>
                </a:solidFill>
                <a:latin typeface="Roboto" pitchFamily="2" charset="0"/>
                <a:ea typeface="Roboto"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98E17456-8190-D743-84DB-2741C6E878A8}"/>
              </a:ext>
            </a:extLst>
          </p:cNvPr>
          <p:cNvSpPr>
            <a:spLocks noGrp="1"/>
          </p:cNvSpPr>
          <p:nvPr>
            <p:ph type="body" idx="1"/>
          </p:nvPr>
        </p:nvSpPr>
        <p:spPr>
          <a:xfrm>
            <a:off x="839788" y="1681163"/>
            <a:ext cx="5157787" cy="823912"/>
          </a:xfrm>
        </p:spPr>
        <p:txBody>
          <a:bodyPr anchor="b">
            <a:normAutofit/>
          </a:bodyPr>
          <a:lstStyle>
            <a:lvl1pPr marL="0" indent="0">
              <a:buNone/>
              <a:defRPr sz="2800" b="0" i="0">
                <a:solidFill>
                  <a:srgbClr val="99CA64"/>
                </a:solidFill>
                <a:latin typeface="Roboto Lt" pitchFamily="2" charset="0"/>
                <a:ea typeface="Roboto Lt"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158385-D992-244C-9BE8-AE2A09E75044}"/>
              </a:ext>
            </a:extLst>
          </p:cNvPr>
          <p:cNvSpPr>
            <a:spLocks noGrp="1"/>
          </p:cNvSpPr>
          <p:nvPr>
            <p:ph sz="half" idx="2"/>
          </p:nvPr>
        </p:nvSpPr>
        <p:spPr>
          <a:xfrm>
            <a:off x="839788" y="2505075"/>
            <a:ext cx="5157787" cy="3416040"/>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E65057-6082-0E45-BBD7-F765D0A386B9}"/>
              </a:ext>
            </a:extLst>
          </p:cNvPr>
          <p:cNvSpPr>
            <a:spLocks noGrp="1"/>
          </p:cNvSpPr>
          <p:nvPr>
            <p:ph type="body" sz="quarter" idx="3"/>
          </p:nvPr>
        </p:nvSpPr>
        <p:spPr>
          <a:xfrm>
            <a:off x="6172200" y="1681163"/>
            <a:ext cx="5183188" cy="823912"/>
          </a:xfrm>
        </p:spPr>
        <p:txBody>
          <a:bodyPr anchor="b">
            <a:normAutofit/>
          </a:bodyPr>
          <a:lstStyle>
            <a:lvl1pPr marL="0" indent="0">
              <a:buNone/>
              <a:defRPr sz="2800" b="0" i="0">
                <a:solidFill>
                  <a:srgbClr val="99CA64"/>
                </a:solidFill>
                <a:latin typeface="Roboto Lt" pitchFamily="2" charset="0"/>
                <a:ea typeface="Roboto Lt"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DECE5A-5889-1745-8AE8-C1A2261E13BA}"/>
              </a:ext>
            </a:extLst>
          </p:cNvPr>
          <p:cNvSpPr>
            <a:spLocks noGrp="1"/>
          </p:cNvSpPr>
          <p:nvPr>
            <p:ph sz="quarter" idx="4"/>
          </p:nvPr>
        </p:nvSpPr>
        <p:spPr>
          <a:xfrm>
            <a:off x="6172200" y="2505075"/>
            <a:ext cx="5183188" cy="3416040"/>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27BD24-8799-5145-816A-181564DE6F6E}"/>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8" name="Footer Placeholder 7">
            <a:extLst>
              <a:ext uri="{FF2B5EF4-FFF2-40B4-BE49-F238E27FC236}">
                <a16:creationId xmlns:a16="http://schemas.microsoft.com/office/drawing/2014/main" id="{41E225AA-1EB4-D440-9413-438D4D5DA6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BEFC16-74DA-F349-8436-D716C8288AA5}"/>
              </a:ext>
            </a:extLst>
          </p:cNvPr>
          <p:cNvSpPr>
            <a:spLocks noGrp="1"/>
          </p:cNvSpPr>
          <p:nvPr>
            <p:ph type="sldNum" sz="quarter" idx="12"/>
          </p:nvPr>
        </p:nvSpPr>
        <p:spPr/>
        <p:txBody>
          <a:bodyPr/>
          <a:lstStyle/>
          <a:p>
            <a:fld id="{3BF9A474-1FCA-4743-8B83-1A1EA54F5017}" type="slidenum">
              <a:rPr lang="en-US" smtClean="0"/>
              <a:t>‹#›</a:t>
            </a:fld>
            <a:endParaRPr lang="en-US"/>
          </a:p>
        </p:txBody>
      </p:sp>
      <p:sp>
        <p:nvSpPr>
          <p:cNvPr id="12" name="Rectangle 11">
            <a:extLst>
              <a:ext uri="{FF2B5EF4-FFF2-40B4-BE49-F238E27FC236}">
                <a16:creationId xmlns:a16="http://schemas.microsoft.com/office/drawing/2014/main" id="{B8F30DBA-B2E6-4243-909E-2644AE3CC0D9}"/>
              </a:ext>
            </a:extLst>
          </p:cNvPr>
          <p:cNvSpPr/>
          <p:nvPr userDrawn="1"/>
        </p:nvSpPr>
        <p:spPr>
          <a:xfrm>
            <a:off x="0" y="6356350"/>
            <a:ext cx="12192000" cy="501650"/>
          </a:xfrm>
          <a:prstGeom prst="rect">
            <a:avLst/>
          </a:prstGeom>
          <a:solidFill>
            <a:srgbClr val="99C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Text&#10;&#10;Description automatically generated">
            <a:extLst>
              <a:ext uri="{FF2B5EF4-FFF2-40B4-BE49-F238E27FC236}">
                <a16:creationId xmlns:a16="http://schemas.microsoft.com/office/drawing/2014/main" id="{00514A55-F519-934E-B143-454D2CDCB428}"/>
              </a:ext>
            </a:extLst>
          </p:cNvPr>
          <p:cNvPicPr>
            <a:picLocks noChangeAspect="1"/>
          </p:cNvPicPr>
          <p:nvPr userDrawn="1"/>
        </p:nvPicPr>
        <p:blipFill>
          <a:blip r:embed="rId2"/>
          <a:stretch>
            <a:fillRect/>
          </a:stretch>
        </p:blipFill>
        <p:spPr>
          <a:xfrm>
            <a:off x="266700" y="6456078"/>
            <a:ext cx="1961182" cy="307776"/>
          </a:xfrm>
          <a:prstGeom prst="rect">
            <a:avLst/>
          </a:prstGeom>
        </p:spPr>
      </p:pic>
      <p:sp>
        <p:nvSpPr>
          <p:cNvPr id="16" name="TextBox 15">
            <a:extLst>
              <a:ext uri="{FF2B5EF4-FFF2-40B4-BE49-F238E27FC236}">
                <a16:creationId xmlns:a16="http://schemas.microsoft.com/office/drawing/2014/main" id="{3905F928-2632-ED4F-8C8A-6E8CE62847F6}"/>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1B3764"/>
                </a:solidFill>
                <a:latin typeface="Roboto" pitchFamily="2" charset="0"/>
                <a:ea typeface="Roboto" pitchFamily="2" charset="0"/>
              </a:rPr>
              <a:t>Community</a:t>
            </a:r>
            <a:r>
              <a:rPr lang="en-US" sz="1400" b="0" i="0">
                <a:solidFill>
                  <a:schemeClr val="bg1"/>
                </a:solidFill>
                <a:latin typeface="Roboto" pitchFamily="2" charset="0"/>
                <a:ea typeface="Roboto" pitchFamily="2" charset="0"/>
              </a:rPr>
              <a:t> Health.</a:t>
            </a:r>
          </a:p>
        </p:txBody>
      </p:sp>
    </p:spTree>
    <p:extLst>
      <p:ext uri="{BB962C8B-B14F-4D97-AF65-F5344CB8AC3E}">
        <p14:creationId xmlns:p14="http://schemas.microsoft.com/office/powerpoint/2010/main" val="1611531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1076-DE1C-F541-9BBF-4B66A2D0BF75}"/>
              </a:ext>
            </a:extLst>
          </p:cNvPr>
          <p:cNvSpPr>
            <a:spLocks noGrp="1"/>
          </p:cNvSpPr>
          <p:nvPr>
            <p:ph type="title"/>
          </p:nvPr>
        </p:nvSpPr>
        <p:spPr>
          <a:xfrm>
            <a:off x="838200" y="1571195"/>
            <a:ext cx="10254521"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DDCC55B-DC19-3345-8DF4-120005B2C091}"/>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4" name="Footer Placeholder 3">
            <a:extLst>
              <a:ext uri="{FF2B5EF4-FFF2-40B4-BE49-F238E27FC236}">
                <a16:creationId xmlns:a16="http://schemas.microsoft.com/office/drawing/2014/main" id="{D2172E5F-2C07-7341-8555-B1830ABA6F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4048BC-1BE8-2A49-91A5-036DA37BAE33}"/>
              </a:ext>
            </a:extLst>
          </p:cNvPr>
          <p:cNvSpPr>
            <a:spLocks noGrp="1"/>
          </p:cNvSpPr>
          <p:nvPr>
            <p:ph type="sldNum" sz="quarter" idx="12"/>
          </p:nvPr>
        </p:nvSpPr>
        <p:spPr/>
        <p:txBody>
          <a:bodyPr/>
          <a:lstStyle/>
          <a:p>
            <a:fld id="{3BF9A474-1FCA-4743-8B83-1A1EA54F5017}" type="slidenum">
              <a:rPr lang="en-US" smtClean="0"/>
              <a:t>‹#›</a:t>
            </a:fld>
            <a:endParaRPr lang="en-US"/>
          </a:p>
        </p:txBody>
      </p:sp>
      <p:cxnSp>
        <p:nvCxnSpPr>
          <p:cNvPr id="7" name="Straight Connector 6">
            <a:extLst>
              <a:ext uri="{FF2B5EF4-FFF2-40B4-BE49-F238E27FC236}">
                <a16:creationId xmlns:a16="http://schemas.microsoft.com/office/drawing/2014/main" id="{170F32A5-1A01-F84E-8272-E22886E6D1A7}"/>
              </a:ext>
            </a:extLst>
          </p:cNvPr>
          <p:cNvCxnSpPr/>
          <p:nvPr userDrawn="1"/>
        </p:nvCxnSpPr>
        <p:spPr>
          <a:xfrm>
            <a:off x="0" y="935966"/>
            <a:ext cx="11092721" cy="0"/>
          </a:xfrm>
          <a:prstGeom prst="line">
            <a:avLst/>
          </a:prstGeom>
          <a:ln w="19050">
            <a:solidFill>
              <a:srgbClr val="1B3764"/>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9C97AC3-3E37-E149-8A94-635BE566BADB}"/>
              </a:ext>
            </a:extLst>
          </p:cNvPr>
          <p:cNvSpPr/>
          <p:nvPr userDrawn="1"/>
        </p:nvSpPr>
        <p:spPr>
          <a:xfrm>
            <a:off x="11092721" y="887248"/>
            <a:ext cx="97436" cy="97436"/>
          </a:xfrm>
          <a:prstGeom prst="ellipse">
            <a:avLst/>
          </a:prstGeom>
          <a:noFill/>
          <a:ln w="19050">
            <a:solidFill>
              <a:srgbClr val="1B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F499299-3F14-7C4F-B184-DE298DEDA52C}"/>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DC6AEE9-4A9E-7B4F-B0B5-973F82B705A4}"/>
              </a:ext>
            </a:extLst>
          </p:cNvPr>
          <p:cNvPicPr>
            <a:picLocks noChangeAspect="1"/>
          </p:cNvPicPr>
          <p:nvPr userDrawn="1"/>
        </p:nvPicPr>
        <p:blipFill>
          <a:blip r:embed="rId2"/>
          <a:stretch>
            <a:fillRect/>
          </a:stretch>
        </p:blipFill>
        <p:spPr>
          <a:xfrm>
            <a:off x="707572" y="318016"/>
            <a:ext cx="3530899" cy="401239"/>
          </a:xfrm>
          <a:prstGeom prst="rect">
            <a:avLst/>
          </a:prstGeom>
        </p:spPr>
      </p:pic>
      <p:pic>
        <p:nvPicPr>
          <p:cNvPr id="15" name="Picture 14" descr="Text&#10;&#10;Description automatically generated">
            <a:extLst>
              <a:ext uri="{FF2B5EF4-FFF2-40B4-BE49-F238E27FC236}">
                <a16:creationId xmlns:a16="http://schemas.microsoft.com/office/drawing/2014/main" id="{B94925EC-C735-DC44-B2CB-8C4FBBC95DE1}"/>
              </a:ext>
            </a:extLst>
          </p:cNvPr>
          <p:cNvPicPr>
            <a:picLocks noChangeAspect="1"/>
          </p:cNvPicPr>
          <p:nvPr userDrawn="1"/>
        </p:nvPicPr>
        <p:blipFill>
          <a:blip r:embed="rId3"/>
          <a:stretch>
            <a:fillRect/>
          </a:stretch>
        </p:blipFill>
        <p:spPr>
          <a:xfrm>
            <a:off x="266700" y="6456078"/>
            <a:ext cx="1961182" cy="307776"/>
          </a:xfrm>
          <a:prstGeom prst="rect">
            <a:avLst/>
          </a:prstGeom>
        </p:spPr>
      </p:pic>
      <p:sp>
        <p:nvSpPr>
          <p:cNvPr id="16" name="TextBox 15">
            <a:extLst>
              <a:ext uri="{FF2B5EF4-FFF2-40B4-BE49-F238E27FC236}">
                <a16:creationId xmlns:a16="http://schemas.microsoft.com/office/drawing/2014/main" id="{8CEDE34A-BAD4-EA41-B388-0E118FB08BDE}"/>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bg1"/>
                </a:solidFill>
                <a:latin typeface="Roboto" pitchFamily="2" charset="0"/>
                <a:ea typeface="Roboto" pitchFamily="2" charset="0"/>
              </a:rPr>
              <a:t>Health.</a:t>
            </a:r>
          </a:p>
        </p:txBody>
      </p:sp>
    </p:spTree>
    <p:extLst>
      <p:ext uri="{BB962C8B-B14F-4D97-AF65-F5344CB8AC3E}">
        <p14:creationId xmlns:p14="http://schemas.microsoft.com/office/powerpoint/2010/main" val="365968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2534B5-D070-5B45-A948-492DF713A428}"/>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3" name="Footer Placeholder 2">
            <a:extLst>
              <a:ext uri="{FF2B5EF4-FFF2-40B4-BE49-F238E27FC236}">
                <a16:creationId xmlns:a16="http://schemas.microsoft.com/office/drawing/2014/main" id="{0C57BA7B-8400-AE45-A232-38A67CFF4B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572715-6AAE-5848-88F2-551C3D095A9C}"/>
              </a:ext>
            </a:extLst>
          </p:cNvPr>
          <p:cNvSpPr>
            <a:spLocks noGrp="1"/>
          </p:cNvSpPr>
          <p:nvPr>
            <p:ph type="sldNum" sz="quarter" idx="12"/>
          </p:nvPr>
        </p:nvSpPr>
        <p:spPr/>
        <p:txBody>
          <a:bodyPr/>
          <a:lstStyle/>
          <a:p>
            <a:fld id="{3BF9A474-1FCA-4743-8B83-1A1EA54F5017}" type="slidenum">
              <a:rPr lang="en-US" smtClean="0"/>
              <a:t>‹#›</a:t>
            </a:fld>
            <a:endParaRPr lang="en-US"/>
          </a:p>
        </p:txBody>
      </p:sp>
      <p:cxnSp>
        <p:nvCxnSpPr>
          <p:cNvPr id="8" name="Straight Connector 7">
            <a:extLst>
              <a:ext uri="{FF2B5EF4-FFF2-40B4-BE49-F238E27FC236}">
                <a16:creationId xmlns:a16="http://schemas.microsoft.com/office/drawing/2014/main" id="{62404398-3B9D-1D49-84B1-7D186489C877}"/>
              </a:ext>
            </a:extLst>
          </p:cNvPr>
          <p:cNvCxnSpPr/>
          <p:nvPr userDrawn="1"/>
        </p:nvCxnSpPr>
        <p:spPr>
          <a:xfrm>
            <a:off x="0" y="935966"/>
            <a:ext cx="11092721" cy="0"/>
          </a:xfrm>
          <a:prstGeom prst="line">
            <a:avLst/>
          </a:prstGeom>
          <a:ln w="19050">
            <a:solidFill>
              <a:srgbClr val="1B3764"/>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7352AA6-15F5-8E47-9A0F-51B69B1DB19B}"/>
              </a:ext>
            </a:extLst>
          </p:cNvPr>
          <p:cNvSpPr/>
          <p:nvPr userDrawn="1"/>
        </p:nvSpPr>
        <p:spPr>
          <a:xfrm>
            <a:off x="11092721" y="887248"/>
            <a:ext cx="97436" cy="97436"/>
          </a:xfrm>
          <a:prstGeom prst="ellipse">
            <a:avLst/>
          </a:prstGeom>
          <a:noFill/>
          <a:ln w="19050">
            <a:solidFill>
              <a:srgbClr val="1B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DD4ACF-AAD1-8940-AA03-3BCBD6F469CD}"/>
              </a:ext>
            </a:extLst>
          </p:cNvPr>
          <p:cNvSpPr/>
          <p:nvPr userDrawn="1"/>
        </p:nvSpPr>
        <p:spPr>
          <a:xfrm>
            <a:off x="0" y="6356350"/>
            <a:ext cx="12192000" cy="501650"/>
          </a:xfrm>
          <a:prstGeom prst="rect">
            <a:avLst/>
          </a:prstGeom>
          <a:solidFill>
            <a:srgbClr val="1B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702497A-215C-A147-A4F0-48BF867BF236}"/>
              </a:ext>
            </a:extLst>
          </p:cNvPr>
          <p:cNvPicPr>
            <a:picLocks noChangeAspect="1"/>
          </p:cNvPicPr>
          <p:nvPr userDrawn="1"/>
        </p:nvPicPr>
        <p:blipFill>
          <a:blip r:embed="rId2"/>
          <a:stretch>
            <a:fillRect/>
          </a:stretch>
        </p:blipFill>
        <p:spPr>
          <a:xfrm>
            <a:off x="707572" y="318016"/>
            <a:ext cx="3530899" cy="401239"/>
          </a:xfrm>
          <a:prstGeom prst="rect">
            <a:avLst/>
          </a:prstGeom>
        </p:spPr>
      </p:pic>
      <p:pic>
        <p:nvPicPr>
          <p:cNvPr id="14" name="Picture 13" descr="Text&#10;&#10;Description automatically generated">
            <a:extLst>
              <a:ext uri="{FF2B5EF4-FFF2-40B4-BE49-F238E27FC236}">
                <a16:creationId xmlns:a16="http://schemas.microsoft.com/office/drawing/2014/main" id="{3FD19A09-C1BA-0E45-986E-1C9FC1B7337B}"/>
              </a:ext>
            </a:extLst>
          </p:cNvPr>
          <p:cNvPicPr>
            <a:picLocks noChangeAspect="1"/>
          </p:cNvPicPr>
          <p:nvPr userDrawn="1"/>
        </p:nvPicPr>
        <p:blipFill>
          <a:blip r:embed="rId3"/>
          <a:stretch>
            <a:fillRect/>
          </a:stretch>
        </p:blipFill>
        <p:spPr>
          <a:xfrm>
            <a:off x="266700" y="6456078"/>
            <a:ext cx="1961182" cy="307776"/>
          </a:xfrm>
          <a:prstGeom prst="rect">
            <a:avLst/>
          </a:prstGeom>
        </p:spPr>
      </p:pic>
      <p:sp>
        <p:nvSpPr>
          <p:cNvPr id="15" name="TextBox 14">
            <a:extLst>
              <a:ext uri="{FF2B5EF4-FFF2-40B4-BE49-F238E27FC236}">
                <a16:creationId xmlns:a16="http://schemas.microsoft.com/office/drawing/2014/main" id="{3061CBC3-CFBF-A042-A864-3D950C2B509E}"/>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99CA64"/>
                </a:solidFill>
                <a:latin typeface="Roboto" pitchFamily="2" charset="0"/>
                <a:ea typeface="Roboto" pitchFamily="2" charset="0"/>
              </a:rPr>
              <a:t>Community </a:t>
            </a:r>
            <a:r>
              <a:rPr lang="en-US" sz="1400" b="0" i="0">
                <a:solidFill>
                  <a:schemeClr val="bg1"/>
                </a:solidFill>
                <a:latin typeface="Roboto" pitchFamily="2" charset="0"/>
                <a:ea typeface="Roboto" pitchFamily="2" charset="0"/>
              </a:rPr>
              <a:t>Health.</a:t>
            </a:r>
          </a:p>
        </p:txBody>
      </p:sp>
    </p:spTree>
    <p:extLst>
      <p:ext uri="{BB962C8B-B14F-4D97-AF65-F5344CB8AC3E}">
        <p14:creationId xmlns:p14="http://schemas.microsoft.com/office/powerpoint/2010/main" val="1448337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1B37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C4E5-AD5D-4946-B8F7-5CF5326F42F5}"/>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B0DEF17-AD1F-324B-8CB0-F7A9356A9904}"/>
              </a:ext>
            </a:extLst>
          </p:cNvPr>
          <p:cNvSpPr>
            <a:spLocks noGrp="1"/>
          </p:cNvSpPr>
          <p:nvPr>
            <p:ph idx="1"/>
          </p:nvPr>
        </p:nvSpPr>
        <p:spPr>
          <a:xfrm>
            <a:off x="5183188" y="987425"/>
            <a:ext cx="6172200" cy="4873625"/>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9E1BCD-844B-6B40-9B24-903609B7A171}"/>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553E3D-476D-9B47-8640-68361139BABD}"/>
              </a:ext>
            </a:extLst>
          </p:cNvPr>
          <p:cNvSpPr>
            <a:spLocks noGrp="1"/>
          </p:cNvSpPr>
          <p:nvPr>
            <p:ph type="dt" sz="half" idx="10"/>
          </p:nvPr>
        </p:nvSpPr>
        <p:spPr/>
        <p:txBody>
          <a:bodyPr/>
          <a:lstStyle/>
          <a:p>
            <a:fld id="{30AA7310-87AB-7C41-A463-441FC073580E}" type="datetimeFigureOut">
              <a:rPr lang="en-US" smtClean="0"/>
              <a:t>8/24/26</a:t>
            </a:fld>
            <a:endParaRPr lang="en-US"/>
          </a:p>
        </p:txBody>
      </p:sp>
      <p:sp>
        <p:nvSpPr>
          <p:cNvPr id="6" name="Footer Placeholder 5">
            <a:extLst>
              <a:ext uri="{FF2B5EF4-FFF2-40B4-BE49-F238E27FC236}">
                <a16:creationId xmlns:a16="http://schemas.microsoft.com/office/drawing/2014/main" id="{60F53C76-F2B4-464F-A818-EF1999169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C2618-BF2A-1549-BE14-4EE4C7BF2DFA}"/>
              </a:ext>
            </a:extLst>
          </p:cNvPr>
          <p:cNvSpPr>
            <a:spLocks noGrp="1"/>
          </p:cNvSpPr>
          <p:nvPr>
            <p:ph type="sldNum" sz="quarter" idx="12"/>
          </p:nvPr>
        </p:nvSpPr>
        <p:spPr/>
        <p:txBody>
          <a:bodyPr/>
          <a:lstStyle/>
          <a:p>
            <a:fld id="{3BF9A474-1FCA-4743-8B83-1A1EA54F5017}" type="slidenum">
              <a:rPr lang="en-US" smtClean="0"/>
              <a:t>‹#›</a:t>
            </a:fld>
            <a:endParaRPr lang="en-US"/>
          </a:p>
        </p:txBody>
      </p:sp>
      <p:sp>
        <p:nvSpPr>
          <p:cNvPr id="10" name="Rectangle 9">
            <a:extLst>
              <a:ext uri="{FF2B5EF4-FFF2-40B4-BE49-F238E27FC236}">
                <a16:creationId xmlns:a16="http://schemas.microsoft.com/office/drawing/2014/main" id="{F356F64E-D05E-A04A-85A6-2235F2FC580D}"/>
              </a:ext>
            </a:extLst>
          </p:cNvPr>
          <p:cNvSpPr/>
          <p:nvPr userDrawn="1"/>
        </p:nvSpPr>
        <p:spPr>
          <a:xfrm>
            <a:off x="0" y="6356350"/>
            <a:ext cx="12192000" cy="501650"/>
          </a:xfrm>
          <a:prstGeom prst="rect">
            <a:avLst/>
          </a:prstGeom>
          <a:solidFill>
            <a:srgbClr val="99C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9E72FC4D-6F43-F744-AD55-3129EF679943}"/>
              </a:ext>
            </a:extLst>
          </p:cNvPr>
          <p:cNvPicPr>
            <a:picLocks noChangeAspect="1"/>
          </p:cNvPicPr>
          <p:nvPr userDrawn="1"/>
        </p:nvPicPr>
        <p:blipFill>
          <a:blip r:embed="rId2"/>
          <a:stretch>
            <a:fillRect/>
          </a:stretch>
        </p:blipFill>
        <p:spPr>
          <a:xfrm>
            <a:off x="266700" y="6456078"/>
            <a:ext cx="1961182" cy="307776"/>
          </a:xfrm>
          <a:prstGeom prst="rect">
            <a:avLst/>
          </a:prstGeom>
        </p:spPr>
      </p:pic>
      <p:sp>
        <p:nvSpPr>
          <p:cNvPr id="14" name="TextBox 13">
            <a:extLst>
              <a:ext uri="{FF2B5EF4-FFF2-40B4-BE49-F238E27FC236}">
                <a16:creationId xmlns:a16="http://schemas.microsoft.com/office/drawing/2014/main" id="{27136A9D-8765-264D-8C78-89A6950C7A5C}"/>
              </a:ext>
            </a:extLst>
          </p:cNvPr>
          <p:cNvSpPr txBox="1"/>
          <p:nvPr userDrawn="1"/>
        </p:nvSpPr>
        <p:spPr>
          <a:xfrm>
            <a:off x="8825949" y="6446603"/>
            <a:ext cx="3099352" cy="307777"/>
          </a:xfrm>
          <a:prstGeom prst="rect">
            <a:avLst/>
          </a:prstGeom>
          <a:noFill/>
        </p:spPr>
        <p:txBody>
          <a:bodyPr wrap="square" rtlCol="0">
            <a:spAutoFit/>
          </a:bodyPr>
          <a:lstStyle/>
          <a:p>
            <a:pPr algn="ctr"/>
            <a:r>
              <a:rPr lang="en-US" sz="1400" b="0" i="0">
                <a:solidFill>
                  <a:schemeClr val="bg1"/>
                </a:solidFill>
                <a:latin typeface="Roboto" pitchFamily="2" charset="0"/>
                <a:ea typeface="Roboto" pitchFamily="2" charset="0"/>
              </a:rPr>
              <a:t>Revolutionizing </a:t>
            </a:r>
            <a:r>
              <a:rPr lang="en-US" sz="1400" b="0" i="0">
                <a:solidFill>
                  <a:srgbClr val="1B3764"/>
                </a:solidFill>
                <a:latin typeface="Roboto" pitchFamily="2" charset="0"/>
                <a:ea typeface="Roboto" pitchFamily="2" charset="0"/>
              </a:rPr>
              <a:t>Community</a:t>
            </a:r>
            <a:r>
              <a:rPr lang="en-US" sz="1400" b="0" i="0">
                <a:solidFill>
                  <a:schemeClr val="bg1"/>
                </a:solidFill>
                <a:latin typeface="Roboto" pitchFamily="2" charset="0"/>
                <a:ea typeface="Roboto" pitchFamily="2" charset="0"/>
              </a:rPr>
              <a:t> Health.</a:t>
            </a:r>
          </a:p>
        </p:txBody>
      </p:sp>
    </p:spTree>
    <p:extLst>
      <p:ext uri="{BB962C8B-B14F-4D97-AF65-F5344CB8AC3E}">
        <p14:creationId xmlns:p14="http://schemas.microsoft.com/office/powerpoint/2010/main" val="1165868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6A79E7-812C-F04D-A481-92F10F4B90E9}"/>
              </a:ext>
            </a:extLst>
          </p:cNvPr>
          <p:cNvSpPr>
            <a:spLocks noGrp="1"/>
          </p:cNvSpPr>
          <p:nvPr>
            <p:ph type="title"/>
          </p:nvPr>
        </p:nvSpPr>
        <p:spPr>
          <a:xfrm>
            <a:off x="838200" y="126507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3D78A9-1F7D-AB4B-80E7-2AA096A378C2}"/>
              </a:ext>
            </a:extLst>
          </p:cNvPr>
          <p:cNvSpPr>
            <a:spLocks noGrp="1"/>
          </p:cNvSpPr>
          <p:nvPr>
            <p:ph type="body" idx="1"/>
          </p:nvPr>
        </p:nvSpPr>
        <p:spPr>
          <a:xfrm>
            <a:off x="838200" y="2727158"/>
            <a:ext cx="10515600" cy="29091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C8E07-5914-2F47-83AA-92A019EDA4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A7310-87AB-7C41-A463-441FC073580E}" type="datetimeFigureOut">
              <a:rPr lang="en-US" smtClean="0"/>
              <a:t>8/24/26</a:t>
            </a:fld>
            <a:endParaRPr lang="en-US"/>
          </a:p>
        </p:txBody>
      </p:sp>
      <p:sp>
        <p:nvSpPr>
          <p:cNvPr id="5" name="Footer Placeholder 4">
            <a:extLst>
              <a:ext uri="{FF2B5EF4-FFF2-40B4-BE49-F238E27FC236}">
                <a16:creationId xmlns:a16="http://schemas.microsoft.com/office/drawing/2014/main" id="{6A294E3C-DE04-C14B-9262-B603ED215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DB6901-F2BD-FD42-A05F-250B3920DD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9A474-1FCA-4743-8B83-1A1EA54F5017}" type="slidenum">
              <a:rPr lang="en-US" smtClean="0"/>
              <a:t>‹#›</a:t>
            </a:fld>
            <a:endParaRPr lang="en-US"/>
          </a:p>
        </p:txBody>
      </p:sp>
    </p:spTree>
    <p:extLst>
      <p:ext uri="{BB962C8B-B14F-4D97-AF65-F5344CB8AC3E}">
        <p14:creationId xmlns:p14="http://schemas.microsoft.com/office/powerpoint/2010/main" val="224254149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9" r:id="rId3"/>
    <p:sldLayoutId id="2147483672" r:id="rId4"/>
    <p:sldLayoutId id="2147483673" r:id="rId5"/>
    <p:sldLayoutId id="2147483674" r:id="rId6"/>
    <p:sldLayoutId id="2147483675" r:id="rId7"/>
    <p:sldLayoutId id="2147483676" r:id="rId8"/>
    <p:sldLayoutId id="2147483677" r:id="rId9"/>
    <p:sldLayoutId id="2147483678" r:id="rId10"/>
    <p:sldLayoutId id="2147483681" r:id="rId11"/>
    <p:sldLayoutId id="2147483682" r:id="rId12"/>
    <p:sldLayoutId id="2147483680" r:id="rId13"/>
  </p:sldLayoutIdLst>
  <p:txStyles>
    <p:titleStyle>
      <a:lvl1pPr algn="l" defTabSz="914400" rtl="0" eaLnBrk="1" latinLnBrk="0" hangingPunct="1">
        <a:lnSpc>
          <a:spcPct val="90000"/>
        </a:lnSpc>
        <a:spcBef>
          <a:spcPct val="0"/>
        </a:spcBef>
        <a:buNone/>
        <a:defRPr sz="4400" b="0" i="0" kern="1200">
          <a:solidFill>
            <a:srgbClr val="99CA64"/>
          </a:solidFill>
          <a:latin typeface="Roboto" pitchFamily="2" charset="0"/>
          <a:ea typeface="Roboto" pitchFamily="2" charset="0"/>
          <a:cs typeface="+mj-cs"/>
        </a:defRPr>
      </a:lvl1pPr>
    </p:titleStyle>
    <p:bodyStyle>
      <a:lvl1pPr marL="228600" indent="-228600" algn="l" defTabSz="914400" rtl="0" eaLnBrk="1" latinLnBrk="0" hangingPunct="1">
        <a:lnSpc>
          <a:spcPct val="90000"/>
        </a:lnSpc>
        <a:spcBef>
          <a:spcPts val="1000"/>
        </a:spcBef>
        <a:buClr>
          <a:srgbClr val="99CA64"/>
        </a:buClr>
        <a:buFont typeface=".AppleSystemUIFont"/>
        <a:buChar char="&gt;"/>
        <a:defRPr sz="2800" b="0" i="0" kern="1200">
          <a:solidFill>
            <a:schemeClr val="bg2">
              <a:lumMod val="50000"/>
            </a:schemeClr>
          </a:solidFill>
          <a:latin typeface="Roboto Lt" pitchFamily="2" charset="0"/>
          <a:ea typeface="Roboto L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2">
              <a:lumMod val="50000"/>
            </a:schemeClr>
          </a:solidFill>
          <a:latin typeface="Roboto Lt" pitchFamily="2" charset="0"/>
          <a:ea typeface="Roboto L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2">
              <a:lumMod val="50000"/>
            </a:schemeClr>
          </a:solidFill>
          <a:latin typeface="Roboto Lt" pitchFamily="2" charset="0"/>
          <a:ea typeface="Roboto L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lumMod val="50000"/>
            </a:schemeClr>
          </a:solidFill>
          <a:latin typeface="Roboto Lt" pitchFamily="2" charset="0"/>
          <a:ea typeface="Roboto L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lumMod val="50000"/>
            </a:schemeClr>
          </a:solidFill>
          <a:latin typeface="Roboto Lt" pitchFamily="2" charset="0"/>
          <a:ea typeface="Roboto L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6598075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mailto:schamut@pnwu.edu" TargetMode="External"/><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jpe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30.jpe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15.svg"/><Relationship Id="rId9" Type="http://schemas.openxmlformats.org/officeDocument/2006/relationships/hyperlink" Target="mailto:schamut@pnw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1.tiff"/><Relationship Id="rId11" Type="http://schemas.openxmlformats.org/officeDocument/2006/relationships/image" Target="../media/image10.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C1F31-6BFB-7AD0-64AD-C56B697CCAD7}"/>
              </a:ext>
            </a:extLst>
          </p:cNvPr>
          <p:cNvSpPr>
            <a:spLocks noGrp="1"/>
          </p:cNvSpPr>
          <p:nvPr>
            <p:ph type="ctrTitle"/>
          </p:nvPr>
        </p:nvSpPr>
        <p:spPr>
          <a:xfrm>
            <a:off x="0" y="1404656"/>
            <a:ext cx="12192000" cy="968644"/>
          </a:xfrm>
        </p:spPr>
        <p:txBody>
          <a:bodyPr>
            <a:normAutofit fontScale="90000"/>
          </a:bodyPr>
          <a:lstStyle/>
          <a:p>
            <a:r>
              <a:rPr lang="en-US" sz="4000" dirty="0">
                <a:latin typeface="Aptos" panose="020B0004020202020204" pitchFamily="34" charset="0"/>
                <a:ea typeface="Roboto"/>
                <a:cs typeface="Roboto"/>
              </a:rPr>
              <a:t>“</a:t>
            </a:r>
            <a:r>
              <a:rPr lang="en-US" sz="4000" dirty="0">
                <a:solidFill>
                  <a:srgbClr val="073C56"/>
                </a:solidFill>
                <a:latin typeface="Aptos" panose="020B0004020202020204" pitchFamily="34" charset="0"/>
              </a:rPr>
              <a:t>Integrating the Dual-Layer C.L.E.A.R.H. Framework</a:t>
            </a:r>
            <a:br>
              <a:rPr lang="en-US" sz="4000" dirty="0">
                <a:solidFill>
                  <a:srgbClr val="073C56"/>
                </a:solidFill>
                <a:latin typeface="Aptos" panose="020B0004020202020204" pitchFamily="34" charset="0"/>
              </a:rPr>
            </a:br>
            <a:r>
              <a:rPr lang="en-US" sz="4000" dirty="0">
                <a:solidFill>
                  <a:srgbClr val="073C56"/>
                </a:solidFill>
                <a:latin typeface="Aptos" panose="020B0004020202020204" pitchFamily="34" charset="0"/>
              </a:rPr>
              <a:t>into Community-Embedded Dental Education</a:t>
            </a:r>
            <a:r>
              <a:rPr lang="en-US" sz="4000" dirty="0">
                <a:latin typeface="Aptos" panose="020B0004020202020204" pitchFamily="34" charset="0"/>
              </a:rPr>
              <a:t>”</a:t>
            </a:r>
            <a:endParaRPr lang="en-US" dirty="0">
              <a:latin typeface="Aptos" panose="020B0004020202020204" pitchFamily="34" charset="0"/>
              <a:cs typeface="Roboto"/>
            </a:endParaRPr>
          </a:p>
        </p:txBody>
      </p:sp>
      <p:sp>
        <p:nvSpPr>
          <p:cNvPr id="3" name="Subtitle 2">
            <a:extLst>
              <a:ext uri="{FF2B5EF4-FFF2-40B4-BE49-F238E27FC236}">
                <a16:creationId xmlns:a16="http://schemas.microsoft.com/office/drawing/2014/main" id="{1B22526B-A656-D9E6-1E9F-D43E9FE8E9AD}"/>
              </a:ext>
            </a:extLst>
          </p:cNvPr>
          <p:cNvSpPr>
            <a:spLocks noGrp="1"/>
          </p:cNvSpPr>
          <p:nvPr>
            <p:ph type="subTitle" idx="1"/>
          </p:nvPr>
        </p:nvSpPr>
        <p:spPr>
          <a:xfrm>
            <a:off x="1607127" y="2913819"/>
            <a:ext cx="9144000" cy="3494882"/>
          </a:xfrm>
        </p:spPr>
        <p:txBody>
          <a:bodyPr vert="horz" lIns="91440" tIns="45720" rIns="91440" bIns="45720" rtlCol="0" anchor="t">
            <a:normAutofit fontScale="40000" lnSpcReduction="20000"/>
          </a:bodyPr>
          <a:lstStyle/>
          <a:p>
            <a:endParaRPr lang="en-US" sz="3200" b="1" dirty="0">
              <a:latin typeface="Aptos" panose="020B0004020202020204" pitchFamily="34" charset="0"/>
            </a:endParaRPr>
          </a:p>
          <a:p>
            <a:pPr lvl="0">
              <a:lnSpc>
                <a:spcPct val="100000"/>
              </a:lnSpc>
              <a:spcBef>
                <a:spcPts val="0"/>
              </a:spcBef>
              <a:buClr>
                <a:schemeClr val="dk1"/>
              </a:buClr>
              <a:buSzPts val="1100"/>
            </a:pPr>
            <a:r>
              <a:rPr lang="en-US" sz="6400" b="1" dirty="0">
                <a:latin typeface="Aptos" panose="020B0004020202020204" pitchFamily="34" charset="0"/>
              </a:rPr>
              <a:t>Steffany Chamut, DDS, MPH, FICD</a:t>
            </a:r>
          </a:p>
          <a:p>
            <a:pPr lvl="0">
              <a:lnSpc>
                <a:spcPct val="100000"/>
              </a:lnSpc>
              <a:spcBef>
                <a:spcPts val="0"/>
              </a:spcBef>
              <a:buClr>
                <a:schemeClr val="dk1"/>
              </a:buClr>
              <a:buSzPts val="1100"/>
            </a:pPr>
            <a:endParaRPr lang="en-US" sz="4400" b="1" dirty="0">
              <a:latin typeface="Aptos" panose="020B0004020202020204" pitchFamily="34" charset="0"/>
            </a:endParaRPr>
          </a:p>
          <a:p>
            <a:pPr>
              <a:lnSpc>
                <a:spcPct val="100000"/>
              </a:lnSpc>
              <a:spcBef>
                <a:spcPts val="0"/>
              </a:spcBef>
              <a:buClr>
                <a:schemeClr val="dk1"/>
              </a:buClr>
              <a:buSzPts val="1100"/>
            </a:pPr>
            <a:r>
              <a:rPr lang="en-US" sz="3700" dirty="0">
                <a:latin typeface="Aptos" panose="020B0004020202020204" pitchFamily="34" charset="0"/>
              </a:rPr>
              <a:t>Associate Professor, Director of Research and Scholarly Activity</a:t>
            </a:r>
          </a:p>
          <a:p>
            <a:pPr>
              <a:lnSpc>
                <a:spcPct val="100000"/>
              </a:lnSpc>
              <a:spcBef>
                <a:spcPts val="0"/>
              </a:spcBef>
              <a:buClr>
                <a:schemeClr val="dk1"/>
              </a:buClr>
              <a:buSzPts val="1100"/>
            </a:pPr>
            <a:r>
              <a:rPr lang="en-US" sz="3700" dirty="0">
                <a:latin typeface="Aptos" panose="020B0004020202020204" pitchFamily="34" charset="0"/>
              </a:rPr>
              <a:t>PNWU School of Dental Medicine. Yakima, WA, USA</a:t>
            </a:r>
          </a:p>
          <a:p>
            <a:pPr lvl="0">
              <a:lnSpc>
                <a:spcPct val="100000"/>
              </a:lnSpc>
              <a:spcBef>
                <a:spcPts val="0"/>
              </a:spcBef>
              <a:buClr>
                <a:schemeClr val="dk1"/>
              </a:buClr>
              <a:buSzPts val="1100"/>
            </a:pPr>
            <a:r>
              <a:rPr lang="en-US" sz="3700" dirty="0">
                <a:latin typeface="Aptos" panose="020B0004020202020204" pitchFamily="34" charset="0"/>
              </a:rPr>
              <a:t> </a:t>
            </a:r>
          </a:p>
          <a:p>
            <a:pPr lvl="0">
              <a:lnSpc>
                <a:spcPct val="100000"/>
              </a:lnSpc>
              <a:spcBef>
                <a:spcPts val="0"/>
              </a:spcBef>
              <a:buClr>
                <a:schemeClr val="dk1"/>
              </a:buClr>
              <a:buSzPts val="1100"/>
            </a:pPr>
            <a:r>
              <a:rPr lang="en-US" sz="3700" dirty="0">
                <a:latin typeface="Aptos" panose="020B0004020202020204" pitchFamily="34" charset="0"/>
              </a:rPr>
              <a:t>Affiliate Faculty, Harvard T.H. Chan School of Public Health, </a:t>
            </a:r>
          </a:p>
          <a:p>
            <a:pPr lvl="0">
              <a:lnSpc>
                <a:spcPct val="100000"/>
              </a:lnSpc>
              <a:spcBef>
                <a:spcPts val="0"/>
              </a:spcBef>
              <a:buClr>
                <a:schemeClr val="dk1"/>
              </a:buClr>
              <a:buSzPts val="1100"/>
            </a:pPr>
            <a:r>
              <a:rPr lang="en-US" sz="3700" dirty="0">
                <a:latin typeface="Aptos" panose="020B0004020202020204" pitchFamily="34" charset="0"/>
              </a:rPr>
              <a:t>Departments of Environmental Health and Epidemiology, Boston, MA, USA</a:t>
            </a:r>
          </a:p>
          <a:p>
            <a:pPr lvl="0">
              <a:lnSpc>
                <a:spcPct val="100000"/>
              </a:lnSpc>
              <a:spcBef>
                <a:spcPts val="0"/>
              </a:spcBef>
              <a:buClr>
                <a:schemeClr val="dk1"/>
              </a:buClr>
              <a:buSzPts val="1100"/>
            </a:pPr>
            <a:r>
              <a:rPr lang="en-US" sz="3700" dirty="0">
                <a:latin typeface="Aptos" panose="020B0004020202020204" pitchFamily="34" charset="0"/>
              </a:rPr>
              <a:t> </a:t>
            </a:r>
          </a:p>
          <a:p>
            <a:pPr lvl="0">
              <a:lnSpc>
                <a:spcPct val="100000"/>
              </a:lnSpc>
              <a:spcBef>
                <a:spcPts val="0"/>
              </a:spcBef>
              <a:buClr>
                <a:schemeClr val="dk1"/>
              </a:buClr>
              <a:buSzPts val="1100"/>
            </a:pPr>
            <a:r>
              <a:rPr lang="en-US" sz="3700" dirty="0">
                <a:latin typeface="Aptos" panose="020B0004020202020204" pitchFamily="34" charset="0"/>
              </a:rPr>
              <a:t>Visiting Lecturer, The University of the West Indies, Mona School of Dentistry, Mona, Kingston, Jamaica</a:t>
            </a:r>
          </a:p>
          <a:p>
            <a:pPr lvl="0">
              <a:lnSpc>
                <a:spcPct val="100000"/>
              </a:lnSpc>
              <a:spcBef>
                <a:spcPts val="0"/>
              </a:spcBef>
              <a:buClr>
                <a:schemeClr val="dk1"/>
              </a:buClr>
              <a:buSzPts val="1100"/>
            </a:pPr>
            <a:endParaRPr lang="en-US" sz="3700" dirty="0">
              <a:latin typeface="Aptos" panose="020B0004020202020204" pitchFamily="34" charset="0"/>
            </a:endParaRPr>
          </a:p>
          <a:p>
            <a:pPr lvl="0">
              <a:lnSpc>
                <a:spcPct val="100000"/>
              </a:lnSpc>
              <a:spcBef>
                <a:spcPts val="0"/>
              </a:spcBef>
              <a:buClr>
                <a:schemeClr val="dk1"/>
              </a:buClr>
              <a:buSzPts val="1100"/>
            </a:pPr>
            <a:r>
              <a:rPr lang="en-US" sz="3700" dirty="0">
                <a:latin typeface="Aptos" panose="020B0004020202020204" pitchFamily="34" charset="0"/>
              </a:rPr>
              <a:t>2022 Health and Aging Policy Fellow; Congressional Fellow, USA</a:t>
            </a:r>
          </a:p>
          <a:p>
            <a:pPr lvl="0">
              <a:lnSpc>
                <a:spcPct val="100000"/>
              </a:lnSpc>
              <a:spcBef>
                <a:spcPts val="0"/>
              </a:spcBef>
              <a:buClr>
                <a:schemeClr val="dk1"/>
              </a:buClr>
              <a:buSzPts val="1100"/>
            </a:pPr>
            <a:r>
              <a:rPr lang="en-US" sz="3700" dirty="0">
                <a:latin typeface="Aptos" panose="020B0004020202020204" pitchFamily="34" charset="0"/>
              </a:rPr>
              <a:t> </a:t>
            </a:r>
          </a:p>
          <a:p>
            <a:pPr>
              <a:lnSpc>
                <a:spcPct val="100000"/>
              </a:lnSpc>
              <a:spcBef>
                <a:spcPts val="0"/>
              </a:spcBef>
              <a:buClr>
                <a:schemeClr val="dk1"/>
              </a:buClr>
              <a:buSzPts val="1100"/>
            </a:pPr>
            <a:r>
              <a:rPr lang="en-US" sz="3700" dirty="0">
                <a:latin typeface="Aptos" panose="020B0004020202020204" pitchFamily="34" charset="0"/>
              </a:rPr>
              <a:t>NIH PI &amp; Scholar in the Health and Aging Brain Study-Health Disparities (HABS-HD) Health Enhancement Scientific Program (HESP), USA </a:t>
            </a:r>
          </a:p>
          <a:p>
            <a:pPr lvl="0">
              <a:lnSpc>
                <a:spcPct val="100000"/>
              </a:lnSpc>
              <a:spcBef>
                <a:spcPts val="0"/>
              </a:spcBef>
              <a:buClr>
                <a:schemeClr val="dk1"/>
              </a:buClr>
              <a:buSzPts val="1100"/>
            </a:pPr>
            <a:endParaRPr lang="en-US" sz="3700" dirty="0">
              <a:latin typeface="Aptos" panose="020B0004020202020204" pitchFamily="34" charset="0"/>
            </a:endParaRPr>
          </a:p>
          <a:p>
            <a:r>
              <a:rPr lang="en-US" sz="3700" dirty="0">
                <a:latin typeface="Aptos" panose="020B0004020202020204" pitchFamily="34" charset="0"/>
                <a:hlinkClick r:id="rId3"/>
              </a:rPr>
              <a:t>schamut@pnwu.edu</a:t>
            </a:r>
            <a:endParaRPr lang="en-US" sz="3700" dirty="0">
              <a:latin typeface="Aptos" panose="020B0004020202020204" pitchFamily="34" charset="0"/>
            </a:endParaRPr>
          </a:p>
          <a:p>
            <a:endParaRPr lang="en-US" sz="3200" dirty="0">
              <a:latin typeface="Aptos" panose="020B0004020202020204" pitchFamily="34" charset="0"/>
            </a:endParaRPr>
          </a:p>
        </p:txBody>
      </p:sp>
      <p:pic>
        <p:nvPicPr>
          <p:cNvPr id="10" name="Picture 9" descr="Health and Aging Policy Fellows Program | Shaping a healthy and productive  future for older Americans">
            <a:extLst>
              <a:ext uri="{FF2B5EF4-FFF2-40B4-BE49-F238E27FC236}">
                <a16:creationId xmlns:a16="http://schemas.microsoft.com/office/drawing/2014/main" id="{3DEBAC81-2C3B-C382-D4E0-CDE5A8975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443" y="5842778"/>
            <a:ext cx="1775193" cy="4123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URSU official (@OfficialUrsu) / Twitter">
            <a:extLst>
              <a:ext uri="{FF2B5EF4-FFF2-40B4-BE49-F238E27FC236}">
                <a16:creationId xmlns:a16="http://schemas.microsoft.com/office/drawing/2014/main" id="{960461C8-DA9E-76B7-6E0F-DA3A009C32D0}"/>
              </a:ext>
            </a:extLst>
          </p:cNvPr>
          <p:cNvPicPr>
            <a:picLocks noChangeAspect="1" noChangeArrowheads="1"/>
          </p:cNvPicPr>
          <p:nvPr/>
        </p:nvPicPr>
        <p:blipFill>
          <a:blip r:embed="rId5">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0894941" y="5617924"/>
            <a:ext cx="737824" cy="73782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enters for Medicare &amp; Medicaid Services - Wikipedia">
            <a:extLst>
              <a:ext uri="{FF2B5EF4-FFF2-40B4-BE49-F238E27FC236}">
                <a16:creationId xmlns:a16="http://schemas.microsoft.com/office/drawing/2014/main" id="{CEAC1220-E316-50FA-0A61-18528AAB28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2550" y="6459062"/>
            <a:ext cx="940362" cy="32579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The University of the West Indies, Mona Overview | SignalHire Company  Profile">
            <a:extLst>
              <a:ext uri="{FF2B5EF4-FFF2-40B4-BE49-F238E27FC236}">
                <a16:creationId xmlns:a16="http://schemas.microsoft.com/office/drawing/2014/main" id="{0CDEEB1B-B880-776B-E597-A818D6E19A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839" t="3880" r="17711" b="4724"/>
          <a:stretch/>
        </p:blipFill>
        <p:spPr bwMode="auto">
          <a:xfrm>
            <a:off x="11625943" y="5617924"/>
            <a:ext cx="475368" cy="6371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B02066E-C2CB-4309-2677-1323DD37AA42}"/>
              </a:ext>
            </a:extLst>
          </p:cNvPr>
          <p:cNvPicPr>
            <a:picLocks noChangeAspect="1"/>
          </p:cNvPicPr>
          <p:nvPr/>
        </p:nvPicPr>
        <p:blipFill>
          <a:blip r:embed="rId8" cstate="print">
            <a:extLst>
              <a:ext uri="{28A0092B-C50C-407E-A947-70E740481C1C}">
                <a14:useLocalDpi xmlns:a14="http://schemas.microsoft.com/office/drawing/2010/main" val="0"/>
              </a:ext>
            </a:extLst>
          </a:blip>
          <a:srcRect t="3361" r="55045"/>
          <a:stretch>
            <a:fillRect/>
          </a:stretch>
        </p:blipFill>
        <p:spPr bwMode="auto">
          <a:xfrm>
            <a:off x="161239" y="5361054"/>
            <a:ext cx="1494017" cy="513740"/>
          </a:xfrm>
          <a:prstGeom prst="rect">
            <a:avLst/>
          </a:prstGeom>
          <a:noFill/>
          <a:ln>
            <a:noFill/>
          </a:ln>
        </p:spPr>
      </p:pic>
      <p:pic>
        <p:nvPicPr>
          <p:cNvPr id="17" name="Picture 16">
            <a:extLst>
              <a:ext uri="{FF2B5EF4-FFF2-40B4-BE49-F238E27FC236}">
                <a16:creationId xmlns:a16="http://schemas.microsoft.com/office/drawing/2014/main" id="{97E40357-2BCD-7DE8-BD77-0DE0DE3691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7876" y="6408828"/>
            <a:ext cx="4031273" cy="409821"/>
          </a:xfrm>
          <a:prstGeom prst="rect">
            <a:avLst/>
          </a:prstGeom>
        </p:spPr>
      </p:pic>
      <p:sp>
        <p:nvSpPr>
          <p:cNvPr id="5" name="Subtitle 2">
            <a:extLst>
              <a:ext uri="{FF2B5EF4-FFF2-40B4-BE49-F238E27FC236}">
                <a16:creationId xmlns:a16="http://schemas.microsoft.com/office/drawing/2014/main" id="{EAB08F1D-4B04-AF67-8BC1-26202BE784E5}"/>
              </a:ext>
            </a:extLst>
          </p:cNvPr>
          <p:cNvSpPr txBox="1">
            <a:spLocks/>
          </p:cNvSpPr>
          <p:nvPr/>
        </p:nvSpPr>
        <p:spPr>
          <a:xfrm>
            <a:off x="1440873" y="2429451"/>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rgbClr val="99CA64"/>
              </a:buClr>
              <a:buFont typeface=".AppleSystemUIFont"/>
              <a:buNone/>
              <a:defRPr sz="2400" b="0" i="0" kern="1200">
                <a:solidFill>
                  <a:schemeClr val="bg2">
                    <a:lumMod val="50000"/>
                  </a:schemeClr>
                </a:solidFill>
                <a:latin typeface="Roboto Lt" pitchFamily="2" charset="0"/>
                <a:ea typeface="Roboto Lt"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2">
                    <a:lumMod val="50000"/>
                  </a:schemeClr>
                </a:solidFill>
                <a:latin typeface="Roboto Lt" pitchFamily="2" charset="0"/>
                <a:ea typeface="Roboto Lt"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2">
                    <a:lumMod val="50000"/>
                  </a:schemeClr>
                </a:solidFill>
                <a:latin typeface="Roboto Lt" pitchFamily="2" charset="0"/>
                <a:ea typeface="Roboto Lt"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2">
                    <a:lumMod val="50000"/>
                  </a:schemeClr>
                </a:solidFill>
                <a:latin typeface="Roboto Lt" pitchFamily="2" charset="0"/>
                <a:ea typeface="Roboto Lt"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2">
                    <a:lumMod val="50000"/>
                  </a:schemeClr>
                </a:solidFill>
                <a:latin typeface="Roboto Lt" pitchFamily="2" charset="0"/>
                <a:ea typeface="Roboto Lt"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rgbClr val="505A62"/>
                </a:solidFill>
                <a:latin typeface="Aptos" panose="020B0004020202020204" pitchFamily="34" charset="0"/>
              </a:rPr>
              <a:t>A life-course blueprint for global workforce transformation</a:t>
            </a:r>
          </a:p>
          <a:p>
            <a:endParaRPr lang="en-US" sz="1400" dirty="0">
              <a:solidFill>
                <a:srgbClr val="505A62"/>
              </a:solidFill>
              <a:latin typeface="Aptos" panose="020B0004020202020204" pitchFamily="34" charset="0"/>
            </a:endParaRPr>
          </a:p>
        </p:txBody>
      </p:sp>
      <p:sp>
        <p:nvSpPr>
          <p:cNvPr id="19" name="TextBox 18">
            <a:extLst>
              <a:ext uri="{FF2B5EF4-FFF2-40B4-BE49-F238E27FC236}">
                <a16:creationId xmlns:a16="http://schemas.microsoft.com/office/drawing/2014/main" id="{9771934D-5168-CFF8-AFD2-80613DFF15A5}"/>
              </a:ext>
            </a:extLst>
          </p:cNvPr>
          <p:cNvSpPr txBox="1"/>
          <p:nvPr/>
        </p:nvSpPr>
        <p:spPr>
          <a:xfrm>
            <a:off x="1183413" y="73143"/>
            <a:ext cx="6901808" cy="276999"/>
          </a:xfrm>
          <a:prstGeom prst="rect">
            <a:avLst/>
          </a:prstGeom>
          <a:noFill/>
        </p:spPr>
        <p:txBody>
          <a:bodyPr wrap="square">
            <a:spAutoFit/>
          </a:bodyPr>
          <a:lstStyle/>
          <a:p>
            <a:r>
              <a:rPr lang="pt-PT" sz="1200" b="1" dirty="0">
                <a:solidFill>
                  <a:schemeClr val="bg1"/>
                </a:solidFill>
                <a:effectLst/>
                <a:latin typeface="Aptos" panose="020B0004020202020204" pitchFamily="34" charset="0"/>
                <a:ea typeface="Roboto" panose="02000000000000000000" pitchFamily="2" charset="0"/>
                <a:cs typeface="Roboto" panose="02000000000000000000" pitchFamily="2" charset="0"/>
              </a:rPr>
              <a:t>Evidence and Empathy as the focus in oral health professionals’ education, August 27, 2026</a:t>
            </a:r>
            <a:endParaRPr lang="pt-PT" sz="1200" b="1" dirty="0">
              <a:solidFill>
                <a:schemeClr val="bg1"/>
              </a:solidFill>
              <a:latin typeface="Aptos" panose="020B0004020202020204" pitchFamily="34" charset="0"/>
              <a:ea typeface="Roboto" panose="02000000000000000000" pitchFamily="2" charset="0"/>
              <a:cs typeface="Roboto" panose="02000000000000000000" pitchFamily="2" charset="0"/>
            </a:endParaRPr>
          </a:p>
        </p:txBody>
      </p:sp>
      <p:grpSp>
        <p:nvGrpSpPr>
          <p:cNvPr id="22" name="Group 21">
            <a:extLst>
              <a:ext uri="{FF2B5EF4-FFF2-40B4-BE49-F238E27FC236}">
                <a16:creationId xmlns:a16="http://schemas.microsoft.com/office/drawing/2014/main" id="{0BA55DF5-D330-B411-0F77-918CF2A9E5EF}"/>
              </a:ext>
            </a:extLst>
          </p:cNvPr>
          <p:cNvGrpSpPr/>
          <p:nvPr/>
        </p:nvGrpSpPr>
        <p:grpSpPr>
          <a:xfrm>
            <a:off x="-563281" y="-164338"/>
            <a:ext cx="2207386" cy="1345633"/>
            <a:chOff x="-450012" y="1237248"/>
            <a:chExt cx="4383505" cy="2763720"/>
          </a:xfrm>
        </p:grpSpPr>
        <p:pic>
          <p:nvPicPr>
            <p:cNvPr id="12" name="Picture 11">
              <a:extLst>
                <a:ext uri="{FF2B5EF4-FFF2-40B4-BE49-F238E27FC236}">
                  <a16:creationId xmlns:a16="http://schemas.microsoft.com/office/drawing/2014/main" id="{3864AEF5-733D-5738-606F-BE13DC2CCC06}"/>
                </a:ext>
              </a:extLst>
            </p:cNvPr>
            <p:cNvPicPr>
              <a:picLocks noChangeAspect="1"/>
            </p:cNvPicPr>
            <p:nvPr/>
          </p:nvPicPr>
          <p:blipFill>
            <a:blip r:embed="rId10"/>
            <a:srcRect b="36952"/>
            <a:stretch>
              <a:fillRect/>
            </a:stretch>
          </p:blipFill>
          <p:spPr>
            <a:xfrm>
              <a:off x="-450012" y="1237248"/>
              <a:ext cx="4383505" cy="2763720"/>
            </a:xfrm>
            <a:prstGeom prst="rect">
              <a:avLst/>
            </a:prstGeom>
          </p:spPr>
        </p:pic>
        <p:pic>
          <p:nvPicPr>
            <p:cNvPr id="21" name="Imagem 6" descr="Uma imagem com Tipo de letra, texto, logótipo, Gráficos&#10;&#10;Os conteúdos gerados por IA podem estar incorretos.">
              <a:extLst>
                <a:ext uri="{FF2B5EF4-FFF2-40B4-BE49-F238E27FC236}">
                  <a16:creationId xmlns:a16="http://schemas.microsoft.com/office/drawing/2014/main" id="{ACA84F68-8E73-A79C-48E9-024EF9688C94}"/>
                </a:ext>
              </a:extLst>
            </p:cNvPr>
            <p:cNvPicPr>
              <a:picLocks noChangeAspect="1"/>
            </p:cNvPicPr>
            <p:nvPr/>
          </p:nvPicPr>
          <p:blipFill>
            <a:blip r:embed="rId11"/>
            <a:stretch>
              <a:fillRect/>
            </a:stretch>
          </p:blipFill>
          <p:spPr>
            <a:xfrm>
              <a:off x="668212" y="1533649"/>
              <a:ext cx="1431091" cy="271414"/>
            </a:xfrm>
            <a:prstGeom prst="rect">
              <a:avLst/>
            </a:prstGeom>
          </p:spPr>
        </p:pic>
      </p:grpSp>
      <p:pic>
        <p:nvPicPr>
          <p:cNvPr id="23" name="Picture 22">
            <a:extLst>
              <a:ext uri="{FF2B5EF4-FFF2-40B4-BE49-F238E27FC236}">
                <a16:creationId xmlns:a16="http://schemas.microsoft.com/office/drawing/2014/main" id="{C65AE151-DC73-DEAF-B8C6-4A0E3731310E}"/>
              </a:ext>
            </a:extLst>
          </p:cNvPr>
          <p:cNvPicPr>
            <a:picLocks noChangeAspect="1"/>
          </p:cNvPicPr>
          <p:nvPr/>
        </p:nvPicPr>
        <p:blipFill>
          <a:blip r:embed="rId10"/>
          <a:srcRect t="59890"/>
          <a:stretch>
            <a:fillRect/>
          </a:stretch>
        </p:blipFill>
        <p:spPr>
          <a:xfrm>
            <a:off x="9433689" y="-93550"/>
            <a:ext cx="3019496" cy="1274845"/>
          </a:xfrm>
          <a:prstGeom prst="rect">
            <a:avLst/>
          </a:prstGeom>
        </p:spPr>
      </p:pic>
    </p:spTree>
    <p:extLst>
      <p:ext uri="{BB962C8B-B14F-4D97-AF65-F5344CB8AC3E}">
        <p14:creationId xmlns:p14="http://schemas.microsoft.com/office/powerpoint/2010/main" val="3735910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743" y="970014"/>
            <a:ext cx="11930514" cy="867930"/>
          </a:xfrm>
          <a:prstGeom prst="rect">
            <a:avLst/>
          </a:prstGeom>
          <a:noFill/>
        </p:spPr>
        <p:txBody>
          <a:bodyPr wrap="square" lIns="27432" tIns="18288" rIns="27432" bIns="18288" anchor="t">
            <a:spAutoFit/>
          </a:bodyPr>
          <a:lstStyle/>
          <a:p>
            <a:pPr algn="ctr"/>
            <a:r>
              <a:rPr sz="2700" b="1" dirty="0">
                <a:solidFill>
                  <a:srgbClr val="073C56"/>
                </a:solidFill>
                <a:latin typeface="Aptos"/>
              </a:rPr>
              <a:t>A global curriculum should keep the lens constant</a:t>
            </a:r>
            <a:r>
              <a:rPr lang="en-US" sz="2700" b="1" dirty="0">
                <a:solidFill>
                  <a:srgbClr val="073C56"/>
                </a:solidFill>
                <a:latin typeface="Aptos"/>
              </a:rPr>
              <a:t>, </a:t>
            </a:r>
          </a:p>
          <a:p>
            <a:pPr algn="ctr"/>
            <a:r>
              <a:rPr sz="2700" b="1" dirty="0">
                <a:solidFill>
                  <a:srgbClr val="073C56"/>
                </a:solidFill>
                <a:latin typeface="Aptos"/>
              </a:rPr>
              <a:t>and let the context change.</a:t>
            </a:r>
          </a:p>
        </p:txBody>
      </p:sp>
      <p:sp>
        <p:nvSpPr>
          <p:cNvPr id="4" name="Oval 3"/>
          <p:cNvSpPr/>
          <p:nvPr/>
        </p:nvSpPr>
        <p:spPr>
          <a:xfrm>
            <a:off x="658368" y="1828800"/>
            <a:ext cx="1417320" cy="1417320"/>
          </a:xfrm>
          <a:prstGeom prst="ellipse">
            <a:avLst/>
          </a:prstGeom>
          <a:solidFill>
            <a:srgbClr val="073C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58368" y="1828800"/>
            <a:ext cx="1417320" cy="1417320"/>
          </a:xfrm>
          <a:prstGeom prst="rect">
            <a:avLst/>
          </a:prstGeom>
          <a:noFill/>
        </p:spPr>
        <p:txBody>
          <a:bodyPr wrap="square" lIns="27432" tIns="18288" rIns="27432" bIns="18288" anchor="ctr">
            <a:spAutoFit/>
          </a:bodyPr>
          <a:lstStyle/>
          <a:p>
            <a:pPr algn="ctr"/>
            <a:r>
              <a:rPr sz="1400" b="1">
                <a:solidFill>
                  <a:srgbClr val="FFFFFF"/>
                </a:solidFill>
                <a:latin typeface="Aptos"/>
              </a:rPr>
              <a:t>Rural U.S.</a:t>
            </a:r>
          </a:p>
        </p:txBody>
      </p:sp>
      <p:cxnSp>
        <p:nvCxnSpPr>
          <p:cNvPr id="6" name="Connector 5"/>
          <p:cNvCxnSpPr/>
          <p:nvPr/>
        </p:nvCxnSpPr>
        <p:spPr>
          <a:xfrm>
            <a:off x="1362456" y="3246120"/>
            <a:ext cx="4718304" cy="1097280"/>
          </a:xfrm>
          <a:prstGeom prst="line">
            <a:avLst/>
          </a:prstGeom>
          <a:ln w="15240">
            <a:solidFill>
              <a:srgbClr val="BEC8CD"/>
            </a:solidFill>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2916936" y="1828800"/>
            <a:ext cx="1417320" cy="1417320"/>
          </a:xfrm>
          <a:prstGeom prst="ellipse">
            <a:avLst/>
          </a:prstGeom>
          <a:solidFill>
            <a:srgbClr val="5F8C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916936" y="1828800"/>
            <a:ext cx="1417320" cy="1417320"/>
          </a:xfrm>
          <a:prstGeom prst="rect">
            <a:avLst/>
          </a:prstGeom>
          <a:noFill/>
        </p:spPr>
        <p:txBody>
          <a:bodyPr wrap="square" lIns="27432" tIns="18288" rIns="27432" bIns="18288" anchor="ctr">
            <a:spAutoFit/>
          </a:bodyPr>
          <a:lstStyle/>
          <a:p>
            <a:pPr algn="ctr"/>
            <a:r>
              <a:rPr sz="1400" b="1">
                <a:solidFill>
                  <a:srgbClr val="FFFFFF"/>
                </a:solidFill>
                <a:latin typeface="Aptos"/>
              </a:rPr>
              <a:t>Rwanda</a:t>
            </a:r>
          </a:p>
        </p:txBody>
      </p:sp>
      <p:cxnSp>
        <p:nvCxnSpPr>
          <p:cNvPr id="9" name="Connector 8"/>
          <p:cNvCxnSpPr/>
          <p:nvPr/>
        </p:nvCxnSpPr>
        <p:spPr>
          <a:xfrm>
            <a:off x="3621024" y="3246120"/>
            <a:ext cx="2459736" cy="1097280"/>
          </a:xfrm>
          <a:prstGeom prst="line">
            <a:avLst/>
          </a:prstGeom>
          <a:ln w="15240">
            <a:solidFill>
              <a:srgbClr val="BEC8CD"/>
            </a:solidFill>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5175504" y="1828800"/>
            <a:ext cx="1417320" cy="1417320"/>
          </a:xfrm>
          <a:prstGeom prst="ellipse">
            <a:avLst/>
          </a:prstGeom>
          <a:solidFill>
            <a:srgbClr val="0098A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175504" y="1828800"/>
            <a:ext cx="1417320" cy="1417320"/>
          </a:xfrm>
          <a:prstGeom prst="rect">
            <a:avLst/>
          </a:prstGeom>
          <a:noFill/>
        </p:spPr>
        <p:txBody>
          <a:bodyPr wrap="square" lIns="27432" tIns="18288" rIns="27432" bIns="18288" anchor="ctr">
            <a:spAutoFit/>
          </a:bodyPr>
          <a:lstStyle/>
          <a:p>
            <a:pPr algn="ctr"/>
            <a:r>
              <a:rPr sz="1400" b="1">
                <a:solidFill>
                  <a:srgbClr val="FFFFFF"/>
                </a:solidFill>
                <a:latin typeface="Aptos"/>
              </a:rPr>
              <a:t>Uganda</a:t>
            </a:r>
          </a:p>
        </p:txBody>
      </p:sp>
      <p:cxnSp>
        <p:nvCxnSpPr>
          <p:cNvPr id="12" name="Connector 11"/>
          <p:cNvCxnSpPr/>
          <p:nvPr/>
        </p:nvCxnSpPr>
        <p:spPr>
          <a:xfrm>
            <a:off x="5879592" y="3246120"/>
            <a:ext cx="201168" cy="1097280"/>
          </a:xfrm>
          <a:prstGeom prst="line">
            <a:avLst/>
          </a:prstGeom>
          <a:ln w="15240">
            <a:solidFill>
              <a:srgbClr val="BEC8CD"/>
            </a:solidFill>
          </a:ln>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7434072" y="1828800"/>
            <a:ext cx="1417320" cy="1417320"/>
          </a:xfrm>
          <a:prstGeom prst="ellipse">
            <a:avLst/>
          </a:prstGeom>
          <a:solidFill>
            <a:srgbClr val="1460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434072" y="1828800"/>
            <a:ext cx="1417320" cy="1417320"/>
          </a:xfrm>
          <a:prstGeom prst="rect">
            <a:avLst/>
          </a:prstGeom>
          <a:noFill/>
        </p:spPr>
        <p:txBody>
          <a:bodyPr wrap="square" lIns="27432" tIns="18288" rIns="27432" bIns="18288" anchor="ctr">
            <a:spAutoFit/>
          </a:bodyPr>
          <a:lstStyle/>
          <a:p>
            <a:pPr algn="ctr"/>
            <a:r>
              <a:rPr sz="1400" b="1">
                <a:solidFill>
                  <a:srgbClr val="FFFFFF"/>
                </a:solidFill>
                <a:latin typeface="Aptos"/>
              </a:rPr>
              <a:t>Jamaica</a:t>
            </a:r>
          </a:p>
        </p:txBody>
      </p:sp>
      <p:cxnSp>
        <p:nvCxnSpPr>
          <p:cNvPr id="15" name="Connector 14"/>
          <p:cNvCxnSpPr/>
          <p:nvPr/>
        </p:nvCxnSpPr>
        <p:spPr>
          <a:xfrm flipH="1">
            <a:off x="6080760" y="3246120"/>
            <a:ext cx="2057400" cy="1097280"/>
          </a:xfrm>
          <a:prstGeom prst="line">
            <a:avLst/>
          </a:prstGeom>
          <a:ln w="15240">
            <a:solidFill>
              <a:srgbClr val="BEC8CD"/>
            </a:solidFill>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9692640" y="1828800"/>
            <a:ext cx="1417320" cy="1417320"/>
          </a:xfrm>
          <a:prstGeom prst="ellipse">
            <a:avLst/>
          </a:prstGeom>
          <a:solidFill>
            <a:srgbClr val="7FAB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692640" y="1828800"/>
            <a:ext cx="1417320" cy="1417320"/>
          </a:xfrm>
          <a:prstGeom prst="rect">
            <a:avLst/>
          </a:prstGeom>
          <a:noFill/>
        </p:spPr>
        <p:txBody>
          <a:bodyPr wrap="square" lIns="27432" tIns="18288" rIns="27432" bIns="18288" anchor="ctr">
            <a:spAutoFit/>
          </a:bodyPr>
          <a:lstStyle/>
          <a:p>
            <a:pPr algn="ctr"/>
            <a:r>
              <a:rPr sz="1400" b="1">
                <a:solidFill>
                  <a:srgbClr val="FFFFFF"/>
                </a:solidFill>
                <a:latin typeface="Aptos"/>
              </a:rPr>
              <a:t>Mexico</a:t>
            </a:r>
          </a:p>
        </p:txBody>
      </p:sp>
      <p:cxnSp>
        <p:nvCxnSpPr>
          <p:cNvPr id="18" name="Connector 17"/>
          <p:cNvCxnSpPr/>
          <p:nvPr/>
        </p:nvCxnSpPr>
        <p:spPr>
          <a:xfrm flipH="1">
            <a:off x="6080760" y="3246120"/>
            <a:ext cx="4315968" cy="1097280"/>
          </a:xfrm>
          <a:prstGeom prst="line">
            <a:avLst/>
          </a:prstGeom>
          <a:ln w="15240">
            <a:solidFill>
              <a:srgbClr val="BEC8CD"/>
            </a:solidFill>
          </a:ln>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4023360" y="4069080"/>
            <a:ext cx="4160520" cy="1005840"/>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251960" y="4279392"/>
            <a:ext cx="3703320" cy="594360"/>
          </a:xfrm>
          <a:prstGeom prst="rect">
            <a:avLst/>
          </a:prstGeom>
          <a:noFill/>
        </p:spPr>
        <p:txBody>
          <a:bodyPr wrap="square" lIns="27432" tIns="18288" rIns="27432" bIns="18288" anchor="ctr">
            <a:spAutoFit/>
          </a:bodyPr>
          <a:lstStyle/>
          <a:p>
            <a:pPr algn="ctr"/>
            <a:r>
              <a:rPr sz="1900" b="1">
                <a:solidFill>
                  <a:srgbClr val="073C56"/>
                </a:solidFill>
                <a:latin typeface="Aptos"/>
              </a:rPr>
              <a:t>SAME C.L.E.A.R.H. LENS
LOCAL EXPRESSION</a:t>
            </a:r>
          </a:p>
        </p:txBody>
      </p:sp>
      <p:sp>
        <p:nvSpPr>
          <p:cNvPr id="21" name="TextBox 20"/>
          <p:cNvSpPr txBox="1"/>
          <p:nvPr/>
        </p:nvSpPr>
        <p:spPr>
          <a:xfrm>
            <a:off x="914400" y="5349240"/>
            <a:ext cx="10332720" cy="502920"/>
          </a:xfrm>
          <a:prstGeom prst="rect">
            <a:avLst/>
          </a:prstGeom>
          <a:noFill/>
        </p:spPr>
        <p:txBody>
          <a:bodyPr wrap="square" lIns="27432" tIns="18288" rIns="27432" bIns="18288" anchor="t">
            <a:spAutoFit/>
          </a:bodyPr>
          <a:lstStyle/>
          <a:p>
            <a:pPr algn="ctr"/>
            <a:r>
              <a:rPr sz="1900" b="1">
                <a:solidFill>
                  <a:srgbClr val="0098A2"/>
                </a:solidFill>
                <a:latin typeface="Aptos"/>
              </a:rPr>
              <a:t>Social accountability means preparing dentists for the patients, communities and systems they will actually serve.</a:t>
            </a:r>
          </a:p>
        </p:txBody>
      </p:sp>
      <p:sp>
        <p:nvSpPr>
          <p:cNvPr id="22" name="TextBox 21"/>
          <p:cNvSpPr txBox="1"/>
          <p:nvPr/>
        </p:nvSpPr>
        <p:spPr>
          <a:xfrm>
            <a:off x="566928" y="6062472"/>
            <a:ext cx="9336926" cy="190821"/>
          </a:xfrm>
          <a:prstGeom prst="rect">
            <a:avLst/>
          </a:prstGeom>
          <a:noFill/>
        </p:spPr>
        <p:txBody>
          <a:bodyPr wrap="square" lIns="27432" tIns="18288" rIns="27432" bIns="18288" anchor="t">
            <a:spAutoFit/>
          </a:bodyPr>
          <a:lstStyle/>
          <a:p>
            <a:pPr algn="l"/>
            <a:r>
              <a:rPr sz="1000" b="0" dirty="0">
                <a:solidFill>
                  <a:schemeClr val="accent1">
                    <a:lumMod val="75000"/>
                  </a:schemeClr>
                </a:solidFill>
                <a:latin typeface="Aptos"/>
              </a:rPr>
              <a:t>Framework development draws on community-based/geriatric education, HRSA workforce initiatives and collaborations across multiple countries.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001268"/>
            <a:ext cx="10972800" cy="452432"/>
          </a:xfrm>
          <a:prstGeom prst="rect">
            <a:avLst/>
          </a:prstGeom>
          <a:noFill/>
        </p:spPr>
        <p:txBody>
          <a:bodyPr wrap="square" lIns="27432" tIns="18288" rIns="27432" bIns="18288" anchor="t">
            <a:spAutoFit/>
          </a:bodyPr>
          <a:lstStyle/>
          <a:p>
            <a:pPr algn="l"/>
            <a:r>
              <a:rPr sz="2700" b="1" dirty="0">
                <a:solidFill>
                  <a:srgbClr val="073C56"/>
                </a:solidFill>
                <a:latin typeface="Aptos"/>
              </a:rPr>
              <a:t>What changes? The graduate</a:t>
            </a:r>
            <a:r>
              <a:rPr lang="en-US" sz="2700" b="1" dirty="0">
                <a:solidFill>
                  <a:srgbClr val="073C56"/>
                </a:solidFill>
                <a:latin typeface="Aptos"/>
              </a:rPr>
              <a:t>, </a:t>
            </a:r>
            <a:r>
              <a:rPr sz="2700" b="1" dirty="0">
                <a:solidFill>
                  <a:srgbClr val="073C56"/>
                </a:solidFill>
                <a:latin typeface="Aptos"/>
              </a:rPr>
              <a:t>not simply the syllabus.</a:t>
            </a:r>
          </a:p>
        </p:txBody>
      </p:sp>
      <p:sp>
        <p:nvSpPr>
          <p:cNvPr id="4" name="TextBox 3"/>
          <p:cNvSpPr txBox="1"/>
          <p:nvPr/>
        </p:nvSpPr>
        <p:spPr>
          <a:xfrm>
            <a:off x="914400" y="1600200"/>
            <a:ext cx="1828800" cy="283154"/>
          </a:xfrm>
          <a:prstGeom prst="rect">
            <a:avLst/>
          </a:prstGeom>
          <a:noFill/>
        </p:spPr>
        <p:txBody>
          <a:bodyPr wrap="square" lIns="27432" tIns="18288" rIns="27432" bIns="18288" anchor="t">
            <a:spAutoFit/>
          </a:bodyPr>
          <a:lstStyle/>
          <a:p>
            <a:pPr algn="l"/>
            <a:r>
              <a:rPr sz="1600" b="1" dirty="0">
                <a:solidFill>
                  <a:schemeClr val="accent6">
                    <a:lumMod val="75000"/>
                  </a:schemeClr>
                </a:solidFill>
                <a:latin typeface="Aptos"/>
              </a:rPr>
              <a:t>FROM</a:t>
            </a:r>
          </a:p>
        </p:txBody>
      </p:sp>
      <p:sp>
        <p:nvSpPr>
          <p:cNvPr id="5" name="TextBox 4"/>
          <p:cNvSpPr txBox="1"/>
          <p:nvPr/>
        </p:nvSpPr>
        <p:spPr>
          <a:xfrm>
            <a:off x="6583680" y="1600200"/>
            <a:ext cx="1828800" cy="252377"/>
          </a:xfrm>
          <a:prstGeom prst="rect">
            <a:avLst/>
          </a:prstGeom>
          <a:noFill/>
        </p:spPr>
        <p:txBody>
          <a:bodyPr wrap="square" lIns="27432" tIns="18288" rIns="27432" bIns="18288" anchor="t">
            <a:spAutoFit/>
          </a:bodyPr>
          <a:lstStyle/>
          <a:p>
            <a:pPr algn="l"/>
            <a:r>
              <a:rPr sz="1400" b="1" dirty="0">
                <a:solidFill>
                  <a:schemeClr val="accent6">
                    <a:lumMod val="75000"/>
                  </a:schemeClr>
                </a:solidFill>
                <a:latin typeface="Aptos"/>
              </a:rPr>
              <a:t>TO</a:t>
            </a:r>
          </a:p>
        </p:txBody>
      </p:sp>
      <p:sp>
        <p:nvSpPr>
          <p:cNvPr id="6" name="TextBox 5"/>
          <p:cNvSpPr txBox="1"/>
          <p:nvPr/>
        </p:nvSpPr>
        <p:spPr>
          <a:xfrm>
            <a:off x="914400" y="1993392"/>
            <a:ext cx="3474720" cy="365760"/>
          </a:xfrm>
          <a:prstGeom prst="rect">
            <a:avLst/>
          </a:prstGeom>
          <a:noFill/>
        </p:spPr>
        <p:txBody>
          <a:bodyPr wrap="square" lIns="27432" tIns="18288" rIns="27432" bIns="18288" anchor="t">
            <a:spAutoFit/>
          </a:bodyPr>
          <a:lstStyle/>
          <a:p>
            <a:pPr algn="l"/>
            <a:r>
              <a:rPr sz="1800" b="0" dirty="0">
                <a:solidFill>
                  <a:srgbClr val="505A62"/>
                </a:solidFill>
                <a:latin typeface="Aptos"/>
              </a:rPr>
              <a:t>Procedure-centered</a:t>
            </a:r>
          </a:p>
        </p:txBody>
      </p:sp>
      <p:sp>
        <p:nvSpPr>
          <p:cNvPr id="7" name="TextBox 6"/>
          <p:cNvSpPr txBox="1"/>
          <p:nvPr/>
        </p:nvSpPr>
        <p:spPr>
          <a:xfrm>
            <a:off x="5074920" y="1975104"/>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8" name="TextBox 7"/>
          <p:cNvSpPr txBox="1"/>
          <p:nvPr/>
        </p:nvSpPr>
        <p:spPr>
          <a:xfrm>
            <a:off x="6583680" y="1993392"/>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Person-centered</a:t>
            </a:r>
          </a:p>
        </p:txBody>
      </p:sp>
      <p:sp>
        <p:nvSpPr>
          <p:cNvPr id="9" name="TextBox 8"/>
          <p:cNvSpPr txBox="1"/>
          <p:nvPr/>
        </p:nvSpPr>
        <p:spPr>
          <a:xfrm>
            <a:off x="914400" y="2615184"/>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Age-segmented</a:t>
            </a:r>
          </a:p>
        </p:txBody>
      </p:sp>
      <p:sp>
        <p:nvSpPr>
          <p:cNvPr id="10" name="TextBox 9"/>
          <p:cNvSpPr txBox="1"/>
          <p:nvPr/>
        </p:nvSpPr>
        <p:spPr>
          <a:xfrm>
            <a:off x="5074920" y="2596896"/>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1" name="TextBox 10"/>
          <p:cNvSpPr txBox="1"/>
          <p:nvPr/>
        </p:nvSpPr>
        <p:spPr>
          <a:xfrm>
            <a:off x="6583680" y="2615184"/>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Life-course</a:t>
            </a:r>
          </a:p>
        </p:txBody>
      </p:sp>
      <p:sp>
        <p:nvSpPr>
          <p:cNvPr id="12" name="TextBox 11"/>
          <p:cNvSpPr txBox="1"/>
          <p:nvPr/>
        </p:nvSpPr>
        <p:spPr>
          <a:xfrm>
            <a:off x="914400" y="3236976"/>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Clinic-bounded</a:t>
            </a:r>
          </a:p>
        </p:txBody>
      </p:sp>
      <p:sp>
        <p:nvSpPr>
          <p:cNvPr id="13" name="TextBox 12"/>
          <p:cNvSpPr txBox="1"/>
          <p:nvPr/>
        </p:nvSpPr>
        <p:spPr>
          <a:xfrm>
            <a:off x="5074920" y="3218688"/>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4" name="TextBox 13"/>
          <p:cNvSpPr txBox="1"/>
          <p:nvPr/>
        </p:nvSpPr>
        <p:spPr>
          <a:xfrm>
            <a:off x="6583680" y="3236976"/>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Community-embedded</a:t>
            </a:r>
          </a:p>
        </p:txBody>
      </p:sp>
      <p:sp>
        <p:nvSpPr>
          <p:cNvPr id="15" name="TextBox 14"/>
          <p:cNvSpPr txBox="1"/>
          <p:nvPr/>
        </p:nvSpPr>
        <p:spPr>
          <a:xfrm>
            <a:off x="914400" y="3858768"/>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Reactive</a:t>
            </a:r>
          </a:p>
        </p:txBody>
      </p:sp>
      <p:sp>
        <p:nvSpPr>
          <p:cNvPr id="16" name="TextBox 15"/>
          <p:cNvSpPr txBox="1"/>
          <p:nvPr/>
        </p:nvSpPr>
        <p:spPr>
          <a:xfrm>
            <a:off x="5074920" y="3840480"/>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7" name="TextBox 16"/>
          <p:cNvSpPr txBox="1"/>
          <p:nvPr/>
        </p:nvSpPr>
        <p:spPr>
          <a:xfrm>
            <a:off x="6583680" y="3858768"/>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Prevention-oriented</a:t>
            </a:r>
          </a:p>
        </p:txBody>
      </p:sp>
      <p:sp>
        <p:nvSpPr>
          <p:cNvPr id="18" name="TextBox 17"/>
          <p:cNvSpPr txBox="1"/>
          <p:nvPr/>
        </p:nvSpPr>
        <p:spPr>
          <a:xfrm>
            <a:off x="914400" y="4480560"/>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Dentistry in isolation</a:t>
            </a:r>
          </a:p>
        </p:txBody>
      </p:sp>
      <p:sp>
        <p:nvSpPr>
          <p:cNvPr id="19" name="TextBox 18"/>
          <p:cNvSpPr txBox="1"/>
          <p:nvPr/>
        </p:nvSpPr>
        <p:spPr>
          <a:xfrm>
            <a:off x="5074920" y="4462272"/>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20" name="TextBox 19"/>
          <p:cNvSpPr txBox="1"/>
          <p:nvPr/>
        </p:nvSpPr>
        <p:spPr>
          <a:xfrm>
            <a:off x="6583680" y="4480560"/>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Health-system connected</a:t>
            </a:r>
          </a:p>
        </p:txBody>
      </p:sp>
      <p:sp>
        <p:nvSpPr>
          <p:cNvPr id="21" name="Rounded Rectangle 20"/>
          <p:cNvSpPr/>
          <p:nvPr/>
        </p:nvSpPr>
        <p:spPr>
          <a:xfrm>
            <a:off x="2331720" y="5285232"/>
            <a:ext cx="7498079" cy="640080"/>
          </a:xfrm>
          <a:prstGeom prst="roundRect">
            <a:avLst/>
          </a:prstGeom>
          <a:solidFill>
            <a:srgbClr val="073C56"/>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2514600" y="5449824"/>
            <a:ext cx="7132320" cy="292608"/>
          </a:xfrm>
          <a:prstGeom prst="rect">
            <a:avLst/>
          </a:prstGeom>
          <a:noFill/>
        </p:spPr>
        <p:txBody>
          <a:bodyPr wrap="square" lIns="27432" tIns="18288" rIns="27432" bIns="18288" anchor="t">
            <a:spAutoFit/>
          </a:bodyPr>
          <a:lstStyle/>
          <a:p>
            <a:pPr algn="ctr"/>
            <a:r>
              <a:rPr sz="1600" b="1">
                <a:solidFill>
                  <a:srgbClr val="FFFFFF"/>
                </a:solidFill>
                <a:latin typeface="Aptos"/>
              </a:rPr>
              <a:t>A SOCIALLY ACCOUNTABLE, AGING-READY WORKFORCE</a:t>
            </a:r>
          </a:p>
        </p:txBody>
      </p:sp>
      <p:sp>
        <p:nvSpPr>
          <p:cNvPr id="23" name="TextBox 22"/>
          <p:cNvSpPr txBox="1"/>
          <p:nvPr/>
        </p:nvSpPr>
        <p:spPr>
          <a:xfrm>
            <a:off x="566928" y="6062472"/>
            <a:ext cx="7863840" cy="221599"/>
          </a:xfrm>
          <a:prstGeom prst="rect">
            <a:avLst/>
          </a:prstGeom>
          <a:noFill/>
        </p:spPr>
        <p:txBody>
          <a:bodyPr wrap="square" lIns="27432" tIns="18288" rIns="27432" bIns="18288" anchor="t">
            <a:spAutoFit/>
          </a:bodyPr>
          <a:lstStyle/>
          <a:p>
            <a:pPr algn="l"/>
            <a:r>
              <a:rPr sz="1200" b="0" dirty="0">
                <a:solidFill>
                  <a:schemeClr val="accent1">
                    <a:lumMod val="75000"/>
                  </a:schemeClr>
                </a:solidFill>
                <a:latin typeface="Aptos"/>
              </a:rPr>
              <a:t>Goal: </a:t>
            </a:r>
            <a:r>
              <a:rPr lang="en-US" sz="1200" b="0" dirty="0">
                <a:solidFill>
                  <a:schemeClr val="accent1">
                    <a:lumMod val="75000"/>
                  </a:schemeClr>
                </a:solidFill>
                <a:latin typeface="Aptos"/>
              </a:rPr>
              <a:t>P</a:t>
            </a:r>
            <a:r>
              <a:rPr sz="1200" b="0" dirty="0">
                <a:solidFill>
                  <a:schemeClr val="accent1">
                    <a:lumMod val="75000"/>
                  </a:schemeClr>
                </a:solidFill>
                <a:latin typeface="Aptos"/>
              </a:rPr>
              <a:t>revention-oriented primary care responsive to demographic aging, inequity and community service needs.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360" y="941832"/>
            <a:ext cx="10972800" cy="658368"/>
          </a:xfrm>
          <a:prstGeom prst="rect">
            <a:avLst/>
          </a:prstGeom>
          <a:noFill/>
        </p:spPr>
        <p:txBody>
          <a:bodyPr wrap="square" lIns="27432" tIns="18288" rIns="27432" bIns="18288" anchor="t">
            <a:spAutoFit/>
          </a:bodyPr>
          <a:lstStyle/>
          <a:p>
            <a:pPr algn="l"/>
            <a:r>
              <a:rPr sz="2700" b="1" dirty="0">
                <a:solidFill>
                  <a:srgbClr val="073C56"/>
                </a:solidFill>
                <a:latin typeface="Aptos"/>
              </a:rPr>
              <a:t>The opportunity for dental education is bigger than “more geriatrics.”</a:t>
            </a:r>
          </a:p>
        </p:txBody>
      </p:sp>
      <p:sp>
        <p:nvSpPr>
          <p:cNvPr id="4" name="TextBox 3"/>
          <p:cNvSpPr txBox="1"/>
          <p:nvPr/>
        </p:nvSpPr>
        <p:spPr>
          <a:xfrm>
            <a:off x="731520" y="1600200"/>
            <a:ext cx="2011680" cy="411480"/>
          </a:xfrm>
          <a:prstGeom prst="rect">
            <a:avLst/>
          </a:prstGeom>
          <a:noFill/>
        </p:spPr>
        <p:txBody>
          <a:bodyPr wrap="square" lIns="27432" tIns="18288" rIns="27432" bIns="18288" anchor="t">
            <a:spAutoFit/>
          </a:bodyPr>
          <a:lstStyle/>
          <a:p>
            <a:pPr algn="l"/>
            <a:r>
              <a:rPr sz="2000" b="1">
                <a:solidFill>
                  <a:srgbClr val="505A62"/>
                </a:solidFill>
                <a:latin typeface="Aptos"/>
              </a:rPr>
              <a:t>STOP</a:t>
            </a:r>
          </a:p>
        </p:txBody>
      </p:sp>
      <p:sp>
        <p:nvSpPr>
          <p:cNvPr id="5" name="TextBox 4"/>
          <p:cNvSpPr txBox="1"/>
          <p:nvPr/>
        </p:nvSpPr>
        <p:spPr>
          <a:xfrm>
            <a:off x="2423160" y="1600200"/>
            <a:ext cx="8046720" cy="411480"/>
          </a:xfrm>
          <a:prstGeom prst="rect">
            <a:avLst/>
          </a:prstGeom>
          <a:noFill/>
        </p:spPr>
        <p:txBody>
          <a:bodyPr wrap="square" lIns="27432" tIns="18288" rIns="27432" bIns="18288" anchor="t">
            <a:spAutoFit/>
          </a:bodyPr>
          <a:lstStyle/>
          <a:p>
            <a:pPr algn="l"/>
            <a:r>
              <a:rPr sz="2300" b="1">
                <a:solidFill>
                  <a:srgbClr val="073C56"/>
                </a:solidFill>
                <a:latin typeface="Aptos"/>
              </a:rPr>
              <a:t>teaching aging only at the end.</a:t>
            </a:r>
          </a:p>
        </p:txBody>
      </p:sp>
      <p:sp>
        <p:nvSpPr>
          <p:cNvPr id="6" name="TextBox 5"/>
          <p:cNvSpPr txBox="1"/>
          <p:nvPr/>
        </p:nvSpPr>
        <p:spPr>
          <a:xfrm>
            <a:off x="731520" y="2423160"/>
            <a:ext cx="2011680" cy="411480"/>
          </a:xfrm>
          <a:prstGeom prst="rect">
            <a:avLst/>
          </a:prstGeom>
          <a:noFill/>
        </p:spPr>
        <p:txBody>
          <a:bodyPr wrap="square" lIns="27432" tIns="18288" rIns="27432" bIns="18288" anchor="t">
            <a:spAutoFit/>
          </a:bodyPr>
          <a:lstStyle/>
          <a:p>
            <a:pPr algn="l"/>
            <a:r>
              <a:rPr sz="2000" b="1">
                <a:solidFill>
                  <a:srgbClr val="5F8C41"/>
                </a:solidFill>
                <a:latin typeface="Aptos"/>
              </a:rPr>
              <a:t>START</a:t>
            </a:r>
          </a:p>
        </p:txBody>
      </p:sp>
      <p:sp>
        <p:nvSpPr>
          <p:cNvPr id="7" name="TextBox 6"/>
          <p:cNvSpPr txBox="1"/>
          <p:nvPr/>
        </p:nvSpPr>
        <p:spPr>
          <a:xfrm>
            <a:off x="2423160" y="2423160"/>
            <a:ext cx="8503920" cy="502920"/>
          </a:xfrm>
          <a:prstGeom prst="rect">
            <a:avLst/>
          </a:prstGeom>
          <a:noFill/>
        </p:spPr>
        <p:txBody>
          <a:bodyPr wrap="square" lIns="27432" tIns="18288" rIns="27432" bIns="18288" anchor="t">
            <a:spAutoFit/>
          </a:bodyPr>
          <a:lstStyle/>
          <a:p>
            <a:pPr algn="l"/>
            <a:r>
              <a:rPr sz="2300" b="1">
                <a:solidFill>
                  <a:srgbClr val="073C56"/>
                </a:solidFill>
                <a:latin typeface="Aptos"/>
              </a:rPr>
              <a:t>teaching every student to see vulnerability earlier.</a:t>
            </a:r>
          </a:p>
        </p:txBody>
      </p:sp>
      <p:sp>
        <p:nvSpPr>
          <p:cNvPr id="8" name="Rounded Rectangle 7"/>
          <p:cNvSpPr/>
          <p:nvPr/>
        </p:nvSpPr>
        <p:spPr>
          <a:xfrm>
            <a:off x="822960" y="3401568"/>
            <a:ext cx="10515600" cy="1481328"/>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97280" y="3675887"/>
            <a:ext cx="9966960" cy="868680"/>
          </a:xfrm>
          <a:prstGeom prst="rect">
            <a:avLst/>
          </a:prstGeom>
          <a:noFill/>
        </p:spPr>
        <p:txBody>
          <a:bodyPr wrap="square" lIns="27432" tIns="18288" rIns="27432" bIns="18288" anchor="ctr">
            <a:spAutoFit/>
          </a:bodyPr>
          <a:lstStyle/>
          <a:p>
            <a:pPr algn="ctr"/>
            <a:r>
              <a:rPr sz="2500" b="1">
                <a:solidFill>
                  <a:srgbClr val="073C56"/>
                </a:solidFill>
                <a:latin typeface="Aptos"/>
              </a:rPr>
              <a:t>C.L.E.A.R.H. is not six more things to teach.
It is one better way to see the patient.</a:t>
            </a:r>
          </a:p>
        </p:txBody>
      </p:sp>
      <p:sp>
        <p:nvSpPr>
          <p:cNvPr id="10" name="TextBox 9"/>
          <p:cNvSpPr txBox="1"/>
          <p:nvPr/>
        </p:nvSpPr>
        <p:spPr>
          <a:xfrm>
            <a:off x="914400" y="5230368"/>
            <a:ext cx="10332720" cy="329321"/>
          </a:xfrm>
          <a:prstGeom prst="rect">
            <a:avLst/>
          </a:prstGeom>
          <a:noFill/>
        </p:spPr>
        <p:txBody>
          <a:bodyPr wrap="square" lIns="27432" tIns="18288" rIns="27432" bIns="18288" anchor="t">
            <a:spAutoFit/>
          </a:bodyPr>
          <a:lstStyle/>
          <a:p>
            <a:pPr algn="ctr"/>
            <a:r>
              <a:rPr sz="1900" b="1" dirty="0">
                <a:solidFill>
                  <a:srgbClr val="0098A2"/>
                </a:solidFill>
                <a:latin typeface="Aptos"/>
              </a:rPr>
              <a:t>If we change the lens, we can change the workforce</a:t>
            </a:r>
            <a:r>
              <a:rPr lang="en-US" sz="1900" b="1" dirty="0">
                <a:solidFill>
                  <a:srgbClr val="0098A2"/>
                </a:solidFill>
                <a:latin typeface="Aptos"/>
              </a:rPr>
              <a:t>, </a:t>
            </a:r>
            <a:r>
              <a:rPr sz="1900" b="1" dirty="0">
                <a:solidFill>
                  <a:srgbClr val="0098A2"/>
                </a:solidFill>
                <a:latin typeface="Aptos"/>
              </a:rPr>
              <a:t>and how the world ages with oral health.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AB922-8976-3C0B-56C3-10FF06DE65DF}"/>
            </a:ext>
          </a:extLst>
        </p:cNvPr>
        <p:cNvGrpSpPr/>
        <p:nvPr/>
      </p:nvGrpSpPr>
      <p:grpSpPr>
        <a:xfrm>
          <a:off x="0" y="0"/>
          <a:ext cx="0" cy="0"/>
          <a:chOff x="0" y="0"/>
          <a:chExt cx="0" cy="0"/>
        </a:xfrm>
      </p:grpSpPr>
      <p:pic>
        <p:nvPicPr>
          <p:cNvPr id="9" name="Picture 8" descr="Chiara Attanasio - Thank you | Thank You Cards &amp; Quotes | Send real  postcards online">
            <a:extLst>
              <a:ext uri="{FF2B5EF4-FFF2-40B4-BE49-F238E27FC236}">
                <a16:creationId xmlns:a16="http://schemas.microsoft.com/office/drawing/2014/main" id="{AC1B33A7-578C-5E8B-36BE-A03FDB9BA3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90" t="24330" r="12156" b="13663"/>
          <a:stretch/>
        </p:blipFill>
        <p:spPr bwMode="auto">
          <a:xfrm>
            <a:off x="30221" y="229500"/>
            <a:ext cx="5475337" cy="312457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9EDBC8D-AF34-37AA-229B-07E9D7E6F935}"/>
              </a:ext>
            </a:extLst>
          </p:cNvPr>
          <p:cNvSpPr txBox="1"/>
          <p:nvPr/>
        </p:nvSpPr>
        <p:spPr>
          <a:xfrm>
            <a:off x="451947" y="6382921"/>
            <a:ext cx="2803109" cy="338554"/>
          </a:xfrm>
          <a:prstGeom prst="rect">
            <a:avLst/>
          </a:prstGeom>
          <a:noFill/>
        </p:spPr>
        <p:txBody>
          <a:bodyPr wrap="square">
            <a:spAutoFit/>
          </a:bodyPr>
          <a:lstStyle/>
          <a:p>
            <a:pPr algn="ctr"/>
            <a:r>
              <a:rPr lang="en-US" sz="1600" i="1" dirty="0">
                <a:solidFill>
                  <a:schemeClr val="bg1"/>
                </a:solidFill>
                <a:latin typeface="Avenir Next LT Pro" panose="020B0504020202020204" pitchFamily="34" charset="77"/>
              </a:rPr>
              <a:t>Follow me: </a:t>
            </a:r>
            <a:r>
              <a:rPr lang="en-US" sz="1600" i="1" dirty="0" err="1">
                <a:solidFill>
                  <a:schemeClr val="bg1"/>
                </a:solidFill>
                <a:latin typeface="Avenir Next LT Pro" panose="020B0504020202020204" pitchFamily="34" charset="77"/>
              </a:rPr>
              <a:t>Steffany</a:t>
            </a:r>
            <a:r>
              <a:rPr lang="en-US" sz="1600" i="1" dirty="0">
                <a:solidFill>
                  <a:schemeClr val="bg1"/>
                </a:solidFill>
                <a:latin typeface="Avenir Next LT Pro" panose="020B0504020202020204" pitchFamily="34" charset="77"/>
              </a:rPr>
              <a:t> </a:t>
            </a:r>
            <a:r>
              <a:rPr lang="en-US" sz="1600" i="1" dirty="0" err="1">
                <a:solidFill>
                  <a:schemeClr val="bg1"/>
                </a:solidFill>
                <a:latin typeface="Avenir Next LT Pro" panose="020B0504020202020204" pitchFamily="34" charset="77"/>
              </a:rPr>
              <a:t>Chamut</a:t>
            </a:r>
            <a:endParaRPr lang="en-US" sz="1600" dirty="0">
              <a:solidFill>
                <a:schemeClr val="bg1"/>
              </a:solidFill>
              <a:latin typeface="Avenir Next LT Pro" panose="020B0504020202020204" pitchFamily="34" charset="77"/>
            </a:endParaRPr>
          </a:p>
        </p:txBody>
      </p:sp>
      <p:pic>
        <p:nvPicPr>
          <p:cNvPr id="15" name="Graphic 14" descr="Tooth">
            <a:extLst>
              <a:ext uri="{FF2B5EF4-FFF2-40B4-BE49-F238E27FC236}">
                <a16:creationId xmlns:a16="http://schemas.microsoft.com/office/drawing/2014/main" id="{8E1B38D6-3F53-CE47-E8DD-9042BC226045}"/>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03724" y="206033"/>
            <a:ext cx="607182" cy="607182"/>
          </a:xfrm>
          <a:prstGeom prst="rect">
            <a:avLst/>
          </a:prstGeom>
        </p:spPr>
      </p:pic>
      <p:pic>
        <p:nvPicPr>
          <p:cNvPr id="16" name="Picture 15" descr="A black and white logo&#10;&#10;Description automatically generated with low confidence">
            <a:extLst>
              <a:ext uri="{FF2B5EF4-FFF2-40B4-BE49-F238E27FC236}">
                <a16:creationId xmlns:a16="http://schemas.microsoft.com/office/drawing/2014/main" id="{5163D4B1-0551-7780-E28A-67F4299474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14905" y="199353"/>
            <a:ext cx="607182" cy="607182"/>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1915C7B7-2863-6023-B57A-B091FA51AE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79728" y="203278"/>
            <a:ext cx="607182" cy="607182"/>
          </a:xfrm>
          <a:prstGeom prst="rect">
            <a:avLst/>
          </a:prstGeom>
        </p:spPr>
      </p:pic>
      <p:pic>
        <p:nvPicPr>
          <p:cNvPr id="18" name="Picture 17">
            <a:extLst>
              <a:ext uri="{FF2B5EF4-FFF2-40B4-BE49-F238E27FC236}">
                <a16:creationId xmlns:a16="http://schemas.microsoft.com/office/drawing/2014/main" id="{9EA94ECB-25F1-1D72-1EC1-A17FE0FB21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4354" y="-1140801"/>
            <a:ext cx="609600" cy="647700"/>
          </a:xfrm>
          <a:prstGeom prst="rect">
            <a:avLst/>
          </a:prstGeom>
        </p:spPr>
      </p:pic>
      <p:sp>
        <p:nvSpPr>
          <p:cNvPr id="20" name="TextBox 19">
            <a:extLst>
              <a:ext uri="{FF2B5EF4-FFF2-40B4-BE49-F238E27FC236}">
                <a16:creationId xmlns:a16="http://schemas.microsoft.com/office/drawing/2014/main" id="{94ECE639-F35D-D4E0-6CC4-FEFADD8BD969}"/>
              </a:ext>
            </a:extLst>
          </p:cNvPr>
          <p:cNvSpPr txBox="1"/>
          <p:nvPr/>
        </p:nvSpPr>
        <p:spPr>
          <a:xfrm>
            <a:off x="4502909" y="229500"/>
            <a:ext cx="664037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300" dirty="0">
                <a:solidFill>
                  <a:srgbClr val="000000"/>
                </a:solidFill>
                <a:effectLst/>
                <a:latin typeface="Avenir Next LT Pro" panose="020B0504020202020204" pitchFamily="34" charset="77"/>
                <a:ea typeface="Calibri" panose="020F0502020204030204" pitchFamily="34" charset="0"/>
                <a:cs typeface="Times New Roman" panose="02020603050405020304" pitchFamily="18" charset="0"/>
              </a:rPr>
              <a:t>“</a:t>
            </a:r>
            <a:r>
              <a:rPr lang="en-US" sz="1800" b="1" spc="300" dirty="0">
                <a:latin typeface="Avenir Next LT Pro" panose="020B0504020202020204" pitchFamily="34" charset="77"/>
              </a:rPr>
              <a:t>There is No Health Without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300" dirty="0">
                <a:latin typeface="Avenir Next LT Pro" panose="020B0504020202020204" pitchFamily="34" charset="77"/>
              </a:rPr>
              <a:t>Good Oral Health”</a:t>
            </a:r>
            <a:endParaRPr lang="en-US" dirty="0"/>
          </a:p>
        </p:txBody>
      </p:sp>
      <p:pic>
        <p:nvPicPr>
          <p:cNvPr id="13" name="Picture 12">
            <a:extLst>
              <a:ext uri="{FF2B5EF4-FFF2-40B4-BE49-F238E27FC236}">
                <a16:creationId xmlns:a16="http://schemas.microsoft.com/office/drawing/2014/main" id="{5C82AB39-8358-0446-7E50-B9147C49A92A}"/>
              </a:ext>
            </a:extLst>
          </p:cNvPr>
          <p:cNvPicPr>
            <a:picLocks noChangeAspect="1"/>
          </p:cNvPicPr>
          <p:nvPr/>
        </p:nvPicPr>
        <p:blipFill rotWithShape="1">
          <a:blip r:embed="rId8">
            <a:extLst>
              <a:ext uri="{28A0092B-C50C-407E-A947-70E740481C1C}">
                <a14:useLocalDpi xmlns:a14="http://schemas.microsoft.com/office/drawing/2010/main" val="0"/>
              </a:ext>
            </a:extLst>
          </a:blip>
          <a:srcRect t="-1" r="8455" b="5981"/>
          <a:stretch/>
        </p:blipFill>
        <p:spPr>
          <a:xfrm>
            <a:off x="23194" y="6383536"/>
            <a:ext cx="441796" cy="441796"/>
          </a:xfrm>
          <a:prstGeom prst="rect">
            <a:avLst/>
          </a:prstGeom>
        </p:spPr>
      </p:pic>
      <p:sp>
        <p:nvSpPr>
          <p:cNvPr id="2" name="Slide Number Placeholder 1">
            <a:extLst>
              <a:ext uri="{FF2B5EF4-FFF2-40B4-BE49-F238E27FC236}">
                <a16:creationId xmlns:a16="http://schemas.microsoft.com/office/drawing/2014/main" id="{F57A9CE0-9FCF-D9CD-7221-7772D6B15578}"/>
              </a:ext>
            </a:extLst>
          </p:cNvPr>
          <p:cNvSpPr>
            <a:spLocks noGrp="1"/>
          </p:cNvSpPr>
          <p:nvPr>
            <p:ph type="sldNum" sz="quarter" idx="12"/>
          </p:nvPr>
        </p:nvSpPr>
        <p:spPr/>
        <p:txBody>
          <a:bodyPr/>
          <a:lstStyle/>
          <a:p>
            <a:fld id="{70C12960-6E85-460F-B6E3-5B82CB31AF3D}" type="slidenum">
              <a:rPr lang="en-US" smtClean="0"/>
              <a:t>13</a:t>
            </a:fld>
            <a:endParaRPr lang="en-US"/>
          </a:p>
        </p:txBody>
      </p:sp>
      <p:sp>
        <p:nvSpPr>
          <p:cNvPr id="3" name="Subtitle 2">
            <a:extLst>
              <a:ext uri="{FF2B5EF4-FFF2-40B4-BE49-F238E27FC236}">
                <a16:creationId xmlns:a16="http://schemas.microsoft.com/office/drawing/2014/main" id="{FEE64D50-0B63-3D03-A343-C67EB2C88798}"/>
              </a:ext>
            </a:extLst>
          </p:cNvPr>
          <p:cNvSpPr txBox="1">
            <a:spLocks/>
          </p:cNvSpPr>
          <p:nvPr/>
        </p:nvSpPr>
        <p:spPr>
          <a:xfrm>
            <a:off x="78992" y="4078188"/>
            <a:ext cx="11456772" cy="264328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99CA64"/>
              </a:buClr>
              <a:buFont typeface=".AppleSystemUIFont"/>
              <a:buNone/>
              <a:defRPr sz="2400" b="0" i="0" kern="1200">
                <a:solidFill>
                  <a:schemeClr val="bg2">
                    <a:lumMod val="50000"/>
                  </a:schemeClr>
                </a:solidFill>
                <a:latin typeface="Roboto Lt" pitchFamily="2" charset="0"/>
                <a:ea typeface="Roboto Lt"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2">
                    <a:lumMod val="50000"/>
                  </a:schemeClr>
                </a:solidFill>
                <a:latin typeface="Roboto Lt" pitchFamily="2" charset="0"/>
                <a:ea typeface="Roboto Lt" pitchFamily="2"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50000"/>
                  </a:schemeClr>
                </a:solidFill>
                <a:latin typeface="Roboto Lt" pitchFamily="2" charset="0"/>
                <a:ea typeface="Roboto Lt" pitchFamily="2"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2">
                    <a:lumMod val="50000"/>
                  </a:schemeClr>
                </a:solidFill>
                <a:latin typeface="Roboto Lt" pitchFamily="2" charset="0"/>
                <a:ea typeface="Roboto Lt" pitchFamily="2"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2">
                    <a:lumMod val="50000"/>
                  </a:schemeClr>
                </a:solidFill>
                <a:latin typeface="Roboto Lt" pitchFamily="2" charset="0"/>
                <a:ea typeface="Roboto L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buClr>
                <a:schemeClr val="dk1"/>
              </a:buClr>
              <a:buSzPts val="1100"/>
            </a:pPr>
            <a:r>
              <a:rPr lang="en-US" sz="2800" b="1" dirty="0"/>
              <a:t>Steffany Chamut, DDS, MPH, FICD</a:t>
            </a:r>
            <a:endParaRPr lang="en-US" sz="3200" b="1" dirty="0"/>
          </a:p>
          <a:p>
            <a:pPr>
              <a:lnSpc>
                <a:spcPct val="120000"/>
              </a:lnSpc>
              <a:spcBef>
                <a:spcPts val="0"/>
              </a:spcBef>
              <a:buClr>
                <a:schemeClr val="dk1"/>
              </a:buClr>
              <a:buSzPts val="1100"/>
            </a:pPr>
            <a:r>
              <a:rPr lang="en-US" sz="2000" dirty="0"/>
              <a:t>Associate Professor, PNWU School of Dental Medicine</a:t>
            </a:r>
          </a:p>
          <a:p>
            <a:pPr>
              <a:lnSpc>
                <a:spcPct val="120000"/>
              </a:lnSpc>
              <a:spcBef>
                <a:spcPts val="0"/>
              </a:spcBef>
              <a:buClr>
                <a:schemeClr val="dk1"/>
              </a:buClr>
              <a:buSzPts val="1100"/>
            </a:pPr>
            <a:r>
              <a:rPr lang="en-US" sz="2000" dirty="0"/>
              <a:t>Director of Research and Scholarly Activity</a:t>
            </a:r>
          </a:p>
          <a:p>
            <a:pPr>
              <a:lnSpc>
                <a:spcPct val="120000"/>
              </a:lnSpc>
              <a:spcBef>
                <a:spcPts val="0"/>
              </a:spcBef>
              <a:buClr>
                <a:schemeClr val="dk1"/>
              </a:buClr>
              <a:buSzPts val="1100"/>
            </a:pPr>
            <a:r>
              <a:rPr lang="en-US" sz="2000" dirty="0"/>
              <a:t>Affiliate Faculty, Harvard T.H. Chan School of Public Health, </a:t>
            </a:r>
          </a:p>
          <a:p>
            <a:pPr>
              <a:lnSpc>
                <a:spcPct val="120000"/>
              </a:lnSpc>
            </a:pPr>
            <a:r>
              <a:rPr lang="en-US" sz="2000" dirty="0" err="1">
                <a:hlinkClick r:id="rId9"/>
              </a:rPr>
              <a:t>schamut@pnwu.edu</a:t>
            </a:r>
            <a:endParaRPr lang="en-US" sz="2000" dirty="0"/>
          </a:p>
          <a:p>
            <a:pPr>
              <a:lnSpc>
                <a:spcPct val="120000"/>
              </a:lnSpc>
            </a:pPr>
            <a:endParaRPr lang="en-US" sz="3200" dirty="0"/>
          </a:p>
        </p:txBody>
      </p:sp>
      <p:sp>
        <p:nvSpPr>
          <p:cNvPr id="7" name="Rectangle 6">
            <a:extLst>
              <a:ext uri="{FF2B5EF4-FFF2-40B4-BE49-F238E27FC236}">
                <a16:creationId xmlns:a16="http://schemas.microsoft.com/office/drawing/2014/main" id="{91DE4BAF-194D-D1BE-B211-A3D074CCB4F4}"/>
              </a:ext>
            </a:extLst>
          </p:cNvPr>
          <p:cNvSpPr/>
          <p:nvPr/>
        </p:nvSpPr>
        <p:spPr>
          <a:xfrm>
            <a:off x="5505558" y="806535"/>
            <a:ext cx="5848242" cy="3248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13CE32D-BE53-E937-47E5-C61CF7EED6DF}"/>
              </a:ext>
            </a:extLst>
          </p:cNvPr>
          <p:cNvPicPr>
            <a:picLocks noChangeAspect="1"/>
          </p:cNvPicPr>
          <p:nvPr/>
        </p:nvPicPr>
        <p:blipFill>
          <a:blip r:embed="rId10"/>
          <a:stretch>
            <a:fillRect/>
          </a:stretch>
        </p:blipFill>
        <p:spPr>
          <a:xfrm>
            <a:off x="6263626" y="1034745"/>
            <a:ext cx="5966473" cy="3356141"/>
          </a:xfrm>
          <a:prstGeom prst="rect">
            <a:avLst/>
          </a:prstGeom>
          <a:effectLst>
            <a:softEdge rad="56969"/>
          </a:effectLst>
        </p:spPr>
      </p:pic>
      <p:pic>
        <p:nvPicPr>
          <p:cNvPr id="5" name="mandela-quotes.jpg" descr="mandela-quotes.jpg">
            <a:extLst>
              <a:ext uri="{FF2B5EF4-FFF2-40B4-BE49-F238E27FC236}">
                <a16:creationId xmlns:a16="http://schemas.microsoft.com/office/drawing/2014/main" id="{6162C7A3-5C12-0B7A-A6E2-7B98FC454196}"/>
              </a:ext>
            </a:extLst>
          </p:cNvPr>
          <p:cNvPicPr>
            <a:picLocks/>
          </p:cNvPicPr>
          <p:nvPr/>
        </p:nvPicPr>
        <p:blipFill>
          <a:blip r:embed="rId11" cstate="print">
            <a:extLst>
              <a:ext uri="{28A0092B-C50C-407E-A947-70E740481C1C}">
                <a14:useLocalDpi xmlns:a14="http://schemas.microsoft.com/office/drawing/2010/main"/>
              </a:ext>
            </a:extLst>
          </a:blip>
          <a:srcRect/>
          <a:stretch>
            <a:fillRect/>
          </a:stretch>
        </p:blipFill>
        <p:spPr>
          <a:xfrm>
            <a:off x="7962900" y="3651327"/>
            <a:ext cx="4229100" cy="2927350"/>
          </a:xfrm>
          <a:prstGeom prst="rect">
            <a:avLst/>
          </a:prstGeom>
          <a:ln w="12700">
            <a:miter lim="400000"/>
          </a:ln>
          <a:effectLst>
            <a:softEdge rad="331019"/>
          </a:effectLst>
        </p:spPr>
      </p:pic>
    </p:spTree>
    <p:extLst>
      <p:ext uri="{BB962C8B-B14F-4D97-AF65-F5344CB8AC3E}">
        <p14:creationId xmlns:p14="http://schemas.microsoft.com/office/powerpoint/2010/main" val="1227267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sp>
        <p:nvSpPr>
          <p:cNvPr id="2" name="AutoShape 2"/>
          <p:cNvSpPr/>
          <p:nvPr/>
        </p:nvSpPr>
        <p:spPr>
          <a:xfrm>
            <a:off x="772438" y="3429000"/>
            <a:ext cx="12499888" cy="9007"/>
          </a:xfrm>
          <a:prstGeom prst="line">
            <a:avLst/>
          </a:prstGeom>
          <a:ln w="19050" cap="flat">
            <a:solidFill>
              <a:srgbClr val="ECF0F1"/>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3" name="TextBox 3"/>
          <p:cNvSpPr txBox="1"/>
          <p:nvPr/>
        </p:nvSpPr>
        <p:spPr>
          <a:xfrm>
            <a:off x="520728" y="140432"/>
            <a:ext cx="10547350" cy="756617"/>
          </a:xfrm>
          <a:prstGeom prst="rect">
            <a:avLst/>
          </a:prstGeom>
        </p:spPr>
        <p:txBody>
          <a:bodyPr lIns="0" tIns="0" rIns="0" bIns="0" rtlCol="0" anchor="t">
            <a:spAutoFit/>
          </a:bodyPr>
          <a:lstStyle/>
          <a:p>
            <a:pPr marL="0" marR="0" lvl="0" indent="0" algn="l" defTabSz="609630" rtl="0" eaLnBrk="1" fontAlgn="auto" latinLnBrk="0" hangingPunct="1">
              <a:lnSpc>
                <a:spcPts val="5867"/>
              </a:lnSpc>
              <a:spcBef>
                <a:spcPct val="0"/>
              </a:spcBef>
              <a:spcAft>
                <a:spcPts val="0"/>
              </a:spcAft>
              <a:buClrTx/>
              <a:buSzTx/>
              <a:buFontTx/>
              <a:buNone/>
              <a:tabLst/>
              <a:defRPr/>
            </a:pPr>
            <a:r>
              <a:rPr kumimoji="0" lang="en-US" sz="5334" b="0" i="0" u="none" strike="noStrike" kern="1200" cap="none" spc="0" normalizeH="0" baseline="0" noProof="0" dirty="0">
                <a:ln>
                  <a:noFill/>
                </a:ln>
                <a:solidFill>
                  <a:srgbClr val="ECF0F1"/>
                </a:solidFill>
                <a:effectLst/>
                <a:uLnTx/>
                <a:uFillTx/>
                <a:latin typeface="Aptos" panose="020B0004020202020204" pitchFamily="34" charset="0"/>
                <a:ea typeface="Georgia Pro Light"/>
                <a:cs typeface="FrankRuehl" panose="020E0503060101010101" pitchFamily="34" charset="-79"/>
                <a:sym typeface="Georgia Pro Light"/>
              </a:rPr>
              <a:t>Educational and Work Timeline</a:t>
            </a:r>
          </a:p>
        </p:txBody>
      </p:sp>
      <p:sp>
        <p:nvSpPr>
          <p:cNvPr id="4" name="TextBox 4"/>
          <p:cNvSpPr txBox="1"/>
          <p:nvPr/>
        </p:nvSpPr>
        <p:spPr>
          <a:xfrm>
            <a:off x="3117849" y="2492685"/>
            <a:ext cx="2520951" cy="292772"/>
          </a:xfrm>
          <a:prstGeom prst="rect">
            <a:avLst/>
          </a:prstGeom>
        </p:spPr>
        <p:txBody>
          <a:bodyPr wrap="square" lIns="0" tIns="0" rIns="0" bIns="0" rtlCol="0" anchor="t">
            <a:spAutoFit/>
          </a:bodyPr>
          <a:lstStyle/>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HARVARD</a:t>
            </a:r>
          </a:p>
        </p:txBody>
      </p:sp>
      <p:sp>
        <p:nvSpPr>
          <p:cNvPr id="5" name="TextBox 5"/>
          <p:cNvSpPr txBox="1"/>
          <p:nvPr/>
        </p:nvSpPr>
        <p:spPr>
          <a:xfrm>
            <a:off x="3117849" y="3994150"/>
            <a:ext cx="2084345" cy="2028569"/>
          </a:xfrm>
          <a:prstGeom prst="rect">
            <a:avLst/>
          </a:prstGeom>
        </p:spPr>
        <p:txBody>
          <a:bodyPr wrap="square" lIns="0" tIns="0" rIns="0" bIns="0" rtlCol="0" anchor="t">
            <a:spAutoFit/>
          </a:bodyPr>
          <a:lstStyle/>
          <a:p>
            <a:pPr marL="0" marR="0" lvl="0" indent="0" algn="l" defTabSz="609630" rtl="0" eaLnBrk="1" fontAlgn="auto" latinLnBrk="0" hangingPunct="1">
              <a:lnSpc>
                <a:spcPts val="196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ECF0F1"/>
                </a:solidFill>
                <a:effectLst/>
                <a:uLnTx/>
                <a:uFillTx/>
                <a:latin typeface="Aptos" panose="020B0004020202020204" pitchFamily="34" charset="0"/>
                <a:ea typeface="DM Sans"/>
                <a:cs typeface="Arial" panose="020B0604020202020204" pitchFamily="34" charset="0"/>
                <a:sym typeface="DM Sans"/>
              </a:rPr>
              <a:t>Lead teaching/mentoring, curriculum development, research, and national and international policy and educational initiatives focused on aging, health equity, and global oral health.</a:t>
            </a:r>
          </a:p>
        </p:txBody>
      </p:sp>
      <p:sp>
        <p:nvSpPr>
          <p:cNvPr id="6" name="TextBox 6"/>
          <p:cNvSpPr txBox="1"/>
          <p:nvPr/>
        </p:nvSpPr>
        <p:spPr>
          <a:xfrm>
            <a:off x="5994400" y="2514177"/>
            <a:ext cx="2520950" cy="600164"/>
          </a:xfrm>
          <a:prstGeom prst="rect">
            <a:avLst/>
          </a:prstGeom>
        </p:spPr>
        <p:txBody>
          <a:bodyPr wrap="square" lIns="0" tIns="0" rIns="0" bIns="0" rtlCol="0" anchor="t">
            <a:spAutoFit/>
          </a:bodyPr>
          <a:lstStyle/>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CU ANSCHUTZ / PNWU /</a:t>
            </a:r>
          </a:p>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HARVARD T.H. CHAN</a:t>
            </a:r>
          </a:p>
        </p:txBody>
      </p:sp>
      <p:sp>
        <p:nvSpPr>
          <p:cNvPr id="7" name="TextBox 7"/>
          <p:cNvSpPr txBox="1"/>
          <p:nvPr/>
        </p:nvSpPr>
        <p:spPr>
          <a:xfrm>
            <a:off x="5994400" y="3994150"/>
            <a:ext cx="2560054" cy="2369880"/>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BFFFC"/>
                </a:solidFill>
                <a:effectLst/>
                <a:uLnTx/>
                <a:uFillTx/>
                <a:latin typeface="Aptos" panose="020B0004020202020204" pitchFamily="34" charset="0"/>
                <a:cs typeface="Arial" panose="020B0604020202020204" pitchFamily="34" charset="0"/>
              </a:rPr>
              <a:t>Lead community and population health innovative initiatives focused on innovative approaches including interprofessional education, DPH, Nutrition, geriatric curriculum development and clinical care,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BFFFC"/>
                </a:solidFill>
                <a:effectLst/>
                <a:uLnTx/>
                <a:uFillTx/>
                <a:latin typeface="Aptos" panose="020B0004020202020204" pitchFamily="34" charset="0"/>
                <a:cs typeface="Arial" panose="020B0604020202020204" pitchFamily="34" charset="0"/>
              </a:rPr>
              <a:t>and quality of Life, HIV, and neurological–oral health NIH founded research. </a:t>
            </a:r>
          </a:p>
        </p:txBody>
      </p:sp>
      <p:sp>
        <p:nvSpPr>
          <p:cNvPr id="8" name="TextBox 8"/>
          <p:cNvSpPr txBox="1"/>
          <p:nvPr/>
        </p:nvSpPr>
        <p:spPr>
          <a:xfrm>
            <a:off x="9074153" y="1113680"/>
            <a:ext cx="3477537" cy="2447208"/>
          </a:xfrm>
          <a:prstGeom prst="rect">
            <a:avLst/>
          </a:prstGeom>
        </p:spPr>
        <p:txBody>
          <a:bodyPr wrap="square" lIns="0" tIns="0" rIns="0" bIns="0" rtlCol="0" anchor="t">
            <a:spAutoFit/>
          </a:bodyPr>
          <a:lstStyle/>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GLOBAL HEALTH</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Rwanda</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Uganda</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Jamaica</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Mexico</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Chile</a:t>
            </a:r>
          </a:p>
          <a:p>
            <a:pPr marL="34290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Brazil…</a:t>
            </a:r>
          </a:p>
          <a:p>
            <a:pPr marL="0" marR="0" lvl="0" indent="0" algn="l" defTabSz="609630" rtl="0" eaLnBrk="1" fontAlgn="auto" latinLnBrk="0" hangingPunct="1">
              <a:lnSpc>
                <a:spcPts val="2427"/>
              </a:lnSpc>
              <a:spcBef>
                <a:spcPct val="0"/>
              </a:spcBef>
              <a:spcAft>
                <a:spcPts val="0"/>
              </a:spcAft>
              <a:buClrTx/>
              <a:buSzTx/>
              <a:buFontTx/>
              <a:buNone/>
              <a:tabLst/>
              <a:defRPr/>
            </a:pPr>
            <a:endPar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endParaRPr>
          </a:p>
        </p:txBody>
      </p:sp>
      <p:sp>
        <p:nvSpPr>
          <p:cNvPr id="9" name="TextBox 9"/>
          <p:cNvSpPr txBox="1"/>
          <p:nvPr/>
        </p:nvSpPr>
        <p:spPr>
          <a:xfrm>
            <a:off x="8870949" y="3994150"/>
            <a:ext cx="2876550" cy="1772088"/>
          </a:xfrm>
          <a:prstGeom prst="rect">
            <a:avLst/>
          </a:prstGeom>
        </p:spPr>
        <p:txBody>
          <a:bodyPr wrap="square" lIns="0" tIns="0" rIns="0" bIns="0" rtlCol="0" anchor="t">
            <a:spAutoFit/>
          </a:bodyPr>
          <a:lstStyle/>
          <a:p>
            <a:pPr marL="0" marR="0" lvl="0" indent="0" algn="l" defTabSz="609630" rtl="0" eaLnBrk="1" fontAlgn="auto" latinLnBrk="0" hangingPunct="1">
              <a:lnSpc>
                <a:spcPts val="196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ECF0F1"/>
                </a:solidFill>
                <a:effectLst/>
                <a:uLnTx/>
                <a:uFillTx/>
                <a:latin typeface="Aptos" panose="020B0004020202020204" pitchFamily="34" charset="0"/>
                <a:ea typeface="DM Sans"/>
                <a:cs typeface="Arial" panose="020B0604020202020204" pitchFamily="34" charset="0"/>
                <a:sym typeface="DM Sans"/>
              </a:rPr>
              <a:t>Engaged in global health initiatives and research, including capacity-building in Uganda, Mexico, Jamaica, and Rwanda, emphasizing prevention, HIV and oral healthcare, and community workforce development.</a:t>
            </a:r>
          </a:p>
        </p:txBody>
      </p:sp>
      <p:grpSp>
        <p:nvGrpSpPr>
          <p:cNvPr id="10" name="Group 10"/>
          <p:cNvGrpSpPr/>
          <p:nvPr/>
        </p:nvGrpSpPr>
        <p:grpSpPr>
          <a:xfrm>
            <a:off x="3117850" y="3168350"/>
            <a:ext cx="531137" cy="521301"/>
            <a:chOff x="0" y="0"/>
            <a:chExt cx="685800" cy="673100"/>
          </a:xfrm>
        </p:grpSpPr>
        <p:sp>
          <p:nvSpPr>
            <p:cNvPr id="11" name="Freeform 11"/>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ECF0F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2" name="TextBox 12"/>
            <p:cNvSpPr txBox="1"/>
            <p:nvPr/>
          </p:nvSpPr>
          <p:spPr>
            <a:xfrm>
              <a:off x="139700" y="117475"/>
              <a:ext cx="406400" cy="441325"/>
            </a:xfrm>
            <a:prstGeom prst="rect">
              <a:avLst/>
            </a:prstGeom>
          </p:spPr>
          <p:txBody>
            <a:bodyPr lIns="33867" tIns="33867" rIns="33867" bIns="33867" rtlCol="0" anchor="ctr"/>
            <a:lstStyle/>
            <a:p>
              <a:pPr marL="0" marR="0" lvl="0" indent="0" algn="ctr" defTabSz="609630" rtl="0" eaLnBrk="1" fontAlgn="auto" latinLnBrk="0" hangingPunct="1">
                <a:lnSpc>
                  <a:spcPts val="196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0B0004020202020204" pitchFamily="34" charset="0"/>
              </a:endParaRPr>
            </a:p>
          </p:txBody>
        </p:sp>
      </p:grpSp>
      <p:grpSp>
        <p:nvGrpSpPr>
          <p:cNvPr id="13" name="Group 13"/>
          <p:cNvGrpSpPr/>
          <p:nvPr/>
        </p:nvGrpSpPr>
        <p:grpSpPr>
          <a:xfrm>
            <a:off x="5994400" y="3177358"/>
            <a:ext cx="531137" cy="521301"/>
            <a:chOff x="0" y="0"/>
            <a:chExt cx="685800" cy="673100"/>
          </a:xfrm>
        </p:grpSpPr>
        <p:sp>
          <p:nvSpPr>
            <p:cNvPr id="14" name="Freeform 14"/>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ECF0F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5" name="TextBox 15"/>
            <p:cNvSpPr txBox="1"/>
            <p:nvPr/>
          </p:nvSpPr>
          <p:spPr>
            <a:xfrm>
              <a:off x="139700" y="117475"/>
              <a:ext cx="406400" cy="441325"/>
            </a:xfrm>
            <a:prstGeom prst="rect">
              <a:avLst/>
            </a:prstGeom>
          </p:spPr>
          <p:txBody>
            <a:bodyPr lIns="33867" tIns="33867" rIns="33867" bIns="33867" rtlCol="0" anchor="ctr"/>
            <a:lstStyle/>
            <a:p>
              <a:pPr marL="0" marR="0" lvl="0" indent="0" algn="ctr" defTabSz="609630" rtl="0" eaLnBrk="1" fontAlgn="auto" latinLnBrk="0" hangingPunct="1">
                <a:lnSpc>
                  <a:spcPts val="196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0B0004020202020204" pitchFamily="34" charset="0"/>
              </a:endParaRPr>
            </a:p>
          </p:txBody>
        </p:sp>
      </p:grpSp>
      <p:grpSp>
        <p:nvGrpSpPr>
          <p:cNvPr id="16" name="Group 16"/>
          <p:cNvGrpSpPr/>
          <p:nvPr/>
        </p:nvGrpSpPr>
        <p:grpSpPr>
          <a:xfrm>
            <a:off x="8870950" y="3159342"/>
            <a:ext cx="531137" cy="521301"/>
            <a:chOff x="0" y="0"/>
            <a:chExt cx="685800" cy="673100"/>
          </a:xfrm>
        </p:grpSpPr>
        <p:sp>
          <p:nvSpPr>
            <p:cNvPr id="17" name="Freeform 17"/>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ECF0F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8" name="TextBox 18"/>
            <p:cNvSpPr txBox="1"/>
            <p:nvPr/>
          </p:nvSpPr>
          <p:spPr>
            <a:xfrm>
              <a:off x="139700" y="117475"/>
              <a:ext cx="406400" cy="441325"/>
            </a:xfrm>
            <a:prstGeom prst="rect">
              <a:avLst/>
            </a:prstGeom>
          </p:spPr>
          <p:txBody>
            <a:bodyPr lIns="33867" tIns="33867" rIns="33867" bIns="33867" rtlCol="0" anchor="ctr"/>
            <a:lstStyle/>
            <a:p>
              <a:pPr marL="0" marR="0" lvl="0" indent="0" algn="ctr" defTabSz="609630" rtl="0" eaLnBrk="1" fontAlgn="auto" latinLnBrk="0" hangingPunct="1">
                <a:lnSpc>
                  <a:spcPts val="196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0B0004020202020204" pitchFamily="34" charset="0"/>
              </a:endParaRPr>
            </a:p>
          </p:txBody>
        </p:sp>
      </p:grpSp>
      <p:grpSp>
        <p:nvGrpSpPr>
          <p:cNvPr id="22" name="Group 10">
            <a:extLst>
              <a:ext uri="{FF2B5EF4-FFF2-40B4-BE49-F238E27FC236}">
                <a16:creationId xmlns:a16="http://schemas.microsoft.com/office/drawing/2014/main" id="{33E0D9BF-EDBA-061F-A8C5-EE93F4EE4008}"/>
              </a:ext>
            </a:extLst>
          </p:cNvPr>
          <p:cNvGrpSpPr/>
          <p:nvPr/>
        </p:nvGrpSpPr>
        <p:grpSpPr>
          <a:xfrm>
            <a:off x="349495" y="3155408"/>
            <a:ext cx="531137" cy="521301"/>
            <a:chOff x="0" y="0"/>
            <a:chExt cx="685800" cy="673100"/>
          </a:xfrm>
        </p:grpSpPr>
        <p:sp>
          <p:nvSpPr>
            <p:cNvPr id="23" name="Freeform 11">
              <a:extLst>
                <a:ext uri="{FF2B5EF4-FFF2-40B4-BE49-F238E27FC236}">
                  <a16:creationId xmlns:a16="http://schemas.microsoft.com/office/drawing/2014/main" id="{B2FC5A95-D78F-A4B3-D1E1-3FC82ABFDD02}"/>
                </a:ext>
              </a:extLst>
            </p:cNvPr>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ECF0F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24" name="TextBox 12">
              <a:extLst>
                <a:ext uri="{FF2B5EF4-FFF2-40B4-BE49-F238E27FC236}">
                  <a16:creationId xmlns:a16="http://schemas.microsoft.com/office/drawing/2014/main" id="{FA203A75-15BD-8D8C-3DA0-CFDD3B23A22D}"/>
                </a:ext>
              </a:extLst>
            </p:cNvPr>
            <p:cNvSpPr txBox="1"/>
            <p:nvPr/>
          </p:nvSpPr>
          <p:spPr>
            <a:xfrm>
              <a:off x="139700" y="117475"/>
              <a:ext cx="406400" cy="441325"/>
            </a:xfrm>
            <a:prstGeom prst="rect">
              <a:avLst/>
            </a:prstGeom>
          </p:spPr>
          <p:txBody>
            <a:bodyPr lIns="33867" tIns="33867" rIns="33867" bIns="33867" rtlCol="0" anchor="ctr"/>
            <a:lstStyle/>
            <a:p>
              <a:pPr marL="0" marR="0" lvl="0" indent="0" algn="ctr" defTabSz="609630" rtl="0" eaLnBrk="1" fontAlgn="auto" latinLnBrk="0" hangingPunct="1">
                <a:lnSpc>
                  <a:spcPts val="196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0B0004020202020204" pitchFamily="34" charset="0"/>
              </a:endParaRPr>
            </a:p>
          </p:txBody>
        </p:sp>
      </p:grpSp>
      <p:sp>
        <p:nvSpPr>
          <p:cNvPr id="25" name="TextBox 5">
            <a:extLst>
              <a:ext uri="{FF2B5EF4-FFF2-40B4-BE49-F238E27FC236}">
                <a16:creationId xmlns:a16="http://schemas.microsoft.com/office/drawing/2014/main" id="{F1E5C916-3EBA-CAB7-1CB2-246E4F3159EF}"/>
              </a:ext>
            </a:extLst>
          </p:cNvPr>
          <p:cNvSpPr txBox="1"/>
          <p:nvPr/>
        </p:nvSpPr>
        <p:spPr>
          <a:xfrm>
            <a:off x="241299" y="3994150"/>
            <a:ext cx="2323355" cy="2798010"/>
          </a:xfrm>
          <a:prstGeom prst="rect">
            <a:avLst/>
          </a:prstGeom>
        </p:spPr>
        <p:txBody>
          <a:bodyPr wrap="square" lIns="0" tIns="0" rIns="0" bIns="0" rtlCol="0" anchor="t">
            <a:spAutoFit/>
          </a:bodyPr>
          <a:lstStyle/>
          <a:p>
            <a:pPr marL="0" marR="0" lvl="0" indent="0" algn="l" defTabSz="609630" rtl="0" eaLnBrk="1" fontAlgn="auto" latinLnBrk="0" hangingPunct="1">
              <a:lnSpc>
                <a:spcPts val="196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ECF0F1"/>
                </a:solidFill>
                <a:effectLst/>
                <a:uLnTx/>
                <a:uFillTx/>
                <a:latin typeface="Aptos" panose="020B0004020202020204" pitchFamily="34" charset="0"/>
                <a:ea typeface="DM Sans"/>
                <a:cs typeface="Arial" panose="020B0604020202020204" pitchFamily="34" charset="0"/>
                <a:sym typeface="DM Sans"/>
              </a:rPr>
              <a:t>Completed advance training in Prosthodontics, Dental Public Health, and Geriatrics, Health Policy and Entrepreneurship. </a:t>
            </a:r>
          </a:p>
          <a:p>
            <a:pPr marL="0" marR="0" lvl="0" indent="0" algn="l" defTabSz="609630" rtl="0" eaLnBrk="1" fontAlgn="auto" latinLnBrk="0" hangingPunct="1">
              <a:lnSpc>
                <a:spcPts val="196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ECF0F1"/>
              </a:solidFill>
              <a:effectLst/>
              <a:uLnTx/>
              <a:uFillTx/>
              <a:latin typeface="Aptos" panose="020B0004020202020204" pitchFamily="34" charset="0"/>
              <a:ea typeface="DM Sans"/>
              <a:cs typeface="Arial" panose="020B0604020202020204" pitchFamily="34" charset="0"/>
              <a:sym typeface="DM Sans"/>
            </a:endParaRPr>
          </a:p>
          <a:p>
            <a:pPr marL="0" marR="0" lvl="0" indent="0" algn="l" defTabSz="609630" rtl="0" eaLnBrk="1" fontAlgn="auto" latinLnBrk="0" hangingPunct="1">
              <a:lnSpc>
                <a:spcPts val="196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FBFFFC"/>
                </a:solidFill>
                <a:effectLst/>
                <a:uLnTx/>
                <a:uFillTx/>
                <a:latin typeface="Aptos" panose="020B0004020202020204" pitchFamily="34" charset="0"/>
                <a:cs typeface="Arial" panose="020B0604020202020204" pitchFamily="34" charset="0"/>
              </a:rPr>
              <a:t>Established a strong foundation in clinical practice with a focus on vulnerable, underserved, and medically complex populations.</a:t>
            </a:r>
            <a:endParaRPr kumimoji="0" lang="en-US" sz="1400" b="0" i="0" u="none" strike="noStrike" kern="1200" cap="none" spc="0" normalizeH="0" baseline="0" noProof="0" dirty="0">
              <a:ln>
                <a:noFill/>
              </a:ln>
              <a:solidFill>
                <a:srgbClr val="FBFFFC"/>
              </a:solidFill>
              <a:effectLst/>
              <a:uLnTx/>
              <a:uFillTx/>
              <a:latin typeface="Aptos" panose="020B0004020202020204" pitchFamily="34" charset="0"/>
              <a:ea typeface="DM Sans"/>
              <a:cs typeface="Arial" panose="020B0604020202020204" pitchFamily="34" charset="0"/>
              <a:sym typeface="DM Sans"/>
            </a:endParaRPr>
          </a:p>
        </p:txBody>
      </p:sp>
      <p:sp>
        <p:nvSpPr>
          <p:cNvPr id="26" name="TextBox 4">
            <a:extLst>
              <a:ext uri="{FF2B5EF4-FFF2-40B4-BE49-F238E27FC236}">
                <a16:creationId xmlns:a16="http://schemas.microsoft.com/office/drawing/2014/main" id="{D91BFD41-0FA2-EC00-CA5F-4E103CE9F577}"/>
              </a:ext>
            </a:extLst>
          </p:cNvPr>
          <p:cNvSpPr txBox="1"/>
          <p:nvPr/>
        </p:nvSpPr>
        <p:spPr>
          <a:xfrm>
            <a:off x="135639" y="2325764"/>
            <a:ext cx="2982210" cy="908326"/>
          </a:xfrm>
          <a:prstGeom prst="rect">
            <a:avLst/>
          </a:prstGeom>
        </p:spPr>
        <p:txBody>
          <a:bodyPr wrap="square" lIns="0" tIns="0" rIns="0" bIns="0" rtlCol="0" anchor="t">
            <a:spAutoFit/>
          </a:bodyPr>
          <a:lstStyle/>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MX / UTHSCSA / NIH / </a:t>
            </a:r>
          </a:p>
          <a:p>
            <a:pPr marL="0" marR="0" lvl="0" indent="0" algn="l" defTabSz="609630" rtl="0" eaLnBrk="1" fontAlgn="auto" latinLnBrk="0" hangingPunct="1">
              <a:lnSpc>
                <a:spcPts val="2427"/>
              </a:lnSpc>
              <a:spcBef>
                <a:spcPct val="0"/>
              </a:spcBef>
              <a:spcAft>
                <a:spcPts val="0"/>
              </a:spcAft>
              <a:buClrTx/>
              <a:buSzTx/>
              <a:buFontTx/>
              <a:buNone/>
              <a:tabLst/>
              <a:defRPr/>
            </a:pPr>
            <a:r>
              <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rPr>
              <a:t>HRSA / CU ANSCHUTZ</a:t>
            </a:r>
          </a:p>
          <a:p>
            <a:pPr marL="0" marR="0" lvl="0" indent="0" algn="l" defTabSz="609630" rtl="0" eaLnBrk="1" fontAlgn="auto" latinLnBrk="0" hangingPunct="1">
              <a:lnSpc>
                <a:spcPts val="2427"/>
              </a:lnSpc>
              <a:spcBef>
                <a:spcPct val="0"/>
              </a:spcBef>
              <a:spcAft>
                <a:spcPts val="0"/>
              </a:spcAft>
              <a:buClrTx/>
              <a:buSzTx/>
              <a:buFontTx/>
              <a:buNone/>
              <a:tabLst/>
              <a:defRPr/>
            </a:pPr>
            <a:endParaRPr kumimoji="0" lang="en-US" sz="1733" b="0" i="0" u="none" strike="noStrike" kern="1200" cap="none" spc="0" normalizeH="0" baseline="0" noProof="0" dirty="0">
              <a:ln>
                <a:noFill/>
              </a:ln>
              <a:solidFill>
                <a:srgbClr val="ECF0F1"/>
              </a:solidFill>
              <a:effectLst/>
              <a:uLnTx/>
              <a:uFillTx/>
              <a:latin typeface="Aptos" panose="020B0004020202020204" pitchFamily="34" charset="0"/>
              <a:ea typeface="DM Sans"/>
              <a:cs typeface="FrankRuehl" panose="020E0503060101010101" pitchFamily="34" charset="-79"/>
              <a:sym typeface="DM Sans"/>
            </a:endParaRPr>
          </a:p>
        </p:txBody>
      </p:sp>
      <p:pic>
        <p:nvPicPr>
          <p:cNvPr id="19" name="Picture 18">
            <a:extLst>
              <a:ext uri="{FF2B5EF4-FFF2-40B4-BE49-F238E27FC236}">
                <a16:creationId xmlns:a16="http://schemas.microsoft.com/office/drawing/2014/main" id="{C8C96235-1342-EA2A-FEC6-F0E9C10C42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62" r="3" b="9462"/>
          <a:stretch/>
        </p:blipFill>
        <p:spPr>
          <a:xfrm>
            <a:off x="11040841" y="5329991"/>
            <a:ext cx="1146239" cy="1492818"/>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pic>
        <p:nvPicPr>
          <p:cNvPr id="20" name="Picture 19">
            <a:extLst>
              <a:ext uri="{FF2B5EF4-FFF2-40B4-BE49-F238E27FC236}">
                <a16:creationId xmlns:a16="http://schemas.microsoft.com/office/drawing/2014/main" id="{ED5A1383-9739-7EC3-B16C-40FFEF0094A5}"/>
              </a:ext>
            </a:extLst>
          </p:cNvPr>
          <p:cNvPicPr>
            <a:picLocks noChangeAspect="1"/>
          </p:cNvPicPr>
          <p:nvPr/>
        </p:nvPicPr>
        <p:blipFill rotWithShape="1">
          <a:blip r:embed="rId4">
            <a:extLst>
              <a:ext uri="{28A0092B-C50C-407E-A947-70E740481C1C}">
                <a14:useLocalDpi xmlns:a14="http://schemas.microsoft.com/office/drawing/2010/main" val="0"/>
              </a:ext>
            </a:extLst>
          </a:blip>
          <a:srcRect l="9183" r="9187" b="2"/>
          <a:stretch/>
        </p:blipFill>
        <p:spPr>
          <a:xfrm>
            <a:off x="10351918" y="1503099"/>
            <a:ext cx="2079965" cy="1910992"/>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27" name="TextBox 26">
            <a:extLst>
              <a:ext uri="{FF2B5EF4-FFF2-40B4-BE49-F238E27FC236}">
                <a16:creationId xmlns:a16="http://schemas.microsoft.com/office/drawing/2014/main" id="{700B4FAE-D1BD-DCEA-DBC5-4909109DD348}"/>
              </a:ext>
            </a:extLst>
          </p:cNvPr>
          <p:cNvSpPr txBox="1"/>
          <p:nvPr/>
        </p:nvSpPr>
        <p:spPr>
          <a:xfrm>
            <a:off x="465279" y="805903"/>
            <a:ext cx="9473830" cy="615553"/>
          </a:xfrm>
          <a:prstGeom prst="rect">
            <a:avLst/>
          </a:prstGeom>
          <a:noFill/>
        </p:spPr>
        <p:txBody>
          <a:bodyPr wrap="square">
            <a:spAutoFit/>
          </a:bodyPr>
          <a:lstStyle/>
          <a:p>
            <a:r>
              <a:rPr lang="en-US" sz="2000" b="0" dirty="0">
                <a:solidFill>
                  <a:schemeClr val="bg1"/>
                </a:solidFill>
                <a:latin typeface="Aptos" panose="020B0004020202020204" pitchFamily="34" charset="0"/>
                <a:cs typeface="FrankRuehl" panose="020E0503060101010101" pitchFamily="34" charset="-79"/>
              </a:rPr>
              <a:t>More Than 2,000 Miles: Building a Global Perspective</a:t>
            </a:r>
          </a:p>
          <a:p>
            <a:r>
              <a:rPr lang="en-US" sz="1400" b="0" dirty="0">
                <a:solidFill>
                  <a:schemeClr val="bg1"/>
                </a:solidFill>
                <a:latin typeface="Aptos" panose="020B0004020202020204" pitchFamily="34" charset="0"/>
                <a:cs typeface="Arial" panose="020B0604020202020204" pitchFamily="34" charset="0"/>
              </a:rPr>
              <a:t>My Journey as a Community/Public Health, Geriatric Dentist, and Educator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19" y="932688"/>
            <a:ext cx="11540691" cy="452432"/>
          </a:xfrm>
          <a:prstGeom prst="rect">
            <a:avLst/>
          </a:prstGeom>
          <a:noFill/>
        </p:spPr>
        <p:txBody>
          <a:bodyPr wrap="square" lIns="27432" tIns="18288" rIns="27432" bIns="18288" anchor="t">
            <a:spAutoFit/>
          </a:bodyPr>
          <a:lstStyle/>
          <a:p>
            <a:pPr algn="l"/>
            <a:r>
              <a:rPr sz="2700" b="1" dirty="0">
                <a:solidFill>
                  <a:srgbClr val="073C56"/>
                </a:solidFill>
                <a:latin typeface="Aptos"/>
              </a:rPr>
              <a:t>We have a demographic revolution</a:t>
            </a:r>
            <a:r>
              <a:rPr lang="en-US" sz="2700" b="1" dirty="0">
                <a:solidFill>
                  <a:srgbClr val="073C56"/>
                </a:solidFill>
                <a:latin typeface="Aptos"/>
              </a:rPr>
              <a:t>, </a:t>
            </a:r>
            <a:r>
              <a:rPr sz="2700" b="1" dirty="0">
                <a:solidFill>
                  <a:srgbClr val="073C56"/>
                </a:solidFill>
                <a:latin typeface="Aptos"/>
              </a:rPr>
              <a:t>but a curriculum built for yesterday</a:t>
            </a:r>
            <a:r>
              <a:rPr lang="en-US" sz="2700" b="1" dirty="0">
                <a:solidFill>
                  <a:srgbClr val="073C56"/>
                </a:solidFill>
                <a:latin typeface="Aptos"/>
              </a:rPr>
              <a:t>..</a:t>
            </a:r>
            <a:r>
              <a:rPr sz="2700" b="1" dirty="0">
                <a:solidFill>
                  <a:srgbClr val="073C56"/>
                </a:solidFill>
                <a:latin typeface="Aptos"/>
              </a:rPr>
              <a:t>.</a:t>
            </a:r>
          </a:p>
        </p:txBody>
      </p:sp>
      <p:sp>
        <p:nvSpPr>
          <p:cNvPr id="4" name="Oval 3"/>
          <p:cNvSpPr/>
          <p:nvPr/>
        </p:nvSpPr>
        <p:spPr>
          <a:xfrm>
            <a:off x="777240" y="1828800"/>
            <a:ext cx="1965960" cy="1965960"/>
          </a:xfrm>
          <a:prstGeom prst="ellipse">
            <a:avLst/>
          </a:prstGeom>
          <a:solidFill>
            <a:srgbClr val="073C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1828800"/>
            <a:ext cx="1965960" cy="1965960"/>
          </a:xfrm>
          <a:prstGeom prst="rect">
            <a:avLst/>
          </a:prstGeom>
          <a:noFill/>
        </p:spPr>
        <p:txBody>
          <a:bodyPr wrap="square" lIns="27432" tIns="18288" rIns="27432" bIns="18288" anchor="ctr">
            <a:spAutoFit/>
          </a:bodyPr>
          <a:lstStyle/>
          <a:p>
            <a:pPr algn="ctr"/>
            <a:r>
              <a:rPr sz="2300" b="1">
                <a:solidFill>
                  <a:srgbClr val="FFFFFF"/>
                </a:solidFill>
                <a:latin typeface="Aptos"/>
              </a:rPr>
              <a:t>AGING
WORLD</a:t>
            </a:r>
          </a:p>
        </p:txBody>
      </p:sp>
      <p:sp>
        <p:nvSpPr>
          <p:cNvPr id="6" name="TextBox 5"/>
          <p:cNvSpPr txBox="1"/>
          <p:nvPr/>
        </p:nvSpPr>
        <p:spPr>
          <a:xfrm>
            <a:off x="3154680" y="1737360"/>
            <a:ext cx="8046720" cy="1006429"/>
          </a:xfrm>
          <a:prstGeom prst="rect">
            <a:avLst/>
          </a:prstGeom>
          <a:noFill/>
        </p:spPr>
        <p:txBody>
          <a:bodyPr wrap="square" lIns="27432" tIns="18288" rIns="27432" bIns="18288" anchor="t">
            <a:spAutoFit/>
          </a:bodyPr>
          <a:lstStyle/>
          <a:p>
            <a:pPr algn="l"/>
            <a:r>
              <a:rPr sz="2100" b="1" dirty="0">
                <a:solidFill>
                  <a:srgbClr val="073C56"/>
                </a:solidFill>
                <a:latin typeface="Aptos"/>
              </a:rPr>
              <a:t>Older adults are retaining more teeth</a:t>
            </a:r>
            <a:r>
              <a:rPr lang="en-US" sz="2100" b="1" dirty="0">
                <a:solidFill>
                  <a:srgbClr val="073C56"/>
                </a:solidFill>
                <a:latin typeface="Aptos"/>
              </a:rPr>
              <a:t>, </a:t>
            </a:r>
            <a:r>
              <a:rPr sz="2100" b="1" dirty="0">
                <a:solidFill>
                  <a:srgbClr val="073C56"/>
                </a:solidFill>
                <a:latin typeface="Aptos"/>
              </a:rPr>
              <a:t>and living with more multimorbidity, polypharmacy, cognitive vulnerability and functional complexity.</a:t>
            </a:r>
          </a:p>
        </p:txBody>
      </p:sp>
      <p:sp>
        <p:nvSpPr>
          <p:cNvPr id="7" name="Rounded Rectangle 6"/>
          <p:cNvSpPr/>
          <p:nvPr/>
        </p:nvSpPr>
        <p:spPr>
          <a:xfrm>
            <a:off x="3154680" y="3154680"/>
            <a:ext cx="7909560" cy="1600200"/>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9" name="TextBox 8"/>
          <p:cNvSpPr txBox="1"/>
          <p:nvPr/>
        </p:nvSpPr>
        <p:spPr>
          <a:xfrm>
            <a:off x="3351998" y="3497732"/>
            <a:ext cx="7652083" cy="929485"/>
          </a:xfrm>
          <a:prstGeom prst="rect">
            <a:avLst/>
          </a:prstGeom>
          <a:noFill/>
        </p:spPr>
        <p:txBody>
          <a:bodyPr wrap="square" lIns="27432" tIns="18288" rIns="27432" bIns="18288" anchor="t">
            <a:spAutoFit/>
          </a:bodyPr>
          <a:lstStyle/>
          <a:p>
            <a:r>
              <a:rPr sz="1900" b="0" dirty="0">
                <a:solidFill>
                  <a:srgbClr val="505A62"/>
                </a:solidFill>
                <a:latin typeface="Aptos"/>
              </a:rPr>
              <a:t>We still tend to teach</a:t>
            </a:r>
            <a:r>
              <a:rPr lang="en-US" sz="1900" b="0" dirty="0">
                <a:solidFill>
                  <a:srgbClr val="505A62"/>
                </a:solidFill>
                <a:latin typeface="Aptos"/>
              </a:rPr>
              <a:t> dentistry by a</a:t>
            </a:r>
            <a:r>
              <a:rPr lang="en-US" sz="2000" dirty="0">
                <a:solidFill>
                  <a:srgbClr val="505A62"/>
                </a:solidFill>
                <a:latin typeface="Aptos"/>
              </a:rPr>
              <a:t>ge-segmented topics</a:t>
            </a:r>
            <a:r>
              <a:rPr lang="en-US" sz="1900" b="0" dirty="0">
                <a:solidFill>
                  <a:srgbClr val="505A62"/>
                </a:solidFill>
                <a:latin typeface="Aptos"/>
              </a:rPr>
              <a:t>, such “pediatrics” or</a:t>
            </a:r>
            <a:r>
              <a:rPr sz="1900" b="0" dirty="0">
                <a:solidFill>
                  <a:srgbClr val="505A62"/>
                </a:solidFill>
                <a:latin typeface="Aptos"/>
              </a:rPr>
              <a:t> “geriatrics” as a population or a late curricular topic</a:t>
            </a:r>
            <a:r>
              <a:rPr lang="en-US" sz="1900" b="0" dirty="0">
                <a:solidFill>
                  <a:srgbClr val="505A62"/>
                </a:solidFill>
                <a:latin typeface="Aptos"/>
              </a:rPr>
              <a:t>s, </a:t>
            </a:r>
            <a:r>
              <a:rPr sz="1900" b="0" dirty="0">
                <a:solidFill>
                  <a:srgbClr val="505A62"/>
                </a:solidFill>
                <a:latin typeface="Aptos"/>
              </a:rPr>
              <a:t>rather than as a way of reasoning across the life course.</a:t>
            </a:r>
          </a:p>
        </p:txBody>
      </p:sp>
      <p:sp>
        <p:nvSpPr>
          <p:cNvPr id="10" name="TextBox 9"/>
          <p:cNvSpPr txBox="1"/>
          <p:nvPr/>
        </p:nvSpPr>
        <p:spPr>
          <a:xfrm>
            <a:off x="777240" y="5257800"/>
            <a:ext cx="10469880" cy="502920"/>
          </a:xfrm>
          <a:prstGeom prst="rect">
            <a:avLst/>
          </a:prstGeom>
          <a:noFill/>
        </p:spPr>
        <p:txBody>
          <a:bodyPr wrap="square" lIns="27432" tIns="18288" rIns="27432" bIns="18288" anchor="t">
            <a:spAutoFit/>
          </a:bodyPr>
          <a:lstStyle/>
          <a:p>
            <a:pPr algn="ctr"/>
            <a:r>
              <a:rPr sz="2200" b="1">
                <a:solidFill>
                  <a:srgbClr val="0098A2"/>
                </a:solidFill>
                <a:latin typeface="Aptos"/>
              </a:rPr>
              <a:t>If we wait until a patient is “old” to teach aging, we are already late.</a:t>
            </a:r>
          </a:p>
        </p:txBody>
      </p:sp>
      <p:sp>
        <p:nvSpPr>
          <p:cNvPr id="12" name="TextBox 11">
            <a:extLst>
              <a:ext uri="{FF2B5EF4-FFF2-40B4-BE49-F238E27FC236}">
                <a16:creationId xmlns:a16="http://schemas.microsoft.com/office/drawing/2014/main" id="{6EDE5D8D-BFDF-71ED-3833-F9F3FEF9FE8B}"/>
              </a:ext>
            </a:extLst>
          </p:cNvPr>
          <p:cNvSpPr txBox="1"/>
          <p:nvPr/>
        </p:nvSpPr>
        <p:spPr>
          <a:xfrm>
            <a:off x="4709160" y="277972"/>
            <a:ext cx="5755105" cy="529376"/>
          </a:xfrm>
          <a:prstGeom prst="rect">
            <a:avLst/>
          </a:prstGeom>
          <a:noFill/>
        </p:spPr>
        <p:txBody>
          <a:bodyPr wrap="square" lIns="27432" tIns="18288" rIns="27432" bIns="18288" anchor="t">
            <a:spAutoFit/>
          </a:bodyPr>
          <a:lstStyle/>
          <a:p>
            <a:pPr algn="l"/>
            <a:r>
              <a:rPr sz="3200" b="1" dirty="0">
                <a:solidFill>
                  <a:schemeClr val="accent6">
                    <a:lumMod val="75000"/>
                  </a:schemeClr>
                </a:solidFill>
                <a:latin typeface="Aptos"/>
              </a:rPr>
              <a:t>The educational problem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a:extLst>
              <a:ext uri="{FF2B5EF4-FFF2-40B4-BE49-F238E27FC236}">
                <a16:creationId xmlns:a16="http://schemas.microsoft.com/office/drawing/2014/main" id="{671373A0-47A7-6948-33E8-53327EFD7F94}"/>
              </a:ext>
            </a:extLst>
          </p:cNvPr>
          <p:cNvSpPr/>
          <p:nvPr/>
        </p:nvSpPr>
        <p:spPr>
          <a:xfrm>
            <a:off x="4820220" y="1711775"/>
            <a:ext cx="6609780" cy="1027805"/>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9" name="Rounded Rectangle 28">
            <a:extLst>
              <a:ext uri="{FF2B5EF4-FFF2-40B4-BE49-F238E27FC236}">
                <a16:creationId xmlns:a16="http://schemas.microsoft.com/office/drawing/2014/main" id="{83689464-46BB-77BF-62F2-1576D4AF6F6D}"/>
              </a:ext>
            </a:extLst>
          </p:cNvPr>
          <p:cNvSpPr/>
          <p:nvPr/>
        </p:nvSpPr>
        <p:spPr>
          <a:xfrm>
            <a:off x="4820220" y="2959034"/>
            <a:ext cx="6609780" cy="1027805"/>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8" name="Rounded Rectangle 27">
            <a:extLst>
              <a:ext uri="{FF2B5EF4-FFF2-40B4-BE49-F238E27FC236}">
                <a16:creationId xmlns:a16="http://schemas.microsoft.com/office/drawing/2014/main" id="{7F6EAA52-9281-16B5-7870-A274A2FE14CA}"/>
              </a:ext>
            </a:extLst>
          </p:cNvPr>
          <p:cNvSpPr/>
          <p:nvPr/>
        </p:nvSpPr>
        <p:spPr>
          <a:xfrm>
            <a:off x="4820220" y="4257425"/>
            <a:ext cx="6609780" cy="1027805"/>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6" name="Rounded Rectangle 25">
            <a:extLst>
              <a:ext uri="{FF2B5EF4-FFF2-40B4-BE49-F238E27FC236}">
                <a16:creationId xmlns:a16="http://schemas.microsoft.com/office/drawing/2014/main" id="{30AC317E-8E16-4E2B-8EBE-9A8FB129E977}"/>
              </a:ext>
            </a:extLst>
          </p:cNvPr>
          <p:cNvSpPr/>
          <p:nvPr/>
        </p:nvSpPr>
        <p:spPr>
          <a:xfrm>
            <a:off x="727524" y="1704076"/>
            <a:ext cx="3413376" cy="3982453"/>
          </a:xfrm>
          <a:prstGeom prst="roundRect">
            <a:avLst/>
          </a:prstGeom>
          <a:solidFill>
            <a:srgbClr val="E7F1F7"/>
          </a:solidFill>
          <a:ln>
            <a:solidFill>
              <a:srgbClr val="1460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Rectangle 1">
            <a:extLst>
              <a:ext uri="{FF2B5EF4-FFF2-40B4-BE49-F238E27FC236}">
                <a16:creationId xmlns:a16="http://schemas.microsoft.com/office/drawing/2014/main" id="{AF0DCE52-9E9F-57C9-6C85-E92271FC4EAD}"/>
              </a:ext>
            </a:extLst>
          </p:cNvPr>
          <p:cNvSpPr/>
          <p:nvPr/>
        </p:nvSpPr>
        <p:spPr>
          <a:xfrm>
            <a:off x="0" y="0"/>
            <a:ext cx="12192000" cy="91440"/>
          </a:xfrm>
          <a:prstGeom prst="rect">
            <a:avLst/>
          </a:prstGeom>
          <a:solidFill>
            <a:srgbClr val="3157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DB39E885-89B7-A643-44FF-1A1E3AC58A71}"/>
              </a:ext>
            </a:extLst>
          </p:cNvPr>
          <p:cNvSpPr txBox="1"/>
          <p:nvPr/>
        </p:nvSpPr>
        <p:spPr>
          <a:xfrm>
            <a:off x="4709161" y="328452"/>
            <a:ext cx="6134180" cy="523220"/>
          </a:xfrm>
          <a:prstGeom prst="rect">
            <a:avLst/>
          </a:prstGeom>
          <a:noFill/>
        </p:spPr>
        <p:txBody>
          <a:bodyPr wrap="none">
            <a:spAutoFit/>
          </a:bodyPr>
          <a:lstStyle/>
          <a:p>
            <a:pPr>
              <a:defRPr sz="2800" b="1">
                <a:solidFill>
                  <a:srgbClr val="1F2B30"/>
                </a:solidFill>
                <a:latin typeface="Aptos Display"/>
              </a:defRPr>
            </a:pPr>
            <a:r>
              <a:rPr dirty="0"/>
              <a:t>WHO has already defined the direction</a:t>
            </a:r>
          </a:p>
        </p:txBody>
      </p:sp>
      <p:sp>
        <p:nvSpPr>
          <p:cNvPr id="6" name="TextBox 5">
            <a:extLst>
              <a:ext uri="{FF2B5EF4-FFF2-40B4-BE49-F238E27FC236}">
                <a16:creationId xmlns:a16="http://schemas.microsoft.com/office/drawing/2014/main" id="{15426E3C-2FDA-BF3F-DB44-8A96295E7A0D}"/>
              </a:ext>
            </a:extLst>
          </p:cNvPr>
          <p:cNvSpPr txBox="1"/>
          <p:nvPr/>
        </p:nvSpPr>
        <p:spPr>
          <a:xfrm>
            <a:off x="914400" y="2207278"/>
            <a:ext cx="3246120" cy="3041858"/>
          </a:xfrm>
          <a:prstGeom prst="rect">
            <a:avLst/>
          </a:prstGeom>
          <a:noFill/>
        </p:spPr>
        <p:txBody>
          <a:bodyPr wrap="square">
            <a:spAutoFit/>
          </a:bodyPr>
          <a:lstStyle/>
          <a:p>
            <a:pPr>
              <a:spcAft>
                <a:spcPts val="1800"/>
              </a:spcAft>
              <a:defRPr sz="1600" b="1">
                <a:solidFill>
                  <a:srgbClr val="315762"/>
                </a:solidFill>
                <a:latin typeface="Aptos"/>
              </a:defRPr>
            </a:pPr>
            <a:r>
              <a:rPr dirty="0"/>
              <a:t>WHO GLOBAL ORAL HEALTH</a:t>
            </a:r>
            <a:br>
              <a:rPr dirty="0"/>
            </a:br>
            <a:r>
              <a:rPr dirty="0"/>
              <a:t>STRATEGY 2023–2030</a:t>
            </a:r>
          </a:p>
          <a:p>
            <a:pPr>
              <a:spcAft>
                <a:spcPts val="2000"/>
              </a:spcAft>
              <a:defRPr sz="2400" b="1">
                <a:solidFill>
                  <a:srgbClr val="1F2B30"/>
                </a:solidFill>
                <a:latin typeface="Aptos Display"/>
              </a:defRPr>
            </a:pPr>
            <a:r>
              <a:rPr dirty="0"/>
              <a:t>Universal Health Coverage</a:t>
            </a:r>
            <a:br>
              <a:rPr dirty="0"/>
            </a:br>
            <a:r>
              <a:rPr dirty="0"/>
              <a:t>for oral health by 2030</a:t>
            </a:r>
          </a:p>
          <a:p>
            <a:pPr>
              <a:defRPr sz="1400">
                <a:solidFill>
                  <a:srgbClr val="4C5254"/>
                </a:solidFill>
                <a:latin typeface="Aptos"/>
              </a:defRPr>
            </a:pPr>
            <a:r>
              <a:rPr lang="en-US" dirty="0"/>
              <a:t>• </a:t>
            </a:r>
            <a:r>
              <a:rPr dirty="0"/>
              <a:t>Prevention </a:t>
            </a:r>
            <a:endParaRPr lang="en-US" dirty="0"/>
          </a:p>
          <a:p>
            <a:pPr>
              <a:defRPr sz="1400">
                <a:solidFill>
                  <a:srgbClr val="4C5254"/>
                </a:solidFill>
                <a:latin typeface="Aptos"/>
              </a:defRPr>
            </a:pPr>
            <a:r>
              <a:rPr dirty="0"/>
              <a:t>• Primary health care </a:t>
            </a:r>
            <a:endParaRPr lang="en-US" dirty="0"/>
          </a:p>
          <a:p>
            <a:pPr>
              <a:defRPr sz="1400">
                <a:solidFill>
                  <a:srgbClr val="4C5254"/>
                </a:solidFill>
                <a:latin typeface="Aptos"/>
              </a:defRPr>
            </a:pPr>
            <a:r>
              <a:rPr dirty="0"/>
              <a:t>• Life-course care </a:t>
            </a:r>
            <a:endParaRPr lang="en-US" dirty="0"/>
          </a:p>
          <a:p>
            <a:pPr>
              <a:defRPr sz="1400">
                <a:solidFill>
                  <a:srgbClr val="4C5254"/>
                </a:solidFill>
                <a:latin typeface="Aptos"/>
              </a:defRPr>
            </a:pPr>
            <a:r>
              <a:rPr dirty="0"/>
              <a:t>• Population-responsive workforce</a:t>
            </a:r>
          </a:p>
        </p:txBody>
      </p:sp>
      <p:sp>
        <p:nvSpPr>
          <p:cNvPr id="9" name="TextBox 8">
            <a:extLst>
              <a:ext uri="{FF2B5EF4-FFF2-40B4-BE49-F238E27FC236}">
                <a16:creationId xmlns:a16="http://schemas.microsoft.com/office/drawing/2014/main" id="{220654C8-1F3C-DCA4-0980-E10008E62C13}"/>
              </a:ext>
            </a:extLst>
          </p:cNvPr>
          <p:cNvSpPr txBox="1"/>
          <p:nvPr/>
        </p:nvSpPr>
        <p:spPr>
          <a:xfrm>
            <a:off x="5806440" y="1764792"/>
            <a:ext cx="5212080" cy="274320"/>
          </a:xfrm>
          <a:prstGeom prst="rect">
            <a:avLst/>
          </a:prstGeom>
          <a:noFill/>
        </p:spPr>
        <p:txBody>
          <a:bodyPr wrap="none">
            <a:spAutoFit/>
          </a:bodyPr>
          <a:lstStyle/>
          <a:p>
            <a:pPr>
              <a:defRPr sz="1300" b="1">
                <a:solidFill>
                  <a:srgbClr val="1F2B30"/>
                </a:solidFill>
                <a:latin typeface="Aptos"/>
              </a:defRPr>
            </a:pPr>
            <a:r>
              <a:t>PROMOTION + PREVENTION</a:t>
            </a:r>
          </a:p>
        </p:txBody>
      </p:sp>
      <p:sp>
        <p:nvSpPr>
          <p:cNvPr id="10" name="TextBox 9">
            <a:extLst>
              <a:ext uri="{FF2B5EF4-FFF2-40B4-BE49-F238E27FC236}">
                <a16:creationId xmlns:a16="http://schemas.microsoft.com/office/drawing/2014/main" id="{F80C102A-DCA0-E455-8678-38A13E0A63D1}"/>
              </a:ext>
            </a:extLst>
          </p:cNvPr>
          <p:cNvSpPr txBox="1"/>
          <p:nvPr/>
        </p:nvSpPr>
        <p:spPr>
          <a:xfrm>
            <a:off x="5806440" y="2084832"/>
            <a:ext cx="5257800" cy="365760"/>
          </a:xfrm>
          <a:prstGeom prst="rect">
            <a:avLst/>
          </a:prstGeom>
          <a:noFill/>
        </p:spPr>
        <p:txBody>
          <a:bodyPr wrap="none">
            <a:spAutoFit/>
          </a:bodyPr>
          <a:lstStyle/>
          <a:p>
            <a:pPr>
              <a:defRPr sz="1250">
                <a:solidFill>
                  <a:srgbClr val="4B5052"/>
                </a:solidFill>
                <a:latin typeface="Aptos"/>
              </a:defRPr>
            </a:pPr>
            <a:r>
              <a:t>Identify risk and vulnerability earlier.</a:t>
            </a:r>
          </a:p>
        </p:txBody>
      </p:sp>
      <p:sp>
        <p:nvSpPr>
          <p:cNvPr id="12" name="TextBox 11">
            <a:extLst>
              <a:ext uri="{FF2B5EF4-FFF2-40B4-BE49-F238E27FC236}">
                <a16:creationId xmlns:a16="http://schemas.microsoft.com/office/drawing/2014/main" id="{F1CC493C-8336-66EB-FEDD-2005238F0921}"/>
              </a:ext>
            </a:extLst>
          </p:cNvPr>
          <p:cNvSpPr txBox="1"/>
          <p:nvPr/>
        </p:nvSpPr>
        <p:spPr>
          <a:xfrm>
            <a:off x="5047488" y="3136392"/>
            <a:ext cx="594360" cy="411480"/>
          </a:xfrm>
          <a:prstGeom prst="rect">
            <a:avLst/>
          </a:prstGeom>
          <a:noFill/>
        </p:spPr>
        <p:txBody>
          <a:bodyPr wrap="none">
            <a:spAutoFit/>
          </a:bodyPr>
          <a:lstStyle/>
          <a:p>
            <a:pPr>
              <a:defRPr sz="2000" b="1">
                <a:solidFill>
                  <a:srgbClr val="315762"/>
                </a:solidFill>
                <a:latin typeface="Aptos Display"/>
              </a:defRPr>
            </a:pPr>
            <a:r>
              <a:t>03</a:t>
            </a:r>
          </a:p>
        </p:txBody>
      </p:sp>
      <p:sp>
        <p:nvSpPr>
          <p:cNvPr id="13" name="TextBox 12">
            <a:extLst>
              <a:ext uri="{FF2B5EF4-FFF2-40B4-BE49-F238E27FC236}">
                <a16:creationId xmlns:a16="http://schemas.microsoft.com/office/drawing/2014/main" id="{D120DACA-D03C-D95A-4C08-45C5E9E54E98}"/>
              </a:ext>
            </a:extLst>
          </p:cNvPr>
          <p:cNvSpPr txBox="1"/>
          <p:nvPr/>
        </p:nvSpPr>
        <p:spPr>
          <a:xfrm>
            <a:off x="5806440" y="3072384"/>
            <a:ext cx="5212080" cy="274320"/>
          </a:xfrm>
          <a:prstGeom prst="rect">
            <a:avLst/>
          </a:prstGeom>
          <a:noFill/>
        </p:spPr>
        <p:txBody>
          <a:bodyPr wrap="none">
            <a:spAutoFit/>
          </a:bodyPr>
          <a:lstStyle/>
          <a:p>
            <a:pPr>
              <a:defRPr sz="1300" b="1">
                <a:solidFill>
                  <a:srgbClr val="1F2B30"/>
                </a:solidFill>
                <a:latin typeface="Aptos"/>
              </a:defRPr>
            </a:pPr>
            <a:r>
              <a:t>HEALTH WORKFORCE</a:t>
            </a:r>
          </a:p>
        </p:txBody>
      </p:sp>
      <p:sp>
        <p:nvSpPr>
          <p:cNvPr id="14" name="TextBox 13">
            <a:extLst>
              <a:ext uri="{FF2B5EF4-FFF2-40B4-BE49-F238E27FC236}">
                <a16:creationId xmlns:a16="http://schemas.microsoft.com/office/drawing/2014/main" id="{C64AB2FD-D420-FF9B-2916-173461A57FE1}"/>
              </a:ext>
            </a:extLst>
          </p:cNvPr>
          <p:cNvSpPr txBox="1"/>
          <p:nvPr/>
        </p:nvSpPr>
        <p:spPr>
          <a:xfrm>
            <a:off x="5806440" y="3392424"/>
            <a:ext cx="5257800" cy="365760"/>
          </a:xfrm>
          <a:prstGeom prst="rect">
            <a:avLst/>
          </a:prstGeom>
          <a:noFill/>
        </p:spPr>
        <p:txBody>
          <a:bodyPr wrap="none">
            <a:spAutoFit/>
          </a:bodyPr>
          <a:lstStyle/>
          <a:p>
            <a:pPr>
              <a:defRPr sz="1250">
                <a:solidFill>
                  <a:srgbClr val="4B5052"/>
                </a:solidFill>
                <a:latin typeface="Aptos"/>
              </a:defRPr>
            </a:pPr>
            <a:r>
              <a:t>Align competency-based education with population needs.</a:t>
            </a:r>
          </a:p>
        </p:txBody>
      </p:sp>
      <p:sp>
        <p:nvSpPr>
          <p:cNvPr id="17" name="TextBox 16">
            <a:extLst>
              <a:ext uri="{FF2B5EF4-FFF2-40B4-BE49-F238E27FC236}">
                <a16:creationId xmlns:a16="http://schemas.microsoft.com/office/drawing/2014/main" id="{7DAE2028-20D0-171F-4C35-E7D25EFB179D}"/>
              </a:ext>
            </a:extLst>
          </p:cNvPr>
          <p:cNvSpPr txBox="1"/>
          <p:nvPr/>
        </p:nvSpPr>
        <p:spPr>
          <a:xfrm>
            <a:off x="5806440" y="4379976"/>
            <a:ext cx="5212080" cy="274320"/>
          </a:xfrm>
          <a:prstGeom prst="rect">
            <a:avLst/>
          </a:prstGeom>
          <a:noFill/>
        </p:spPr>
        <p:txBody>
          <a:bodyPr wrap="none">
            <a:spAutoFit/>
          </a:bodyPr>
          <a:lstStyle/>
          <a:p>
            <a:pPr>
              <a:defRPr sz="1300" b="1">
                <a:solidFill>
                  <a:srgbClr val="1F2B30"/>
                </a:solidFill>
                <a:latin typeface="Aptos"/>
              </a:defRPr>
            </a:pPr>
            <a:r>
              <a:t>ORAL HEALTH CARE</a:t>
            </a:r>
          </a:p>
        </p:txBody>
      </p:sp>
      <p:sp>
        <p:nvSpPr>
          <p:cNvPr id="18" name="TextBox 17">
            <a:extLst>
              <a:ext uri="{FF2B5EF4-FFF2-40B4-BE49-F238E27FC236}">
                <a16:creationId xmlns:a16="http://schemas.microsoft.com/office/drawing/2014/main" id="{360CE924-1AFD-A593-5630-12C5D047BFC7}"/>
              </a:ext>
            </a:extLst>
          </p:cNvPr>
          <p:cNvSpPr txBox="1"/>
          <p:nvPr/>
        </p:nvSpPr>
        <p:spPr>
          <a:xfrm>
            <a:off x="5806440" y="4700016"/>
            <a:ext cx="5257800" cy="365760"/>
          </a:xfrm>
          <a:prstGeom prst="rect">
            <a:avLst/>
          </a:prstGeom>
          <a:noFill/>
        </p:spPr>
        <p:txBody>
          <a:bodyPr wrap="none">
            <a:spAutoFit/>
          </a:bodyPr>
          <a:lstStyle/>
          <a:p>
            <a:pPr>
              <a:defRPr sz="1250">
                <a:solidFill>
                  <a:srgbClr val="4B5052"/>
                </a:solidFill>
                <a:latin typeface="Aptos"/>
              </a:defRPr>
            </a:pPr>
            <a:r>
              <a:t>Integrate essential oral health care into primary health care.</a:t>
            </a:r>
          </a:p>
        </p:txBody>
      </p:sp>
      <p:sp>
        <p:nvSpPr>
          <p:cNvPr id="19" name="Rounded Rectangle 18">
            <a:extLst>
              <a:ext uri="{FF2B5EF4-FFF2-40B4-BE49-F238E27FC236}">
                <a16:creationId xmlns:a16="http://schemas.microsoft.com/office/drawing/2014/main" id="{6F619DD9-EE2B-C43D-F081-3F0DABABDBC1}"/>
              </a:ext>
            </a:extLst>
          </p:cNvPr>
          <p:cNvSpPr/>
          <p:nvPr/>
        </p:nvSpPr>
        <p:spPr>
          <a:xfrm>
            <a:off x="4434840" y="5522976"/>
            <a:ext cx="7757160" cy="683788"/>
          </a:xfrm>
          <a:prstGeom prst="roundRect">
            <a:avLst/>
          </a:prstGeom>
          <a:solidFill>
            <a:srgbClr val="E8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DDB47A1A-D729-18B2-F13B-F89D9D9BCC24}"/>
              </a:ext>
            </a:extLst>
          </p:cNvPr>
          <p:cNvSpPr txBox="1"/>
          <p:nvPr/>
        </p:nvSpPr>
        <p:spPr>
          <a:xfrm>
            <a:off x="4609712" y="5632704"/>
            <a:ext cx="7020320" cy="523220"/>
          </a:xfrm>
          <a:prstGeom prst="rect">
            <a:avLst/>
          </a:prstGeom>
          <a:noFill/>
        </p:spPr>
        <p:txBody>
          <a:bodyPr wrap="none">
            <a:spAutoFit/>
          </a:bodyPr>
          <a:lstStyle/>
          <a:p>
            <a:pPr algn="ctr">
              <a:defRPr sz="1400" b="1">
                <a:solidFill>
                  <a:srgbClr val="315762"/>
                </a:solidFill>
                <a:latin typeface="Aptos"/>
              </a:defRPr>
            </a:pPr>
            <a:r>
              <a:rPr dirty="0"/>
              <a:t>C.L.E.A.R.H. </a:t>
            </a:r>
            <a:endParaRPr lang="en-US" dirty="0"/>
          </a:p>
          <a:p>
            <a:pPr algn="ctr">
              <a:defRPr sz="1400" b="1">
                <a:solidFill>
                  <a:srgbClr val="315762"/>
                </a:solidFill>
                <a:latin typeface="Aptos"/>
              </a:defRPr>
            </a:pPr>
            <a:r>
              <a:rPr lang="en-US" dirty="0"/>
              <a:t>T</a:t>
            </a:r>
            <a:r>
              <a:rPr dirty="0"/>
              <a:t>ranslates this global policy direction into a teachable clinical reasoning framework.</a:t>
            </a:r>
          </a:p>
        </p:txBody>
      </p:sp>
      <p:sp>
        <p:nvSpPr>
          <p:cNvPr id="21" name="TextBox 20">
            <a:extLst>
              <a:ext uri="{FF2B5EF4-FFF2-40B4-BE49-F238E27FC236}">
                <a16:creationId xmlns:a16="http://schemas.microsoft.com/office/drawing/2014/main" id="{A11E9337-B919-DBF0-3E73-C61C66F782E3}"/>
              </a:ext>
            </a:extLst>
          </p:cNvPr>
          <p:cNvSpPr txBox="1"/>
          <p:nvPr/>
        </p:nvSpPr>
        <p:spPr>
          <a:xfrm>
            <a:off x="0" y="6014433"/>
            <a:ext cx="4434840" cy="323165"/>
          </a:xfrm>
          <a:prstGeom prst="rect">
            <a:avLst/>
          </a:prstGeom>
          <a:noFill/>
        </p:spPr>
        <p:txBody>
          <a:bodyPr wrap="square">
            <a:spAutoFit/>
          </a:bodyPr>
          <a:lstStyle/>
          <a:p>
            <a:pPr>
              <a:defRPr sz="750">
                <a:solidFill>
                  <a:srgbClr val="696969"/>
                </a:solidFill>
                <a:latin typeface="Aptos"/>
              </a:defRPr>
            </a:pPr>
            <a:r>
              <a:rPr dirty="0"/>
              <a:t>WHO. Global strategy and action plan on oral health 2023–2030. Geneva: World Health Organization; 2024.</a:t>
            </a:r>
          </a:p>
        </p:txBody>
      </p:sp>
      <p:sp>
        <p:nvSpPr>
          <p:cNvPr id="22" name="TextBox 21">
            <a:extLst>
              <a:ext uri="{FF2B5EF4-FFF2-40B4-BE49-F238E27FC236}">
                <a16:creationId xmlns:a16="http://schemas.microsoft.com/office/drawing/2014/main" id="{3B7A627A-56C4-AE17-FC0A-F4D3B0637731}"/>
              </a:ext>
            </a:extLst>
          </p:cNvPr>
          <p:cNvSpPr txBox="1"/>
          <p:nvPr/>
        </p:nvSpPr>
        <p:spPr>
          <a:xfrm>
            <a:off x="640080" y="1009406"/>
            <a:ext cx="6752554" cy="523220"/>
          </a:xfrm>
          <a:prstGeom prst="rect">
            <a:avLst/>
          </a:prstGeom>
          <a:noFill/>
        </p:spPr>
        <p:txBody>
          <a:bodyPr wrap="none">
            <a:spAutoFit/>
          </a:bodyPr>
          <a:lstStyle/>
          <a:p>
            <a:pPr>
              <a:defRPr sz="2800" b="1">
                <a:solidFill>
                  <a:srgbClr val="315762"/>
                </a:solidFill>
                <a:latin typeface="Aptos Display"/>
              </a:defRPr>
            </a:pPr>
            <a:r>
              <a:rPr dirty="0"/>
              <a:t>Dental education must build the workforce</a:t>
            </a:r>
          </a:p>
        </p:txBody>
      </p:sp>
      <p:pic>
        <p:nvPicPr>
          <p:cNvPr id="23" name="Graphic 22" descr="Tooth">
            <a:extLst>
              <a:ext uri="{FF2B5EF4-FFF2-40B4-BE49-F238E27FC236}">
                <a16:creationId xmlns:a16="http://schemas.microsoft.com/office/drawing/2014/main" id="{466E3D0A-2B21-D4E2-1030-18FF16AE97A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97127" y="4379976"/>
            <a:ext cx="607182" cy="607182"/>
          </a:xfrm>
          <a:prstGeom prst="rect">
            <a:avLst/>
          </a:prstGeom>
        </p:spPr>
      </p:pic>
      <p:pic>
        <p:nvPicPr>
          <p:cNvPr id="24" name="Picture 23" descr="A black and white logo&#10;&#10;Description automatically generated with low confidence">
            <a:extLst>
              <a:ext uri="{FF2B5EF4-FFF2-40B4-BE49-F238E27FC236}">
                <a16:creationId xmlns:a16="http://schemas.microsoft.com/office/drawing/2014/main" id="{B770CF50-FEA1-7288-6757-AC379F6226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1053" y="3136392"/>
            <a:ext cx="607182" cy="607182"/>
          </a:xfrm>
          <a:prstGeom prst="rect">
            <a:avLst/>
          </a:prstGeom>
        </p:spPr>
      </p:pic>
      <p:pic>
        <p:nvPicPr>
          <p:cNvPr id="25" name="Picture 24" descr="Shape&#10;&#10;Description automatically generated with low confidence">
            <a:extLst>
              <a:ext uri="{FF2B5EF4-FFF2-40B4-BE49-F238E27FC236}">
                <a16:creationId xmlns:a16="http://schemas.microsoft.com/office/drawing/2014/main" id="{9FFBD87F-1BA1-4B13-79F2-CECE973FAA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1053" y="1841626"/>
            <a:ext cx="607182" cy="607182"/>
          </a:xfrm>
          <a:prstGeom prst="rect">
            <a:avLst/>
          </a:prstGeom>
        </p:spPr>
      </p:pic>
    </p:spTree>
    <p:extLst>
      <p:ext uri="{BB962C8B-B14F-4D97-AF65-F5344CB8AC3E}">
        <p14:creationId xmlns:p14="http://schemas.microsoft.com/office/powerpoint/2010/main" val="3671320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40280" y="925928"/>
            <a:ext cx="10972800" cy="452432"/>
          </a:xfrm>
          <a:prstGeom prst="rect">
            <a:avLst/>
          </a:prstGeom>
          <a:noFill/>
        </p:spPr>
        <p:txBody>
          <a:bodyPr wrap="square" lIns="27432" tIns="18288" rIns="27432" bIns="18288" anchor="t">
            <a:spAutoFit/>
          </a:bodyPr>
          <a:lstStyle/>
          <a:p>
            <a:pPr algn="l"/>
            <a:r>
              <a:rPr sz="2700" b="1" dirty="0">
                <a:solidFill>
                  <a:srgbClr val="073C56"/>
                </a:solidFill>
                <a:latin typeface="Aptos"/>
              </a:rPr>
              <a:t>The </a:t>
            </a:r>
            <a:r>
              <a:rPr lang="en-US" sz="2700" b="1" dirty="0">
                <a:solidFill>
                  <a:srgbClr val="073C56"/>
                </a:solidFill>
                <a:latin typeface="Aptos"/>
              </a:rPr>
              <a:t>student/</a:t>
            </a:r>
            <a:r>
              <a:rPr sz="2700" b="1" dirty="0">
                <a:solidFill>
                  <a:srgbClr val="073C56"/>
                </a:solidFill>
                <a:latin typeface="Aptos"/>
              </a:rPr>
              <a:t>graduate</a:t>
            </a:r>
            <a:r>
              <a:rPr lang="en-US" sz="2700" b="1" dirty="0">
                <a:solidFill>
                  <a:srgbClr val="073C56"/>
                </a:solidFill>
                <a:latin typeface="Aptos"/>
              </a:rPr>
              <a:t>, </a:t>
            </a:r>
            <a:r>
              <a:rPr sz="2700" b="1" dirty="0">
                <a:solidFill>
                  <a:srgbClr val="073C56"/>
                </a:solidFill>
                <a:latin typeface="Aptos"/>
              </a:rPr>
              <a:t>not simply the syllabus</a:t>
            </a:r>
          </a:p>
        </p:txBody>
      </p:sp>
      <p:sp>
        <p:nvSpPr>
          <p:cNvPr id="4" name="TextBox 3"/>
          <p:cNvSpPr txBox="1"/>
          <p:nvPr/>
        </p:nvSpPr>
        <p:spPr>
          <a:xfrm>
            <a:off x="914400" y="1600200"/>
            <a:ext cx="1828800" cy="274320"/>
          </a:xfrm>
          <a:prstGeom prst="rect">
            <a:avLst/>
          </a:prstGeom>
          <a:noFill/>
        </p:spPr>
        <p:txBody>
          <a:bodyPr wrap="square" lIns="27432" tIns="18288" rIns="27432" bIns="18288" anchor="t">
            <a:spAutoFit/>
          </a:bodyPr>
          <a:lstStyle/>
          <a:p>
            <a:pPr algn="l"/>
            <a:r>
              <a:rPr sz="1400" b="1">
                <a:solidFill>
                  <a:srgbClr val="505A62"/>
                </a:solidFill>
                <a:latin typeface="Aptos"/>
              </a:rPr>
              <a:t>FROM</a:t>
            </a:r>
          </a:p>
        </p:txBody>
      </p:sp>
      <p:sp>
        <p:nvSpPr>
          <p:cNvPr id="5" name="TextBox 4"/>
          <p:cNvSpPr txBox="1"/>
          <p:nvPr/>
        </p:nvSpPr>
        <p:spPr>
          <a:xfrm>
            <a:off x="6583680" y="1600200"/>
            <a:ext cx="1828800" cy="274320"/>
          </a:xfrm>
          <a:prstGeom prst="rect">
            <a:avLst/>
          </a:prstGeom>
          <a:noFill/>
        </p:spPr>
        <p:txBody>
          <a:bodyPr wrap="square" lIns="27432" tIns="18288" rIns="27432" bIns="18288" anchor="t">
            <a:spAutoFit/>
          </a:bodyPr>
          <a:lstStyle/>
          <a:p>
            <a:pPr algn="l"/>
            <a:r>
              <a:rPr sz="1400" b="1">
                <a:solidFill>
                  <a:srgbClr val="5F8C41"/>
                </a:solidFill>
                <a:latin typeface="Aptos"/>
              </a:rPr>
              <a:t>TO</a:t>
            </a:r>
          </a:p>
        </p:txBody>
      </p:sp>
      <p:sp>
        <p:nvSpPr>
          <p:cNvPr id="6" name="TextBox 5"/>
          <p:cNvSpPr txBox="1"/>
          <p:nvPr/>
        </p:nvSpPr>
        <p:spPr>
          <a:xfrm>
            <a:off x="914400" y="1993392"/>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Procedure-centered</a:t>
            </a:r>
          </a:p>
        </p:txBody>
      </p:sp>
      <p:sp>
        <p:nvSpPr>
          <p:cNvPr id="7" name="TextBox 6"/>
          <p:cNvSpPr txBox="1"/>
          <p:nvPr/>
        </p:nvSpPr>
        <p:spPr>
          <a:xfrm>
            <a:off x="5074920" y="1975104"/>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8" name="TextBox 7"/>
          <p:cNvSpPr txBox="1"/>
          <p:nvPr/>
        </p:nvSpPr>
        <p:spPr>
          <a:xfrm>
            <a:off x="6583680" y="1993392"/>
            <a:ext cx="4389120" cy="365760"/>
          </a:xfrm>
          <a:prstGeom prst="rect">
            <a:avLst/>
          </a:prstGeom>
          <a:noFill/>
        </p:spPr>
        <p:txBody>
          <a:bodyPr wrap="square" lIns="27432" tIns="18288" rIns="27432" bIns="18288" anchor="t">
            <a:spAutoFit/>
          </a:bodyPr>
          <a:lstStyle/>
          <a:p>
            <a:pPr algn="l"/>
            <a:r>
              <a:rPr sz="1800" b="1" dirty="0">
                <a:solidFill>
                  <a:srgbClr val="073C56"/>
                </a:solidFill>
                <a:latin typeface="Aptos"/>
              </a:rPr>
              <a:t>Person-centered</a:t>
            </a:r>
          </a:p>
        </p:txBody>
      </p:sp>
      <p:sp>
        <p:nvSpPr>
          <p:cNvPr id="9" name="TextBox 8"/>
          <p:cNvSpPr txBox="1"/>
          <p:nvPr/>
        </p:nvSpPr>
        <p:spPr>
          <a:xfrm>
            <a:off x="914400" y="2615184"/>
            <a:ext cx="3474720" cy="365760"/>
          </a:xfrm>
          <a:prstGeom prst="rect">
            <a:avLst/>
          </a:prstGeom>
          <a:noFill/>
        </p:spPr>
        <p:txBody>
          <a:bodyPr wrap="square" lIns="27432" tIns="18288" rIns="27432" bIns="18288" anchor="t">
            <a:spAutoFit/>
          </a:bodyPr>
          <a:lstStyle/>
          <a:p>
            <a:pPr algn="l"/>
            <a:r>
              <a:rPr sz="1800" b="0" dirty="0">
                <a:solidFill>
                  <a:srgbClr val="505A62"/>
                </a:solidFill>
                <a:latin typeface="Aptos"/>
              </a:rPr>
              <a:t>Age-segmented</a:t>
            </a:r>
          </a:p>
        </p:txBody>
      </p:sp>
      <p:sp>
        <p:nvSpPr>
          <p:cNvPr id="10" name="TextBox 9"/>
          <p:cNvSpPr txBox="1"/>
          <p:nvPr/>
        </p:nvSpPr>
        <p:spPr>
          <a:xfrm>
            <a:off x="5074920" y="2596896"/>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1" name="TextBox 10"/>
          <p:cNvSpPr txBox="1"/>
          <p:nvPr/>
        </p:nvSpPr>
        <p:spPr>
          <a:xfrm>
            <a:off x="6583680" y="2615184"/>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Life-course</a:t>
            </a:r>
          </a:p>
        </p:txBody>
      </p:sp>
      <p:sp>
        <p:nvSpPr>
          <p:cNvPr id="12" name="TextBox 11"/>
          <p:cNvSpPr txBox="1"/>
          <p:nvPr/>
        </p:nvSpPr>
        <p:spPr>
          <a:xfrm>
            <a:off x="914400" y="3236976"/>
            <a:ext cx="3474720" cy="365760"/>
          </a:xfrm>
          <a:prstGeom prst="rect">
            <a:avLst/>
          </a:prstGeom>
          <a:noFill/>
        </p:spPr>
        <p:txBody>
          <a:bodyPr wrap="square" lIns="27432" tIns="18288" rIns="27432" bIns="18288" anchor="t">
            <a:spAutoFit/>
          </a:bodyPr>
          <a:lstStyle/>
          <a:p>
            <a:pPr algn="l"/>
            <a:r>
              <a:rPr sz="1800" b="0" dirty="0">
                <a:solidFill>
                  <a:srgbClr val="505A62"/>
                </a:solidFill>
                <a:latin typeface="Aptos"/>
              </a:rPr>
              <a:t>Clinic-bounded</a:t>
            </a:r>
          </a:p>
        </p:txBody>
      </p:sp>
      <p:sp>
        <p:nvSpPr>
          <p:cNvPr id="13" name="TextBox 12"/>
          <p:cNvSpPr txBox="1"/>
          <p:nvPr/>
        </p:nvSpPr>
        <p:spPr>
          <a:xfrm>
            <a:off x="5074920" y="3218688"/>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4" name="TextBox 13"/>
          <p:cNvSpPr txBox="1"/>
          <p:nvPr/>
        </p:nvSpPr>
        <p:spPr>
          <a:xfrm>
            <a:off x="6583680" y="3236976"/>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Community-embedded</a:t>
            </a:r>
          </a:p>
        </p:txBody>
      </p:sp>
      <p:sp>
        <p:nvSpPr>
          <p:cNvPr id="15" name="TextBox 14"/>
          <p:cNvSpPr txBox="1"/>
          <p:nvPr/>
        </p:nvSpPr>
        <p:spPr>
          <a:xfrm>
            <a:off x="914400" y="3858768"/>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Reactive</a:t>
            </a:r>
          </a:p>
        </p:txBody>
      </p:sp>
      <p:sp>
        <p:nvSpPr>
          <p:cNvPr id="16" name="TextBox 15"/>
          <p:cNvSpPr txBox="1"/>
          <p:nvPr/>
        </p:nvSpPr>
        <p:spPr>
          <a:xfrm>
            <a:off x="5074920" y="3840480"/>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17" name="TextBox 16"/>
          <p:cNvSpPr txBox="1"/>
          <p:nvPr/>
        </p:nvSpPr>
        <p:spPr>
          <a:xfrm>
            <a:off x="6583680" y="3858768"/>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Prevention-oriented</a:t>
            </a:r>
          </a:p>
        </p:txBody>
      </p:sp>
      <p:sp>
        <p:nvSpPr>
          <p:cNvPr id="18" name="TextBox 17"/>
          <p:cNvSpPr txBox="1"/>
          <p:nvPr/>
        </p:nvSpPr>
        <p:spPr>
          <a:xfrm>
            <a:off x="914400" y="4480560"/>
            <a:ext cx="3474720" cy="365760"/>
          </a:xfrm>
          <a:prstGeom prst="rect">
            <a:avLst/>
          </a:prstGeom>
          <a:noFill/>
        </p:spPr>
        <p:txBody>
          <a:bodyPr wrap="square" lIns="27432" tIns="18288" rIns="27432" bIns="18288" anchor="t">
            <a:spAutoFit/>
          </a:bodyPr>
          <a:lstStyle/>
          <a:p>
            <a:pPr algn="l"/>
            <a:r>
              <a:rPr sz="1800" b="0">
                <a:solidFill>
                  <a:srgbClr val="505A62"/>
                </a:solidFill>
                <a:latin typeface="Aptos"/>
              </a:rPr>
              <a:t>Dentistry in isolation</a:t>
            </a:r>
          </a:p>
        </p:txBody>
      </p:sp>
      <p:sp>
        <p:nvSpPr>
          <p:cNvPr id="19" name="TextBox 18"/>
          <p:cNvSpPr txBox="1"/>
          <p:nvPr/>
        </p:nvSpPr>
        <p:spPr>
          <a:xfrm>
            <a:off x="5074920" y="4462272"/>
            <a:ext cx="548640" cy="365760"/>
          </a:xfrm>
          <a:prstGeom prst="rect">
            <a:avLst/>
          </a:prstGeom>
          <a:noFill/>
        </p:spPr>
        <p:txBody>
          <a:bodyPr wrap="square" lIns="27432" tIns="18288" rIns="27432" bIns="18288" anchor="t">
            <a:spAutoFit/>
          </a:bodyPr>
          <a:lstStyle/>
          <a:p>
            <a:pPr algn="ctr"/>
            <a:r>
              <a:rPr sz="2200" b="1">
                <a:solidFill>
                  <a:srgbClr val="7FAB2C"/>
                </a:solidFill>
                <a:latin typeface="Aptos"/>
              </a:rPr>
              <a:t>→</a:t>
            </a:r>
          </a:p>
        </p:txBody>
      </p:sp>
      <p:sp>
        <p:nvSpPr>
          <p:cNvPr id="20" name="TextBox 19"/>
          <p:cNvSpPr txBox="1"/>
          <p:nvPr/>
        </p:nvSpPr>
        <p:spPr>
          <a:xfrm>
            <a:off x="6583680" y="4480560"/>
            <a:ext cx="4389120" cy="365760"/>
          </a:xfrm>
          <a:prstGeom prst="rect">
            <a:avLst/>
          </a:prstGeom>
          <a:noFill/>
        </p:spPr>
        <p:txBody>
          <a:bodyPr wrap="square" lIns="27432" tIns="18288" rIns="27432" bIns="18288" anchor="t">
            <a:spAutoFit/>
          </a:bodyPr>
          <a:lstStyle/>
          <a:p>
            <a:pPr algn="l"/>
            <a:r>
              <a:rPr sz="1800" b="1">
                <a:solidFill>
                  <a:srgbClr val="073C56"/>
                </a:solidFill>
                <a:latin typeface="Aptos"/>
              </a:rPr>
              <a:t>Health-system connected</a:t>
            </a:r>
          </a:p>
        </p:txBody>
      </p:sp>
      <p:sp>
        <p:nvSpPr>
          <p:cNvPr id="21" name="Rounded Rectangle 20"/>
          <p:cNvSpPr/>
          <p:nvPr/>
        </p:nvSpPr>
        <p:spPr>
          <a:xfrm>
            <a:off x="2331720" y="5285232"/>
            <a:ext cx="7498079" cy="640080"/>
          </a:xfrm>
          <a:prstGeom prst="roundRect">
            <a:avLst/>
          </a:prstGeom>
          <a:solidFill>
            <a:srgbClr val="073C56"/>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2514599" y="5343304"/>
            <a:ext cx="7132320" cy="292608"/>
          </a:xfrm>
          <a:prstGeom prst="rect">
            <a:avLst/>
          </a:prstGeom>
          <a:noFill/>
        </p:spPr>
        <p:txBody>
          <a:bodyPr wrap="square" lIns="27432" tIns="18288" rIns="27432" bIns="18288" anchor="t">
            <a:spAutoFit/>
          </a:bodyPr>
          <a:lstStyle/>
          <a:p>
            <a:pPr algn="ctr"/>
            <a:r>
              <a:rPr sz="1600" b="1" dirty="0">
                <a:solidFill>
                  <a:srgbClr val="FFFFFF"/>
                </a:solidFill>
                <a:latin typeface="Aptos"/>
              </a:rPr>
              <a:t>A SOCIALLY ACCOUNTABLE, AGING-READY WORKFORCE</a:t>
            </a:r>
          </a:p>
        </p:txBody>
      </p:sp>
      <p:sp>
        <p:nvSpPr>
          <p:cNvPr id="23" name="TextBox 22"/>
          <p:cNvSpPr txBox="1"/>
          <p:nvPr/>
        </p:nvSpPr>
        <p:spPr>
          <a:xfrm>
            <a:off x="3369600" y="5663859"/>
            <a:ext cx="7863840" cy="175433"/>
          </a:xfrm>
          <a:prstGeom prst="rect">
            <a:avLst/>
          </a:prstGeom>
          <a:noFill/>
        </p:spPr>
        <p:txBody>
          <a:bodyPr wrap="square" lIns="27432" tIns="18288" rIns="27432" bIns="18288" anchor="t">
            <a:spAutoFit/>
          </a:bodyPr>
          <a:lstStyle/>
          <a:p>
            <a:pPr algn="l"/>
            <a:r>
              <a:rPr sz="900" b="0" dirty="0">
                <a:solidFill>
                  <a:schemeClr val="bg1"/>
                </a:solidFill>
                <a:latin typeface="Aptos"/>
              </a:rPr>
              <a:t>Goal: prevention-oriented primary care responsive to demographic aging, inequity and community service needs.</a:t>
            </a:r>
          </a:p>
        </p:txBody>
      </p:sp>
      <p:sp>
        <p:nvSpPr>
          <p:cNvPr id="3" name="TextBox 2">
            <a:extLst>
              <a:ext uri="{FF2B5EF4-FFF2-40B4-BE49-F238E27FC236}">
                <a16:creationId xmlns:a16="http://schemas.microsoft.com/office/drawing/2014/main" id="{C017CEB2-6FE3-9C8D-8339-CC5C11F41622}"/>
              </a:ext>
            </a:extLst>
          </p:cNvPr>
          <p:cNvSpPr txBox="1"/>
          <p:nvPr/>
        </p:nvSpPr>
        <p:spPr>
          <a:xfrm>
            <a:off x="4663440" y="306520"/>
            <a:ext cx="10972800" cy="529376"/>
          </a:xfrm>
          <a:prstGeom prst="rect">
            <a:avLst/>
          </a:prstGeom>
          <a:noFill/>
        </p:spPr>
        <p:txBody>
          <a:bodyPr wrap="square" lIns="27432" tIns="18288" rIns="27432" bIns="18288" anchor="t">
            <a:spAutoFit/>
          </a:bodyPr>
          <a:lstStyle/>
          <a:p>
            <a:pPr algn="l"/>
            <a:r>
              <a:rPr sz="3200" b="1" dirty="0">
                <a:solidFill>
                  <a:schemeClr val="accent6">
                    <a:lumMod val="75000"/>
                  </a:schemeClr>
                </a:solidFill>
                <a:latin typeface="Aptos"/>
              </a:rPr>
              <a:t>What changes?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088134"/>
            <a:ext cx="10972800" cy="658368"/>
          </a:xfrm>
          <a:prstGeom prst="rect">
            <a:avLst/>
          </a:prstGeom>
          <a:noFill/>
        </p:spPr>
        <p:txBody>
          <a:bodyPr wrap="square" lIns="27432" tIns="18288" rIns="27432" bIns="18288" anchor="t">
            <a:spAutoFit/>
          </a:bodyPr>
          <a:lstStyle/>
          <a:p>
            <a:pPr algn="l"/>
            <a:r>
              <a:rPr sz="2700" b="1" dirty="0">
                <a:solidFill>
                  <a:srgbClr val="073C56"/>
                </a:solidFill>
                <a:latin typeface="Aptos"/>
              </a:rPr>
              <a:t>The gap is not another geriatrics lecture. The gap is the lens.</a:t>
            </a:r>
          </a:p>
        </p:txBody>
      </p:sp>
      <p:sp>
        <p:nvSpPr>
          <p:cNvPr id="4" name="Oval 3"/>
          <p:cNvSpPr/>
          <p:nvPr/>
        </p:nvSpPr>
        <p:spPr>
          <a:xfrm>
            <a:off x="594360" y="1874519"/>
            <a:ext cx="1325880" cy="1325880"/>
          </a:xfrm>
          <a:prstGeom prst="ellipse">
            <a:avLst/>
          </a:prstGeom>
          <a:solidFill>
            <a:srgbClr val="073C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Clinical
complexity</a:t>
            </a:r>
          </a:p>
        </p:txBody>
      </p:sp>
      <p:sp>
        <p:nvSpPr>
          <p:cNvPr id="6" name="Oval 5"/>
          <p:cNvSpPr/>
          <p:nvPr/>
        </p:nvSpPr>
        <p:spPr>
          <a:xfrm>
            <a:off x="2496312" y="1874519"/>
            <a:ext cx="1325880" cy="1325880"/>
          </a:xfrm>
          <a:prstGeom prst="ellipse">
            <a:avLst/>
          </a:prstGeom>
          <a:solidFill>
            <a:srgbClr val="1460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2496312"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Function</a:t>
            </a:r>
          </a:p>
        </p:txBody>
      </p:sp>
      <p:sp>
        <p:nvSpPr>
          <p:cNvPr id="8" name="Oval 7"/>
          <p:cNvSpPr/>
          <p:nvPr/>
        </p:nvSpPr>
        <p:spPr>
          <a:xfrm>
            <a:off x="4398264" y="1874519"/>
            <a:ext cx="1325880" cy="1325880"/>
          </a:xfrm>
          <a:prstGeom prst="ellipse">
            <a:avLst/>
          </a:prstGeom>
          <a:solidFill>
            <a:srgbClr val="5F8C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98264"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Nutrition</a:t>
            </a:r>
          </a:p>
        </p:txBody>
      </p:sp>
      <p:sp>
        <p:nvSpPr>
          <p:cNvPr id="10" name="Oval 9"/>
          <p:cNvSpPr/>
          <p:nvPr/>
        </p:nvSpPr>
        <p:spPr>
          <a:xfrm>
            <a:off x="6300216" y="1874519"/>
            <a:ext cx="1325880" cy="1325880"/>
          </a:xfrm>
          <a:prstGeom prst="ellipse">
            <a:avLst/>
          </a:prstGeom>
          <a:solidFill>
            <a:srgbClr val="0098A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300216"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Cognition</a:t>
            </a:r>
          </a:p>
        </p:txBody>
      </p:sp>
      <p:sp>
        <p:nvSpPr>
          <p:cNvPr id="12" name="Oval 11"/>
          <p:cNvSpPr/>
          <p:nvPr/>
        </p:nvSpPr>
        <p:spPr>
          <a:xfrm>
            <a:off x="8202168" y="1874519"/>
            <a:ext cx="1325880" cy="1325880"/>
          </a:xfrm>
          <a:prstGeom prst="ellipse">
            <a:avLst/>
          </a:prstGeom>
          <a:solidFill>
            <a:srgbClr val="7FAB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02168"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Social +
caregiving</a:t>
            </a:r>
          </a:p>
        </p:txBody>
      </p:sp>
      <p:sp>
        <p:nvSpPr>
          <p:cNvPr id="14" name="Oval 13"/>
          <p:cNvSpPr/>
          <p:nvPr/>
        </p:nvSpPr>
        <p:spPr>
          <a:xfrm>
            <a:off x="10104120" y="1874519"/>
            <a:ext cx="1325880" cy="1325880"/>
          </a:xfrm>
          <a:prstGeom prst="ellipse">
            <a:avLst/>
          </a:prstGeom>
          <a:solidFill>
            <a:srgbClr val="5078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104120" y="1874519"/>
            <a:ext cx="1325880" cy="1325880"/>
          </a:xfrm>
          <a:prstGeom prst="rect">
            <a:avLst/>
          </a:prstGeom>
          <a:noFill/>
        </p:spPr>
        <p:txBody>
          <a:bodyPr wrap="square" lIns="27432" tIns="18288" rIns="27432" bIns="18288" anchor="ctr">
            <a:spAutoFit/>
          </a:bodyPr>
          <a:lstStyle/>
          <a:p>
            <a:pPr algn="ctr"/>
            <a:r>
              <a:rPr sz="1300" b="1">
                <a:solidFill>
                  <a:srgbClr val="FFFFFF"/>
                </a:solidFill>
                <a:latin typeface="Aptos"/>
              </a:rPr>
              <a:t>Access</a:t>
            </a:r>
          </a:p>
        </p:txBody>
      </p:sp>
      <p:sp>
        <p:nvSpPr>
          <p:cNvPr id="16" name="TextBox 15"/>
          <p:cNvSpPr txBox="1"/>
          <p:nvPr/>
        </p:nvSpPr>
        <p:spPr>
          <a:xfrm>
            <a:off x="1005840" y="3657600"/>
            <a:ext cx="10058400" cy="390876"/>
          </a:xfrm>
          <a:prstGeom prst="rect">
            <a:avLst/>
          </a:prstGeom>
          <a:noFill/>
        </p:spPr>
        <p:txBody>
          <a:bodyPr wrap="square" lIns="27432" tIns="18288" rIns="27432" bIns="18288" anchor="t">
            <a:spAutoFit/>
          </a:bodyPr>
          <a:lstStyle/>
          <a:p>
            <a:pPr algn="ctr"/>
            <a:r>
              <a:rPr sz="2300" b="1" dirty="0">
                <a:solidFill>
                  <a:srgbClr val="073C56"/>
                </a:solidFill>
                <a:latin typeface="Aptos"/>
              </a:rPr>
              <a:t>These risks do not begin at 65</a:t>
            </a:r>
            <a:r>
              <a:rPr lang="en-US" sz="2300" b="1" dirty="0">
                <a:solidFill>
                  <a:srgbClr val="073C56"/>
                </a:solidFill>
                <a:latin typeface="Aptos"/>
              </a:rPr>
              <a:t>, </a:t>
            </a:r>
            <a:r>
              <a:rPr sz="2300" b="1" dirty="0">
                <a:solidFill>
                  <a:srgbClr val="073C56"/>
                </a:solidFill>
                <a:latin typeface="Aptos"/>
              </a:rPr>
              <a:t>and they do not arrive one at a time.</a:t>
            </a:r>
          </a:p>
        </p:txBody>
      </p:sp>
      <p:sp>
        <p:nvSpPr>
          <p:cNvPr id="17" name="Rounded Rectangle 16"/>
          <p:cNvSpPr/>
          <p:nvPr/>
        </p:nvSpPr>
        <p:spPr>
          <a:xfrm>
            <a:off x="1051560" y="4526280"/>
            <a:ext cx="10058400" cy="914400"/>
          </a:xfrm>
          <a:prstGeom prst="roundRect">
            <a:avLst/>
          </a:prstGeom>
          <a:solidFill>
            <a:srgbClr val="E7F1F7"/>
          </a:solidFill>
          <a:ln>
            <a:solidFill>
              <a:srgbClr val="1460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234440" y="4773168"/>
            <a:ext cx="9692640" cy="411480"/>
          </a:xfrm>
          <a:prstGeom prst="rect">
            <a:avLst/>
          </a:prstGeom>
          <a:noFill/>
        </p:spPr>
        <p:txBody>
          <a:bodyPr wrap="square" lIns="27432" tIns="18288" rIns="27432" bIns="18288" anchor="t">
            <a:spAutoFit/>
          </a:bodyPr>
          <a:lstStyle/>
          <a:p>
            <a:pPr algn="ctr"/>
            <a:r>
              <a:rPr sz="2000" b="1">
                <a:solidFill>
                  <a:srgbClr val="146084"/>
                </a:solidFill>
                <a:latin typeface="Aptos"/>
              </a:rPr>
              <a:t>Curriculum shift:  AGE-BASED CONTENT  →  LIFE-COURSE CLINICAL REASONING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1593" y="1040424"/>
            <a:ext cx="10972800" cy="452432"/>
          </a:xfrm>
          <a:prstGeom prst="rect">
            <a:avLst/>
          </a:prstGeom>
          <a:noFill/>
        </p:spPr>
        <p:txBody>
          <a:bodyPr wrap="square" lIns="27432" tIns="18288" rIns="27432" bIns="18288" anchor="t">
            <a:spAutoFit/>
          </a:bodyPr>
          <a:lstStyle/>
          <a:p>
            <a:pPr algn="l"/>
            <a:r>
              <a:rPr sz="2700" b="1" dirty="0">
                <a:solidFill>
                  <a:srgbClr val="073C56"/>
                </a:solidFill>
                <a:latin typeface="Aptos"/>
              </a:rPr>
              <a:t>C.L.E.A.R.H. makes complexity teachable</a:t>
            </a:r>
            <a:r>
              <a:rPr lang="en-US" sz="2700" b="1" dirty="0">
                <a:solidFill>
                  <a:srgbClr val="073C56"/>
                </a:solidFill>
                <a:latin typeface="Aptos"/>
              </a:rPr>
              <a:t>, </a:t>
            </a:r>
            <a:r>
              <a:rPr sz="2700" b="1" dirty="0">
                <a:solidFill>
                  <a:srgbClr val="073C56"/>
                </a:solidFill>
                <a:latin typeface="Aptos"/>
              </a:rPr>
              <a:t>and repeatable.</a:t>
            </a:r>
          </a:p>
        </p:txBody>
      </p:sp>
      <p:sp>
        <p:nvSpPr>
          <p:cNvPr id="4" name="Rounded Rectangle 3"/>
          <p:cNvSpPr/>
          <p:nvPr/>
        </p:nvSpPr>
        <p:spPr>
          <a:xfrm>
            <a:off x="658368" y="1664208"/>
            <a:ext cx="3401568" cy="1170432"/>
          </a:xfrm>
          <a:prstGeom prst="roundRect">
            <a:avLst/>
          </a:prstGeom>
          <a:solidFill>
            <a:srgbClr val="FFFFFF"/>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822959" y="1874520"/>
            <a:ext cx="658368" cy="658368"/>
          </a:xfrm>
          <a:prstGeom prst="ellipse">
            <a:avLst/>
          </a:prstGeom>
          <a:solidFill>
            <a:srgbClr val="073C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22959" y="1874520"/>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C</a:t>
            </a:r>
          </a:p>
        </p:txBody>
      </p:sp>
      <p:sp>
        <p:nvSpPr>
          <p:cNvPr id="7" name="TextBox 6"/>
          <p:cNvSpPr txBox="1"/>
          <p:nvPr/>
        </p:nvSpPr>
        <p:spPr>
          <a:xfrm>
            <a:off x="1618488" y="1938528"/>
            <a:ext cx="2240280" cy="594360"/>
          </a:xfrm>
          <a:prstGeom prst="rect">
            <a:avLst/>
          </a:prstGeom>
          <a:noFill/>
        </p:spPr>
        <p:txBody>
          <a:bodyPr wrap="square" lIns="27432" tIns="18288" rIns="27432" bIns="18288" anchor="ctr">
            <a:spAutoFit/>
          </a:bodyPr>
          <a:lstStyle/>
          <a:p>
            <a:pPr algn="l"/>
            <a:r>
              <a:rPr sz="1600" b="1">
                <a:solidFill>
                  <a:srgbClr val="073C56"/>
                </a:solidFill>
                <a:latin typeface="Aptos"/>
              </a:rPr>
              <a:t>Clinical complexity</a:t>
            </a:r>
          </a:p>
        </p:txBody>
      </p:sp>
      <p:sp>
        <p:nvSpPr>
          <p:cNvPr id="8" name="Rounded Rectangle 7"/>
          <p:cNvSpPr/>
          <p:nvPr/>
        </p:nvSpPr>
        <p:spPr>
          <a:xfrm>
            <a:off x="4453128" y="1664208"/>
            <a:ext cx="3401568" cy="1170432"/>
          </a:xfrm>
          <a:prstGeom prst="roundRect">
            <a:avLst/>
          </a:prstGeom>
          <a:solidFill>
            <a:srgbClr val="FFFFFF"/>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4617720" y="1874520"/>
            <a:ext cx="658368" cy="658368"/>
          </a:xfrm>
          <a:prstGeom prst="ellipse">
            <a:avLst/>
          </a:prstGeom>
          <a:solidFill>
            <a:srgbClr val="5F8C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17720" y="1874520"/>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L</a:t>
            </a:r>
          </a:p>
        </p:txBody>
      </p:sp>
      <p:sp>
        <p:nvSpPr>
          <p:cNvPr id="11" name="TextBox 10"/>
          <p:cNvSpPr txBox="1"/>
          <p:nvPr/>
        </p:nvSpPr>
        <p:spPr>
          <a:xfrm>
            <a:off x="5413248" y="1938528"/>
            <a:ext cx="2240280" cy="594360"/>
          </a:xfrm>
          <a:prstGeom prst="rect">
            <a:avLst/>
          </a:prstGeom>
          <a:noFill/>
        </p:spPr>
        <p:txBody>
          <a:bodyPr wrap="square" lIns="27432" tIns="18288" rIns="27432" bIns="18288" anchor="ctr">
            <a:spAutoFit/>
          </a:bodyPr>
          <a:lstStyle/>
          <a:p>
            <a:pPr algn="l"/>
            <a:r>
              <a:rPr sz="1600" b="1">
                <a:solidFill>
                  <a:srgbClr val="073C56"/>
                </a:solidFill>
                <a:latin typeface="Aptos"/>
              </a:rPr>
              <a:t>Life-course risks</a:t>
            </a:r>
          </a:p>
        </p:txBody>
      </p:sp>
      <p:sp>
        <p:nvSpPr>
          <p:cNvPr id="12" name="Rounded Rectangle 11"/>
          <p:cNvSpPr/>
          <p:nvPr/>
        </p:nvSpPr>
        <p:spPr>
          <a:xfrm>
            <a:off x="8247888" y="1664208"/>
            <a:ext cx="3401568" cy="1170432"/>
          </a:xfrm>
          <a:prstGeom prst="roundRect">
            <a:avLst/>
          </a:prstGeom>
          <a:solidFill>
            <a:srgbClr val="FFFFFF"/>
          </a:solidFill>
          <a:ln>
            <a:solidFill>
              <a:srgbClr val="0098A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8412480" y="1874520"/>
            <a:ext cx="658368" cy="658368"/>
          </a:xfrm>
          <a:prstGeom prst="ellipse">
            <a:avLst/>
          </a:prstGeom>
          <a:solidFill>
            <a:srgbClr val="0098A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412480" y="1874520"/>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E</a:t>
            </a:r>
          </a:p>
        </p:txBody>
      </p:sp>
      <p:sp>
        <p:nvSpPr>
          <p:cNvPr id="15" name="TextBox 14"/>
          <p:cNvSpPr txBox="1"/>
          <p:nvPr/>
        </p:nvSpPr>
        <p:spPr>
          <a:xfrm>
            <a:off x="9208008" y="1938528"/>
            <a:ext cx="2240280" cy="594360"/>
          </a:xfrm>
          <a:prstGeom prst="rect">
            <a:avLst/>
          </a:prstGeom>
          <a:noFill/>
        </p:spPr>
        <p:txBody>
          <a:bodyPr wrap="square" lIns="27432" tIns="18288" rIns="27432" bIns="18288" anchor="ctr">
            <a:spAutoFit/>
          </a:bodyPr>
          <a:lstStyle/>
          <a:p>
            <a:pPr algn="l"/>
            <a:r>
              <a:rPr sz="1600" b="1" dirty="0">
                <a:solidFill>
                  <a:srgbClr val="073C56"/>
                </a:solidFill>
                <a:latin typeface="Aptos"/>
              </a:rPr>
              <a:t>Environmental + social determinants</a:t>
            </a:r>
          </a:p>
        </p:txBody>
      </p:sp>
      <p:sp>
        <p:nvSpPr>
          <p:cNvPr id="16" name="Rounded Rectangle 15"/>
          <p:cNvSpPr/>
          <p:nvPr/>
        </p:nvSpPr>
        <p:spPr>
          <a:xfrm>
            <a:off x="658368" y="3145536"/>
            <a:ext cx="3401568" cy="1170432"/>
          </a:xfrm>
          <a:prstGeom prst="roundRect">
            <a:avLst/>
          </a:prstGeom>
          <a:solidFill>
            <a:srgbClr val="FFFFFF"/>
          </a:solidFill>
          <a:ln>
            <a:solidFill>
              <a:srgbClr val="1460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822959" y="3355848"/>
            <a:ext cx="658368" cy="658368"/>
          </a:xfrm>
          <a:prstGeom prst="ellipse">
            <a:avLst/>
          </a:prstGeom>
          <a:solidFill>
            <a:srgbClr val="1460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22959" y="3355848"/>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A</a:t>
            </a:r>
          </a:p>
        </p:txBody>
      </p:sp>
      <p:sp>
        <p:nvSpPr>
          <p:cNvPr id="19" name="TextBox 18"/>
          <p:cNvSpPr txBox="1"/>
          <p:nvPr/>
        </p:nvSpPr>
        <p:spPr>
          <a:xfrm>
            <a:off x="1618488" y="3419856"/>
            <a:ext cx="2240280" cy="594360"/>
          </a:xfrm>
          <a:prstGeom prst="rect">
            <a:avLst/>
          </a:prstGeom>
          <a:noFill/>
        </p:spPr>
        <p:txBody>
          <a:bodyPr wrap="square" lIns="27432" tIns="18288" rIns="27432" bIns="18288" anchor="ctr">
            <a:spAutoFit/>
          </a:bodyPr>
          <a:lstStyle/>
          <a:p>
            <a:pPr algn="l"/>
            <a:r>
              <a:rPr sz="1600" b="1">
                <a:solidFill>
                  <a:srgbClr val="073C56"/>
                </a:solidFill>
                <a:latin typeface="Aptos"/>
              </a:rPr>
              <a:t>Access barriers</a:t>
            </a:r>
          </a:p>
        </p:txBody>
      </p:sp>
      <p:sp>
        <p:nvSpPr>
          <p:cNvPr id="20" name="Rounded Rectangle 19"/>
          <p:cNvSpPr/>
          <p:nvPr/>
        </p:nvSpPr>
        <p:spPr>
          <a:xfrm>
            <a:off x="4453128" y="3145536"/>
            <a:ext cx="3401568" cy="1170432"/>
          </a:xfrm>
          <a:prstGeom prst="roundRect">
            <a:avLst/>
          </a:prstGeom>
          <a:solidFill>
            <a:srgbClr val="FFFFFF"/>
          </a:solidFill>
          <a:ln>
            <a:solidFill>
              <a:srgbClr val="7FAB2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4617720" y="3355848"/>
            <a:ext cx="658368" cy="658368"/>
          </a:xfrm>
          <a:prstGeom prst="ellipse">
            <a:avLst/>
          </a:prstGeom>
          <a:solidFill>
            <a:srgbClr val="7FAB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617720" y="3355848"/>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R</a:t>
            </a:r>
          </a:p>
        </p:txBody>
      </p:sp>
      <p:sp>
        <p:nvSpPr>
          <p:cNvPr id="23" name="TextBox 22"/>
          <p:cNvSpPr txBox="1"/>
          <p:nvPr/>
        </p:nvSpPr>
        <p:spPr>
          <a:xfrm>
            <a:off x="5413248" y="3419856"/>
            <a:ext cx="2240280" cy="594360"/>
          </a:xfrm>
          <a:prstGeom prst="rect">
            <a:avLst/>
          </a:prstGeom>
          <a:noFill/>
        </p:spPr>
        <p:txBody>
          <a:bodyPr wrap="square" lIns="27432" tIns="18288" rIns="27432" bIns="18288" anchor="ctr">
            <a:spAutoFit/>
          </a:bodyPr>
          <a:lstStyle/>
          <a:p>
            <a:pPr algn="l"/>
            <a:r>
              <a:rPr sz="1600" b="1">
                <a:solidFill>
                  <a:srgbClr val="073C56"/>
                </a:solidFill>
                <a:latin typeface="Aptos"/>
              </a:rPr>
              <a:t>Risk identification</a:t>
            </a:r>
          </a:p>
        </p:txBody>
      </p:sp>
      <p:sp>
        <p:nvSpPr>
          <p:cNvPr id="24" name="Rounded Rectangle 23"/>
          <p:cNvSpPr/>
          <p:nvPr/>
        </p:nvSpPr>
        <p:spPr>
          <a:xfrm>
            <a:off x="8247888" y="3145536"/>
            <a:ext cx="3401568" cy="1170432"/>
          </a:xfrm>
          <a:prstGeom prst="roundRect">
            <a:avLst/>
          </a:prstGeom>
          <a:solidFill>
            <a:srgbClr val="FFFFFF"/>
          </a:solidFill>
          <a:ln>
            <a:solidFill>
              <a:srgbClr val="456D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Oval 24"/>
          <p:cNvSpPr/>
          <p:nvPr/>
        </p:nvSpPr>
        <p:spPr>
          <a:xfrm>
            <a:off x="8412480" y="3355848"/>
            <a:ext cx="658368" cy="658368"/>
          </a:xfrm>
          <a:prstGeom prst="ellipse">
            <a:avLst/>
          </a:prstGeom>
          <a:solidFill>
            <a:srgbClr val="456D7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412480" y="3355848"/>
            <a:ext cx="658368" cy="658368"/>
          </a:xfrm>
          <a:prstGeom prst="rect">
            <a:avLst/>
          </a:prstGeom>
          <a:noFill/>
        </p:spPr>
        <p:txBody>
          <a:bodyPr wrap="square" lIns="27432" tIns="18288" rIns="27432" bIns="18288" anchor="ctr">
            <a:spAutoFit/>
          </a:bodyPr>
          <a:lstStyle/>
          <a:p>
            <a:pPr algn="ctr"/>
            <a:r>
              <a:rPr sz="2200" b="1">
                <a:solidFill>
                  <a:srgbClr val="FFFFFF"/>
                </a:solidFill>
                <a:latin typeface="Aptos"/>
              </a:rPr>
              <a:t>H</a:t>
            </a:r>
          </a:p>
        </p:txBody>
      </p:sp>
      <p:sp>
        <p:nvSpPr>
          <p:cNvPr id="27" name="TextBox 26"/>
          <p:cNvSpPr txBox="1"/>
          <p:nvPr/>
        </p:nvSpPr>
        <p:spPr>
          <a:xfrm>
            <a:off x="9208008" y="3419856"/>
            <a:ext cx="2240280" cy="594360"/>
          </a:xfrm>
          <a:prstGeom prst="rect">
            <a:avLst/>
          </a:prstGeom>
          <a:noFill/>
        </p:spPr>
        <p:txBody>
          <a:bodyPr wrap="square" lIns="27432" tIns="18288" rIns="27432" bIns="18288" anchor="ctr">
            <a:spAutoFit/>
          </a:bodyPr>
          <a:lstStyle/>
          <a:p>
            <a:pPr algn="l"/>
            <a:r>
              <a:rPr sz="1600" b="1">
                <a:solidFill>
                  <a:srgbClr val="073C56"/>
                </a:solidFill>
                <a:latin typeface="Aptos"/>
              </a:rPr>
              <a:t>Health-system coordination</a:t>
            </a:r>
          </a:p>
        </p:txBody>
      </p:sp>
      <p:sp>
        <p:nvSpPr>
          <p:cNvPr id="28" name="Rounded Rectangle 27"/>
          <p:cNvSpPr/>
          <p:nvPr/>
        </p:nvSpPr>
        <p:spPr>
          <a:xfrm>
            <a:off x="841248" y="4864608"/>
            <a:ext cx="10515600" cy="713232"/>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1051560" y="5074920"/>
            <a:ext cx="10058400" cy="320040"/>
          </a:xfrm>
          <a:prstGeom prst="rect">
            <a:avLst/>
          </a:prstGeom>
          <a:noFill/>
        </p:spPr>
        <p:txBody>
          <a:bodyPr wrap="square" lIns="27432" tIns="18288" rIns="27432" bIns="18288" anchor="t">
            <a:spAutoFit/>
          </a:bodyPr>
          <a:lstStyle/>
          <a:p>
            <a:pPr algn="ctr"/>
            <a:r>
              <a:rPr sz="1400" b="1" dirty="0">
                <a:solidFill>
                  <a:srgbClr val="5F8C41"/>
                </a:solidFill>
                <a:latin typeface="Aptos"/>
              </a:rPr>
              <a:t>SECOND LAYER  •  culturally responsive  •  ethics-informed  •  accessibility-focused  •  person-centered</a:t>
            </a:r>
          </a:p>
        </p:txBody>
      </p:sp>
      <p:sp>
        <p:nvSpPr>
          <p:cNvPr id="30" name="TextBox 29"/>
          <p:cNvSpPr txBox="1"/>
          <p:nvPr/>
        </p:nvSpPr>
        <p:spPr>
          <a:xfrm>
            <a:off x="1349297" y="5824728"/>
            <a:ext cx="10950498" cy="221599"/>
          </a:xfrm>
          <a:prstGeom prst="rect">
            <a:avLst/>
          </a:prstGeom>
          <a:noFill/>
        </p:spPr>
        <p:txBody>
          <a:bodyPr wrap="square" lIns="27432" tIns="18288" rIns="27432" bIns="18288" anchor="t">
            <a:spAutoFit/>
          </a:bodyPr>
          <a:lstStyle/>
          <a:p>
            <a:pPr algn="l"/>
            <a:r>
              <a:rPr sz="1200" b="0" dirty="0">
                <a:solidFill>
                  <a:schemeClr val="tx2">
                    <a:lumMod val="75000"/>
                  </a:schemeClr>
                </a:solidFill>
                <a:latin typeface="Aptos"/>
              </a:rPr>
              <a:t>Dual-layer C.L.E.A.R.H.: </a:t>
            </a:r>
            <a:r>
              <a:rPr lang="en-US" sz="1200" b="0" dirty="0">
                <a:solidFill>
                  <a:schemeClr val="tx2">
                    <a:lumMod val="75000"/>
                  </a:schemeClr>
                </a:solidFill>
                <a:latin typeface="Aptos"/>
              </a:rPr>
              <a:t>C</a:t>
            </a:r>
            <a:r>
              <a:rPr sz="1200" b="0" dirty="0">
                <a:solidFill>
                  <a:schemeClr val="tx2">
                    <a:lumMod val="75000"/>
                  </a:schemeClr>
                </a:solidFill>
                <a:latin typeface="Aptos"/>
              </a:rPr>
              <a:t>omprehensive educational lens spanning biological, functional, socio-environmental and caregiving determinants.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014" y="993716"/>
            <a:ext cx="12196035" cy="867930"/>
          </a:xfrm>
          <a:prstGeom prst="rect">
            <a:avLst/>
          </a:prstGeom>
          <a:noFill/>
        </p:spPr>
        <p:txBody>
          <a:bodyPr wrap="square" lIns="27432" tIns="18288" rIns="27432" bIns="18288" anchor="t">
            <a:spAutoFit/>
          </a:bodyPr>
          <a:lstStyle/>
          <a:p>
            <a:pPr algn="l"/>
            <a:r>
              <a:rPr sz="2700" b="1" dirty="0">
                <a:solidFill>
                  <a:srgbClr val="073C56"/>
                </a:solidFill>
                <a:latin typeface="Aptos"/>
              </a:rPr>
              <a:t>Research gives students </a:t>
            </a:r>
            <a:r>
              <a:rPr lang="en-US" sz="2700" b="1" dirty="0" err="1">
                <a:solidFill>
                  <a:srgbClr val="073C56"/>
                </a:solidFill>
                <a:latin typeface="Aptos"/>
              </a:rPr>
              <a:t>hans</a:t>
            </a:r>
            <a:r>
              <a:rPr lang="en-US" sz="2700" b="1" dirty="0">
                <a:solidFill>
                  <a:srgbClr val="073C56"/>
                </a:solidFill>
                <a:latin typeface="Aptos"/>
              </a:rPr>
              <a:t>-on experiences</a:t>
            </a:r>
            <a:r>
              <a:rPr sz="2700" b="1" dirty="0">
                <a:solidFill>
                  <a:srgbClr val="073C56"/>
                </a:solidFill>
                <a:latin typeface="Aptos"/>
              </a:rPr>
              <a:t> to connect the mouth to the whole person.</a:t>
            </a:r>
          </a:p>
        </p:txBody>
      </p:sp>
      <p:sp>
        <p:nvSpPr>
          <p:cNvPr id="4" name="Rounded Rectangle 3"/>
          <p:cNvSpPr/>
          <p:nvPr/>
        </p:nvSpPr>
        <p:spPr>
          <a:xfrm>
            <a:off x="457200" y="1874519"/>
            <a:ext cx="1874519" cy="1143000"/>
          </a:xfrm>
          <a:prstGeom prst="roundRect">
            <a:avLst/>
          </a:prstGeom>
          <a:solidFill>
            <a:srgbClr val="FFFFFF"/>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66928" y="2112264"/>
            <a:ext cx="1645920" cy="640080"/>
          </a:xfrm>
          <a:prstGeom prst="rect">
            <a:avLst/>
          </a:prstGeom>
          <a:noFill/>
        </p:spPr>
        <p:txBody>
          <a:bodyPr wrap="square" lIns="27432" tIns="18288" rIns="27432" bIns="18288" anchor="ctr">
            <a:spAutoFit/>
          </a:bodyPr>
          <a:lstStyle/>
          <a:p>
            <a:pPr algn="ctr"/>
            <a:r>
              <a:rPr sz="1400" b="1" dirty="0">
                <a:solidFill>
                  <a:srgbClr val="073C56"/>
                </a:solidFill>
                <a:latin typeface="Aptos"/>
              </a:rPr>
              <a:t>Functional
dentition</a:t>
            </a:r>
          </a:p>
        </p:txBody>
      </p:sp>
      <p:cxnSp>
        <p:nvCxnSpPr>
          <p:cNvPr id="6" name="Connector 5"/>
          <p:cNvCxnSpPr/>
          <p:nvPr/>
        </p:nvCxnSpPr>
        <p:spPr>
          <a:xfrm>
            <a:off x="2331720" y="2441448"/>
            <a:ext cx="429768" cy="0"/>
          </a:xfrm>
          <a:prstGeom prst="line">
            <a:avLst/>
          </a:prstGeom>
          <a:ln w="25400">
            <a:solidFill>
              <a:srgbClr val="505A62"/>
            </a:solidFill>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2788920" y="1874519"/>
            <a:ext cx="1874519" cy="1143000"/>
          </a:xfrm>
          <a:prstGeom prst="roundRect">
            <a:avLst/>
          </a:prstGeom>
          <a:solidFill>
            <a:srgbClr val="FFFFFF"/>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898648" y="2112264"/>
            <a:ext cx="1645920" cy="640080"/>
          </a:xfrm>
          <a:prstGeom prst="rect">
            <a:avLst/>
          </a:prstGeom>
          <a:noFill/>
        </p:spPr>
        <p:txBody>
          <a:bodyPr wrap="square" lIns="27432" tIns="18288" rIns="27432" bIns="18288" anchor="ctr">
            <a:spAutoFit/>
          </a:bodyPr>
          <a:lstStyle/>
          <a:p>
            <a:pPr algn="ctr"/>
            <a:r>
              <a:rPr sz="1400" b="1">
                <a:solidFill>
                  <a:srgbClr val="073C56"/>
                </a:solidFill>
                <a:latin typeface="Aptos"/>
              </a:rPr>
              <a:t>Mastication +
diet adaptation</a:t>
            </a:r>
          </a:p>
        </p:txBody>
      </p:sp>
      <p:cxnSp>
        <p:nvCxnSpPr>
          <p:cNvPr id="9" name="Connector 8"/>
          <p:cNvCxnSpPr/>
          <p:nvPr/>
        </p:nvCxnSpPr>
        <p:spPr>
          <a:xfrm>
            <a:off x="4663440" y="2441448"/>
            <a:ext cx="429768" cy="0"/>
          </a:xfrm>
          <a:prstGeom prst="line">
            <a:avLst/>
          </a:prstGeom>
          <a:ln w="25400">
            <a:solidFill>
              <a:srgbClr val="505A62"/>
            </a:solidFill>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5120640" y="1874519"/>
            <a:ext cx="1874519" cy="1143000"/>
          </a:xfrm>
          <a:prstGeom prst="roundRect">
            <a:avLst/>
          </a:prstGeom>
          <a:solidFill>
            <a:srgbClr val="FFFFFF"/>
          </a:solidFill>
          <a:ln>
            <a:solidFill>
              <a:srgbClr val="7FAB2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230368" y="2112264"/>
            <a:ext cx="1645920" cy="640080"/>
          </a:xfrm>
          <a:prstGeom prst="rect">
            <a:avLst/>
          </a:prstGeom>
          <a:noFill/>
        </p:spPr>
        <p:txBody>
          <a:bodyPr wrap="square" lIns="27432" tIns="18288" rIns="27432" bIns="18288" anchor="ctr">
            <a:spAutoFit/>
          </a:bodyPr>
          <a:lstStyle/>
          <a:p>
            <a:pPr algn="ctr"/>
            <a:r>
              <a:rPr sz="1400" b="1">
                <a:solidFill>
                  <a:srgbClr val="073C56"/>
                </a:solidFill>
                <a:latin typeface="Aptos"/>
              </a:rPr>
              <a:t>Nutrition +
inflammation</a:t>
            </a:r>
          </a:p>
        </p:txBody>
      </p:sp>
      <p:cxnSp>
        <p:nvCxnSpPr>
          <p:cNvPr id="12" name="Connector 11"/>
          <p:cNvCxnSpPr/>
          <p:nvPr/>
        </p:nvCxnSpPr>
        <p:spPr>
          <a:xfrm>
            <a:off x="6995159" y="2441448"/>
            <a:ext cx="429768" cy="0"/>
          </a:xfrm>
          <a:prstGeom prst="line">
            <a:avLst/>
          </a:prstGeom>
          <a:ln w="25400">
            <a:solidFill>
              <a:srgbClr val="505A62"/>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7452359" y="1874519"/>
            <a:ext cx="1874519" cy="1143000"/>
          </a:xfrm>
          <a:prstGeom prst="roundRect">
            <a:avLst/>
          </a:prstGeom>
          <a:solidFill>
            <a:srgbClr val="FFFFFF"/>
          </a:solidFill>
          <a:ln>
            <a:solidFill>
              <a:srgbClr val="0098A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562087" y="2112264"/>
            <a:ext cx="1645920" cy="640080"/>
          </a:xfrm>
          <a:prstGeom prst="rect">
            <a:avLst/>
          </a:prstGeom>
          <a:noFill/>
        </p:spPr>
        <p:txBody>
          <a:bodyPr wrap="square" lIns="27432" tIns="18288" rIns="27432" bIns="18288" anchor="ctr">
            <a:spAutoFit/>
          </a:bodyPr>
          <a:lstStyle/>
          <a:p>
            <a:pPr algn="ctr"/>
            <a:r>
              <a:rPr sz="1400" b="1">
                <a:solidFill>
                  <a:srgbClr val="073C56"/>
                </a:solidFill>
                <a:latin typeface="Aptos"/>
              </a:rPr>
              <a:t>Brain + functional
health</a:t>
            </a:r>
          </a:p>
        </p:txBody>
      </p:sp>
      <p:cxnSp>
        <p:nvCxnSpPr>
          <p:cNvPr id="15" name="Connector 14"/>
          <p:cNvCxnSpPr/>
          <p:nvPr/>
        </p:nvCxnSpPr>
        <p:spPr>
          <a:xfrm>
            <a:off x="9326880" y="2441448"/>
            <a:ext cx="429767" cy="0"/>
          </a:xfrm>
          <a:prstGeom prst="line">
            <a:avLst/>
          </a:prstGeom>
          <a:ln w="25400">
            <a:solidFill>
              <a:srgbClr val="505A62"/>
            </a:solidFill>
          </a:ln>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9784080" y="1874519"/>
            <a:ext cx="1874519" cy="1143000"/>
          </a:xfrm>
          <a:prstGeom prst="roundRect">
            <a:avLst/>
          </a:prstGeom>
          <a:solidFill>
            <a:srgbClr val="FFFFFF"/>
          </a:solidFill>
          <a:ln>
            <a:solidFill>
              <a:srgbClr val="1460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893807" y="2112264"/>
            <a:ext cx="1645920" cy="640080"/>
          </a:xfrm>
          <a:prstGeom prst="rect">
            <a:avLst/>
          </a:prstGeom>
          <a:noFill/>
        </p:spPr>
        <p:txBody>
          <a:bodyPr wrap="square" lIns="27432" tIns="18288" rIns="27432" bIns="18288" anchor="ctr">
            <a:spAutoFit/>
          </a:bodyPr>
          <a:lstStyle/>
          <a:p>
            <a:pPr algn="ctr"/>
            <a:r>
              <a:rPr sz="1400" b="1">
                <a:solidFill>
                  <a:srgbClr val="073C56"/>
                </a:solidFill>
                <a:latin typeface="Aptos"/>
              </a:rPr>
              <a:t>Caregiving +
access</a:t>
            </a:r>
          </a:p>
        </p:txBody>
      </p:sp>
      <p:sp>
        <p:nvSpPr>
          <p:cNvPr id="19" name="Rounded Rectangle 18"/>
          <p:cNvSpPr/>
          <p:nvPr/>
        </p:nvSpPr>
        <p:spPr>
          <a:xfrm>
            <a:off x="1793010" y="5612858"/>
            <a:ext cx="8503920" cy="685800"/>
          </a:xfrm>
          <a:prstGeom prst="roundRect">
            <a:avLst/>
          </a:prstGeom>
          <a:solidFill>
            <a:srgbClr val="073C56"/>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930170" y="5710290"/>
            <a:ext cx="8229600" cy="320040"/>
          </a:xfrm>
          <a:prstGeom prst="rect">
            <a:avLst/>
          </a:prstGeom>
          <a:noFill/>
        </p:spPr>
        <p:txBody>
          <a:bodyPr wrap="square" lIns="27432" tIns="18288" rIns="27432" bIns="18288" anchor="t">
            <a:spAutoFit/>
          </a:bodyPr>
          <a:lstStyle/>
          <a:p>
            <a:pPr algn="ctr"/>
            <a:r>
              <a:rPr sz="1800" b="1" dirty="0">
                <a:solidFill>
                  <a:srgbClr val="FFFFFF"/>
                </a:solidFill>
                <a:latin typeface="Aptos"/>
              </a:rPr>
              <a:t>RESEARCH → RECOGNITION → PREVENTION</a:t>
            </a:r>
          </a:p>
        </p:txBody>
      </p:sp>
      <p:pic>
        <p:nvPicPr>
          <p:cNvPr id="3" name="Picture 2" descr="A close-up of a sign&#10;&#10;Description automatically generated">
            <a:extLst>
              <a:ext uri="{FF2B5EF4-FFF2-40B4-BE49-F238E27FC236}">
                <a16:creationId xmlns:a16="http://schemas.microsoft.com/office/drawing/2014/main" id="{38DF2E19-9D24-75B3-BD92-571EC22BDCF5}"/>
              </a:ext>
            </a:extLst>
          </p:cNvPr>
          <p:cNvPicPr>
            <a:picLocks noChangeAspect="1"/>
          </p:cNvPicPr>
          <p:nvPr/>
        </p:nvPicPr>
        <p:blipFill>
          <a:blip r:embed="rId3"/>
          <a:stretch>
            <a:fillRect/>
          </a:stretch>
        </p:blipFill>
        <p:spPr>
          <a:xfrm>
            <a:off x="589576" y="3617601"/>
            <a:ext cx="2752768" cy="1172475"/>
          </a:xfrm>
          <a:prstGeom prst="rect">
            <a:avLst/>
          </a:prstGeom>
          <a:effectLst>
            <a:softEdge rad="25057"/>
          </a:effectLst>
        </p:spPr>
      </p:pic>
      <p:pic>
        <p:nvPicPr>
          <p:cNvPr id="22" name="Picture 21" descr="Icon&#10;&#10;Description automatically generated">
            <a:extLst>
              <a:ext uri="{FF2B5EF4-FFF2-40B4-BE49-F238E27FC236}">
                <a16:creationId xmlns:a16="http://schemas.microsoft.com/office/drawing/2014/main" id="{F5119DB1-7423-1B7A-8BFA-834FD2946432}"/>
              </a:ext>
            </a:extLst>
          </p:cNvPr>
          <p:cNvPicPr>
            <a:picLocks noChangeAspect="1"/>
          </p:cNvPicPr>
          <p:nvPr/>
        </p:nvPicPr>
        <p:blipFill>
          <a:blip r:embed="rId4"/>
          <a:stretch>
            <a:fillRect/>
          </a:stretch>
        </p:blipFill>
        <p:spPr>
          <a:xfrm>
            <a:off x="48151" y="3623157"/>
            <a:ext cx="499989" cy="592486"/>
          </a:xfrm>
          <a:prstGeom prst="rect">
            <a:avLst/>
          </a:prstGeom>
        </p:spPr>
      </p:pic>
      <p:pic>
        <p:nvPicPr>
          <p:cNvPr id="23" name="Picture 2" descr="Uganda map in Africa, Icons showing Uganda location and flags. 23639543 PNG">
            <a:extLst>
              <a:ext uri="{FF2B5EF4-FFF2-40B4-BE49-F238E27FC236}">
                <a16:creationId xmlns:a16="http://schemas.microsoft.com/office/drawing/2014/main" id="{0F7F74FD-2D94-A9BD-D17A-4E4C633A1A8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433897" y="3539040"/>
            <a:ext cx="1686743" cy="156023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38167FE5-46BD-7DF9-2B72-CEBE00510F18}"/>
              </a:ext>
            </a:extLst>
          </p:cNvPr>
          <p:cNvPicPr>
            <a:picLocks noChangeAspect="1"/>
          </p:cNvPicPr>
          <p:nvPr/>
        </p:nvPicPr>
        <p:blipFill>
          <a:blip r:embed="rId6"/>
          <a:stretch>
            <a:fillRect/>
          </a:stretch>
        </p:blipFill>
        <p:spPr>
          <a:xfrm>
            <a:off x="1894172" y="3610088"/>
            <a:ext cx="894748" cy="293431"/>
          </a:xfrm>
          <a:prstGeom prst="rect">
            <a:avLst/>
          </a:prstGeom>
        </p:spPr>
      </p:pic>
      <p:sp>
        <p:nvSpPr>
          <p:cNvPr id="26" name="TextBox 25">
            <a:extLst>
              <a:ext uri="{FF2B5EF4-FFF2-40B4-BE49-F238E27FC236}">
                <a16:creationId xmlns:a16="http://schemas.microsoft.com/office/drawing/2014/main" id="{7C67B028-0148-98E7-E79F-519E4941D292}"/>
              </a:ext>
            </a:extLst>
          </p:cNvPr>
          <p:cNvSpPr txBox="1"/>
          <p:nvPr/>
        </p:nvSpPr>
        <p:spPr>
          <a:xfrm>
            <a:off x="-33008" y="4739234"/>
            <a:ext cx="3869473" cy="684803"/>
          </a:xfrm>
          <a:prstGeom prst="rect">
            <a:avLst/>
          </a:prstGeom>
          <a:noFill/>
        </p:spPr>
        <p:txBody>
          <a:bodyPr wrap="square">
            <a:spAutoFit/>
          </a:bodyPr>
          <a:lstStyle/>
          <a:p>
            <a:r>
              <a:rPr lang="en-US" sz="1400" kern="1200" dirty="0">
                <a:solidFill>
                  <a:schemeClr val="accent1">
                    <a:lumMod val="75000"/>
                  </a:schemeClr>
                </a:solidFill>
                <a:latin typeface="Aptos" panose="020B0004020202020204" pitchFamily="34" charset="0"/>
                <a:cs typeface="FrankRuehl" panose="020E0503060101010101" pitchFamily="34" charset="-79"/>
              </a:rPr>
              <a:t>“</a:t>
            </a:r>
            <a:r>
              <a:rPr lang="en-US" sz="1400" b="1" kern="1200" dirty="0">
                <a:solidFill>
                  <a:schemeClr val="accent1">
                    <a:lumMod val="75000"/>
                  </a:schemeClr>
                </a:solidFill>
                <a:latin typeface="Aptos" panose="020B0004020202020204" pitchFamily="34" charset="0"/>
                <a:cs typeface="FrankRuehl" panose="020E0503060101010101" pitchFamily="34" charset="-79"/>
              </a:rPr>
              <a:t>Catalyzing Oral Health Workforce for Rural and Vulnerable Populations (COHW)-Co-PI”</a:t>
            </a:r>
            <a:br>
              <a:rPr lang="en-US" sz="1100" b="1" kern="1200" dirty="0">
                <a:solidFill>
                  <a:schemeClr val="accent1">
                    <a:lumMod val="75000"/>
                  </a:schemeClr>
                </a:solidFill>
                <a:latin typeface="Aptos" panose="020B0004020202020204" pitchFamily="34" charset="0"/>
                <a:cs typeface="FrankRuehl" panose="020E0503060101010101" pitchFamily="34" charset="-79"/>
              </a:rPr>
            </a:br>
            <a:endParaRPr lang="en-US" sz="1000" dirty="0">
              <a:solidFill>
                <a:schemeClr val="accent1">
                  <a:lumMod val="75000"/>
                </a:schemeClr>
              </a:solidFill>
              <a:latin typeface="Aptos" panose="020B0004020202020204" pitchFamily="34" charset="0"/>
            </a:endParaRPr>
          </a:p>
        </p:txBody>
      </p:sp>
      <p:pic>
        <p:nvPicPr>
          <p:cNvPr id="27" name="Picture 2" descr="The Petti Lab">
            <a:extLst>
              <a:ext uri="{FF2B5EF4-FFF2-40B4-BE49-F238E27FC236}">
                <a16:creationId xmlns:a16="http://schemas.microsoft.com/office/drawing/2014/main" id="{1A19C041-6E8D-F486-CBC5-EEDD901E531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49762"/>
          <a:stretch>
            <a:fillRect/>
          </a:stretch>
        </p:blipFill>
        <p:spPr bwMode="auto">
          <a:xfrm>
            <a:off x="4739910" y="3471286"/>
            <a:ext cx="490458" cy="5659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The Petti Lab">
            <a:extLst>
              <a:ext uri="{FF2B5EF4-FFF2-40B4-BE49-F238E27FC236}">
                <a16:creationId xmlns:a16="http://schemas.microsoft.com/office/drawing/2014/main" id="{4405219B-821F-2C8B-327E-850C3D0CACB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762"/>
          <a:stretch>
            <a:fillRect/>
          </a:stretch>
        </p:blipFill>
        <p:spPr bwMode="auto">
          <a:xfrm>
            <a:off x="5212193" y="3449968"/>
            <a:ext cx="553424" cy="697918"/>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B0F3C7A1-E384-6653-5C86-5D5CE066F3A5}"/>
              </a:ext>
            </a:extLst>
          </p:cNvPr>
          <p:cNvSpPr txBox="1"/>
          <p:nvPr/>
        </p:nvSpPr>
        <p:spPr>
          <a:xfrm rot="10800000" flipV="1">
            <a:off x="4985139" y="4057403"/>
            <a:ext cx="2439788" cy="975652"/>
          </a:xfrm>
          <a:prstGeom prst="rect">
            <a:avLst/>
          </a:prstGeom>
          <a:noFill/>
        </p:spPr>
        <p:txBody>
          <a:bodyPr wrap="square">
            <a:spAutoFit/>
          </a:bodyPr>
          <a:lstStyle/>
          <a:p>
            <a:pPr>
              <a:lnSpc>
                <a:spcPct val="90000"/>
              </a:lnSpc>
              <a:spcBef>
                <a:spcPts val="353"/>
              </a:spcBef>
            </a:pPr>
            <a:r>
              <a:rPr lang="en-US" sz="1200" b="1" dirty="0">
                <a:solidFill>
                  <a:schemeClr val="accent1">
                    <a:lumMod val="75000"/>
                  </a:schemeClr>
                </a:solidFill>
                <a:latin typeface="Aptos" panose="020B0004020202020204" pitchFamily="34" charset="0"/>
                <a:cs typeface="FrankRuehl" panose="020E0503060101010101" pitchFamily="34" charset="-79"/>
              </a:rPr>
              <a:t>“Oral diseases and quality of life in older adults on anti-retroviral therapy (ART) in Uganda (</a:t>
            </a:r>
            <a:r>
              <a:rPr lang="en-US" sz="1200" b="1" dirty="0" err="1">
                <a:solidFill>
                  <a:schemeClr val="accent1">
                    <a:lumMod val="75000"/>
                  </a:schemeClr>
                </a:solidFill>
                <a:latin typeface="Aptos" panose="020B0004020202020204" pitchFamily="34" charset="0"/>
                <a:cs typeface="FrankRuehl" panose="020E0503060101010101" pitchFamily="34" charset="-79"/>
              </a:rPr>
              <a:t>ODQoL</a:t>
            </a:r>
            <a:r>
              <a:rPr lang="en-US" sz="1200" b="1" dirty="0">
                <a:solidFill>
                  <a:schemeClr val="accent1">
                    <a:lumMod val="75000"/>
                  </a:schemeClr>
                </a:solidFill>
                <a:latin typeface="Aptos" panose="020B0004020202020204" pitchFamily="34" charset="0"/>
                <a:cs typeface="FrankRuehl" panose="020E0503060101010101" pitchFamily="34" charset="-79"/>
              </a:rPr>
              <a:t>-UG)” </a:t>
            </a:r>
          </a:p>
          <a:p>
            <a:pPr>
              <a:lnSpc>
                <a:spcPct val="90000"/>
              </a:lnSpc>
              <a:spcBef>
                <a:spcPts val="353"/>
              </a:spcBef>
            </a:pPr>
            <a:r>
              <a:rPr lang="en-US" sz="1200" b="1" dirty="0">
                <a:solidFill>
                  <a:schemeClr val="accent1">
                    <a:lumMod val="75000"/>
                  </a:schemeClr>
                </a:solidFill>
                <a:latin typeface="Aptos" panose="020B0004020202020204" pitchFamily="34" charset="0"/>
                <a:cs typeface="FrankRuehl" panose="020E0503060101010101" pitchFamily="34" charset="-79"/>
              </a:rPr>
              <a:t>  </a:t>
            </a:r>
          </a:p>
        </p:txBody>
      </p:sp>
      <p:pic>
        <p:nvPicPr>
          <p:cNvPr id="31" name="object 163">
            <a:extLst>
              <a:ext uri="{FF2B5EF4-FFF2-40B4-BE49-F238E27FC236}">
                <a16:creationId xmlns:a16="http://schemas.microsoft.com/office/drawing/2014/main" id="{5C3A21A9-A2CD-B708-BE42-D6AE401CE28C}"/>
              </a:ext>
            </a:extLst>
          </p:cNvPr>
          <p:cNvPicPr/>
          <p:nvPr/>
        </p:nvPicPr>
        <p:blipFill>
          <a:blip r:embed="rId8" cstate="print"/>
          <a:stretch>
            <a:fillRect/>
          </a:stretch>
        </p:blipFill>
        <p:spPr>
          <a:xfrm>
            <a:off x="5765617" y="3449968"/>
            <a:ext cx="663621" cy="409833"/>
          </a:xfrm>
          <a:prstGeom prst="rect">
            <a:avLst/>
          </a:prstGeom>
        </p:spPr>
      </p:pic>
      <p:pic>
        <p:nvPicPr>
          <p:cNvPr id="32" name="Picture 31" descr="A close-up of a logo&#10;&#10;AI-generated content may be incorrect.">
            <a:extLst>
              <a:ext uri="{FF2B5EF4-FFF2-40B4-BE49-F238E27FC236}">
                <a16:creationId xmlns:a16="http://schemas.microsoft.com/office/drawing/2014/main" id="{DCCA2145-9835-6850-4FBA-46F64849C5EB}"/>
              </a:ext>
            </a:extLst>
          </p:cNvPr>
          <p:cNvPicPr>
            <a:picLocks noChangeAspect="1"/>
          </p:cNvPicPr>
          <p:nvPr/>
        </p:nvPicPr>
        <p:blipFill>
          <a:blip r:embed="rId9"/>
          <a:stretch>
            <a:fillRect/>
          </a:stretch>
        </p:blipFill>
        <p:spPr>
          <a:xfrm>
            <a:off x="7499936" y="3441572"/>
            <a:ext cx="1770222" cy="637280"/>
          </a:xfrm>
          <a:prstGeom prst="rect">
            <a:avLst/>
          </a:prstGeom>
        </p:spPr>
      </p:pic>
      <p:sp>
        <p:nvSpPr>
          <p:cNvPr id="35" name="TextBox 34">
            <a:extLst>
              <a:ext uri="{FF2B5EF4-FFF2-40B4-BE49-F238E27FC236}">
                <a16:creationId xmlns:a16="http://schemas.microsoft.com/office/drawing/2014/main" id="{2D57E5E0-5D99-2532-D871-0AF1508C5325}"/>
              </a:ext>
            </a:extLst>
          </p:cNvPr>
          <p:cNvSpPr txBox="1"/>
          <p:nvPr/>
        </p:nvSpPr>
        <p:spPr>
          <a:xfrm>
            <a:off x="7452359" y="4096117"/>
            <a:ext cx="2962388" cy="1200329"/>
          </a:xfrm>
          <a:prstGeom prst="rect">
            <a:avLst/>
          </a:prstGeom>
          <a:noFill/>
        </p:spPr>
        <p:txBody>
          <a:bodyPr wrap="square">
            <a:spAutoFit/>
          </a:bodyPr>
          <a:lstStyle/>
          <a:p>
            <a:r>
              <a:rPr lang="en-US" sz="1200" b="1" dirty="0">
                <a:solidFill>
                  <a:schemeClr val="accent1">
                    <a:lumMod val="75000"/>
                  </a:schemeClr>
                </a:solidFill>
                <a:latin typeface="Aptos"/>
              </a:rPr>
              <a:t>Health, Health &amp; Aging Brain Study – Health Disparities (HABS-HD): </a:t>
            </a:r>
            <a:r>
              <a:rPr lang="en-US" sz="1200" b="1" i="1" u="none" strike="noStrike" dirty="0">
                <a:solidFill>
                  <a:schemeClr val="accent1">
                    <a:lumMod val="75000"/>
                  </a:schemeClr>
                </a:solidFill>
                <a:effectLst/>
                <a:latin typeface="Aptos" panose="020B0004020202020204" pitchFamily="34" charset="0"/>
                <a:cs typeface="Arial" panose="020B0604020202020204" pitchFamily="34" charset="0"/>
              </a:rPr>
              <a:t>“Exploring Neurological and Indirect Biomarkers for Potential Correlations with Oral Health: An Interdisciplinary Approach” </a:t>
            </a:r>
            <a:endParaRPr lang="en-US" sz="1050" dirty="0">
              <a:solidFill>
                <a:schemeClr val="accent1">
                  <a:lumMod val="75000"/>
                </a:schemeClr>
              </a:solidFill>
              <a:latin typeface="Aptos" panose="020B0004020202020204" pitchFamily="34" charset="0"/>
            </a:endParaRPr>
          </a:p>
        </p:txBody>
      </p:sp>
      <p:pic>
        <p:nvPicPr>
          <p:cNvPr id="38" name="Picture 37" descr="A document with text on it&#10;&#10;AI-generated content may be incorrect.">
            <a:extLst>
              <a:ext uri="{FF2B5EF4-FFF2-40B4-BE49-F238E27FC236}">
                <a16:creationId xmlns:a16="http://schemas.microsoft.com/office/drawing/2014/main" id="{57627F7F-592A-A31B-A275-D104574AB4B9}"/>
              </a:ext>
            </a:extLst>
          </p:cNvPr>
          <p:cNvPicPr>
            <a:picLocks noChangeAspect="1"/>
          </p:cNvPicPr>
          <p:nvPr/>
        </p:nvPicPr>
        <p:blipFill>
          <a:blip r:embed="rId10"/>
          <a:srcRect l="5905" r="8120"/>
          <a:stretch/>
        </p:blipFill>
        <p:spPr>
          <a:xfrm>
            <a:off x="10311605" y="3189911"/>
            <a:ext cx="1880002" cy="2666681"/>
          </a:xfrm>
          <a:prstGeom prst="rect">
            <a:avLst/>
          </a:prstGeom>
        </p:spPr>
      </p:pic>
      <p:pic>
        <p:nvPicPr>
          <p:cNvPr id="33" name="Picture 32">
            <a:extLst>
              <a:ext uri="{FF2B5EF4-FFF2-40B4-BE49-F238E27FC236}">
                <a16:creationId xmlns:a16="http://schemas.microsoft.com/office/drawing/2014/main" id="{6218B6DA-5D40-F34F-992A-89EEF92C354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99936" y="3102567"/>
            <a:ext cx="2899054" cy="36759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4672" y="1088136"/>
            <a:ext cx="10972800" cy="658368"/>
          </a:xfrm>
          <a:prstGeom prst="rect">
            <a:avLst/>
          </a:prstGeom>
          <a:noFill/>
        </p:spPr>
        <p:txBody>
          <a:bodyPr wrap="square" lIns="27432" tIns="18288" rIns="27432" bIns="18288" anchor="t">
            <a:spAutoFit/>
          </a:bodyPr>
          <a:lstStyle/>
          <a:p>
            <a:pPr algn="l"/>
            <a:r>
              <a:rPr sz="2700" b="1" dirty="0">
                <a:solidFill>
                  <a:srgbClr val="073C56"/>
                </a:solidFill>
                <a:latin typeface="Aptos"/>
              </a:rPr>
              <a:t>Do not add another course. Thread C.L.E.A.R.H. from D1 to D4.</a:t>
            </a:r>
          </a:p>
        </p:txBody>
      </p:sp>
      <p:sp>
        <p:nvSpPr>
          <p:cNvPr id="4" name="Rounded Rectangle 3"/>
          <p:cNvSpPr/>
          <p:nvPr/>
        </p:nvSpPr>
        <p:spPr>
          <a:xfrm>
            <a:off x="621792" y="1691640"/>
            <a:ext cx="2487168" cy="3218688"/>
          </a:xfrm>
          <a:prstGeom prst="roundRect">
            <a:avLst/>
          </a:prstGeom>
          <a:solidFill>
            <a:srgbClr val="E7F1F7"/>
          </a:solidFill>
          <a:ln>
            <a:solidFill>
              <a:srgbClr val="073C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04672" y="1901952"/>
            <a:ext cx="457200" cy="274320"/>
          </a:xfrm>
          <a:prstGeom prst="rect">
            <a:avLst/>
          </a:prstGeom>
          <a:noFill/>
        </p:spPr>
        <p:txBody>
          <a:bodyPr wrap="square" lIns="27432" tIns="18288" rIns="27432" bIns="18288" anchor="t">
            <a:spAutoFit/>
          </a:bodyPr>
          <a:lstStyle/>
          <a:p>
            <a:pPr algn="l"/>
            <a:r>
              <a:rPr sz="1400" b="1">
                <a:solidFill>
                  <a:srgbClr val="073C56"/>
                </a:solidFill>
                <a:latin typeface="Aptos"/>
              </a:rPr>
              <a:t>D1</a:t>
            </a:r>
          </a:p>
        </p:txBody>
      </p:sp>
      <p:sp>
        <p:nvSpPr>
          <p:cNvPr id="6" name="TextBox 5"/>
          <p:cNvSpPr txBox="1"/>
          <p:nvPr/>
        </p:nvSpPr>
        <p:spPr>
          <a:xfrm>
            <a:off x="804672" y="2395728"/>
            <a:ext cx="2057400" cy="457200"/>
          </a:xfrm>
          <a:prstGeom prst="rect">
            <a:avLst/>
          </a:prstGeom>
          <a:noFill/>
        </p:spPr>
        <p:txBody>
          <a:bodyPr wrap="square" lIns="27432" tIns="18288" rIns="27432" bIns="18288" anchor="t">
            <a:spAutoFit/>
          </a:bodyPr>
          <a:lstStyle/>
          <a:p>
            <a:pPr algn="l"/>
            <a:r>
              <a:rPr sz="2400" b="1">
                <a:solidFill>
                  <a:srgbClr val="073C56"/>
                </a:solidFill>
                <a:latin typeface="Aptos"/>
              </a:rPr>
              <a:t>SEE</a:t>
            </a:r>
          </a:p>
        </p:txBody>
      </p:sp>
      <p:sp>
        <p:nvSpPr>
          <p:cNvPr id="7" name="TextBox 6"/>
          <p:cNvSpPr txBox="1"/>
          <p:nvPr/>
        </p:nvSpPr>
        <p:spPr>
          <a:xfrm>
            <a:off x="804672" y="3154680"/>
            <a:ext cx="2057400" cy="777240"/>
          </a:xfrm>
          <a:prstGeom prst="rect">
            <a:avLst/>
          </a:prstGeom>
          <a:noFill/>
        </p:spPr>
        <p:txBody>
          <a:bodyPr wrap="square" lIns="27432" tIns="18288" rIns="27432" bIns="18288" anchor="t">
            <a:spAutoFit/>
          </a:bodyPr>
          <a:lstStyle/>
          <a:p>
            <a:pPr algn="l"/>
            <a:r>
              <a:rPr sz="1600" b="0">
                <a:solidFill>
                  <a:srgbClr val="505A62"/>
                </a:solidFill>
                <a:latin typeface="Aptos"/>
              </a:rPr>
              <a:t>History + risk
recognition</a:t>
            </a:r>
          </a:p>
        </p:txBody>
      </p:sp>
      <p:sp>
        <p:nvSpPr>
          <p:cNvPr id="8" name="TextBox 7"/>
          <p:cNvSpPr txBox="1"/>
          <p:nvPr/>
        </p:nvSpPr>
        <p:spPr>
          <a:xfrm>
            <a:off x="804672" y="4343400"/>
            <a:ext cx="1920240" cy="320040"/>
          </a:xfrm>
          <a:prstGeom prst="rect">
            <a:avLst/>
          </a:prstGeom>
          <a:noFill/>
        </p:spPr>
        <p:txBody>
          <a:bodyPr wrap="square" lIns="27432" tIns="18288" rIns="27432" bIns="18288" anchor="t">
            <a:spAutoFit/>
          </a:bodyPr>
          <a:lstStyle/>
          <a:p>
            <a:pPr algn="l"/>
            <a:r>
              <a:rPr sz="1300" b="1">
                <a:solidFill>
                  <a:srgbClr val="073C56"/>
                </a:solidFill>
                <a:latin typeface="Aptos"/>
              </a:rPr>
              <a:t>Cases</a:t>
            </a:r>
          </a:p>
        </p:txBody>
      </p:sp>
      <p:sp>
        <p:nvSpPr>
          <p:cNvPr id="9" name="Rounded Rectangle 8"/>
          <p:cNvSpPr/>
          <p:nvPr/>
        </p:nvSpPr>
        <p:spPr>
          <a:xfrm>
            <a:off x="3474720" y="1691640"/>
            <a:ext cx="2487168" cy="3218688"/>
          </a:xfrm>
          <a:prstGeom prst="roundRect">
            <a:avLst/>
          </a:prstGeom>
          <a:solidFill>
            <a:srgbClr val="EBF3E6"/>
          </a:solidFill>
          <a:ln>
            <a:solidFill>
              <a:srgbClr val="5F8C4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657600" y="1901952"/>
            <a:ext cx="457200" cy="274320"/>
          </a:xfrm>
          <a:prstGeom prst="rect">
            <a:avLst/>
          </a:prstGeom>
          <a:noFill/>
        </p:spPr>
        <p:txBody>
          <a:bodyPr wrap="square" lIns="27432" tIns="18288" rIns="27432" bIns="18288" anchor="t">
            <a:spAutoFit/>
          </a:bodyPr>
          <a:lstStyle/>
          <a:p>
            <a:pPr algn="l"/>
            <a:r>
              <a:rPr sz="1400" b="1">
                <a:solidFill>
                  <a:srgbClr val="5F8C41"/>
                </a:solidFill>
                <a:latin typeface="Aptos"/>
              </a:rPr>
              <a:t>D2</a:t>
            </a:r>
          </a:p>
        </p:txBody>
      </p:sp>
      <p:sp>
        <p:nvSpPr>
          <p:cNvPr id="11" name="TextBox 10"/>
          <p:cNvSpPr txBox="1"/>
          <p:nvPr/>
        </p:nvSpPr>
        <p:spPr>
          <a:xfrm>
            <a:off x="3657600" y="2395728"/>
            <a:ext cx="2057400" cy="457200"/>
          </a:xfrm>
          <a:prstGeom prst="rect">
            <a:avLst/>
          </a:prstGeom>
          <a:noFill/>
        </p:spPr>
        <p:txBody>
          <a:bodyPr wrap="square" lIns="27432" tIns="18288" rIns="27432" bIns="18288" anchor="t">
            <a:spAutoFit/>
          </a:bodyPr>
          <a:lstStyle/>
          <a:p>
            <a:pPr algn="l"/>
            <a:r>
              <a:rPr sz="2400" b="1">
                <a:solidFill>
                  <a:srgbClr val="073C56"/>
                </a:solidFill>
                <a:latin typeface="Aptos"/>
              </a:rPr>
              <a:t>CONNECT</a:t>
            </a:r>
          </a:p>
        </p:txBody>
      </p:sp>
      <p:sp>
        <p:nvSpPr>
          <p:cNvPr id="12" name="TextBox 11"/>
          <p:cNvSpPr txBox="1"/>
          <p:nvPr/>
        </p:nvSpPr>
        <p:spPr>
          <a:xfrm>
            <a:off x="3657600" y="3154680"/>
            <a:ext cx="2057400" cy="777240"/>
          </a:xfrm>
          <a:prstGeom prst="rect">
            <a:avLst/>
          </a:prstGeom>
          <a:noFill/>
        </p:spPr>
        <p:txBody>
          <a:bodyPr wrap="square" lIns="27432" tIns="18288" rIns="27432" bIns="18288" anchor="t">
            <a:spAutoFit/>
          </a:bodyPr>
          <a:lstStyle/>
          <a:p>
            <a:pPr algn="l"/>
            <a:r>
              <a:rPr sz="1600" b="0">
                <a:solidFill>
                  <a:srgbClr val="505A62"/>
                </a:solidFill>
                <a:latin typeface="Aptos"/>
              </a:rPr>
              <a:t>Oral function +
whole-person health</a:t>
            </a:r>
          </a:p>
        </p:txBody>
      </p:sp>
      <p:sp>
        <p:nvSpPr>
          <p:cNvPr id="13" name="TextBox 12"/>
          <p:cNvSpPr txBox="1"/>
          <p:nvPr/>
        </p:nvSpPr>
        <p:spPr>
          <a:xfrm>
            <a:off x="3657600" y="4343400"/>
            <a:ext cx="1920240" cy="320040"/>
          </a:xfrm>
          <a:prstGeom prst="rect">
            <a:avLst/>
          </a:prstGeom>
          <a:noFill/>
        </p:spPr>
        <p:txBody>
          <a:bodyPr wrap="square" lIns="27432" tIns="18288" rIns="27432" bIns="18288" anchor="t">
            <a:spAutoFit/>
          </a:bodyPr>
          <a:lstStyle/>
          <a:p>
            <a:pPr algn="l"/>
            <a:r>
              <a:rPr sz="1300" b="1">
                <a:solidFill>
                  <a:srgbClr val="5F8C41"/>
                </a:solidFill>
                <a:latin typeface="Aptos"/>
              </a:rPr>
              <a:t>Simulation</a:t>
            </a:r>
          </a:p>
        </p:txBody>
      </p:sp>
      <p:sp>
        <p:nvSpPr>
          <p:cNvPr id="14" name="Rounded Rectangle 13"/>
          <p:cNvSpPr/>
          <p:nvPr/>
        </p:nvSpPr>
        <p:spPr>
          <a:xfrm>
            <a:off x="6327648" y="1691640"/>
            <a:ext cx="2487168" cy="3218688"/>
          </a:xfrm>
          <a:prstGeom prst="roundRect">
            <a:avLst/>
          </a:prstGeom>
          <a:solidFill>
            <a:srgbClr val="E7F1F7"/>
          </a:solidFill>
          <a:ln>
            <a:solidFill>
              <a:srgbClr val="0098A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10528" y="1901952"/>
            <a:ext cx="457200" cy="274320"/>
          </a:xfrm>
          <a:prstGeom prst="rect">
            <a:avLst/>
          </a:prstGeom>
          <a:noFill/>
        </p:spPr>
        <p:txBody>
          <a:bodyPr wrap="square" lIns="27432" tIns="18288" rIns="27432" bIns="18288" anchor="t">
            <a:spAutoFit/>
          </a:bodyPr>
          <a:lstStyle/>
          <a:p>
            <a:pPr algn="l"/>
            <a:r>
              <a:rPr sz="1400" b="1">
                <a:solidFill>
                  <a:srgbClr val="0098A2"/>
                </a:solidFill>
                <a:latin typeface="Aptos"/>
              </a:rPr>
              <a:t>D3</a:t>
            </a:r>
          </a:p>
        </p:txBody>
      </p:sp>
      <p:sp>
        <p:nvSpPr>
          <p:cNvPr id="16" name="TextBox 15"/>
          <p:cNvSpPr txBox="1"/>
          <p:nvPr/>
        </p:nvSpPr>
        <p:spPr>
          <a:xfrm>
            <a:off x="6510528" y="2395728"/>
            <a:ext cx="2057400" cy="457200"/>
          </a:xfrm>
          <a:prstGeom prst="rect">
            <a:avLst/>
          </a:prstGeom>
          <a:noFill/>
        </p:spPr>
        <p:txBody>
          <a:bodyPr wrap="square" lIns="27432" tIns="18288" rIns="27432" bIns="18288" anchor="t">
            <a:spAutoFit/>
          </a:bodyPr>
          <a:lstStyle/>
          <a:p>
            <a:pPr algn="l"/>
            <a:r>
              <a:rPr sz="2400" b="1">
                <a:solidFill>
                  <a:srgbClr val="073C56"/>
                </a:solidFill>
                <a:latin typeface="Aptos"/>
              </a:rPr>
              <a:t>ACT</a:t>
            </a:r>
          </a:p>
        </p:txBody>
      </p:sp>
      <p:sp>
        <p:nvSpPr>
          <p:cNvPr id="17" name="TextBox 16"/>
          <p:cNvSpPr txBox="1"/>
          <p:nvPr/>
        </p:nvSpPr>
        <p:spPr>
          <a:xfrm>
            <a:off x="6510528" y="3154680"/>
            <a:ext cx="2057400" cy="777240"/>
          </a:xfrm>
          <a:prstGeom prst="rect">
            <a:avLst/>
          </a:prstGeom>
          <a:noFill/>
        </p:spPr>
        <p:txBody>
          <a:bodyPr wrap="square" lIns="27432" tIns="18288" rIns="27432" bIns="18288" anchor="t">
            <a:spAutoFit/>
          </a:bodyPr>
          <a:lstStyle/>
          <a:p>
            <a:pPr algn="l"/>
            <a:r>
              <a:rPr sz="1600" b="0">
                <a:solidFill>
                  <a:srgbClr val="505A62"/>
                </a:solidFill>
                <a:latin typeface="Aptos"/>
              </a:rPr>
              <a:t>Adaptive treatment
planning</a:t>
            </a:r>
          </a:p>
        </p:txBody>
      </p:sp>
      <p:sp>
        <p:nvSpPr>
          <p:cNvPr id="18" name="TextBox 17"/>
          <p:cNvSpPr txBox="1"/>
          <p:nvPr/>
        </p:nvSpPr>
        <p:spPr>
          <a:xfrm>
            <a:off x="6510528" y="4343400"/>
            <a:ext cx="1920240" cy="320040"/>
          </a:xfrm>
          <a:prstGeom prst="rect">
            <a:avLst/>
          </a:prstGeom>
          <a:noFill/>
        </p:spPr>
        <p:txBody>
          <a:bodyPr wrap="square" lIns="27432" tIns="18288" rIns="27432" bIns="18288" anchor="t">
            <a:spAutoFit/>
          </a:bodyPr>
          <a:lstStyle/>
          <a:p>
            <a:pPr algn="l"/>
            <a:r>
              <a:rPr sz="1300" b="1">
                <a:solidFill>
                  <a:srgbClr val="0098A2"/>
                </a:solidFill>
                <a:latin typeface="Aptos"/>
              </a:rPr>
              <a:t>Clinic</a:t>
            </a:r>
          </a:p>
        </p:txBody>
      </p:sp>
      <p:sp>
        <p:nvSpPr>
          <p:cNvPr id="19" name="Rounded Rectangle 18"/>
          <p:cNvSpPr/>
          <p:nvPr/>
        </p:nvSpPr>
        <p:spPr>
          <a:xfrm>
            <a:off x="9180576" y="1691640"/>
            <a:ext cx="2487168" cy="3218688"/>
          </a:xfrm>
          <a:prstGeom prst="roundRect">
            <a:avLst/>
          </a:prstGeom>
          <a:solidFill>
            <a:srgbClr val="EBF3E6"/>
          </a:solidFill>
          <a:ln>
            <a:solidFill>
              <a:srgbClr val="1460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363455" y="1901952"/>
            <a:ext cx="457200" cy="274320"/>
          </a:xfrm>
          <a:prstGeom prst="rect">
            <a:avLst/>
          </a:prstGeom>
          <a:noFill/>
        </p:spPr>
        <p:txBody>
          <a:bodyPr wrap="square" lIns="27432" tIns="18288" rIns="27432" bIns="18288" anchor="t">
            <a:spAutoFit/>
          </a:bodyPr>
          <a:lstStyle/>
          <a:p>
            <a:pPr algn="l"/>
            <a:r>
              <a:rPr sz="1400" b="1">
                <a:solidFill>
                  <a:srgbClr val="146084"/>
                </a:solidFill>
                <a:latin typeface="Aptos"/>
              </a:rPr>
              <a:t>D4</a:t>
            </a:r>
          </a:p>
        </p:txBody>
      </p:sp>
      <p:sp>
        <p:nvSpPr>
          <p:cNvPr id="21" name="TextBox 20"/>
          <p:cNvSpPr txBox="1"/>
          <p:nvPr/>
        </p:nvSpPr>
        <p:spPr>
          <a:xfrm>
            <a:off x="9363455" y="2395728"/>
            <a:ext cx="2057400" cy="457200"/>
          </a:xfrm>
          <a:prstGeom prst="rect">
            <a:avLst/>
          </a:prstGeom>
          <a:noFill/>
        </p:spPr>
        <p:txBody>
          <a:bodyPr wrap="square" lIns="27432" tIns="18288" rIns="27432" bIns="18288" anchor="t">
            <a:spAutoFit/>
          </a:bodyPr>
          <a:lstStyle/>
          <a:p>
            <a:pPr algn="l"/>
            <a:r>
              <a:rPr sz="2400" b="1">
                <a:solidFill>
                  <a:srgbClr val="073C56"/>
                </a:solidFill>
                <a:latin typeface="Aptos"/>
              </a:rPr>
              <a:t>COORDINATE</a:t>
            </a:r>
          </a:p>
        </p:txBody>
      </p:sp>
      <p:sp>
        <p:nvSpPr>
          <p:cNvPr id="22" name="TextBox 21"/>
          <p:cNvSpPr txBox="1"/>
          <p:nvPr/>
        </p:nvSpPr>
        <p:spPr>
          <a:xfrm>
            <a:off x="9363455" y="3154680"/>
            <a:ext cx="2057400" cy="777240"/>
          </a:xfrm>
          <a:prstGeom prst="rect">
            <a:avLst/>
          </a:prstGeom>
          <a:noFill/>
        </p:spPr>
        <p:txBody>
          <a:bodyPr wrap="square" lIns="27432" tIns="18288" rIns="27432" bIns="18288" anchor="t">
            <a:spAutoFit/>
          </a:bodyPr>
          <a:lstStyle/>
          <a:p>
            <a:pPr algn="l"/>
            <a:r>
              <a:rPr sz="1600" b="0">
                <a:solidFill>
                  <a:srgbClr val="505A62"/>
                </a:solidFill>
                <a:latin typeface="Aptos"/>
              </a:rPr>
              <a:t>Community +
interprofessional care</a:t>
            </a:r>
          </a:p>
        </p:txBody>
      </p:sp>
      <p:sp>
        <p:nvSpPr>
          <p:cNvPr id="23" name="TextBox 22"/>
          <p:cNvSpPr txBox="1"/>
          <p:nvPr/>
        </p:nvSpPr>
        <p:spPr>
          <a:xfrm>
            <a:off x="9363455" y="4343400"/>
            <a:ext cx="1920240" cy="320040"/>
          </a:xfrm>
          <a:prstGeom prst="rect">
            <a:avLst/>
          </a:prstGeom>
          <a:noFill/>
        </p:spPr>
        <p:txBody>
          <a:bodyPr wrap="square" lIns="27432" tIns="18288" rIns="27432" bIns="18288" anchor="t">
            <a:spAutoFit/>
          </a:bodyPr>
          <a:lstStyle/>
          <a:p>
            <a:pPr algn="l"/>
            <a:r>
              <a:rPr sz="1300" b="1">
                <a:solidFill>
                  <a:srgbClr val="146084"/>
                </a:solidFill>
                <a:latin typeface="Aptos"/>
              </a:rPr>
              <a:t>Community</a:t>
            </a:r>
          </a:p>
        </p:txBody>
      </p:sp>
      <p:sp>
        <p:nvSpPr>
          <p:cNvPr id="24" name="TextBox 23"/>
          <p:cNvSpPr txBox="1"/>
          <p:nvPr/>
        </p:nvSpPr>
        <p:spPr>
          <a:xfrm>
            <a:off x="914400" y="5330952"/>
            <a:ext cx="10332720" cy="502920"/>
          </a:xfrm>
          <a:prstGeom prst="rect">
            <a:avLst/>
          </a:prstGeom>
          <a:noFill/>
        </p:spPr>
        <p:txBody>
          <a:bodyPr wrap="square" lIns="27432" tIns="18288" rIns="27432" bIns="18288" anchor="t">
            <a:spAutoFit/>
          </a:bodyPr>
          <a:lstStyle/>
          <a:p>
            <a:pPr algn="ctr"/>
            <a:r>
              <a:rPr sz="2000" b="1">
                <a:solidFill>
                  <a:srgbClr val="073C56"/>
                </a:solidFill>
                <a:latin typeface="Aptos"/>
              </a:rPr>
              <a:t>Scalable because it reorganizes existing learning around a common reasoning framework.</a:t>
            </a:r>
          </a:p>
        </p:txBody>
      </p:sp>
      <p:sp>
        <p:nvSpPr>
          <p:cNvPr id="25" name="TextBox 24"/>
          <p:cNvSpPr txBox="1"/>
          <p:nvPr/>
        </p:nvSpPr>
        <p:spPr>
          <a:xfrm>
            <a:off x="566928" y="6062472"/>
            <a:ext cx="7863840" cy="175433"/>
          </a:xfrm>
          <a:prstGeom prst="rect">
            <a:avLst/>
          </a:prstGeom>
          <a:noFill/>
        </p:spPr>
        <p:txBody>
          <a:bodyPr wrap="square" lIns="27432" tIns="18288" rIns="27432" bIns="18288" anchor="t">
            <a:spAutoFit/>
          </a:bodyPr>
          <a:lstStyle/>
          <a:p>
            <a:pPr algn="l"/>
            <a:r>
              <a:rPr sz="900" b="0" dirty="0">
                <a:solidFill>
                  <a:schemeClr val="accent1">
                    <a:lumMod val="75000"/>
                  </a:schemeClr>
                </a:solidFill>
                <a:latin typeface="Aptos"/>
              </a:rPr>
              <a:t>Designed for distributed, community-embedded education and compatible with Recruit–Educate–Return workforce strategies.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WU Branded PowerPoint Template" id="{A0E8AB10-7461-4B31-92C6-B0E7CB2449AA}" vid="{DEF1924F-75D7-49F1-A8F6-E5F07ABB47AC}"/>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40954a7-dca1-4c66-90b4-60000d92d107" xsi:nil="true"/>
    <lcf76f155ced4ddcb4097134ff3c332f xmlns="ca93b325-ff8c-4e4b-a72e-d7dcfc1e669d">
      <Terms xmlns="http://schemas.microsoft.com/office/infopath/2007/PartnerControls"/>
    </lcf76f155ced4ddcb4097134ff3c332f>
    <Complete xmlns="ca93b325-ff8c-4e4b-a72e-d7dcfc1e669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C5FADEB55B1C49A07DF8E2421AE1B1" ma:contentTypeVersion="16" ma:contentTypeDescription="Create a new document." ma:contentTypeScope="" ma:versionID="d19953ca5b0af9d6143003cfacec933c">
  <xsd:schema xmlns:xsd="http://www.w3.org/2001/XMLSchema" xmlns:xs="http://www.w3.org/2001/XMLSchema" xmlns:p="http://schemas.microsoft.com/office/2006/metadata/properties" xmlns:ns2="ca93b325-ff8c-4e4b-a72e-d7dcfc1e669d" xmlns:ns3="040954a7-dca1-4c66-90b4-60000d92d107" targetNamespace="http://schemas.microsoft.com/office/2006/metadata/properties" ma:root="true" ma:fieldsID="14b0d82a11475b5c623de6a1ef91b031" ns2:_="" ns3:_="">
    <xsd:import namespace="ca93b325-ff8c-4e4b-a72e-d7dcfc1e669d"/>
    <xsd:import namespace="040954a7-dca1-4c66-90b4-60000d92d10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Comple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93b325-ff8c-4e4b-a72e-d7dcfc1e6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58f3a2a-675d-4e53-9515-235e4917df28"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Complete" ma:index="23" nillable="true" ma:displayName="Complete" ma:format="Dropdown" ma:internalName="Complet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40954a7-dca1-4c66-90b4-60000d92d10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889f320-8e63-411a-9b82-f1f9baccbff0}" ma:internalName="TaxCatchAll" ma:showField="CatchAllData" ma:web="040954a7-dca1-4c66-90b4-60000d92d1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56C2C2-843E-42EE-8ABC-6941DEEBB635}">
  <ds:schemaRefs>
    <ds:schemaRef ds:uri="http://purl.org/dc/dcmitype/"/>
    <ds:schemaRef ds:uri="http://www.w3.org/XML/1998/namespace"/>
    <ds:schemaRef ds:uri="http://schemas.microsoft.com/office/2006/documentManagement/types"/>
    <ds:schemaRef ds:uri="http://purl.org/dc/terms/"/>
    <ds:schemaRef ds:uri="040954a7-dca1-4c66-90b4-60000d92d107"/>
    <ds:schemaRef ds:uri="http://schemas.openxmlformats.org/package/2006/metadata/core-properties"/>
    <ds:schemaRef ds:uri="http://purl.org/dc/elements/1.1/"/>
    <ds:schemaRef ds:uri="http://schemas.microsoft.com/office/infopath/2007/PartnerControls"/>
    <ds:schemaRef ds:uri="ca93b325-ff8c-4e4b-a72e-d7dcfc1e669d"/>
    <ds:schemaRef ds:uri="http://schemas.microsoft.com/office/2006/metadata/properties"/>
  </ds:schemaRefs>
</ds:datastoreItem>
</file>

<file path=customXml/itemProps2.xml><?xml version="1.0" encoding="utf-8"?>
<ds:datastoreItem xmlns:ds="http://schemas.openxmlformats.org/officeDocument/2006/customXml" ds:itemID="{AC028EC0-790F-444F-8FC2-65CC951738F4}">
  <ds:schemaRefs>
    <ds:schemaRef ds:uri="040954a7-dca1-4c66-90b4-60000d92d107"/>
    <ds:schemaRef ds:uri="ca93b325-ff8c-4e4b-a72e-d7dcfc1e66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C906DE7-087B-4C7D-BA6B-E79E21940D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PNWU Branded PowerPoint Template</Template>
  <TotalTime>3811</TotalTime>
  <Words>4361</Words>
  <Application>Microsoft Macintosh PowerPoint</Application>
  <PresentationFormat>Widescreen</PresentationFormat>
  <Paragraphs>368</Paragraphs>
  <Slides>13</Slides>
  <Notes>12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13</vt:i4>
      </vt:variant>
    </vt:vector>
  </HeadingPairs>
  <TitlesOfParts>
    <vt:vector size="24" baseType="lpstr">
      <vt:lpstr>.AppleSystemUIFont</vt:lpstr>
      <vt:lpstr>Aptos</vt:lpstr>
      <vt:lpstr>Arial</vt:lpstr>
      <vt:lpstr>Avenir Next LT Pro</vt:lpstr>
      <vt:lpstr>Calibri</vt:lpstr>
      <vt:lpstr>open sans</vt:lpstr>
      <vt:lpstr>Roboto</vt:lpstr>
      <vt:lpstr>Roboto Lt</vt:lpstr>
      <vt:lpstr>Söhne</vt:lpstr>
      <vt:lpstr>Office Theme</vt:lpstr>
      <vt:lpstr>2_Office Theme</vt:lpstr>
      <vt:lpstr>“Integrating the Dual-Layer C.L.E.A.R.H. Framework into Community-Embedded Dental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ADEE 2026 Free Stage — C.L.E.A.R.H. Framework</dc:title>
  <dc:creator>Steffany Chamut</dc:creator>
  <cp:lastModifiedBy>Steffany Chamut</cp:lastModifiedBy>
  <cp:revision>461</cp:revision>
  <cp:lastPrinted>2024-08-22T22:12:34Z</cp:lastPrinted>
  <dcterms:created xsi:type="dcterms:W3CDTF">2023-07-06T22:05:52Z</dcterms:created>
  <dcterms:modified xsi:type="dcterms:W3CDTF">2026-08-25T09:14:52Z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0x010100FCC5FADEB55B1C49A07DF8E2421AE1B1</vt:lpwstr>
  </property>
  <property fmtid="{D5CDD505-2E9C-101B-9397-08002B2CF9AE}" pid="3" name="MediaServiceImageTags">
    <vt:lpwstr/>
  </property>
</Properties>
</file>