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1_5824FC3F.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301" r:id="rId3"/>
    <p:sldId id="316" r:id="rId4"/>
    <p:sldId id="317" r:id="rId5"/>
    <p:sldId id="265" r:id="rId6"/>
    <p:sldId id="310" r:id="rId7"/>
    <p:sldId id="308" r:id="rId8"/>
    <p:sldId id="311" r:id="rId9"/>
    <p:sldId id="312" r:id="rId10"/>
    <p:sldId id="268" r:id="rId11"/>
    <p:sldId id="269" r:id="rId12"/>
    <p:sldId id="325" r:id="rId13"/>
    <p:sldId id="306" r:id="rId14"/>
    <p:sldId id="277" r:id="rId15"/>
    <p:sldId id="321" r:id="rId16"/>
    <p:sldId id="323" r:id="rId17"/>
    <p:sldId id="272" r:id="rId18"/>
    <p:sldId id="278" r:id="rId19"/>
    <p:sldId id="288" r:id="rId20"/>
    <p:sldId id="322" r:id="rId21"/>
    <p:sldId id="324" r:id="rId22"/>
    <p:sldId id="313" r:id="rId23"/>
    <p:sldId id="315" r:id="rId24"/>
    <p:sldId id="283" r:id="rId25"/>
    <p:sldId id="282" r:id="rId26"/>
    <p:sldId id="319"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6DCE3C-0A44-C284-27EA-363105D49CA3}" name="jaadeoye@connect.hku.hk" initials="j" userId="S::jaadeoye@connect.hku.hk::818eea2d-af08-482b-8f68-ac02c9db24c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1FFC0E-ED11-74A2-738F-C6D5F70C6B9A}" v="115" dt="2026-08-27T08:47:59.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82"/>
  </p:normalViewPr>
  <p:slideViewPr>
    <p:cSldViewPr snapToGrid="0">
      <p:cViewPr varScale="1">
        <p:scale>
          <a:sx n="98" d="100"/>
          <a:sy n="98" d="100"/>
        </p:scale>
        <p:origin x="4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omments/modernComment_101_5824FC3F.xml><?xml version="1.0" encoding="utf-8"?>
<p188:cmLst xmlns:a="http://schemas.openxmlformats.org/drawingml/2006/main" xmlns:r="http://schemas.openxmlformats.org/officeDocument/2006/relationships" xmlns:p188="http://schemas.microsoft.com/office/powerpoint/2018/8/main">
  <p188:cm id="{F4EA1FC2-E243-064F-88CB-24C72E68D798}" authorId="{6F6DCE3C-0A44-C284-27EA-363105D49CA3}" created="2026-08-11T05:35:45.561">
    <ac:txMkLst xmlns:ac="http://schemas.microsoft.com/office/drawing/2013/main/command">
      <pc:docMk xmlns:pc="http://schemas.microsoft.com/office/powerpoint/2013/main/command"/>
      <pc:sldMk xmlns:pc="http://schemas.microsoft.com/office/powerpoint/2013/main/command" cId="1478818879" sldId="257"/>
      <ac:spMk id="2" creationId="{67F79476-AD16-0FBF-C4C7-A42101C352EB}"/>
      <ac:txMk cp="20" len="14">
        <ac:context len="59" hash="1458262429"/>
      </ac:txMk>
    </ac:txMkLst>
    <p188:pos x="9470573" y="1171439"/>
    <p188:txBody>
      <a:bodyPr/>
      <a:lstStyle/>
      <a:p>
        <a:r>
          <a:rPr lang="en-US"/>
          <a:t>Hello Prof. Please note that the grading pipeline we are using is human-in-the-loop. AI in the loop will require that AI is being used as an assistant and support for human grading. But in out pipeline, AI is the one doing the execution and teacher is just overseeing.</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14020-A3F3-396B-1851-FF6A5770F6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FE7AED-6207-3FFA-E6C4-48CD943112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FAA226-EE2F-2848-3807-A76A45E904C6}"/>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5" name="Footer Placeholder 4">
            <a:extLst>
              <a:ext uri="{FF2B5EF4-FFF2-40B4-BE49-F238E27FC236}">
                <a16:creationId xmlns:a16="http://schemas.microsoft.com/office/drawing/2014/main" id="{BA8EA670-69DA-30C6-8BF1-375BFD56A1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353A72-67EA-1CFD-E522-F31A3FFCA26B}"/>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1877114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B69B-5CEC-3D37-C455-3E3255FE16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E25717-7BBF-C834-4D0F-106E84434F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3661A-C233-0BCC-5AC5-C896FE73DEC6}"/>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5" name="Footer Placeholder 4">
            <a:extLst>
              <a:ext uri="{FF2B5EF4-FFF2-40B4-BE49-F238E27FC236}">
                <a16:creationId xmlns:a16="http://schemas.microsoft.com/office/drawing/2014/main" id="{3A3CA0B7-7080-6B47-AE0D-EB63A49F32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F25A1-0E1D-41C6-B0E2-FDDD724A68E3}"/>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3011936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955645-B75F-4C75-92CE-465FA57F21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F23C22-7F96-0093-1455-69B70B492D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FE2EB-A05E-44C3-5EBE-B6460837CDA5}"/>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5" name="Footer Placeholder 4">
            <a:extLst>
              <a:ext uri="{FF2B5EF4-FFF2-40B4-BE49-F238E27FC236}">
                <a16:creationId xmlns:a16="http://schemas.microsoft.com/office/drawing/2014/main" id="{5DD99584-EE3E-C18A-502F-6A624551F7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D9BE90-B4E7-091E-D2C1-D4EC49C513FD}"/>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857603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2C759-2BA7-753C-39E3-B4BDEA4D59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50659A-FBBB-91E6-406A-C81AE45156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A6C3B3-39C4-6133-C568-61851EF77A47}"/>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5" name="Footer Placeholder 4">
            <a:extLst>
              <a:ext uri="{FF2B5EF4-FFF2-40B4-BE49-F238E27FC236}">
                <a16:creationId xmlns:a16="http://schemas.microsoft.com/office/drawing/2014/main" id="{1DF46085-8D4C-CA13-BB03-8AC75C4910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79B31-D281-8C5D-4D9F-138516518BAB}"/>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88615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4772-0C49-69D9-C2A1-51E6F4EBEC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8534F4-4AF9-4CED-FE88-C39CF9F0BC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CBD0AC-C0E3-1B2C-C527-8AE4F1E57EF4}"/>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5" name="Footer Placeholder 4">
            <a:extLst>
              <a:ext uri="{FF2B5EF4-FFF2-40B4-BE49-F238E27FC236}">
                <a16:creationId xmlns:a16="http://schemas.microsoft.com/office/drawing/2014/main" id="{A1864FFF-D662-C823-B7A9-BD8C781E7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3E15B-2753-8E7A-AD54-83A21811EB68}"/>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4179923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3AD7F-C6CB-CCF4-70B7-E100E4EB0A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3FF073-ECCD-ECAE-EC0F-CDD56281DA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441B47-F9D7-C7DA-D793-B458528F11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C3E18B-F668-C809-402B-5CC8F2035492}"/>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6" name="Footer Placeholder 5">
            <a:extLst>
              <a:ext uri="{FF2B5EF4-FFF2-40B4-BE49-F238E27FC236}">
                <a16:creationId xmlns:a16="http://schemas.microsoft.com/office/drawing/2014/main" id="{EE0377C1-0676-98F7-B3B7-A79E8C741D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BD4D17-01FA-1C6E-40BC-E0CD037C97DF}"/>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3729818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CFBB-03E4-4372-2BC4-6721A4571A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AED8D0-D539-4BE5-A3AC-DAEB1CEA6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EB9C1E-C7A6-EB2C-D0B2-ACC58E5221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9DE369-E891-97E5-C141-B613F04DBA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4A75B1-185D-F3A8-F3F8-40220ACCB5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8FBAF0-E256-DF3C-8238-692281CADFF9}"/>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8" name="Footer Placeholder 7">
            <a:extLst>
              <a:ext uri="{FF2B5EF4-FFF2-40B4-BE49-F238E27FC236}">
                <a16:creationId xmlns:a16="http://schemas.microsoft.com/office/drawing/2014/main" id="{0323D294-7BBE-4243-4484-300642C86E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B9BAEB-BF19-9A81-459E-F0D136B6FC51}"/>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66414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C9B2E-C8F0-C49A-7072-4B7CD53414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E24E7B-2BCC-4BD8-D8C9-4DE2F3946EA1}"/>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4" name="Footer Placeholder 3">
            <a:extLst>
              <a:ext uri="{FF2B5EF4-FFF2-40B4-BE49-F238E27FC236}">
                <a16:creationId xmlns:a16="http://schemas.microsoft.com/office/drawing/2014/main" id="{CFDE68F4-0846-57D2-58F8-34262C6091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DBB480-A7CF-BFD4-3BD8-03FC13B62E79}"/>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839886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9F1545-524B-81A1-298B-A0821132E655}"/>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3" name="Footer Placeholder 2">
            <a:extLst>
              <a:ext uri="{FF2B5EF4-FFF2-40B4-BE49-F238E27FC236}">
                <a16:creationId xmlns:a16="http://schemas.microsoft.com/office/drawing/2014/main" id="{C10F83E2-AA1E-A86E-5BC8-88EF43BE44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DE703F-5551-0CCF-27A1-AD16A603277B}"/>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3517446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31F90-7F15-6527-DBCE-8DE1519B62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FE3707-2B39-73AF-3397-1000565951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2C8CD6-2DBD-6FA2-DECB-A5725E98A2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AF9C8A-CC37-39BF-21FE-B6D4B06E1D43}"/>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6" name="Footer Placeholder 5">
            <a:extLst>
              <a:ext uri="{FF2B5EF4-FFF2-40B4-BE49-F238E27FC236}">
                <a16:creationId xmlns:a16="http://schemas.microsoft.com/office/drawing/2014/main" id="{1A16B44C-2B6F-6AAC-5524-EB625611C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13A294-727C-7240-F19B-D2080A2F302B}"/>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146441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AD04B-CA02-B5E2-EBB0-F9852FDC68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5CC7A4-FDEF-0113-3CA5-DB63C44321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D2BD8D-C2CB-5CF6-1DD2-77862AC0E9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4C27B4-8D9A-D136-D364-D286FE890346}"/>
              </a:ext>
            </a:extLst>
          </p:cNvPr>
          <p:cNvSpPr>
            <a:spLocks noGrp="1"/>
          </p:cNvSpPr>
          <p:nvPr>
            <p:ph type="dt" sz="half" idx="10"/>
          </p:nvPr>
        </p:nvSpPr>
        <p:spPr/>
        <p:txBody>
          <a:bodyPr/>
          <a:lstStyle/>
          <a:p>
            <a:fld id="{D6FA36DD-2254-F344-BF7F-F1965CCC43D2}" type="datetimeFigureOut">
              <a:rPr lang="en-US" smtClean="0"/>
              <a:t>8/27/2026</a:t>
            </a:fld>
            <a:endParaRPr lang="en-US"/>
          </a:p>
        </p:txBody>
      </p:sp>
      <p:sp>
        <p:nvSpPr>
          <p:cNvPr id="6" name="Footer Placeholder 5">
            <a:extLst>
              <a:ext uri="{FF2B5EF4-FFF2-40B4-BE49-F238E27FC236}">
                <a16:creationId xmlns:a16="http://schemas.microsoft.com/office/drawing/2014/main" id="{0C6098E3-1A36-3797-6901-C883342962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8BEC94-85EE-7562-6325-6BE36BD0B033}"/>
              </a:ext>
            </a:extLst>
          </p:cNvPr>
          <p:cNvSpPr>
            <a:spLocks noGrp="1"/>
          </p:cNvSpPr>
          <p:nvPr>
            <p:ph type="sldNum" sz="quarter" idx="12"/>
          </p:nvPr>
        </p:nvSpPr>
        <p:spPr/>
        <p:txBody>
          <a:bodyPr/>
          <a:lstStyle/>
          <a:p>
            <a:fld id="{184E9E1B-D153-9644-B71B-E39F582A4308}" type="slidenum">
              <a:rPr lang="en-US" smtClean="0"/>
              <a:t>‹#›</a:t>
            </a:fld>
            <a:endParaRPr lang="en-US"/>
          </a:p>
        </p:txBody>
      </p:sp>
    </p:spTree>
    <p:extLst>
      <p:ext uri="{BB962C8B-B14F-4D97-AF65-F5344CB8AC3E}">
        <p14:creationId xmlns:p14="http://schemas.microsoft.com/office/powerpoint/2010/main" val="586710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B4D965-AF12-BD95-5680-B567283F64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ED9029-9BE7-84E0-F49F-53D267963A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C767CD-B92D-CD03-C0F7-45FD18E18B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FA36DD-2254-F344-BF7F-F1965CCC43D2}" type="datetimeFigureOut">
              <a:rPr lang="en-US" smtClean="0"/>
              <a:t>8/27/2026</a:t>
            </a:fld>
            <a:endParaRPr lang="en-US"/>
          </a:p>
        </p:txBody>
      </p:sp>
      <p:sp>
        <p:nvSpPr>
          <p:cNvPr id="5" name="Footer Placeholder 4">
            <a:extLst>
              <a:ext uri="{FF2B5EF4-FFF2-40B4-BE49-F238E27FC236}">
                <a16:creationId xmlns:a16="http://schemas.microsoft.com/office/drawing/2014/main" id="{3CFB759A-8C36-16C8-7E48-7AF662334C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94B8025-3080-1395-86C2-F8AB898DDB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4E9E1B-D153-9644-B71B-E39F582A4308}" type="slidenum">
              <a:rPr lang="en-US" smtClean="0"/>
              <a:t>‹#›</a:t>
            </a:fld>
            <a:endParaRPr lang="en-US"/>
          </a:p>
        </p:txBody>
      </p:sp>
    </p:spTree>
    <p:extLst>
      <p:ext uri="{BB962C8B-B14F-4D97-AF65-F5344CB8AC3E}">
        <p14:creationId xmlns:p14="http://schemas.microsoft.com/office/powerpoint/2010/main" val="1000818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101_5824FC3F.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gif"/><Relationship Id="rId7" Type="http://schemas.openxmlformats.org/officeDocument/2006/relationships/image" Target="../media/image18.sv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vox.hku.hk/"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svg"/></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vox.hku.hk/"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79476-AD16-0FBF-C4C7-A42101C352EB}"/>
              </a:ext>
            </a:extLst>
          </p:cNvPr>
          <p:cNvSpPr>
            <a:spLocks noGrp="1"/>
          </p:cNvSpPr>
          <p:nvPr>
            <p:ph type="ctrTitle"/>
          </p:nvPr>
        </p:nvSpPr>
        <p:spPr>
          <a:xfrm>
            <a:off x="740227" y="973047"/>
            <a:ext cx="10341429" cy="2039654"/>
          </a:xfrm>
        </p:spPr>
        <p:txBody>
          <a:bodyPr>
            <a:normAutofit/>
          </a:bodyPr>
          <a:lstStyle/>
          <a:p>
            <a:r>
              <a:rPr lang="en-US" sz="4400" dirty="0">
                <a:latin typeface="Arial" panose="020B0604020202020204" pitchFamily="34" charset="0"/>
                <a:cs typeface="Arial" panose="020B0604020202020204" pitchFamily="34" charset="0"/>
              </a:rPr>
              <a:t>Teacher-controlled, AI marking of </a:t>
            </a:r>
            <a:r>
              <a:rPr lang="en-US" sz="4400" i="1" dirty="0">
                <a:latin typeface="Arial" panose="020B0604020202020204" pitchFamily="34" charset="0"/>
                <a:cs typeface="Arial" panose="020B0604020202020204" pitchFamily="34" charset="0"/>
              </a:rPr>
              <a:t>assessment for learning </a:t>
            </a:r>
          </a:p>
        </p:txBody>
      </p:sp>
      <p:sp>
        <p:nvSpPr>
          <p:cNvPr id="6" name="Subtitle 5">
            <a:extLst>
              <a:ext uri="{FF2B5EF4-FFF2-40B4-BE49-F238E27FC236}">
                <a16:creationId xmlns:a16="http://schemas.microsoft.com/office/drawing/2014/main" id="{C3E58396-98E9-D919-C3D6-2645F9918C29}"/>
              </a:ext>
            </a:extLst>
          </p:cNvPr>
          <p:cNvSpPr>
            <a:spLocks noGrp="1"/>
          </p:cNvSpPr>
          <p:nvPr>
            <p:ph type="subTitle" idx="1"/>
          </p:nvPr>
        </p:nvSpPr>
        <p:spPr/>
        <p:txBody>
          <a:bodyPr vert="horz" lIns="91440" tIns="45720" rIns="91440" bIns="45720" rtlCol="0" anchor="t">
            <a:normAutofit/>
          </a:bodyPr>
          <a:lstStyle/>
          <a:p>
            <a:endParaRPr lang="en-US" dirty="0"/>
          </a:p>
          <a:p>
            <a:r>
              <a:rPr lang="en-US"/>
              <a:t>Prof Michael G Botelho and Prof John Adeoye </a:t>
            </a:r>
          </a:p>
        </p:txBody>
      </p:sp>
      <p:pic>
        <p:nvPicPr>
          <p:cNvPr id="3" name="Picture 2">
            <a:extLst>
              <a:ext uri="{FF2B5EF4-FFF2-40B4-BE49-F238E27FC236}">
                <a16:creationId xmlns:a16="http://schemas.microsoft.com/office/drawing/2014/main" id="{F493F33B-71E6-6490-C3BD-4681530A5A98}"/>
              </a:ext>
            </a:extLst>
          </p:cNvPr>
          <p:cNvPicPr>
            <a:picLocks noChangeAspect="1"/>
          </p:cNvPicPr>
          <p:nvPr/>
        </p:nvPicPr>
        <p:blipFill>
          <a:blip r:embed="rId3"/>
          <a:stretch>
            <a:fillRect/>
          </a:stretch>
        </p:blipFill>
        <p:spPr>
          <a:xfrm>
            <a:off x="0" y="5950119"/>
            <a:ext cx="12192000" cy="680868"/>
          </a:xfrm>
          <a:prstGeom prst="rect">
            <a:avLst/>
          </a:prstGeom>
        </p:spPr>
      </p:pic>
    </p:spTree>
    <p:extLst>
      <p:ext uri="{BB962C8B-B14F-4D97-AF65-F5344CB8AC3E}">
        <p14:creationId xmlns:p14="http://schemas.microsoft.com/office/powerpoint/2010/main" val="1478818879"/>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805E7DB-E60B-A830-1A40-6C966CDF53D2}"/>
              </a:ext>
            </a:extLst>
          </p:cNvPr>
          <p:cNvSpPr txBox="1"/>
          <p:nvPr/>
        </p:nvSpPr>
        <p:spPr>
          <a:xfrm>
            <a:off x="373504" y="299544"/>
            <a:ext cx="10800018" cy="461665"/>
          </a:xfrm>
          <a:prstGeom prst="rect">
            <a:avLst/>
          </a:prstGeom>
          <a:noFill/>
        </p:spPr>
        <p:txBody>
          <a:bodyPr wrap="square" lIns="91440" tIns="45720" rIns="91440" bIns="45720" rtlCol="0" anchor="t">
            <a:spAutoFit/>
          </a:bodyPr>
          <a:lstStyle/>
          <a:p>
            <a:r>
              <a:rPr lang="en-US" sz="2400" b="1">
                <a:latin typeface="Arial"/>
                <a:cs typeface="Arial"/>
              </a:rPr>
              <a:t>Why you should not use just any AI chatbot for SAQ grading!</a:t>
            </a:r>
          </a:p>
        </p:txBody>
      </p:sp>
      <p:pic>
        <p:nvPicPr>
          <p:cNvPr id="6" name="Picture 5">
            <a:extLst>
              <a:ext uri="{FF2B5EF4-FFF2-40B4-BE49-F238E27FC236}">
                <a16:creationId xmlns:a16="http://schemas.microsoft.com/office/drawing/2014/main" id="{F5B71C93-D279-6B91-85EB-A21E0C37D4EF}"/>
              </a:ext>
            </a:extLst>
          </p:cNvPr>
          <p:cNvPicPr>
            <a:picLocks noChangeAspect="1"/>
          </p:cNvPicPr>
          <p:nvPr/>
        </p:nvPicPr>
        <p:blipFill>
          <a:blip r:embed="rId2"/>
          <a:stretch>
            <a:fillRect/>
          </a:stretch>
        </p:blipFill>
        <p:spPr>
          <a:xfrm>
            <a:off x="4739428" y="4101558"/>
            <a:ext cx="2114550" cy="1342940"/>
          </a:xfrm>
          <a:prstGeom prst="rect">
            <a:avLst/>
          </a:prstGeom>
        </p:spPr>
      </p:pic>
      <p:sp>
        <p:nvSpPr>
          <p:cNvPr id="7" name="TextBox 6">
            <a:extLst>
              <a:ext uri="{FF2B5EF4-FFF2-40B4-BE49-F238E27FC236}">
                <a16:creationId xmlns:a16="http://schemas.microsoft.com/office/drawing/2014/main" id="{B299F678-F3A9-0B24-34BE-541D06ABBDAD}"/>
              </a:ext>
            </a:extLst>
          </p:cNvPr>
          <p:cNvSpPr txBox="1"/>
          <p:nvPr/>
        </p:nvSpPr>
        <p:spPr>
          <a:xfrm>
            <a:off x="1862371" y="2854287"/>
            <a:ext cx="3361025" cy="707886"/>
          </a:xfrm>
          <a:prstGeom prst="rect">
            <a:avLst/>
          </a:prstGeom>
          <a:noFill/>
        </p:spPr>
        <p:txBody>
          <a:bodyPr wrap="square" lIns="91440" tIns="45720" rIns="91440" bIns="45720" rtlCol="0" anchor="t">
            <a:spAutoFit/>
          </a:bodyPr>
          <a:lstStyle/>
          <a:p>
            <a:pPr algn="ctr"/>
            <a:r>
              <a:rPr lang="en-US" sz="2000" b="1" dirty="0">
                <a:latin typeface="Arial"/>
                <a:cs typeface="Arial"/>
              </a:rPr>
              <a:t>General-purpose AI chatbots can hallucinate!</a:t>
            </a:r>
          </a:p>
        </p:txBody>
      </p:sp>
      <p:pic>
        <p:nvPicPr>
          <p:cNvPr id="9" name="Picture 8">
            <a:extLst>
              <a:ext uri="{FF2B5EF4-FFF2-40B4-BE49-F238E27FC236}">
                <a16:creationId xmlns:a16="http://schemas.microsoft.com/office/drawing/2014/main" id="{54B558CB-52C2-DE13-D9CD-9FECC34E780E}"/>
              </a:ext>
            </a:extLst>
          </p:cNvPr>
          <p:cNvPicPr>
            <a:picLocks noChangeAspect="1"/>
          </p:cNvPicPr>
          <p:nvPr/>
        </p:nvPicPr>
        <p:blipFill>
          <a:blip r:embed="rId3"/>
          <a:stretch>
            <a:fillRect/>
          </a:stretch>
        </p:blipFill>
        <p:spPr>
          <a:xfrm>
            <a:off x="7911990" y="739095"/>
            <a:ext cx="2391326" cy="2391326"/>
          </a:xfrm>
          <a:prstGeom prst="rect">
            <a:avLst/>
          </a:prstGeom>
        </p:spPr>
      </p:pic>
      <p:sp>
        <p:nvSpPr>
          <p:cNvPr id="10" name="TextBox 9">
            <a:extLst>
              <a:ext uri="{FF2B5EF4-FFF2-40B4-BE49-F238E27FC236}">
                <a16:creationId xmlns:a16="http://schemas.microsoft.com/office/drawing/2014/main" id="{701C6CC7-262C-4C89-1678-1565192157CF}"/>
              </a:ext>
            </a:extLst>
          </p:cNvPr>
          <p:cNvSpPr txBox="1"/>
          <p:nvPr/>
        </p:nvSpPr>
        <p:spPr>
          <a:xfrm>
            <a:off x="6489133" y="2834038"/>
            <a:ext cx="5189093" cy="707886"/>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Risky if used alone</a:t>
            </a:r>
          </a:p>
          <a:p>
            <a:pPr algn="ctr"/>
            <a:r>
              <a:rPr lang="en-US" sz="2000" b="1">
                <a:latin typeface="Arial" panose="020B0604020202020204" pitchFamily="34" charset="0"/>
                <a:cs typeface="Arial" panose="020B0604020202020204" pitchFamily="34" charset="0"/>
              </a:rPr>
              <a:t> for marking </a:t>
            </a:r>
          </a:p>
        </p:txBody>
      </p:sp>
      <p:sp>
        <p:nvSpPr>
          <p:cNvPr id="11" name="Right Arrow 10">
            <a:extLst>
              <a:ext uri="{FF2B5EF4-FFF2-40B4-BE49-F238E27FC236}">
                <a16:creationId xmlns:a16="http://schemas.microsoft.com/office/drawing/2014/main" id="{A600DB24-2EF0-2DC7-B950-3F07C539FC4B}"/>
              </a:ext>
            </a:extLst>
          </p:cNvPr>
          <p:cNvSpPr/>
          <p:nvPr/>
        </p:nvSpPr>
        <p:spPr>
          <a:xfrm>
            <a:off x="5576390" y="1430895"/>
            <a:ext cx="1611757" cy="855329"/>
          </a:xfrm>
          <a:prstGeom prst="rightArrow">
            <a:avLst>
              <a:gd name="adj1" fmla="val 50000"/>
              <a:gd name="adj2" fmla="val 789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C39D02-7C70-0333-1E75-5E4A27495FF9}"/>
              </a:ext>
            </a:extLst>
          </p:cNvPr>
          <p:cNvSpPr/>
          <p:nvPr/>
        </p:nvSpPr>
        <p:spPr>
          <a:xfrm>
            <a:off x="552450" y="3825746"/>
            <a:ext cx="11182350" cy="272745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A89D47D-AACF-AE8E-BF7F-A1B80CF20345}"/>
              </a:ext>
            </a:extLst>
          </p:cNvPr>
          <p:cNvPicPr>
            <a:picLocks noChangeAspect="1"/>
          </p:cNvPicPr>
          <p:nvPr/>
        </p:nvPicPr>
        <p:blipFill>
          <a:blip r:embed="rId4"/>
          <a:stretch>
            <a:fillRect/>
          </a:stretch>
        </p:blipFill>
        <p:spPr>
          <a:xfrm>
            <a:off x="2118872" y="1105119"/>
            <a:ext cx="2864137" cy="1636649"/>
          </a:xfrm>
          <a:prstGeom prst="rect">
            <a:avLst/>
          </a:prstGeom>
        </p:spPr>
      </p:pic>
      <p:sp>
        <p:nvSpPr>
          <p:cNvPr id="15" name="TextBox 14">
            <a:extLst>
              <a:ext uri="{FF2B5EF4-FFF2-40B4-BE49-F238E27FC236}">
                <a16:creationId xmlns:a16="http://schemas.microsoft.com/office/drawing/2014/main" id="{7BD4DE60-101D-BC28-04BC-1354B8D79437}"/>
              </a:ext>
            </a:extLst>
          </p:cNvPr>
          <p:cNvSpPr txBox="1"/>
          <p:nvPr/>
        </p:nvSpPr>
        <p:spPr>
          <a:xfrm>
            <a:off x="4739428" y="5526185"/>
            <a:ext cx="2114550" cy="707886"/>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Calculate the wrong score</a:t>
            </a:r>
          </a:p>
        </p:txBody>
      </p:sp>
      <p:pic>
        <p:nvPicPr>
          <p:cNvPr id="17" name="Picture 16">
            <a:extLst>
              <a:ext uri="{FF2B5EF4-FFF2-40B4-BE49-F238E27FC236}">
                <a16:creationId xmlns:a16="http://schemas.microsoft.com/office/drawing/2014/main" id="{424D11D2-98EC-23EF-3209-5B010C28AE46}"/>
              </a:ext>
            </a:extLst>
          </p:cNvPr>
          <p:cNvPicPr>
            <a:picLocks noChangeAspect="1"/>
          </p:cNvPicPr>
          <p:nvPr/>
        </p:nvPicPr>
        <p:blipFill>
          <a:blip r:embed="rId5"/>
          <a:srcRect l="6762" t="19031" r="7191" b="27686"/>
          <a:stretch>
            <a:fillRect/>
          </a:stretch>
        </p:blipFill>
        <p:spPr>
          <a:xfrm>
            <a:off x="1882137" y="5123245"/>
            <a:ext cx="2498606" cy="1110826"/>
          </a:xfrm>
          <a:prstGeom prst="rect">
            <a:avLst/>
          </a:prstGeom>
        </p:spPr>
      </p:pic>
      <p:sp>
        <p:nvSpPr>
          <p:cNvPr id="18" name="TextBox 17">
            <a:extLst>
              <a:ext uri="{FF2B5EF4-FFF2-40B4-BE49-F238E27FC236}">
                <a16:creationId xmlns:a16="http://schemas.microsoft.com/office/drawing/2014/main" id="{88BA91E6-D1BD-1A0F-9CD6-5A426C5B4A10}"/>
              </a:ext>
            </a:extLst>
          </p:cNvPr>
          <p:cNvSpPr txBox="1"/>
          <p:nvPr/>
        </p:nvSpPr>
        <p:spPr>
          <a:xfrm>
            <a:off x="1535236" y="4485480"/>
            <a:ext cx="3015940"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Can award grades</a:t>
            </a:r>
          </a:p>
          <a:p>
            <a:pPr algn="ctr"/>
            <a:r>
              <a:rPr lang="en-US" sz="2000" b="1" dirty="0">
                <a:latin typeface="Arial" panose="020B0604020202020204" pitchFamily="34" charset="0"/>
                <a:cs typeface="Arial" panose="020B0604020202020204" pitchFamily="34" charset="0"/>
              </a:rPr>
              <a:t> with</a:t>
            </a:r>
          </a:p>
        </p:txBody>
      </p:sp>
      <p:pic>
        <p:nvPicPr>
          <p:cNvPr id="20" name="Graphic 19" descr="Badge Cross with solid fill">
            <a:extLst>
              <a:ext uri="{FF2B5EF4-FFF2-40B4-BE49-F238E27FC236}">
                <a16:creationId xmlns:a16="http://schemas.microsoft.com/office/drawing/2014/main" id="{769EA12C-76AD-F1CD-86D6-ADFB1A4EE2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59522" y="3825746"/>
            <a:ext cx="1738045" cy="1738045"/>
          </a:xfrm>
          <a:prstGeom prst="rect">
            <a:avLst/>
          </a:prstGeom>
        </p:spPr>
      </p:pic>
      <p:sp>
        <p:nvSpPr>
          <p:cNvPr id="21" name="TextBox 20">
            <a:extLst>
              <a:ext uri="{FF2B5EF4-FFF2-40B4-BE49-F238E27FC236}">
                <a16:creationId xmlns:a16="http://schemas.microsoft.com/office/drawing/2014/main" id="{7F954888-BB62-1C59-105D-CFD2082A4278}"/>
              </a:ext>
            </a:extLst>
          </p:cNvPr>
          <p:cNvSpPr txBox="1"/>
          <p:nvPr/>
        </p:nvSpPr>
        <p:spPr>
          <a:xfrm>
            <a:off x="6971269" y="5481418"/>
            <a:ext cx="2114550" cy="1015663"/>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Paraphrasing may be difficult to control</a:t>
            </a:r>
          </a:p>
        </p:txBody>
      </p:sp>
      <p:pic>
        <p:nvPicPr>
          <p:cNvPr id="23" name="Picture 22">
            <a:extLst>
              <a:ext uri="{FF2B5EF4-FFF2-40B4-BE49-F238E27FC236}">
                <a16:creationId xmlns:a16="http://schemas.microsoft.com/office/drawing/2014/main" id="{CA47C77E-87A7-0D01-6DC7-91A27D515A55}"/>
              </a:ext>
            </a:extLst>
          </p:cNvPr>
          <p:cNvPicPr>
            <a:picLocks noChangeAspect="1"/>
          </p:cNvPicPr>
          <p:nvPr/>
        </p:nvPicPr>
        <p:blipFill>
          <a:blip r:embed="rId8"/>
          <a:stretch>
            <a:fillRect/>
          </a:stretch>
        </p:blipFill>
        <p:spPr>
          <a:xfrm>
            <a:off x="9102233" y="3932760"/>
            <a:ext cx="1738045" cy="1738045"/>
          </a:xfrm>
          <a:prstGeom prst="rect">
            <a:avLst/>
          </a:prstGeom>
        </p:spPr>
      </p:pic>
      <p:sp>
        <p:nvSpPr>
          <p:cNvPr id="24" name="TextBox 23">
            <a:extLst>
              <a:ext uri="{FF2B5EF4-FFF2-40B4-BE49-F238E27FC236}">
                <a16:creationId xmlns:a16="http://schemas.microsoft.com/office/drawing/2014/main" id="{8B15F682-384B-68B1-A957-5470AF861302}"/>
              </a:ext>
            </a:extLst>
          </p:cNvPr>
          <p:cNvSpPr txBox="1"/>
          <p:nvPr/>
        </p:nvSpPr>
        <p:spPr>
          <a:xfrm>
            <a:off x="8884280" y="5740191"/>
            <a:ext cx="2114550" cy="707886"/>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Privacy concerns</a:t>
            </a:r>
          </a:p>
        </p:txBody>
      </p:sp>
    </p:spTree>
    <p:extLst>
      <p:ext uri="{BB962C8B-B14F-4D97-AF65-F5344CB8AC3E}">
        <p14:creationId xmlns:p14="http://schemas.microsoft.com/office/powerpoint/2010/main" val="134796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D12E6D3-CF9A-29E0-2488-76B7A8C29587}"/>
              </a:ext>
            </a:extLst>
          </p:cNvPr>
          <p:cNvSpPr txBox="1"/>
          <p:nvPr/>
        </p:nvSpPr>
        <p:spPr>
          <a:xfrm>
            <a:off x="390505" y="383298"/>
            <a:ext cx="7604317"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Our Solution: </a:t>
            </a:r>
            <a:r>
              <a:rPr lang="en-US" sz="2400" b="1" dirty="0">
                <a:solidFill>
                  <a:srgbClr val="0070C0"/>
                </a:solidFill>
                <a:latin typeface="Arial" panose="020B0604020202020204" pitchFamily="34" charset="0"/>
                <a:cs typeface="Arial" panose="020B0604020202020204" pitchFamily="34" charset="0"/>
              </a:rPr>
              <a:t>AI grading on Vox 3.0 for SAQs</a:t>
            </a:r>
          </a:p>
        </p:txBody>
      </p:sp>
      <p:sp>
        <p:nvSpPr>
          <p:cNvPr id="7" name="TextBox 6">
            <a:extLst>
              <a:ext uri="{FF2B5EF4-FFF2-40B4-BE49-F238E27FC236}">
                <a16:creationId xmlns:a16="http://schemas.microsoft.com/office/drawing/2014/main" id="{7B380519-327E-51BB-06C4-1171D4628F2E}"/>
              </a:ext>
            </a:extLst>
          </p:cNvPr>
          <p:cNvSpPr txBox="1"/>
          <p:nvPr/>
        </p:nvSpPr>
        <p:spPr>
          <a:xfrm>
            <a:off x="4445727" y="2049183"/>
            <a:ext cx="7124934" cy="1015663"/>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a:latin typeface="Arial" panose="020B0604020202020204" pitchFamily="34" charset="0"/>
                <a:cs typeface="Arial" panose="020B0604020202020204" pitchFamily="34" charset="0"/>
              </a:rPr>
              <a:t>One of the best open-source AI model series</a:t>
            </a:r>
          </a:p>
          <a:p>
            <a:pPr marL="342900" indent="-342900">
              <a:buFont typeface="Arial" panose="020B0604020202020204" pitchFamily="34" charset="0"/>
              <a:buChar char="•"/>
            </a:pPr>
            <a:r>
              <a:rPr lang="en-US" sz="2000">
                <a:latin typeface="Arial"/>
                <a:cs typeface="Arial"/>
              </a:rPr>
              <a:t>Vision-language model</a:t>
            </a:r>
          </a:p>
          <a:p>
            <a:pPr marL="342900" indent="-342900">
              <a:buFont typeface="Arial" panose="020B0604020202020204" pitchFamily="34" charset="0"/>
              <a:buChar char="•"/>
            </a:pPr>
            <a:r>
              <a:rPr lang="en-US" sz="2000">
                <a:latin typeface="Arial" panose="020B0604020202020204" pitchFamily="34" charset="0"/>
                <a:cs typeface="Arial" panose="020B0604020202020204" pitchFamily="34" charset="0"/>
              </a:rPr>
              <a:t>Open-source models for better data security and privacy</a:t>
            </a:r>
          </a:p>
        </p:txBody>
      </p:sp>
      <p:pic>
        <p:nvPicPr>
          <p:cNvPr id="9" name="Picture 8">
            <a:extLst>
              <a:ext uri="{FF2B5EF4-FFF2-40B4-BE49-F238E27FC236}">
                <a16:creationId xmlns:a16="http://schemas.microsoft.com/office/drawing/2014/main" id="{FB7679F7-9946-C984-17AF-556BF1504F07}"/>
              </a:ext>
            </a:extLst>
          </p:cNvPr>
          <p:cNvPicPr>
            <a:picLocks noChangeAspect="1"/>
          </p:cNvPicPr>
          <p:nvPr/>
        </p:nvPicPr>
        <p:blipFill>
          <a:blip r:embed="rId2"/>
          <a:stretch>
            <a:fillRect/>
          </a:stretch>
        </p:blipFill>
        <p:spPr>
          <a:xfrm>
            <a:off x="8273516" y="3601006"/>
            <a:ext cx="2974428" cy="1982952"/>
          </a:xfrm>
          <a:prstGeom prst="rect">
            <a:avLst/>
          </a:prstGeom>
        </p:spPr>
      </p:pic>
      <p:sp>
        <p:nvSpPr>
          <p:cNvPr id="10" name="TextBox 9">
            <a:extLst>
              <a:ext uri="{FF2B5EF4-FFF2-40B4-BE49-F238E27FC236}">
                <a16:creationId xmlns:a16="http://schemas.microsoft.com/office/drawing/2014/main" id="{787F1498-2A9A-3112-EAFD-8C2BD7A06D3B}"/>
              </a:ext>
            </a:extLst>
          </p:cNvPr>
          <p:cNvSpPr txBox="1"/>
          <p:nvPr/>
        </p:nvSpPr>
        <p:spPr>
          <a:xfrm>
            <a:off x="373504" y="1089203"/>
            <a:ext cx="11197157" cy="707886"/>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dirty="0">
                <a:latin typeface="Arial"/>
                <a:cs typeface="Arial"/>
              </a:rPr>
              <a:t>AI-based tool for SAQ grading and summarization of performance</a:t>
            </a:r>
          </a:p>
          <a:p>
            <a:pPr marL="342900" indent="-342900">
              <a:buFont typeface="Arial" panose="020B0604020202020204" pitchFamily="34" charset="0"/>
              <a:buChar char="•"/>
            </a:pPr>
            <a:r>
              <a:rPr lang="en-US" sz="2000" dirty="0">
                <a:latin typeface="Arial"/>
                <a:cs typeface="Arial"/>
              </a:rPr>
              <a:t>Grades based on rubrics, model answers, and exemplars provided by teachers</a:t>
            </a:r>
          </a:p>
        </p:txBody>
      </p:sp>
      <p:sp>
        <p:nvSpPr>
          <p:cNvPr id="11" name="TextBox 10">
            <a:extLst>
              <a:ext uri="{FF2B5EF4-FFF2-40B4-BE49-F238E27FC236}">
                <a16:creationId xmlns:a16="http://schemas.microsoft.com/office/drawing/2014/main" id="{7A00B6FA-EEB6-B0AD-82CC-578F51CB9A50}"/>
              </a:ext>
            </a:extLst>
          </p:cNvPr>
          <p:cNvSpPr txBox="1"/>
          <p:nvPr/>
        </p:nvSpPr>
        <p:spPr>
          <a:xfrm>
            <a:off x="8171233" y="5581518"/>
            <a:ext cx="3178993"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Prompt-engineered system</a:t>
            </a:r>
          </a:p>
        </p:txBody>
      </p:sp>
      <p:grpSp>
        <p:nvGrpSpPr>
          <p:cNvPr id="20" name="Group 19">
            <a:extLst>
              <a:ext uri="{FF2B5EF4-FFF2-40B4-BE49-F238E27FC236}">
                <a16:creationId xmlns:a16="http://schemas.microsoft.com/office/drawing/2014/main" id="{7D9E2150-1E28-60F6-933B-C9900E6A28D2}"/>
              </a:ext>
            </a:extLst>
          </p:cNvPr>
          <p:cNvGrpSpPr/>
          <p:nvPr/>
        </p:nvGrpSpPr>
        <p:grpSpPr>
          <a:xfrm>
            <a:off x="-202817" y="1901551"/>
            <a:ext cx="5225573" cy="3937111"/>
            <a:chOff x="-140499" y="1607088"/>
            <a:chExt cx="5225573" cy="3937111"/>
          </a:xfrm>
        </p:grpSpPr>
        <p:pic>
          <p:nvPicPr>
            <p:cNvPr id="6" name="Picture 5">
              <a:extLst>
                <a:ext uri="{FF2B5EF4-FFF2-40B4-BE49-F238E27FC236}">
                  <a16:creationId xmlns:a16="http://schemas.microsoft.com/office/drawing/2014/main" id="{E0A9A1B0-B097-62CD-A1F0-69C1A80C41F5}"/>
                </a:ext>
              </a:extLst>
            </p:cNvPr>
            <p:cNvPicPr>
              <a:picLocks noChangeAspect="1"/>
            </p:cNvPicPr>
            <p:nvPr/>
          </p:nvPicPr>
          <p:blipFill>
            <a:blip r:embed="rId3"/>
            <a:stretch>
              <a:fillRect/>
            </a:stretch>
          </p:blipFill>
          <p:spPr>
            <a:xfrm>
              <a:off x="341973" y="1607088"/>
              <a:ext cx="4150678" cy="1333165"/>
            </a:xfrm>
            <a:prstGeom prst="rect">
              <a:avLst/>
            </a:prstGeom>
          </p:spPr>
        </p:pic>
        <p:sp>
          <p:nvSpPr>
            <p:cNvPr id="13" name="TextBox 12">
              <a:extLst>
                <a:ext uri="{FF2B5EF4-FFF2-40B4-BE49-F238E27FC236}">
                  <a16:creationId xmlns:a16="http://schemas.microsoft.com/office/drawing/2014/main" id="{A6529DE5-7171-0459-3AC4-57D3424274BE}"/>
                </a:ext>
              </a:extLst>
            </p:cNvPr>
            <p:cNvSpPr txBox="1"/>
            <p:nvPr/>
          </p:nvSpPr>
          <p:spPr>
            <a:xfrm>
              <a:off x="1052326" y="3537451"/>
              <a:ext cx="3178993"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Instruction-tuned models</a:t>
              </a:r>
            </a:p>
          </p:txBody>
        </p:sp>
        <p:sp>
          <p:nvSpPr>
            <p:cNvPr id="14" name="Right Arrow 13">
              <a:extLst>
                <a:ext uri="{FF2B5EF4-FFF2-40B4-BE49-F238E27FC236}">
                  <a16:creationId xmlns:a16="http://schemas.microsoft.com/office/drawing/2014/main" id="{4F8D19D8-3DA0-05F7-DC8A-FC1512992B33}"/>
                </a:ext>
              </a:extLst>
            </p:cNvPr>
            <p:cNvSpPr/>
            <p:nvPr/>
          </p:nvSpPr>
          <p:spPr>
            <a:xfrm rot="5400000">
              <a:off x="2104594" y="2837890"/>
              <a:ext cx="625433" cy="4490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6584F3B7-F6B5-6869-6E4B-B650C2C2E919}"/>
                </a:ext>
              </a:extLst>
            </p:cNvPr>
            <p:cNvSpPr/>
            <p:nvPr/>
          </p:nvSpPr>
          <p:spPr>
            <a:xfrm rot="7141480">
              <a:off x="1405915" y="4240714"/>
              <a:ext cx="625433" cy="4490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33F07225-23B3-D580-BF57-F7A5A7A34AA0}"/>
                </a:ext>
              </a:extLst>
            </p:cNvPr>
            <p:cNvSpPr/>
            <p:nvPr/>
          </p:nvSpPr>
          <p:spPr>
            <a:xfrm rot="14458520" flipH="1">
              <a:off x="2772259" y="4240713"/>
              <a:ext cx="625433" cy="4490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5D30C80-C28F-890C-E4F2-10EEAF80CA15}"/>
                </a:ext>
              </a:extLst>
            </p:cNvPr>
            <p:cNvSpPr txBox="1"/>
            <p:nvPr/>
          </p:nvSpPr>
          <p:spPr>
            <a:xfrm>
              <a:off x="-140499" y="4887029"/>
              <a:ext cx="3178993" cy="646331"/>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8B parameter</a:t>
              </a:r>
            </a:p>
            <a:p>
              <a:pPr algn="ctr"/>
              <a:r>
                <a:rPr lang="en-US" b="1">
                  <a:latin typeface="Arial" panose="020B0604020202020204" pitchFamily="34" charset="0"/>
                  <a:cs typeface="Arial" panose="020B0604020202020204" pitchFamily="34" charset="0"/>
                </a:rPr>
                <a:t>(Lite)</a:t>
              </a:r>
            </a:p>
          </p:txBody>
        </p:sp>
        <p:sp>
          <p:nvSpPr>
            <p:cNvPr id="18" name="TextBox 17">
              <a:extLst>
                <a:ext uri="{FF2B5EF4-FFF2-40B4-BE49-F238E27FC236}">
                  <a16:creationId xmlns:a16="http://schemas.microsoft.com/office/drawing/2014/main" id="{1009AC16-0200-65F6-6DA5-94D90043C952}"/>
                </a:ext>
              </a:extLst>
            </p:cNvPr>
            <p:cNvSpPr txBox="1"/>
            <p:nvPr/>
          </p:nvSpPr>
          <p:spPr>
            <a:xfrm>
              <a:off x="1906081" y="4897868"/>
              <a:ext cx="3178993" cy="646331"/>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32B parameter</a:t>
              </a:r>
            </a:p>
            <a:p>
              <a:pPr algn="ctr"/>
              <a:r>
                <a:rPr lang="en-US" b="1">
                  <a:latin typeface="Arial" panose="020B0604020202020204" pitchFamily="34" charset="0"/>
                  <a:cs typeface="Arial" panose="020B0604020202020204" pitchFamily="34" charset="0"/>
                </a:rPr>
                <a:t>(Pro)</a:t>
              </a:r>
            </a:p>
          </p:txBody>
        </p:sp>
      </p:grpSp>
      <p:pic>
        <p:nvPicPr>
          <p:cNvPr id="21" name="Picture 20">
            <a:extLst>
              <a:ext uri="{FF2B5EF4-FFF2-40B4-BE49-F238E27FC236}">
                <a16:creationId xmlns:a16="http://schemas.microsoft.com/office/drawing/2014/main" id="{D9E3290E-2C30-9195-506C-0D8C48B7F05C}"/>
              </a:ext>
            </a:extLst>
          </p:cNvPr>
          <p:cNvPicPr>
            <a:picLocks noChangeAspect="1"/>
          </p:cNvPicPr>
          <p:nvPr/>
        </p:nvPicPr>
        <p:blipFill>
          <a:blip r:embed="rId4"/>
          <a:stretch>
            <a:fillRect/>
          </a:stretch>
        </p:blipFill>
        <p:spPr>
          <a:xfrm>
            <a:off x="5020445" y="3430977"/>
            <a:ext cx="2826865" cy="2647949"/>
          </a:xfrm>
          <a:prstGeom prst="rect">
            <a:avLst/>
          </a:prstGeom>
        </p:spPr>
      </p:pic>
    </p:spTree>
    <p:extLst>
      <p:ext uri="{BB962C8B-B14F-4D97-AF65-F5344CB8AC3E}">
        <p14:creationId xmlns:p14="http://schemas.microsoft.com/office/powerpoint/2010/main" val="3529597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9C491-AD69-C6F8-AC21-B0EEADB9B24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67B90AB-6D7E-798B-D868-51D268B7C209}"/>
              </a:ext>
            </a:extLst>
          </p:cNvPr>
          <p:cNvSpPr txBox="1"/>
          <p:nvPr/>
        </p:nvSpPr>
        <p:spPr>
          <a:xfrm>
            <a:off x="174345" y="3410249"/>
            <a:ext cx="1878941" cy="584775"/>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Teacher creates model answer</a:t>
            </a:r>
            <a:endParaRPr lang="en-US" dirty="0"/>
          </a:p>
        </p:txBody>
      </p:sp>
      <p:sp>
        <p:nvSpPr>
          <p:cNvPr id="2" name="Arrow: Up 1">
            <a:extLst>
              <a:ext uri="{FF2B5EF4-FFF2-40B4-BE49-F238E27FC236}">
                <a16:creationId xmlns:a16="http://schemas.microsoft.com/office/drawing/2014/main" id="{337149A2-1804-484C-1191-DBF0B06C6F84}"/>
              </a:ext>
            </a:extLst>
          </p:cNvPr>
          <p:cNvSpPr/>
          <p:nvPr/>
        </p:nvSpPr>
        <p:spPr>
          <a:xfrm rot="5400000">
            <a:off x="2226285" y="3420667"/>
            <a:ext cx="387047" cy="483809"/>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3B66FD2-24F9-28BE-47B4-8B8E1426E82F}"/>
              </a:ext>
            </a:extLst>
          </p:cNvPr>
          <p:cNvSpPr txBox="1"/>
          <p:nvPr/>
        </p:nvSpPr>
        <p:spPr>
          <a:xfrm>
            <a:off x="2786331" y="3369503"/>
            <a:ext cx="1745894" cy="584775"/>
          </a:xfrm>
          <a:prstGeom prst="rect">
            <a:avLst/>
          </a:prstGeom>
          <a:solidFill>
            <a:srgbClr val="FFB5B5"/>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AI-restructured </a:t>
            </a:r>
            <a:endParaRPr lang="en-US" dirty="0">
              <a:solidFill>
                <a:srgbClr val="000000"/>
              </a:solidFill>
              <a:latin typeface="Aptos" panose="02110004020202020204"/>
              <a:cs typeface="Arial"/>
            </a:endParaRPr>
          </a:p>
          <a:p>
            <a:pPr algn="ctr"/>
            <a:r>
              <a:rPr lang="en-US" sz="1600" b="1" dirty="0">
                <a:solidFill>
                  <a:srgbClr val="FFFFFF"/>
                </a:solidFill>
                <a:latin typeface="Arial"/>
                <a:cs typeface="Arial"/>
              </a:rPr>
              <a:t>model answers</a:t>
            </a:r>
            <a:endParaRPr lang="en-US" dirty="0"/>
          </a:p>
        </p:txBody>
      </p:sp>
      <p:sp>
        <p:nvSpPr>
          <p:cNvPr id="8" name="TextBox 7">
            <a:extLst>
              <a:ext uri="{FF2B5EF4-FFF2-40B4-BE49-F238E27FC236}">
                <a16:creationId xmlns:a16="http://schemas.microsoft.com/office/drawing/2014/main" id="{A6F9F908-12A7-5364-5C27-D7841A529257}"/>
              </a:ext>
            </a:extLst>
          </p:cNvPr>
          <p:cNvSpPr txBox="1"/>
          <p:nvPr/>
        </p:nvSpPr>
        <p:spPr>
          <a:xfrm>
            <a:off x="262181" y="4962778"/>
            <a:ext cx="1895750" cy="83099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lumMod val="49000"/>
                  </a:schemeClr>
                </a:solidFill>
                <a:latin typeface="Arial"/>
                <a:cs typeface="Arial"/>
              </a:rPr>
              <a:t>Teaching team moderate model answers</a:t>
            </a:r>
            <a:endParaRPr lang="en-US">
              <a:solidFill>
                <a:schemeClr val="bg1">
                  <a:lumMod val="49000"/>
                </a:schemeClr>
              </a:solidFill>
            </a:endParaRPr>
          </a:p>
        </p:txBody>
      </p:sp>
      <p:cxnSp>
        <p:nvCxnSpPr>
          <p:cNvPr id="12" name="Straight Arrow Connector 11">
            <a:extLst>
              <a:ext uri="{FF2B5EF4-FFF2-40B4-BE49-F238E27FC236}">
                <a16:creationId xmlns:a16="http://schemas.microsoft.com/office/drawing/2014/main" id="{38EAB1B0-A8FE-23FF-811F-D25E6C02DE52}"/>
              </a:ext>
            </a:extLst>
          </p:cNvPr>
          <p:cNvCxnSpPr/>
          <p:nvPr/>
        </p:nvCxnSpPr>
        <p:spPr>
          <a:xfrm flipH="1">
            <a:off x="1205926" y="4130510"/>
            <a:ext cx="4838" cy="835781"/>
          </a:xfrm>
          <a:prstGeom prst="straightConnector1">
            <a:avLst/>
          </a:prstGeom>
          <a:ln w="28575">
            <a:solidFill>
              <a:srgbClr val="FF0000"/>
            </a:solidFill>
            <a:prstDash val="dash"/>
            <a:headEnd type="arrow"/>
            <a:tailEnd type="non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77E12B3-6BFB-8447-13C1-FE73E6E901D0}"/>
              </a:ext>
            </a:extLst>
          </p:cNvPr>
          <p:cNvSpPr txBox="1"/>
          <p:nvPr/>
        </p:nvSpPr>
        <p:spPr>
          <a:xfrm>
            <a:off x="260185" y="921797"/>
            <a:ext cx="179310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1</a:t>
            </a:r>
            <a:endParaRPr lang="en-US" sz="1400">
              <a:latin typeface="Arial"/>
              <a:cs typeface="Arial"/>
            </a:endParaRPr>
          </a:p>
          <a:p>
            <a:pPr algn="ctr"/>
            <a:r>
              <a:rPr lang="en-US" sz="1400" b="1">
                <a:latin typeface="Arial"/>
                <a:cs typeface="Arial"/>
              </a:rPr>
              <a:t>(Model answer)</a:t>
            </a:r>
          </a:p>
        </p:txBody>
      </p:sp>
      <p:sp>
        <p:nvSpPr>
          <p:cNvPr id="14" name="TextBox 13">
            <a:extLst>
              <a:ext uri="{FF2B5EF4-FFF2-40B4-BE49-F238E27FC236}">
                <a16:creationId xmlns:a16="http://schemas.microsoft.com/office/drawing/2014/main" id="{684C0EF5-5225-A00B-402C-496EA71FC26F}"/>
              </a:ext>
            </a:extLst>
          </p:cNvPr>
          <p:cNvSpPr txBox="1"/>
          <p:nvPr/>
        </p:nvSpPr>
        <p:spPr>
          <a:xfrm>
            <a:off x="2521372" y="921796"/>
            <a:ext cx="205981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2</a:t>
            </a:r>
          </a:p>
          <a:p>
            <a:pPr algn="ctr"/>
            <a:r>
              <a:rPr lang="en-US" sz="1400" b="1">
                <a:latin typeface="Arial"/>
                <a:cs typeface="Arial"/>
              </a:rPr>
              <a:t>(AI restructuring of model answers)</a:t>
            </a:r>
          </a:p>
        </p:txBody>
      </p:sp>
      <p:sp>
        <p:nvSpPr>
          <p:cNvPr id="9" name="Arrow: Up 8">
            <a:extLst>
              <a:ext uri="{FF2B5EF4-FFF2-40B4-BE49-F238E27FC236}">
                <a16:creationId xmlns:a16="http://schemas.microsoft.com/office/drawing/2014/main" id="{A4CF5021-1F4E-A3BA-190A-CD7E6B0A880D}"/>
              </a:ext>
            </a:extLst>
          </p:cNvPr>
          <p:cNvSpPr/>
          <p:nvPr/>
        </p:nvSpPr>
        <p:spPr>
          <a:xfrm rot="2760000">
            <a:off x="4773016" y="2650982"/>
            <a:ext cx="392650" cy="691117"/>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F8A83D49-F24E-FB82-2849-84AA9610212B}"/>
              </a:ext>
            </a:extLst>
          </p:cNvPr>
          <p:cNvSpPr/>
          <p:nvPr/>
        </p:nvSpPr>
        <p:spPr>
          <a:xfrm rot="18840000" flipV="1">
            <a:off x="4795461" y="3990844"/>
            <a:ext cx="392649" cy="685515"/>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5F009A8-F382-9B9D-2510-FDA1AE94D5DD}"/>
              </a:ext>
            </a:extLst>
          </p:cNvPr>
          <p:cNvSpPr txBox="1"/>
          <p:nvPr/>
        </p:nvSpPr>
        <p:spPr>
          <a:xfrm>
            <a:off x="5288018" y="2110881"/>
            <a:ext cx="1745894" cy="1077218"/>
          </a:xfrm>
          <a:prstGeom prst="rect">
            <a:avLst/>
          </a:prstGeom>
          <a:solidFill>
            <a:srgbClr val="FFB5B5"/>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Teacher grades samples for </a:t>
            </a:r>
            <a:r>
              <a:rPr lang="en-US" sz="1600" b="1" i="1">
                <a:solidFill>
                  <a:srgbClr val="FFFFFF"/>
                </a:solidFill>
                <a:latin typeface="Arial"/>
                <a:cs typeface="Arial"/>
              </a:rPr>
              <a:t>few-shot </a:t>
            </a:r>
            <a:endParaRPr lang="en-US">
              <a:solidFill>
                <a:srgbClr val="000000"/>
              </a:solidFill>
              <a:latin typeface="Aptos" panose="02110004020202020204"/>
              <a:cs typeface="Arial"/>
            </a:endParaRPr>
          </a:p>
          <a:p>
            <a:pPr algn="ctr"/>
            <a:r>
              <a:rPr lang="en-US" sz="1600" b="1" i="1">
                <a:solidFill>
                  <a:srgbClr val="FFFFFF"/>
                </a:solidFill>
                <a:latin typeface="Arial"/>
                <a:cs typeface="Arial"/>
              </a:rPr>
              <a:t>AI marking</a:t>
            </a:r>
            <a:endParaRPr lang="en-US"/>
          </a:p>
        </p:txBody>
      </p:sp>
      <p:sp>
        <p:nvSpPr>
          <p:cNvPr id="16" name="TextBox 15">
            <a:extLst>
              <a:ext uri="{FF2B5EF4-FFF2-40B4-BE49-F238E27FC236}">
                <a16:creationId xmlns:a16="http://schemas.microsoft.com/office/drawing/2014/main" id="{8E8AFE6B-8814-5026-40B4-8B5F984402BA}"/>
              </a:ext>
            </a:extLst>
          </p:cNvPr>
          <p:cNvSpPr txBox="1"/>
          <p:nvPr/>
        </p:nvSpPr>
        <p:spPr>
          <a:xfrm>
            <a:off x="5416886" y="4301630"/>
            <a:ext cx="1566600" cy="1077218"/>
          </a:xfrm>
          <a:prstGeom prst="rect">
            <a:avLst/>
          </a:prstGeom>
          <a:solidFill>
            <a:schemeClr val="accent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No sample grading -  </a:t>
            </a:r>
            <a:endParaRPr lang="en-US" sz="1600">
              <a:solidFill>
                <a:srgbClr val="FFFFFF"/>
              </a:solidFill>
              <a:latin typeface="Arial"/>
              <a:cs typeface="Arial"/>
            </a:endParaRPr>
          </a:p>
          <a:p>
            <a:pPr algn="ctr"/>
            <a:r>
              <a:rPr lang="en-US" sz="1600" b="1" i="1">
                <a:solidFill>
                  <a:srgbClr val="FFFFFF"/>
                </a:solidFill>
                <a:latin typeface="Arial"/>
                <a:cs typeface="Arial"/>
              </a:rPr>
              <a:t>Zero-shot </a:t>
            </a:r>
            <a:endParaRPr lang="en-US" sz="1600" i="1">
              <a:solidFill>
                <a:srgbClr val="FFFFFF"/>
              </a:solidFill>
              <a:latin typeface="Arial"/>
              <a:cs typeface="Arial"/>
            </a:endParaRPr>
          </a:p>
          <a:p>
            <a:pPr algn="ctr"/>
            <a:r>
              <a:rPr lang="en-US" sz="1600" b="1" i="1">
                <a:solidFill>
                  <a:srgbClr val="FFFFFF"/>
                </a:solidFill>
                <a:latin typeface="Arial"/>
                <a:cs typeface="Arial"/>
              </a:rPr>
              <a:t>AI marking</a:t>
            </a:r>
            <a:endParaRPr lang="en-US" sz="1600" i="1">
              <a:solidFill>
                <a:srgbClr val="FFFFFF"/>
              </a:solidFill>
              <a:latin typeface="Arial"/>
              <a:cs typeface="Arial"/>
            </a:endParaRPr>
          </a:p>
        </p:txBody>
      </p:sp>
      <p:sp>
        <p:nvSpPr>
          <p:cNvPr id="17" name="TextBox 16">
            <a:extLst>
              <a:ext uri="{FF2B5EF4-FFF2-40B4-BE49-F238E27FC236}">
                <a16:creationId xmlns:a16="http://schemas.microsoft.com/office/drawing/2014/main" id="{AFDC6901-2888-6A69-A4D4-29B802DC37FE}"/>
              </a:ext>
            </a:extLst>
          </p:cNvPr>
          <p:cNvSpPr txBox="1"/>
          <p:nvPr/>
        </p:nvSpPr>
        <p:spPr>
          <a:xfrm>
            <a:off x="5065107" y="921796"/>
            <a:ext cx="20598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3</a:t>
            </a:r>
          </a:p>
          <a:p>
            <a:pPr algn="ctr"/>
            <a:r>
              <a:rPr lang="en-US" sz="1400" b="1">
                <a:latin typeface="Arial"/>
                <a:cs typeface="Arial"/>
              </a:rPr>
              <a:t>(Sample grading)</a:t>
            </a:r>
          </a:p>
        </p:txBody>
      </p:sp>
      <p:sp>
        <p:nvSpPr>
          <p:cNvPr id="18" name="TextBox 17">
            <a:extLst>
              <a:ext uri="{FF2B5EF4-FFF2-40B4-BE49-F238E27FC236}">
                <a16:creationId xmlns:a16="http://schemas.microsoft.com/office/drawing/2014/main" id="{2948E115-6A74-6E9F-D8CF-497EBB6D1D5C}"/>
              </a:ext>
            </a:extLst>
          </p:cNvPr>
          <p:cNvSpPr txBox="1"/>
          <p:nvPr/>
        </p:nvSpPr>
        <p:spPr>
          <a:xfrm>
            <a:off x="7534798" y="3423397"/>
            <a:ext cx="1745894" cy="584775"/>
          </a:xfrm>
          <a:prstGeom prst="rect">
            <a:avLst/>
          </a:prstGeom>
          <a:solidFill>
            <a:schemeClr val="accent5">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AI assessment marking</a:t>
            </a:r>
            <a:endParaRPr lang="en-US"/>
          </a:p>
        </p:txBody>
      </p:sp>
      <p:sp>
        <p:nvSpPr>
          <p:cNvPr id="19" name="TextBox 18">
            <a:extLst>
              <a:ext uri="{FF2B5EF4-FFF2-40B4-BE49-F238E27FC236}">
                <a16:creationId xmlns:a16="http://schemas.microsoft.com/office/drawing/2014/main" id="{1EA3080C-D47A-6637-1613-C5DC98C052EB}"/>
              </a:ext>
            </a:extLst>
          </p:cNvPr>
          <p:cNvSpPr txBox="1"/>
          <p:nvPr/>
        </p:nvSpPr>
        <p:spPr>
          <a:xfrm>
            <a:off x="7373518" y="921796"/>
            <a:ext cx="20598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4</a:t>
            </a:r>
          </a:p>
          <a:p>
            <a:pPr algn="ctr"/>
            <a:r>
              <a:rPr lang="en-US" sz="1400" b="1">
                <a:latin typeface="Arial"/>
                <a:cs typeface="Arial"/>
              </a:rPr>
              <a:t>(AI grading)</a:t>
            </a:r>
          </a:p>
        </p:txBody>
      </p:sp>
      <p:sp>
        <p:nvSpPr>
          <p:cNvPr id="20" name="TextBox 19">
            <a:extLst>
              <a:ext uri="{FF2B5EF4-FFF2-40B4-BE49-F238E27FC236}">
                <a16:creationId xmlns:a16="http://schemas.microsoft.com/office/drawing/2014/main" id="{184F5F49-4310-3EFA-8D91-978723385F61}"/>
              </a:ext>
            </a:extLst>
          </p:cNvPr>
          <p:cNvSpPr txBox="1"/>
          <p:nvPr/>
        </p:nvSpPr>
        <p:spPr>
          <a:xfrm>
            <a:off x="9978885" y="921796"/>
            <a:ext cx="20598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5</a:t>
            </a:r>
          </a:p>
          <a:p>
            <a:pPr algn="ctr"/>
            <a:r>
              <a:rPr lang="en-US" sz="1400" b="1">
                <a:latin typeface="Arial"/>
                <a:cs typeface="Arial"/>
              </a:rPr>
              <a:t>(Human feedback)</a:t>
            </a:r>
          </a:p>
        </p:txBody>
      </p:sp>
      <p:sp>
        <p:nvSpPr>
          <p:cNvPr id="21" name="Arrow: Up 20">
            <a:extLst>
              <a:ext uri="{FF2B5EF4-FFF2-40B4-BE49-F238E27FC236}">
                <a16:creationId xmlns:a16="http://schemas.microsoft.com/office/drawing/2014/main" id="{6581974F-8EF8-BF7E-686A-E49446FE66FB}"/>
              </a:ext>
            </a:extLst>
          </p:cNvPr>
          <p:cNvSpPr/>
          <p:nvPr/>
        </p:nvSpPr>
        <p:spPr>
          <a:xfrm rot="14220000" flipV="1">
            <a:off x="7227136" y="4058079"/>
            <a:ext cx="392649" cy="685515"/>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Up 21">
            <a:extLst>
              <a:ext uri="{FF2B5EF4-FFF2-40B4-BE49-F238E27FC236}">
                <a16:creationId xmlns:a16="http://schemas.microsoft.com/office/drawing/2014/main" id="{4BBC76AD-331C-E891-2CDE-ADEE51060261}"/>
              </a:ext>
            </a:extLst>
          </p:cNvPr>
          <p:cNvSpPr/>
          <p:nvPr/>
        </p:nvSpPr>
        <p:spPr>
          <a:xfrm rot="7380000">
            <a:off x="7227136" y="2752593"/>
            <a:ext cx="392649" cy="685515"/>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063248C-0B94-D266-65FC-A04DBE7B42BF}"/>
              </a:ext>
            </a:extLst>
          </p:cNvPr>
          <p:cNvSpPr txBox="1"/>
          <p:nvPr/>
        </p:nvSpPr>
        <p:spPr>
          <a:xfrm>
            <a:off x="10174941" y="2061882"/>
            <a:ext cx="1745894" cy="584775"/>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Student-in-control </a:t>
            </a:r>
          </a:p>
        </p:txBody>
      </p:sp>
      <p:sp>
        <p:nvSpPr>
          <p:cNvPr id="25" name="TextBox 24">
            <a:extLst>
              <a:ext uri="{FF2B5EF4-FFF2-40B4-BE49-F238E27FC236}">
                <a16:creationId xmlns:a16="http://schemas.microsoft.com/office/drawing/2014/main" id="{E6FEC814-1069-3166-716C-DDA9792ED78C}"/>
              </a:ext>
            </a:extLst>
          </p:cNvPr>
          <p:cNvSpPr txBox="1"/>
          <p:nvPr/>
        </p:nvSpPr>
        <p:spPr>
          <a:xfrm>
            <a:off x="10174941" y="4964204"/>
            <a:ext cx="1745894" cy="584775"/>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Teacher-in-the loop</a:t>
            </a:r>
            <a:endParaRPr lang="en-US"/>
          </a:p>
        </p:txBody>
      </p:sp>
      <p:sp>
        <p:nvSpPr>
          <p:cNvPr id="26" name="TextBox 25">
            <a:extLst>
              <a:ext uri="{FF2B5EF4-FFF2-40B4-BE49-F238E27FC236}">
                <a16:creationId xmlns:a16="http://schemas.microsoft.com/office/drawing/2014/main" id="{097F92BA-037F-6F85-1014-67D580DC9512}"/>
              </a:ext>
            </a:extLst>
          </p:cNvPr>
          <p:cNvSpPr txBox="1"/>
          <p:nvPr/>
        </p:nvSpPr>
        <p:spPr>
          <a:xfrm>
            <a:off x="10174941" y="4303057"/>
            <a:ext cx="1745894" cy="338554"/>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Discussion</a:t>
            </a:r>
            <a:endParaRPr lang="en-US"/>
          </a:p>
        </p:txBody>
      </p:sp>
      <p:sp>
        <p:nvSpPr>
          <p:cNvPr id="27" name="TextBox 26">
            <a:extLst>
              <a:ext uri="{FF2B5EF4-FFF2-40B4-BE49-F238E27FC236}">
                <a16:creationId xmlns:a16="http://schemas.microsoft.com/office/drawing/2014/main" id="{5B026AC9-5576-6BAF-BBD0-E657BC38767C}"/>
              </a:ext>
            </a:extLst>
          </p:cNvPr>
          <p:cNvSpPr txBox="1"/>
          <p:nvPr/>
        </p:nvSpPr>
        <p:spPr>
          <a:xfrm>
            <a:off x="10174941" y="3714748"/>
            <a:ext cx="1745894" cy="338554"/>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AI re-marking</a:t>
            </a:r>
            <a:endParaRPr lang="en-US"/>
          </a:p>
        </p:txBody>
      </p:sp>
      <p:sp>
        <p:nvSpPr>
          <p:cNvPr id="28" name="TextBox 27">
            <a:extLst>
              <a:ext uri="{FF2B5EF4-FFF2-40B4-BE49-F238E27FC236}">
                <a16:creationId xmlns:a16="http://schemas.microsoft.com/office/drawing/2014/main" id="{94789B15-8950-8AAE-1191-BF19B4E71B41}"/>
              </a:ext>
            </a:extLst>
          </p:cNvPr>
          <p:cNvSpPr txBox="1"/>
          <p:nvPr/>
        </p:nvSpPr>
        <p:spPr>
          <a:xfrm>
            <a:off x="10174941" y="2874308"/>
            <a:ext cx="1745894" cy="584775"/>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Student can challenge</a:t>
            </a:r>
            <a:endParaRPr lang="en-US"/>
          </a:p>
        </p:txBody>
      </p:sp>
      <p:sp>
        <p:nvSpPr>
          <p:cNvPr id="29" name="TextBox 28">
            <a:extLst>
              <a:ext uri="{FF2B5EF4-FFF2-40B4-BE49-F238E27FC236}">
                <a16:creationId xmlns:a16="http://schemas.microsoft.com/office/drawing/2014/main" id="{48AD81C2-1332-1B63-B63A-224700CF0B71}"/>
              </a:ext>
            </a:extLst>
          </p:cNvPr>
          <p:cNvSpPr txBox="1"/>
          <p:nvPr/>
        </p:nvSpPr>
        <p:spPr>
          <a:xfrm>
            <a:off x="10174941" y="5793439"/>
            <a:ext cx="1745894" cy="338554"/>
          </a:xfrm>
          <a:prstGeom prst="rect">
            <a:avLst/>
          </a:prstGeom>
          <a:solidFill>
            <a:schemeClr val="tx1">
              <a:lumMod val="95000"/>
              <a:lumOff val="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Final grades</a:t>
            </a:r>
            <a:endParaRPr lang="en-US"/>
          </a:p>
        </p:txBody>
      </p:sp>
      <p:sp>
        <p:nvSpPr>
          <p:cNvPr id="30" name="Arrow: Up 29">
            <a:extLst>
              <a:ext uri="{FF2B5EF4-FFF2-40B4-BE49-F238E27FC236}">
                <a16:creationId xmlns:a16="http://schemas.microsoft.com/office/drawing/2014/main" id="{761F6DDD-D45F-ACA1-F5F2-820FA31ABA88}"/>
              </a:ext>
            </a:extLst>
          </p:cNvPr>
          <p:cNvSpPr/>
          <p:nvPr/>
        </p:nvSpPr>
        <p:spPr>
          <a:xfrm rot="5400000">
            <a:off x="9473914" y="3469769"/>
            <a:ext cx="375841" cy="455794"/>
          </a:xfrm>
          <a:prstGeom prst="upArrow">
            <a:avLst/>
          </a:prstGeom>
          <a:solidFill>
            <a:schemeClr val="accent6">
              <a:lumMod val="60000"/>
              <a:lumOff val="4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327C4BA-9055-4AEB-F516-C210CAB16BF0}"/>
              </a:ext>
            </a:extLst>
          </p:cNvPr>
          <p:cNvSpPr txBox="1"/>
          <p:nvPr/>
        </p:nvSpPr>
        <p:spPr>
          <a:xfrm>
            <a:off x="9275892" y="2924023"/>
            <a:ext cx="9153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3A7D22"/>
                </a:solidFill>
                <a:latin typeface="Arial"/>
                <a:cs typeface="Arial"/>
              </a:rPr>
              <a:t>No </a:t>
            </a:r>
            <a:endParaRPr lang="en-US" sz="1400">
              <a:latin typeface="Arial"/>
              <a:cs typeface="Arial"/>
            </a:endParaRPr>
          </a:p>
          <a:p>
            <a:pPr algn="ctr"/>
            <a:r>
              <a:rPr lang="en-US" sz="1400" b="1">
                <a:solidFill>
                  <a:srgbClr val="3A7D22"/>
                </a:solidFill>
                <a:latin typeface="Arial"/>
                <a:cs typeface="Arial"/>
              </a:rPr>
              <a:t>issues</a:t>
            </a:r>
            <a:endParaRPr lang="en-US" sz="1400">
              <a:latin typeface="Arial"/>
              <a:cs typeface="Arial"/>
            </a:endParaRPr>
          </a:p>
        </p:txBody>
      </p:sp>
      <p:sp>
        <p:nvSpPr>
          <p:cNvPr id="7" name="TextBox 6">
            <a:extLst>
              <a:ext uri="{FF2B5EF4-FFF2-40B4-BE49-F238E27FC236}">
                <a16:creationId xmlns:a16="http://schemas.microsoft.com/office/drawing/2014/main" id="{3DB797E9-1B3A-CEB2-51C8-28C7359108E4}"/>
              </a:ext>
            </a:extLst>
          </p:cNvPr>
          <p:cNvSpPr txBox="1"/>
          <p:nvPr/>
        </p:nvSpPr>
        <p:spPr>
          <a:xfrm>
            <a:off x="260668" y="239161"/>
            <a:ext cx="9015223" cy="461665"/>
          </a:xfrm>
          <a:prstGeom prst="rect">
            <a:avLst/>
          </a:prstGeom>
          <a:noFill/>
        </p:spPr>
        <p:txBody>
          <a:bodyPr wrap="square" lIns="91440" tIns="45720" rIns="91440" bIns="45720" rtlCol="0" anchor="t">
            <a:spAutoFit/>
          </a:bodyPr>
          <a:lstStyle/>
          <a:p>
            <a:r>
              <a:rPr lang="en-US" sz="2400" b="1" dirty="0">
                <a:solidFill>
                  <a:srgbClr val="0070C0"/>
                </a:solidFill>
                <a:latin typeface="Arial"/>
                <a:cs typeface="Arial"/>
              </a:rPr>
              <a:t>Overview – </a:t>
            </a:r>
            <a:r>
              <a:rPr lang="en-US" sz="2400" b="1" u="sng">
                <a:solidFill>
                  <a:srgbClr val="0070C0"/>
                </a:solidFill>
                <a:latin typeface="Arial"/>
                <a:cs typeface="Arial"/>
              </a:rPr>
              <a:t>Teacher in control with AI in the loop</a:t>
            </a:r>
            <a:r>
              <a:rPr lang="en-US" sz="2400" b="1" dirty="0">
                <a:solidFill>
                  <a:srgbClr val="0070C0"/>
                </a:solidFill>
                <a:latin typeface="Arial"/>
                <a:cs typeface="Arial"/>
              </a:rPr>
              <a:t> on Vox 3.0</a:t>
            </a:r>
            <a:endParaRPr lang="en-US" dirty="0"/>
          </a:p>
        </p:txBody>
      </p:sp>
    </p:spTree>
    <p:extLst>
      <p:ext uri="{BB962C8B-B14F-4D97-AF65-F5344CB8AC3E}">
        <p14:creationId xmlns:p14="http://schemas.microsoft.com/office/powerpoint/2010/main" val="275068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animBg="1"/>
      <p:bldP spid="8" grpId="0" animBg="1"/>
      <p:bldP spid="13" grpId="0"/>
      <p:bldP spid="14" grpId="0"/>
      <p:bldP spid="9" grpId="0" animBg="1"/>
      <p:bldP spid="10" grpId="0" animBg="1"/>
      <p:bldP spid="11" grpId="0" animBg="1"/>
      <p:bldP spid="16" grpId="0" animBg="1"/>
      <p:bldP spid="17" grpId="0"/>
      <p:bldP spid="18" grpId="0" animBg="1"/>
      <p:bldP spid="19" grpId="0"/>
      <p:bldP spid="20" grpId="0"/>
      <p:bldP spid="21" grpId="0" animBg="1"/>
      <p:bldP spid="22" grpId="0" animBg="1"/>
      <p:bldP spid="23" grpId="0" animBg="1"/>
      <p:bldP spid="25" grpId="0" animBg="1"/>
      <p:bldP spid="26" grpId="0" animBg="1"/>
      <p:bldP spid="27" grpId="0" animBg="1"/>
      <p:bldP spid="28" grpId="0" animBg="1"/>
      <p:bldP spid="29" grpId="0" animBg="1"/>
      <p:bldP spid="30" grpId="0" animBg="1"/>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549C1-3A34-A9F6-44E3-4732C028D5D7}"/>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3D4A3871-2FB9-FB21-416B-D47E12CCF3E4}"/>
              </a:ext>
            </a:extLst>
          </p:cNvPr>
          <p:cNvSpPr txBox="1"/>
          <p:nvPr/>
        </p:nvSpPr>
        <p:spPr>
          <a:xfrm>
            <a:off x="260185" y="921797"/>
            <a:ext cx="179310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1</a:t>
            </a:r>
            <a:endParaRPr lang="en-US" sz="1400">
              <a:latin typeface="Arial"/>
              <a:cs typeface="Arial"/>
            </a:endParaRPr>
          </a:p>
          <a:p>
            <a:pPr algn="ctr"/>
            <a:r>
              <a:rPr lang="en-US" sz="1400" b="1">
                <a:latin typeface="Arial"/>
                <a:cs typeface="Arial"/>
              </a:rPr>
              <a:t>(Model answer)</a:t>
            </a:r>
          </a:p>
        </p:txBody>
      </p:sp>
      <p:sp>
        <p:nvSpPr>
          <p:cNvPr id="14" name="TextBox 13">
            <a:extLst>
              <a:ext uri="{FF2B5EF4-FFF2-40B4-BE49-F238E27FC236}">
                <a16:creationId xmlns:a16="http://schemas.microsoft.com/office/drawing/2014/main" id="{9E6A66CA-CCA6-4C3A-ADEA-5E9A53F4B56B}"/>
              </a:ext>
            </a:extLst>
          </p:cNvPr>
          <p:cNvSpPr txBox="1"/>
          <p:nvPr/>
        </p:nvSpPr>
        <p:spPr>
          <a:xfrm>
            <a:off x="2521372" y="921796"/>
            <a:ext cx="205981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2</a:t>
            </a:r>
          </a:p>
          <a:p>
            <a:pPr algn="ctr"/>
            <a:r>
              <a:rPr lang="en-US" sz="1400" b="1">
                <a:latin typeface="Arial"/>
                <a:cs typeface="Arial"/>
              </a:rPr>
              <a:t>(AI restructuring of model answers)</a:t>
            </a:r>
          </a:p>
        </p:txBody>
      </p:sp>
      <p:sp>
        <p:nvSpPr>
          <p:cNvPr id="9" name="Arrow: Up 8">
            <a:extLst>
              <a:ext uri="{FF2B5EF4-FFF2-40B4-BE49-F238E27FC236}">
                <a16:creationId xmlns:a16="http://schemas.microsoft.com/office/drawing/2014/main" id="{35C6B860-2C50-3DFE-A4B1-54B5D0637733}"/>
              </a:ext>
            </a:extLst>
          </p:cNvPr>
          <p:cNvSpPr/>
          <p:nvPr/>
        </p:nvSpPr>
        <p:spPr>
          <a:xfrm rot="2760000">
            <a:off x="4773016" y="2650982"/>
            <a:ext cx="392650" cy="691117"/>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AB56467E-B715-A2BF-6FB8-86730C2269F8}"/>
              </a:ext>
            </a:extLst>
          </p:cNvPr>
          <p:cNvSpPr/>
          <p:nvPr/>
        </p:nvSpPr>
        <p:spPr>
          <a:xfrm rot="18840000" flipV="1">
            <a:off x="4795461" y="3990844"/>
            <a:ext cx="392649" cy="685515"/>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9E87609-0274-638D-91F1-C7B94FD2A7A0}"/>
              </a:ext>
            </a:extLst>
          </p:cNvPr>
          <p:cNvSpPr txBox="1"/>
          <p:nvPr/>
        </p:nvSpPr>
        <p:spPr>
          <a:xfrm>
            <a:off x="5288018" y="2110881"/>
            <a:ext cx="1745894" cy="1077218"/>
          </a:xfrm>
          <a:prstGeom prst="rect">
            <a:avLst/>
          </a:prstGeom>
          <a:solidFill>
            <a:srgbClr val="FFB5B5"/>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Teacher grades samples for </a:t>
            </a:r>
            <a:r>
              <a:rPr lang="en-US" sz="1600" b="1" i="1" dirty="0">
                <a:solidFill>
                  <a:srgbClr val="FFFFFF"/>
                </a:solidFill>
                <a:latin typeface="Arial"/>
                <a:cs typeface="Arial"/>
              </a:rPr>
              <a:t>few-shot </a:t>
            </a:r>
            <a:endParaRPr lang="en-US" dirty="0">
              <a:solidFill>
                <a:srgbClr val="000000"/>
              </a:solidFill>
              <a:latin typeface="Aptos" panose="02110004020202020204"/>
              <a:cs typeface="Arial"/>
            </a:endParaRPr>
          </a:p>
          <a:p>
            <a:pPr algn="ctr"/>
            <a:r>
              <a:rPr lang="en-US" sz="1600" b="1" i="1" dirty="0">
                <a:solidFill>
                  <a:srgbClr val="FFFFFF"/>
                </a:solidFill>
                <a:latin typeface="Arial"/>
                <a:cs typeface="Arial"/>
              </a:rPr>
              <a:t>AI marking</a:t>
            </a:r>
            <a:endParaRPr lang="en-US" dirty="0"/>
          </a:p>
        </p:txBody>
      </p:sp>
      <p:sp>
        <p:nvSpPr>
          <p:cNvPr id="16" name="TextBox 15">
            <a:extLst>
              <a:ext uri="{FF2B5EF4-FFF2-40B4-BE49-F238E27FC236}">
                <a16:creationId xmlns:a16="http://schemas.microsoft.com/office/drawing/2014/main" id="{9849C648-E9AF-113F-30F6-E1BA7A004500}"/>
              </a:ext>
            </a:extLst>
          </p:cNvPr>
          <p:cNvSpPr txBox="1"/>
          <p:nvPr/>
        </p:nvSpPr>
        <p:spPr>
          <a:xfrm>
            <a:off x="5416886" y="4301630"/>
            <a:ext cx="1566600" cy="1077218"/>
          </a:xfrm>
          <a:prstGeom prst="rect">
            <a:avLst/>
          </a:prstGeom>
          <a:solidFill>
            <a:schemeClr val="accent1">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No sample grading -  </a:t>
            </a:r>
            <a:endParaRPr lang="en-US" sz="1600" dirty="0">
              <a:solidFill>
                <a:srgbClr val="FFFFFF"/>
              </a:solidFill>
              <a:latin typeface="Arial"/>
              <a:cs typeface="Arial"/>
            </a:endParaRPr>
          </a:p>
          <a:p>
            <a:pPr algn="ctr"/>
            <a:r>
              <a:rPr lang="en-US" sz="1600" b="1" i="1" dirty="0">
                <a:solidFill>
                  <a:srgbClr val="FFFFFF"/>
                </a:solidFill>
                <a:latin typeface="Arial"/>
                <a:cs typeface="Arial"/>
              </a:rPr>
              <a:t>Zero-shot </a:t>
            </a:r>
            <a:endParaRPr lang="en-US" sz="1600" i="1" dirty="0">
              <a:solidFill>
                <a:srgbClr val="FFFFFF"/>
              </a:solidFill>
              <a:latin typeface="Arial"/>
              <a:cs typeface="Arial"/>
            </a:endParaRPr>
          </a:p>
          <a:p>
            <a:pPr algn="ctr"/>
            <a:r>
              <a:rPr lang="en-US" sz="1600" b="1" i="1" dirty="0">
                <a:solidFill>
                  <a:srgbClr val="FFFFFF"/>
                </a:solidFill>
                <a:latin typeface="Arial"/>
                <a:cs typeface="Arial"/>
              </a:rPr>
              <a:t>AI marking</a:t>
            </a:r>
            <a:endParaRPr lang="en-US" sz="1600" i="1" dirty="0">
              <a:solidFill>
                <a:srgbClr val="FFFFFF"/>
              </a:solidFill>
              <a:latin typeface="Arial"/>
              <a:cs typeface="Arial"/>
            </a:endParaRPr>
          </a:p>
        </p:txBody>
      </p:sp>
      <p:sp>
        <p:nvSpPr>
          <p:cNvPr id="17" name="TextBox 16">
            <a:extLst>
              <a:ext uri="{FF2B5EF4-FFF2-40B4-BE49-F238E27FC236}">
                <a16:creationId xmlns:a16="http://schemas.microsoft.com/office/drawing/2014/main" id="{455085DD-08FE-B04B-F2BE-83A2BA545FAE}"/>
              </a:ext>
            </a:extLst>
          </p:cNvPr>
          <p:cNvSpPr txBox="1"/>
          <p:nvPr/>
        </p:nvSpPr>
        <p:spPr>
          <a:xfrm>
            <a:off x="5065107" y="921796"/>
            <a:ext cx="20598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3</a:t>
            </a:r>
          </a:p>
          <a:p>
            <a:pPr algn="ctr"/>
            <a:r>
              <a:rPr lang="en-US" sz="1400" b="1">
                <a:latin typeface="Arial"/>
                <a:cs typeface="Arial"/>
              </a:rPr>
              <a:t>(Sample grading)</a:t>
            </a:r>
          </a:p>
        </p:txBody>
      </p:sp>
      <p:sp>
        <p:nvSpPr>
          <p:cNvPr id="18" name="TextBox 17">
            <a:extLst>
              <a:ext uri="{FF2B5EF4-FFF2-40B4-BE49-F238E27FC236}">
                <a16:creationId xmlns:a16="http://schemas.microsoft.com/office/drawing/2014/main" id="{DE09A58B-30CC-70C9-89B1-787925131EE1}"/>
              </a:ext>
            </a:extLst>
          </p:cNvPr>
          <p:cNvSpPr txBox="1"/>
          <p:nvPr/>
        </p:nvSpPr>
        <p:spPr>
          <a:xfrm>
            <a:off x="7534798" y="3423397"/>
            <a:ext cx="1745894" cy="584775"/>
          </a:xfrm>
          <a:prstGeom prst="rect">
            <a:avLst/>
          </a:prstGeom>
          <a:solidFill>
            <a:schemeClr val="accent5">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AI assessment marking</a:t>
            </a:r>
            <a:endParaRPr lang="en-US"/>
          </a:p>
        </p:txBody>
      </p:sp>
      <p:sp>
        <p:nvSpPr>
          <p:cNvPr id="19" name="TextBox 18">
            <a:extLst>
              <a:ext uri="{FF2B5EF4-FFF2-40B4-BE49-F238E27FC236}">
                <a16:creationId xmlns:a16="http://schemas.microsoft.com/office/drawing/2014/main" id="{E0871F0E-63AA-5EF3-18E8-E0308954D9B5}"/>
              </a:ext>
            </a:extLst>
          </p:cNvPr>
          <p:cNvSpPr txBox="1"/>
          <p:nvPr/>
        </p:nvSpPr>
        <p:spPr>
          <a:xfrm>
            <a:off x="7373518" y="921796"/>
            <a:ext cx="20598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4</a:t>
            </a:r>
          </a:p>
          <a:p>
            <a:pPr algn="ctr"/>
            <a:r>
              <a:rPr lang="en-US" sz="1400" b="1">
                <a:latin typeface="Arial"/>
                <a:cs typeface="Arial"/>
              </a:rPr>
              <a:t>(AI grading)</a:t>
            </a:r>
          </a:p>
        </p:txBody>
      </p:sp>
      <p:sp>
        <p:nvSpPr>
          <p:cNvPr id="20" name="TextBox 19">
            <a:extLst>
              <a:ext uri="{FF2B5EF4-FFF2-40B4-BE49-F238E27FC236}">
                <a16:creationId xmlns:a16="http://schemas.microsoft.com/office/drawing/2014/main" id="{7CA62477-8353-E85B-9D41-61CB0A708D79}"/>
              </a:ext>
            </a:extLst>
          </p:cNvPr>
          <p:cNvSpPr txBox="1"/>
          <p:nvPr/>
        </p:nvSpPr>
        <p:spPr>
          <a:xfrm>
            <a:off x="9978885" y="921796"/>
            <a:ext cx="20598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latin typeface="Arial"/>
                <a:cs typeface="Arial"/>
              </a:rPr>
              <a:t>STEP 5</a:t>
            </a:r>
          </a:p>
          <a:p>
            <a:pPr algn="ctr"/>
            <a:r>
              <a:rPr lang="en-US" sz="1400" b="1" dirty="0">
                <a:latin typeface="Arial"/>
                <a:cs typeface="Arial"/>
              </a:rPr>
              <a:t>(</a:t>
            </a:r>
            <a:r>
              <a:rPr lang="en-US" sz="1400" b="1">
                <a:latin typeface="Arial"/>
                <a:cs typeface="Arial"/>
              </a:rPr>
              <a:t>Teacher </a:t>
            </a:r>
            <a:r>
              <a:rPr lang="en-US" sz="1400" b="1" dirty="0">
                <a:latin typeface="Arial"/>
                <a:cs typeface="Arial"/>
              </a:rPr>
              <a:t>feedback)</a:t>
            </a:r>
          </a:p>
        </p:txBody>
      </p:sp>
      <p:sp>
        <p:nvSpPr>
          <p:cNvPr id="21" name="Arrow: Up 20">
            <a:extLst>
              <a:ext uri="{FF2B5EF4-FFF2-40B4-BE49-F238E27FC236}">
                <a16:creationId xmlns:a16="http://schemas.microsoft.com/office/drawing/2014/main" id="{305967D5-C89C-07A6-33D9-9D456395BDFC}"/>
              </a:ext>
            </a:extLst>
          </p:cNvPr>
          <p:cNvSpPr/>
          <p:nvPr/>
        </p:nvSpPr>
        <p:spPr>
          <a:xfrm rot="14220000" flipV="1">
            <a:off x="7227136" y="4058079"/>
            <a:ext cx="392649" cy="685515"/>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Up 21">
            <a:extLst>
              <a:ext uri="{FF2B5EF4-FFF2-40B4-BE49-F238E27FC236}">
                <a16:creationId xmlns:a16="http://schemas.microsoft.com/office/drawing/2014/main" id="{46ACD8E8-7E28-2EA6-56B5-4CFFB03448D1}"/>
              </a:ext>
            </a:extLst>
          </p:cNvPr>
          <p:cNvSpPr/>
          <p:nvPr/>
        </p:nvSpPr>
        <p:spPr>
          <a:xfrm rot="7380000">
            <a:off x="7227136" y="2752593"/>
            <a:ext cx="392649" cy="685515"/>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67979DB-C10D-E4A3-D11A-8A69B8B06AC4}"/>
              </a:ext>
            </a:extLst>
          </p:cNvPr>
          <p:cNvSpPr txBox="1"/>
          <p:nvPr/>
        </p:nvSpPr>
        <p:spPr>
          <a:xfrm>
            <a:off x="10174941" y="2777700"/>
            <a:ext cx="1745894" cy="584775"/>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Student-in-the-loop</a:t>
            </a:r>
            <a:endParaRPr lang="en-US" dirty="0"/>
          </a:p>
        </p:txBody>
      </p:sp>
      <p:sp>
        <p:nvSpPr>
          <p:cNvPr id="25" name="TextBox 24">
            <a:extLst>
              <a:ext uri="{FF2B5EF4-FFF2-40B4-BE49-F238E27FC236}">
                <a16:creationId xmlns:a16="http://schemas.microsoft.com/office/drawing/2014/main" id="{975BF04B-131B-DE97-109F-65B8E65606D9}"/>
              </a:ext>
            </a:extLst>
          </p:cNvPr>
          <p:cNvSpPr txBox="1"/>
          <p:nvPr/>
        </p:nvSpPr>
        <p:spPr>
          <a:xfrm>
            <a:off x="10174941" y="1977780"/>
            <a:ext cx="1745894" cy="584775"/>
          </a:xfrm>
          <a:prstGeom prst="rect">
            <a:avLst/>
          </a:prstGeom>
          <a:solidFill>
            <a:srgbClr val="FFC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Teacher-in-control </a:t>
            </a:r>
          </a:p>
        </p:txBody>
      </p:sp>
      <p:sp>
        <p:nvSpPr>
          <p:cNvPr id="26" name="TextBox 25">
            <a:extLst>
              <a:ext uri="{FF2B5EF4-FFF2-40B4-BE49-F238E27FC236}">
                <a16:creationId xmlns:a16="http://schemas.microsoft.com/office/drawing/2014/main" id="{00A81BE8-8FED-2812-582B-6B984A72C45B}"/>
              </a:ext>
            </a:extLst>
          </p:cNvPr>
          <p:cNvSpPr txBox="1"/>
          <p:nvPr/>
        </p:nvSpPr>
        <p:spPr>
          <a:xfrm>
            <a:off x="10174941" y="4495481"/>
            <a:ext cx="1745894" cy="338554"/>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Discussion</a:t>
            </a:r>
            <a:endParaRPr lang="en-US" dirty="0"/>
          </a:p>
        </p:txBody>
      </p:sp>
      <p:sp>
        <p:nvSpPr>
          <p:cNvPr id="28" name="TextBox 27">
            <a:extLst>
              <a:ext uri="{FF2B5EF4-FFF2-40B4-BE49-F238E27FC236}">
                <a16:creationId xmlns:a16="http://schemas.microsoft.com/office/drawing/2014/main" id="{B42E6630-C98A-0430-C02B-0A7C0B15E5DD}"/>
              </a:ext>
            </a:extLst>
          </p:cNvPr>
          <p:cNvSpPr txBox="1"/>
          <p:nvPr/>
        </p:nvSpPr>
        <p:spPr>
          <a:xfrm>
            <a:off x="10190335" y="3628610"/>
            <a:ext cx="1745894" cy="584775"/>
          </a:xfrm>
          <a:prstGeom prst="rect">
            <a:avLst/>
          </a:prstGeom>
          <a:solidFill>
            <a:schemeClr val="accent6">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Student can challenge</a:t>
            </a:r>
            <a:endParaRPr lang="en-US"/>
          </a:p>
        </p:txBody>
      </p:sp>
      <p:sp>
        <p:nvSpPr>
          <p:cNvPr id="29" name="TextBox 28">
            <a:extLst>
              <a:ext uri="{FF2B5EF4-FFF2-40B4-BE49-F238E27FC236}">
                <a16:creationId xmlns:a16="http://schemas.microsoft.com/office/drawing/2014/main" id="{2D4CEDD8-73EF-D061-BFD2-5ECD70DC77B4}"/>
              </a:ext>
            </a:extLst>
          </p:cNvPr>
          <p:cNvSpPr txBox="1"/>
          <p:nvPr/>
        </p:nvSpPr>
        <p:spPr>
          <a:xfrm>
            <a:off x="10190335" y="5046833"/>
            <a:ext cx="1745894" cy="338554"/>
          </a:xfrm>
          <a:prstGeom prst="rect">
            <a:avLst/>
          </a:prstGeom>
          <a:solidFill>
            <a:schemeClr val="tx1">
              <a:lumMod val="95000"/>
              <a:lumOff val="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latin typeface="Arial"/>
                <a:cs typeface="Arial"/>
              </a:rPr>
              <a:t>Final grades</a:t>
            </a:r>
            <a:endParaRPr lang="en-US"/>
          </a:p>
        </p:txBody>
      </p:sp>
      <p:sp>
        <p:nvSpPr>
          <p:cNvPr id="30" name="Arrow: Up 29">
            <a:extLst>
              <a:ext uri="{FF2B5EF4-FFF2-40B4-BE49-F238E27FC236}">
                <a16:creationId xmlns:a16="http://schemas.microsoft.com/office/drawing/2014/main" id="{32652548-3024-FF3E-4C10-CD3DA6AD069A}"/>
              </a:ext>
            </a:extLst>
          </p:cNvPr>
          <p:cNvSpPr/>
          <p:nvPr/>
        </p:nvSpPr>
        <p:spPr>
          <a:xfrm rot="5400000">
            <a:off x="9473914" y="3469769"/>
            <a:ext cx="375841" cy="455794"/>
          </a:xfrm>
          <a:prstGeom prst="up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DC5C104-CB39-F62F-A20F-5637667771A2}"/>
              </a:ext>
            </a:extLst>
          </p:cNvPr>
          <p:cNvSpPr txBox="1"/>
          <p:nvPr/>
        </p:nvSpPr>
        <p:spPr>
          <a:xfrm>
            <a:off x="9275892" y="2924023"/>
            <a:ext cx="9153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dirty="0">
                <a:solidFill>
                  <a:srgbClr val="FFC000"/>
                </a:solidFill>
                <a:latin typeface="Arial"/>
                <a:cs typeface="Arial"/>
              </a:rPr>
              <a:t>Needs review</a:t>
            </a:r>
            <a:endParaRPr lang="en-US" dirty="0">
              <a:solidFill>
                <a:srgbClr val="FFC000"/>
              </a:solidFill>
            </a:endParaRPr>
          </a:p>
        </p:txBody>
      </p:sp>
      <p:sp>
        <p:nvSpPr>
          <p:cNvPr id="27" name="TextBox 26">
            <a:extLst>
              <a:ext uri="{FF2B5EF4-FFF2-40B4-BE49-F238E27FC236}">
                <a16:creationId xmlns:a16="http://schemas.microsoft.com/office/drawing/2014/main" id="{B75E7612-FC75-3A29-E34A-D63960FBEF27}"/>
              </a:ext>
            </a:extLst>
          </p:cNvPr>
          <p:cNvSpPr txBox="1"/>
          <p:nvPr/>
        </p:nvSpPr>
        <p:spPr>
          <a:xfrm>
            <a:off x="174345" y="3410249"/>
            <a:ext cx="1878941" cy="584775"/>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Teacher creates model answer</a:t>
            </a:r>
            <a:endParaRPr lang="en-US" dirty="0"/>
          </a:p>
        </p:txBody>
      </p:sp>
      <p:sp>
        <p:nvSpPr>
          <p:cNvPr id="32" name="Arrow: Up 1">
            <a:extLst>
              <a:ext uri="{FF2B5EF4-FFF2-40B4-BE49-F238E27FC236}">
                <a16:creationId xmlns:a16="http://schemas.microsoft.com/office/drawing/2014/main" id="{47746CDD-4387-21FA-CA77-0E2C0B0D864E}"/>
              </a:ext>
            </a:extLst>
          </p:cNvPr>
          <p:cNvSpPr/>
          <p:nvPr/>
        </p:nvSpPr>
        <p:spPr>
          <a:xfrm rot="5400000">
            <a:off x="2226285" y="3420667"/>
            <a:ext cx="387047" cy="483809"/>
          </a:xfrm>
          <a:prstGeom prst="up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5A9070D2-7670-E340-B969-24FE0E8C2C31}"/>
              </a:ext>
            </a:extLst>
          </p:cNvPr>
          <p:cNvSpPr txBox="1"/>
          <p:nvPr/>
        </p:nvSpPr>
        <p:spPr>
          <a:xfrm>
            <a:off x="2786331" y="3369503"/>
            <a:ext cx="1745894" cy="584775"/>
          </a:xfrm>
          <a:prstGeom prst="rect">
            <a:avLst/>
          </a:prstGeom>
          <a:solidFill>
            <a:srgbClr val="FFB5B5"/>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solidFill>
                  <a:srgbClr val="FFFFFF"/>
                </a:solidFill>
                <a:latin typeface="Arial"/>
                <a:cs typeface="Arial"/>
              </a:rPr>
              <a:t>AI-restructured </a:t>
            </a:r>
            <a:endParaRPr lang="en-US" dirty="0">
              <a:solidFill>
                <a:srgbClr val="000000"/>
              </a:solidFill>
              <a:latin typeface="Aptos" panose="02110004020202020204"/>
              <a:cs typeface="Arial"/>
            </a:endParaRPr>
          </a:p>
          <a:p>
            <a:pPr algn="ctr"/>
            <a:r>
              <a:rPr lang="en-US" sz="1600" b="1" dirty="0">
                <a:solidFill>
                  <a:srgbClr val="FFFFFF"/>
                </a:solidFill>
                <a:latin typeface="Arial"/>
                <a:cs typeface="Arial"/>
              </a:rPr>
              <a:t>model answers</a:t>
            </a:r>
            <a:endParaRPr lang="en-US" dirty="0"/>
          </a:p>
        </p:txBody>
      </p:sp>
      <p:sp>
        <p:nvSpPr>
          <p:cNvPr id="34" name="TextBox 33">
            <a:extLst>
              <a:ext uri="{FF2B5EF4-FFF2-40B4-BE49-F238E27FC236}">
                <a16:creationId xmlns:a16="http://schemas.microsoft.com/office/drawing/2014/main" id="{CA53C8A3-0CC8-FACE-B06B-238E6B365B98}"/>
              </a:ext>
            </a:extLst>
          </p:cNvPr>
          <p:cNvSpPr txBox="1"/>
          <p:nvPr/>
        </p:nvSpPr>
        <p:spPr>
          <a:xfrm>
            <a:off x="262181" y="4962778"/>
            <a:ext cx="1895750" cy="83099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bg1">
                    <a:lumMod val="49000"/>
                  </a:schemeClr>
                </a:solidFill>
                <a:latin typeface="Arial"/>
                <a:cs typeface="Arial"/>
              </a:rPr>
              <a:t>Teaching team moderate model answers</a:t>
            </a:r>
            <a:endParaRPr lang="en-US">
              <a:solidFill>
                <a:schemeClr val="bg1">
                  <a:lumMod val="49000"/>
                </a:schemeClr>
              </a:solidFill>
            </a:endParaRPr>
          </a:p>
        </p:txBody>
      </p:sp>
      <p:cxnSp>
        <p:nvCxnSpPr>
          <p:cNvPr id="35" name="Straight Arrow Connector 34">
            <a:extLst>
              <a:ext uri="{FF2B5EF4-FFF2-40B4-BE49-F238E27FC236}">
                <a16:creationId xmlns:a16="http://schemas.microsoft.com/office/drawing/2014/main" id="{9C059CD4-5B8D-8053-66CD-103A795F1A28}"/>
              </a:ext>
            </a:extLst>
          </p:cNvPr>
          <p:cNvCxnSpPr/>
          <p:nvPr/>
        </p:nvCxnSpPr>
        <p:spPr>
          <a:xfrm flipH="1">
            <a:off x="1205926" y="4130510"/>
            <a:ext cx="4838" cy="835781"/>
          </a:xfrm>
          <a:prstGeom prst="straightConnector1">
            <a:avLst/>
          </a:prstGeom>
          <a:ln w="28575">
            <a:solidFill>
              <a:srgbClr val="FF0000"/>
            </a:solidFill>
            <a:prstDash val="dash"/>
            <a:headEnd type="arrow"/>
            <a:tailEnd type="non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8FD44CF-8D63-3AC4-0109-FC20ECA9D5A7}"/>
              </a:ext>
            </a:extLst>
          </p:cNvPr>
          <p:cNvSpPr txBox="1"/>
          <p:nvPr/>
        </p:nvSpPr>
        <p:spPr>
          <a:xfrm>
            <a:off x="260668" y="239161"/>
            <a:ext cx="9015223" cy="461665"/>
          </a:xfrm>
          <a:prstGeom prst="rect">
            <a:avLst/>
          </a:prstGeom>
          <a:noFill/>
        </p:spPr>
        <p:txBody>
          <a:bodyPr wrap="square" lIns="91440" tIns="45720" rIns="91440" bIns="45720" rtlCol="0" anchor="t">
            <a:spAutoFit/>
          </a:bodyPr>
          <a:lstStyle/>
          <a:p>
            <a:r>
              <a:rPr lang="en-US" sz="2400" b="1">
                <a:solidFill>
                  <a:srgbClr val="0070C0"/>
                </a:solidFill>
                <a:latin typeface="Arial"/>
                <a:cs typeface="Arial"/>
              </a:rPr>
              <a:t>Overview – </a:t>
            </a:r>
            <a:r>
              <a:rPr lang="en-US" sz="2400" b="1" u="sng">
                <a:solidFill>
                  <a:srgbClr val="0070C0"/>
                </a:solidFill>
                <a:latin typeface="Arial"/>
                <a:cs typeface="Arial"/>
              </a:rPr>
              <a:t>Teacher in control with AI in the loop </a:t>
            </a:r>
            <a:r>
              <a:rPr lang="en-US" sz="2400" b="1">
                <a:solidFill>
                  <a:srgbClr val="0070C0"/>
                </a:solidFill>
                <a:latin typeface="Arial"/>
                <a:cs typeface="Arial"/>
              </a:rPr>
              <a:t>on Vox 3.0</a:t>
            </a:r>
            <a:endParaRPr lang="en-US"/>
          </a:p>
        </p:txBody>
      </p:sp>
    </p:spTree>
    <p:extLst>
      <p:ext uri="{BB962C8B-B14F-4D97-AF65-F5344CB8AC3E}">
        <p14:creationId xmlns:p14="http://schemas.microsoft.com/office/powerpoint/2010/main" val="365844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6" grpId="0" animBg="1"/>
      <p:bldP spid="18" grpId="0" animBg="1"/>
      <p:bldP spid="21" grpId="0" animBg="1"/>
      <p:bldP spid="22" grpId="0" animBg="1"/>
      <p:bldP spid="23" grpId="0" animBg="1"/>
      <p:bldP spid="25" grpId="0" animBg="1"/>
      <p:bldP spid="26" grpId="0" animBg="1"/>
      <p:bldP spid="28" grpId="0" animBg="1"/>
      <p:bldP spid="29" grpId="0" animBg="1"/>
      <p:bldP spid="30" grpId="0" animBg="1"/>
      <p:bldP spid="31" grpId="0"/>
      <p:bldP spid="27" grpId="0" animBg="1"/>
      <p:bldP spid="32" grpId="0" animBg="1"/>
      <p:bldP spid="33" grpId="0" animBg="1"/>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132D4-2D4A-F3FA-EC1A-56E1F4A3E9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E355197-1097-68CA-9D8C-E53BD93E7F8B}"/>
              </a:ext>
            </a:extLst>
          </p:cNvPr>
          <p:cNvSpPr txBox="1"/>
          <p:nvPr/>
        </p:nvSpPr>
        <p:spPr>
          <a:xfrm>
            <a:off x="552022" y="530514"/>
            <a:ext cx="5027061" cy="461665"/>
          </a:xfrm>
          <a:prstGeom prst="rect">
            <a:avLst/>
          </a:prstGeom>
          <a:noFill/>
        </p:spPr>
        <p:txBody>
          <a:bodyPr wrap="square" lIns="91440" tIns="45720" rIns="91440" bIns="45720" rtlCol="0" anchor="t">
            <a:spAutoFit/>
          </a:bodyPr>
          <a:lstStyle/>
          <a:p>
            <a:r>
              <a:rPr lang="en-US" sz="2400" b="1" dirty="0">
                <a:solidFill>
                  <a:srgbClr val="0070C0"/>
                </a:solidFill>
                <a:latin typeface="Arial"/>
                <a:cs typeface="Arial"/>
              </a:rPr>
              <a:t>Roles within AI grading workflow</a:t>
            </a:r>
            <a:endParaRPr lang="en-US" dirty="0"/>
          </a:p>
        </p:txBody>
      </p:sp>
      <p:sp>
        <p:nvSpPr>
          <p:cNvPr id="7" name="TextBox 6">
            <a:extLst>
              <a:ext uri="{FF2B5EF4-FFF2-40B4-BE49-F238E27FC236}">
                <a16:creationId xmlns:a16="http://schemas.microsoft.com/office/drawing/2014/main" id="{965CCDBE-1E2C-6561-DF44-6A7BB9021BA5}"/>
              </a:ext>
            </a:extLst>
          </p:cNvPr>
          <p:cNvSpPr txBox="1"/>
          <p:nvPr/>
        </p:nvSpPr>
        <p:spPr>
          <a:xfrm>
            <a:off x="551396" y="1418486"/>
            <a:ext cx="6973035" cy="5016758"/>
          </a:xfrm>
          <a:prstGeom prst="rect">
            <a:avLst/>
          </a:prstGeom>
          <a:noFill/>
        </p:spPr>
        <p:txBody>
          <a:bodyPr wrap="square" lIns="91440" tIns="45720" rIns="91440" bIns="45720" rtlCol="0" anchor="t">
            <a:spAutoFit/>
          </a:bodyPr>
          <a:lstStyle/>
          <a:p>
            <a:r>
              <a:rPr lang="en-US" sz="2000" b="1" dirty="0">
                <a:solidFill>
                  <a:schemeClr val="tx2">
                    <a:lumMod val="50000"/>
                    <a:lumOff val="50000"/>
                  </a:schemeClr>
                </a:solidFill>
                <a:latin typeface="Arial"/>
                <a:cs typeface="Arial"/>
              </a:rPr>
              <a:t>Teacher + AI (Qwen): </a:t>
            </a:r>
            <a:r>
              <a:rPr lang="en-US" sz="2000" dirty="0">
                <a:solidFill>
                  <a:srgbClr val="000000"/>
                </a:solidFill>
                <a:latin typeface="Arial"/>
                <a:cs typeface="Arial"/>
              </a:rPr>
              <a:t>Co-validate</a:t>
            </a:r>
            <a:r>
              <a:rPr lang="en-US" sz="2000" dirty="0">
                <a:latin typeface="Arial"/>
                <a:cs typeface="Arial"/>
              </a:rPr>
              <a:t> the marking scheme (MS)</a:t>
            </a:r>
          </a:p>
          <a:p>
            <a:endParaRPr lang="en-US" sz="2000" dirty="0">
              <a:latin typeface="Arial" panose="020B0604020202020204" pitchFamily="34" charset="0"/>
              <a:cs typeface="Arial" panose="020B0604020202020204" pitchFamily="34" charset="0"/>
            </a:endParaRPr>
          </a:p>
          <a:p>
            <a:r>
              <a:rPr lang="en-US" sz="2000" b="1" dirty="0">
                <a:solidFill>
                  <a:schemeClr val="tx2">
                    <a:lumMod val="50000"/>
                    <a:lumOff val="50000"/>
                  </a:schemeClr>
                </a:solidFill>
                <a:latin typeface="Arial"/>
                <a:cs typeface="Arial"/>
              </a:rPr>
              <a:t>AI (Qwen) </a:t>
            </a:r>
            <a:r>
              <a:rPr lang="en-US" sz="2000" dirty="0">
                <a:latin typeface="Arial"/>
                <a:cs typeface="Arial"/>
              </a:rPr>
              <a:t>– Uses calibrated MS to grade (</a:t>
            </a:r>
            <a:r>
              <a:rPr lang="en-US" sz="2000" b="1" dirty="0">
                <a:latin typeface="Arial"/>
                <a:cs typeface="Arial"/>
              </a:rPr>
              <a:t>Examiner</a:t>
            </a:r>
            <a:r>
              <a:rPr lang="en-US" sz="2000" dirty="0">
                <a:latin typeface="Arial"/>
                <a:cs typeface="Arial"/>
              </a:rPr>
              <a:t>)</a:t>
            </a:r>
          </a:p>
          <a:p>
            <a:endParaRPr lang="en-US" sz="2000" dirty="0">
              <a:latin typeface="Arial" panose="020B0604020202020204" pitchFamily="34" charset="0"/>
              <a:cs typeface="Arial" panose="020B0604020202020204" pitchFamily="34" charset="0"/>
            </a:endParaRPr>
          </a:p>
          <a:p>
            <a:r>
              <a:rPr lang="en-US" sz="2000" b="1" dirty="0">
                <a:solidFill>
                  <a:schemeClr val="tx2">
                    <a:lumMod val="50000"/>
                    <a:lumOff val="50000"/>
                  </a:schemeClr>
                </a:solidFill>
                <a:latin typeface="Arial"/>
                <a:cs typeface="Arial"/>
              </a:rPr>
              <a:t>Computational logic </a:t>
            </a:r>
            <a:r>
              <a:rPr lang="en-US" sz="2000" dirty="0">
                <a:latin typeface="Arial"/>
                <a:cs typeface="Arial"/>
              </a:rPr>
              <a:t>– Checks whether marking point is in student answers (</a:t>
            </a:r>
            <a:r>
              <a:rPr lang="en-US" sz="2000" b="1" dirty="0">
                <a:latin typeface="Arial"/>
                <a:cs typeface="Arial"/>
              </a:rPr>
              <a:t>Verifier</a:t>
            </a:r>
            <a:r>
              <a:rPr lang="en-US" sz="2000" dirty="0">
                <a:latin typeface="Arial"/>
                <a:cs typeface="Arial"/>
              </a:rPr>
              <a:t>)</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b="1" dirty="0">
                <a:solidFill>
                  <a:schemeClr val="tx2">
                    <a:lumMod val="50000"/>
                    <a:lumOff val="50000"/>
                  </a:schemeClr>
                </a:solidFill>
                <a:latin typeface="Arial"/>
                <a:cs typeface="Arial"/>
              </a:rPr>
              <a:t>Feedback </a:t>
            </a:r>
            <a:r>
              <a:rPr lang="en-US" sz="2000" dirty="0">
                <a:latin typeface="Arial"/>
                <a:cs typeface="Arial"/>
              </a:rPr>
              <a:t>– </a:t>
            </a:r>
            <a:r>
              <a:rPr lang="en-US" sz="2000" b="1" dirty="0">
                <a:latin typeface="Arial"/>
                <a:cs typeface="Arial"/>
              </a:rPr>
              <a:t>Calculates</a:t>
            </a:r>
            <a:r>
              <a:rPr lang="en-US" sz="2000" dirty="0">
                <a:latin typeface="Arial"/>
                <a:cs typeface="Arial"/>
              </a:rPr>
              <a:t> scores and personalized feedback</a:t>
            </a:r>
          </a:p>
          <a:p>
            <a:endParaRPr lang="en-US" sz="2000" dirty="0">
              <a:latin typeface="Arial" panose="020B0604020202020204" pitchFamily="34" charset="0"/>
              <a:cs typeface="Arial" panose="020B0604020202020204" pitchFamily="34" charset="0"/>
            </a:endParaRPr>
          </a:p>
          <a:p>
            <a:r>
              <a:rPr lang="en-US" sz="2000" b="1" dirty="0">
                <a:solidFill>
                  <a:schemeClr val="accent6">
                    <a:lumMod val="75000"/>
                  </a:schemeClr>
                </a:solidFill>
                <a:latin typeface="Arial"/>
                <a:cs typeface="Arial"/>
              </a:rPr>
              <a:t>Frontend:</a:t>
            </a:r>
            <a:r>
              <a:rPr lang="en-US" sz="2000" dirty="0">
                <a:latin typeface="Arial"/>
                <a:cs typeface="Arial"/>
              </a:rPr>
              <a:t> Shows scores, feedback, and confidence</a:t>
            </a:r>
          </a:p>
          <a:p>
            <a:endParaRPr lang="en-US" sz="2000" dirty="0">
              <a:latin typeface="Arial" panose="020B0604020202020204" pitchFamily="34" charset="0"/>
              <a:cs typeface="Arial" panose="020B0604020202020204" pitchFamily="34" charset="0"/>
            </a:endParaRPr>
          </a:p>
          <a:p>
            <a:r>
              <a:rPr lang="en-US" sz="2000" b="1" dirty="0">
                <a:solidFill>
                  <a:schemeClr val="accent6">
                    <a:lumMod val="75000"/>
                  </a:schemeClr>
                </a:solidFill>
                <a:latin typeface="Arial"/>
                <a:cs typeface="Arial"/>
              </a:rPr>
              <a:t>Student: </a:t>
            </a:r>
            <a:r>
              <a:rPr lang="en-US" sz="2000" dirty="0">
                <a:latin typeface="Arial"/>
                <a:cs typeface="Arial"/>
              </a:rPr>
              <a:t>Can challenge/argue re-grading for AI to re-mark</a:t>
            </a:r>
          </a:p>
          <a:p>
            <a:endParaRPr lang="en-US" sz="2000" dirty="0">
              <a:latin typeface="Arial" panose="020B0604020202020204" pitchFamily="34" charset="0"/>
              <a:cs typeface="Arial" panose="020B0604020202020204" pitchFamily="34" charset="0"/>
            </a:endParaRPr>
          </a:p>
          <a:p>
            <a:r>
              <a:rPr lang="en-US" sz="2000" b="1" dirty="0">
                <a:solidFill>
                  <a:schemeClr val="accent6">
                    <a:lumMod val="75000"/>
                  </a:schemeClr>
                </a:solidFill>
                <a:latin typeface="Arial"/>
                <a:cs typeface="Arial"/>
              </a:rPr>
              <a:t>Teacher: </a:t>
            </a:r>
            <a:r>
              <a:rPr lang="en-US" sz="2000" dirty="0">
                <a:latin typeface="Arial"/>
                <a:cs typeface="Arial"/>
              </a:rPr>
              <a:t>Confirm, moderate and approve grades</a:t>
            </a:r>
          </a:p>
          <a:p>
            <a:endParaRPr lang="en-US"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3DD500B-E71C-0F77-001E-EE2D9734A36A}"/>
              </a:ext>
            </a:extLst>
          </p:cNvPr>
          <p:cNvPicPr>
            <a:picLocks noChangeAspect="1"/>
          </p:cNvPicPr>
          <p:nvPr/>
        </p:nvPicPr>
        <p:blipFill>
          <a:blip r:embed="rId2"/>
          <a:stretch>
            <a:fillRect/>
          </a:stretch>
        </p:blipFill>
        <p:spPr>
          <a:xfrm>
            <a:off x="7710939" y="1564550"/>
            <a:ext cx="3728900" cy="3728900"/>
          </a:xfrm>
          <a:prstGeom prst="rect">
            <a:avLst/>
          </a:prstGeom>
        </p:spPr>
      </p:pic>
      <p:sp>
        <p:nvSpPr>
          <p:cNvPr id="5" name="TextBox 4">
            <a:extLst>
              <a:ext uri="{FF2B5EF4-FFF2-40B4-BE49-F238E27FC236}">
                <a16:creationId xmlns:a16="http://schemas.microsoft.com/office/drawing/2014/main" id="{37433034-9727-EDD2-38CB-AD953CDCD4E5}"/>
              </a:ext>
            </a:extLst>
          </p:cNvPr>
          <p:cNvSpPr txBox="1"/>
          <p:nvPr/>
        </p:nvSpPr>
        <p:spPr>
          <a:xfrm>
            <a:off x="7633640" y="5485577"/>
            <a:ext cx="3728900" cy="400110"/>
          </a:xfrm>
          <a:prstGeom prst="rect">
            <a:avLst/>
          </a:prstGeom>
          <a:noFill/>
        </p:spPr>
        <p:txBody>
          <a:bodyPr wrap="square" rtlCol="0">
            <a:spAutoFit/>
          </a:bodyPr>
          <a:lstStyle/>
          <a:p>
            <a:pPr algn="ctr"/>
            <a:r>
              <a:rPr lang="en-US" sz="2000">
                <a:latin typeface="Arial" panose="020B0604020202020204" pitchFamily="34" charset="0"/>
                <a:cs typeface="Arial" panose="020B0604020202020204" pitchFamily="34" charset="0"/>
              </a:rPr>
              <a:t>Encourages human in the loop</a:t>
            </a:r>
          </a:p>
        </p:txBody>
      </p:sp>
    </p:spTree>
    <p:extLst>
      <p:ext uri="{BB962C8B-B14F-4D97-AF65-F5344CB8AC3E}">
        <p14:creationId xmlns:p14="http://schemas.microsoft.com/office/powerpoint/2010/main" val="358600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D317AB-69B5-910B-021A-EE0B2991B8DF}"/>
              </a:ext>
            </a:extLst>
          </p:cNvPr>
          <p:cNvSpPr txBox="1"/>
          <p:nvPr/>
        </p:nvSpPr>
        <p:spPr>
          <a:xfrm>
            <a:off x="430685" y="320192"/>
            <a:ext cx="8806098" cy="830997"/>
          </a:xfrm>
          <a:prstGeom prst="rect">
            <a:avLst/>
          </a:prstGeom>
          <a:noFill/>
        </p:spPr>
        <p:txBody>
          <a:bodyPr wrap="square" lIns="91440" tIns="45720" rIns="91440" bIns="45720" rtlCol="0" anchor="t">
            <a:spAutoFit/>
          </a:bodyPr>
          <a:lstStyle/>
          <a:p>
            <a:r>
              <a:rPr lang="en-US" sz="2400" b="1">
                <a:solidFill>
                  <a:srgbClr val="0070C0"/>
                </a:solidFill>
                <a:latin typeface="Arial"/>
                <a:cs typeface="Arial"/>
              </a:rPr>
              <a:t>Highlights by AI to code feedback to aid assessment</a:t>
            </a:r>
            <a:r>
              <a:rPr lang="en-US" sz="2400" b="1" i="1" dirty="0">
                <a:solidFill>
                  <a:srgbClr val="0070C0"/>
                </a:solidFill>
                <a:latin typeface="Arial"/>
                <a:cs typeface="Arial"/>
              </a:rPr>
              <a:t> for </a:t>
            </a:r>
            <a:r>
              <a:rPr lang="en-US" sz="2400" b="1" dirty="0">
                <a:solidFill>
                  <a:srgbClr val="0070C0"/>
                </a:solidFill>
                <a:latin typeface="Arial"/>
                <a:cs typeface="Arial"/>
              </a:rPr>
              <a:t>learning</a:t>
            </a:r>
            <a:endParaRPr lang="en-US" dirty="0"/>
          </a:p>
        </p:txBody>
      </p:sp>
      <p:pic>
        <p:nvPicPr>
          <p:cNvPr id="5" name="Picture 4">
            <a:extLst>
              <a:ext uri="{FF2B5EF4-FFF2-40B4-BE49-F238E27FC236}">
                <a16:creationId xmlns:a16="http://schemas.microsoft.com/office/drawing/2014/main" id="{09F04ECF-2788-3EB6-A908-51B3E21B301F}"/>
              </a:ext>
            </a:extLst>
          </p:cNvPr>
          <p:cNvPicPr>
            <a:picLocks noChangeAspect="1"/>
          </p:cNvPicPr>
          <p:nvPr/>
        </p:nvPicPr>
        <p:blipFill>
          <a:blip r:embed="rId2"/>
          <a:srcRect r="42466"/>
          <a:stretch>
            <a:fillRect/>
          </a:stretch>
        </p:blipFill>
        <p:spPr>
          <a:xfrm>
            <a:off x="1385589" y="990825"/>
            <a:ext cx="9420822" cy="2921957"/>
          </a:xfrm>
          <a:prstGeom prst="rect">
            <a:avLst/>
          </a:prstGeom>
        </p:spPr>
      </p:pic>
      <p:pic>
        <p:nvPicPr>
          <p:cNvPr id="6" name="Picture 5">
            <a:extLst>
              <a:ext uri="{FF2B5EF4-FFF2-40B4-BE49-F238E27FC236}">
                <a16:creationId xmlns:a16="http://schemas.microsoft.com/office/drawing/2014/main" id="{EF9A44D0-0058-45F3-DDA1-0E16BA03D506}"/>
              </a:ext>
            </a:extLst>
          </p:cNvPr>
          <p:cNvPicPr>
            <a:picLocks noChangeAspect="1"/>
          </p:cNvPicPr>
          <p:nvPr/>
        </p:nvPicPr>
        <p:blipFill>
          <a:blip r:embed="rId3"/>
          <a:stretch>
            <a:fillRect/>
          </a:stretch>
        </p:blipFill>
        <p:spPr>
          <a:xfrm>
            <a:off x="978772" y="3912782"/>
            <a:ext cx="10820883" cy="2945218"/>
          </a:xfrm>
          <a:prstGeom prst="rect">
            <a:avLst/>
          </a:prstGeom>
        </p:spPr>
      </p:pic>
    </p:spTree>
    <p:extLst>
      <p:ext uri="{BB962C8B-B14F-4D97-AF65-F5344CB8AC3E}">
        <p14:creationId xmlns:p14="http://schemas.microsoft.com/office/powerpoint/2010/main" val="16525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7E9D5B-A132-002D-24ED-3A9DEDAAAB6B}"/>
              </a:ext>
            </a:extLst>
          </p:cNvPr>
          <p:cNvPicPr>
            <a:picLocks noChangeAspect="1"/>
          </p:cNvPicPr>
          <p:nvPr/>
        </p:nvPicPr>
        <p:blipFill>
          <a:blip r:embed="rId2"/>
          <a:stretch>
            <a:fillRect/>
          </a:stretch>
        </p:blipFill>
        <p:spPr>
          <a:xfrm>
            <a:off x="2209800" y="1040681"/>
            <a:ext cx="7772400" cy="5244136"/>
          </a:xfrm>
          <a:prstGeom prst="rect">
            <a:avLst/>
          </a:prstGeom>
        </p:spPr>
      </p:pic>
      <p:sp>
        <p:nvSpPr>
          <p:cNvPr id="5" name="TextBox 4">
            <a:extLst>
              <a:ext uri="{FF2B5EF4-FFF2-40B4-BE49-F238E27FC236}">
                <a16:creationId xmlns:a16="http://schemas.microsoft.com/office/drawing/2014/main" id="{09D749C6-D4E5-7004-C070-6FEC00BB92C3}"/>
              </a:ext>
            </a:extLst>
          </p:cNvPr>
          <p:cNvSpPr txBox="1"/>
          <p:nvPr/>
        </p:nvSpPr>
        <p:spPr>
          <a:xfrm>
            <a:off x="2209800" y="342350"/>
            <a:ext cx="7772400" cy="461665"/>
          </a:xfrm>
          <a:prstGeom prst="rect">
            <a:avLst/>
          </a:prstGeom>
          <a:noFill/>
        </p:spPr>
        <p:txBody>
          <a:bodyPr wrap="square" lIns="91440" tIns="45720" rIns="91440" bIns="45720" rtlCol="0" anchor="t">
            <a:spAutoFit/>
          </a:bodyPr>
          <a:lstStyle/>
          <a:p>
            <a:pPr algn="ctr"/>
            <a:r>
              <a:rPr lang="en-US" sz="2400" b="1" dirty="0">
                <a:solidFill>
                  <a:srgbClr val="0070C0"/>
                </a:solidFill>
                <a:latin typeface="Arial"/>
                <a:cs typeface="Arial"/>
              </a:rPr>
              <a:t>AI grading rationale and personalized feedback</a:t>
            </a:r>
            <a:endParaRPr lang="en-US" dirty="0"/>
          </a:p>
        </p:txBody>
      </p:sp>
    </p:spTree>
    <p:extLst>
      <p:ext uri="{BB962C8B-B14F-4D97-AF65-F5344CB8AC3E}">
        <p14:creationId xmlns:p14="http://schemas.microsoft.com/office/powerpoint/2010/main" val="113529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CB5B5-E840-5442-8BFB-6C48C18011F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4B56BD2-78D3-5867-9847-2A3C1C6DA789}"/>
              </a:ext>
            </a:extLst>
          </p:cNvPr>
          <p:cNvSpPr txBox="1"/>
          <p:nvPr/>
        </p:nvSpPr>
        <p:spPr>
          <a:xfrm>
            <a:off x="444093" y="430648"/>
            <a:ext cx="10838158" cy="461665"/>
          </a:xfrm>
          <a:prstGeom prst="rect">
            <a:avLst/>
          </a:prstGeom>
          <a:noFill/>
        </p:spPr>
        <p:txBody>
          <a:bodyPr wrap="square" lIns="91440" tIns="45720" rIns="91440" bIns="45720" rtlCol="0" anchor="t">
            <a:spAutoFit/>
          </a:bodyPr>
          <a:lstStyle/>
          <a:p>
            <a:r>
              <a:rPr lang="en-US" sz="2400" b="1">
                <a:solidFill>
                  <a:srgbClr val="0070C0"/>
                </a:solidFill>
                <a:latin typeface="Arial"/>
                <a:cs typeface="Arial"/>
              </a:rPr>
              <a:t>Student-in-the-control challenges</a:t>
            </a:r>
            <a:endParaRPr lang="en-US" sz="2400" b="1" dirty="0">
              <a:solidFill>
                <a:srgbClr val="0070C0"/>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2D67E1FF-F63B-257C-5678-6CDC0EAD1330}"/>
              </a:ext>
            </a:extLst>
          </p:cNvPr>
          <p:cNvPicPr>
            <a:picLocks noChangeAspect="1"/>
          </p:cNvPicPr>
          <p:nvPr/>
        </p:nvPicPr>
        <p:blipFill>
          <a:blip r:embed="rId2"/>
          <a:srcRect t="75921" r="64845"/>
          <a:stretch>
            <a:fillRect/>
          </a:stretch>
        </p:blipFill>
        <p:spPr>
          <a:xfrm>
            <a:off x="599597" y="2792502"/>
            <a:ext cx="1912481" cy="1575574"/>
          </a:xfrm>
          <a:prstGeom prst="rect">
            <a:avLst/>
          </a:prstGeom>
        </p:spPr>
      </p:pic>
      <p:pic>
        <p:nvPicPr>
          <p:cNvPr id="3" name="Picture 2" descr="A screenshot of a cell phone&#10;&#10;AI-generated content may be incorrect.">
            <a:extLst>
              <a:ext uri="{FF2B5EF4-FFF2-40B4-BE49-F238E27FC236}">
                <a16:creationId xmlns:a16="http://schemas.microsoft.com/office/drawing/2014/main" id="{7C92F6B9-7B25-BB39-2BFB-AC2FA8D27291}"/>
              </a:ext>
            </a:extLst>
          </p:cNvPr>
          <p:cNvPicPr>
            <a:picLocks noChangeAspect="1"/>
          </p:cNvPicPr>
          <p:nvPr/>
        </p:nvPicPr>
        <p:blipFill>
          <a:blip r:embed="rId3"/>
          <a:stretch>
            <a:fillRect/>
          </a:stretch>
        </p:blipFill>
        <p:spPr>
          <a:xfrm>
            <a:off x="3267482" y="1131794"/>
            <a:ext cx="3113301" cy="4896971"/>
          </a:xfrm>
          <a:prstGeom prst="rect">
            <a:avLst/>
          </a:prstGeom>
        </p:spPr>
      </p:pic>
      <p:pic>
        <p:nvPicPr>
          <p:cNvPr id="5" name="Picture 4" descr="A white text on a white background&#10;&#10;AI-generated content may be incorrect.">
            <a:extLst>
              <a:ext uri="{FF2B5EF4-FFF2-40B4-BE49-F238E27FC236}">
                <a16:creationId xmlns:a16="http://schemas.microsoft.com/office/drawing/2014/main" id="{FA55A2E3-CBBD-DB82-FA5D-00553EBC0AB9}"/>
              </a:ext>
            </a:extLst>
          </p:cNvPr>
          <p:cNvPicPr>
            <a:picLocks noChangeAspect="1"/>
          </p:cNvPicPr>
          <p:nvPr/>
        </p:nvPicPr>
        <p:blipFill>
          <a:blip r:embed="rId4"/>
          <a:stretch>
            <a:fillRect/>
          </a:stretch>
        </p:blipFill>
        <p:spPr>
          <a:xfrm>
            <a:off x="7137946" y="1876984"/>
            <a:ext cx="4443535" cy="3725957"/>
          </a:xfrm>
          <a:prstGeom prst="rect">
            <a:avLst/>
          </a:prstGeom>
        </p:spPr>
      </p:pic>
      <p:sp>
        <p:nvSpPr>
          <p:cNvPr id="6" name="Rectangle 5">
            <a:extLst>
              <a:ext uri="{FF2B5EF4-FFF2-40B4-BE49-F238E27FC236}">
                <a16:creationId xmlns:a16="http://schemas.microsoft.com/office/drawing/2014/main" id="{CAAC1A58-8642-D768-6F8F-9F69241C4F36}"/>
              </a:ext>
            </a:extLst>
          </p:cNvPr>
          <p:cNvSpPr/>
          <p:nvPr/>
        </p:nvSpPr>
        <p:spPr>
          <a:xfrm>
            <a:off x="6934625" y="2464422"/>
            <a:ext cx="3673559" cy="4728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t>
            </a:r>
          </a:p>
        </p:txBody>
      </p:sp>
      <p:sp>
        <p:nvSpPr>
          <p:cNvPr id="8" name="Rectangle 7">
            <a:extLst>
              <a:ext uri="{FF2B5EF4-FFF2-40B4-BE49-F238E27FC236}">
                <a16:creationId xmlns:a16="http://schemas.microsoft.com/office/drawing/2014/main" id="{26441C18-34E1-F22F-A7CD-DD568398FDDA}"/>
              </a:ext>
            </a:extLst>
          </p:cNvPr>
          <p:cNvSpPr/>
          <p:nvPr/>
        </p:nvSpPr>
        <p:spPr>
          <a:xfrm>
            <a:off x="6935746" y="3081866"/>
            <a:ext cx="3673559" cy="4728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t>
            </a:r>
          </a:p>
        </p:txBody>
      </p:sp>
    </p:spTree>
    <p:extLst>
      <p:ext uri="{BB962C8B-B14F-4D97-AF65-F5344CB8AC3E}">
        <p14:creationId xmlns:p14="http://schemas.microsoft.com/office/powerpoint/2010/main" val="126588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823DF7-8256-7189-E269-6F2E625DF961}"/>
              </a:ext>
            </a:extLst>
          </p:cNvPr>
          <p:cNvSpPr txBox="1"/>
          <p:nvPr/>
        </p:nvSpPr>
        <p:spPr>
          <a:xfrm>
            <a:off x="555432" y="535972"/>
            <a:ext cx="11067541" cy="461665"/>
          </a:xfrm>
          <a:prstGeom prst="rect">
            <a:avLst/>
          </a:prstGeom>
          <a:noFill/>
        </p:spPr>
        <p:txBody>
          <a:bodyPr wrap="square" lIns="91440" tIns="45720" rIns="91440" bIns="45720" rtlCol="0" anchor="t">
            <a:spAutoFit/>
          </a:bodyPr>
          <a:lstStyle/>
          <a:p>
            <a:r>
              <a:rPr lang="en-US" sz="2400" b="1">
                <a:solidFill>
                  <a:srgbClr val="0070C0"/>
                </a:solidFill>
                <a:latin typeface="Arial"/>
                <a:cs typeface="Arial"/>
              </a:rPr>
              <a:t>Correlation between</a:t>
            </a:r>
            <a:r>
              <a:rPr lang="en-US" sz="2400" b="1" i="1">
                <a:solidFill>
                  <a:srgbClr val="0070C0"/>
                </a:solidFill>
                <a:latin typeface="Arial"/>
                <a:cs typeface="Arial"/>
              </a:rPr>
              <a:t> zero-shot</a:t>
            </a:r>
            <a:r>
              <a:rPr lang="en-US" sz="2400" b="1">
                <a:solidFill>
                  <a:srgbClr val="0070C0"/>
                </a:solidFill>
                <a:latin typeface="Arial"/>
                <a:cs typeface="Arial"/>
              </a:rPr>
              <a:t> AI marking and teacher marking</a:t>
            </a:r>
          </a:p>
        </p:txBody>
      </p:sp>
      <p:pic>
        <p:nvPicPr>
          <p:cNvPr id="6" name="Picture 5">
            <a:extLst>
              <a:ext uri="{FF2B5EF4-FFF2-40B4-BE49-F238E27FC236}">
                <a16:creationId xmlns:a16="http://schemas.microsoft.com/office/drawing/2014/main" id="{0BF9F868-0839-3591-5D30-E88F75105EDF}"/>
              </a:ext>
            </a:extLst>
          </p:cNvPr>
          <p:cNvPicPr>
            <a:picLocks noChangeAspect="1"/>
          </p:cNvPicPr>
          <p:nvPr/>
        </p:nvPicPr>
        <p:blipFill>
          <a:blip r:embed="rId2"/>
          <a:stretch>
            <a:fillRect/>
          </a:stretch>
        </p:blipFill>
        <p:spPr>
          <a:xfrm>
            <a:off x="555432" y="1904117"/>
            <a:ext cx="4991829" cy="3911825"/>
          </a:xfrm>
          <a:prstGeom prst="rect">
            <a:avLst/>
          </a:prstGeom>
        </p:spPr>
      </p:pic>
      <p:pic>
        <p:nvPicPr>
          <p:cNvPr id="7" name="Picture 6">
            <a:extLst>
              <a:ext uri="{FF2B5EF4-FFF2-40B4-BE49-F238E27FC236}">
                <a16:creationId xmlns:a16="http://schemas.microsoft.com/office/drawing/2014/main" id="{9EBF5BBF-5360-A312-4D09-F8195AF678A1}"/>
              </a:ext>
            </a:extLst>
          </p:cNvPr>
          <p:cNvPicPr>
            <a:picLocks noChangeAspect="1"/>
          </p:cNvPicPr>
          <p:nvPr/>
        </p:nvPicPr>
        <p:blipFill>
          <a:blip r:embed="rId3"/>
          <a:stretch>
            <a:fillRect/>
          </a:stretch>
        </p:blipFill>
        <p:spPr>
          <a:xfrm>
            <a:off x="6240434" y="1915363"/>
            <a:ext cx="5293891" cy="3923071"/>
          </a:xfrm>
          <a:prstGeom prst="rect">
            <a:avLst/>
          </a:prstGeom>
        </p:spPr>
      </p:pic>
      <p:sp>
        <p:nvSpPr>
          <p:cNvPr id="8" name="TextBox 7">
            <a:extLst>
              <a:ext uri="{FF2B5EF4-FFF2-40B4-BE49-F238E27FC236}">
                <a16:creationId xmlns:a16="http://schemas.microsoft.com/office/drawing/2014/main" id="{52945F2D-9B85-3095-CA19-1A96D077BC60}"/>
              </a:ext>
            </a:extLst>
          </p:cNvPr>
          <p:cNvSpPr txBox="1"/>
          <p:nvPr/>
        </p:nvSpPr>
        <p:spPr>
          <a:xfrm>
            <a:off x="1731365" y="1394237"/>
            <a:ext cx="2919683" cy="369332"/>
          </a:xfrm>
          <a:prstGeom prst="rect">
            <a:avLst/>
          </a:prstGeom>
          <a:noFill/>
        </p:spPr>
        <p:txBody>
          <a:bodyPr wrap="square" lIns="91440" tIns="45720" rIns="91440" bIns="45720" rtlCol="0" anchor="t">
            <a:spAutoFit/>
          </a:bodyPr>
          <a:lstStyle/>
          <a:p>
            <a:pPr algn="ctr"/>
            <a:r>
              <a:rPr lang="en-US" b="1">
                <a:solidFill>
                  <a:schemeClr val="accent2">
                    <a:lumMod val="75000"/>
                  </a:schemeClr>
                </a:solidFill>
              </a:rPr>
              <a:t>Q 1 – Lower Blooms </a:t>
            </a:r>
          </a:p>
        </p:txBody>
      </p:sp>
      <p:sp>
        <p:nvSpPr>
          <p:cNvPr id="9" name="TextBox 8">
            <a:extLst>
              <a:ext uri="{FF2B5EF4-FFF2-40B4-BE49-F238E27FC236}">
                <a16:creationId xmlns:a16="http://schemas.microsoft.com/office/drawing/2014/main" id="{24F3A6C5-F457-BDA6-8EDF-94EFE73F9821}"/>
              </a:ext>
            </a:extLst>
          </p:cNvPr>
          <p:cNvSpPr txBox="1"/>
          <p:nvPr/>
        </p:nvSpPr>
        <p:spPr>
          <a:xfrm>
            <a:off x="7054644" y="1402683"/>
            <a:ext cx="4184712" cy="369332"/>
          </a:xfrm>
          <a:prstGeom prst="rect">
            <a:avLst/>
          </a:prstGeom>
          <a:noFill/>
        </p:spPr>
        <p:txBody>
          <a:bodyPr wrap="square" lIns="91440" tIns="45720" rIns="91440" bIns="45720" rtlCol="0" anchor="t">
            <a:spAutoFit/>
          </a:bodyPr>
          <a:lstStyle/>
          <a:p>
            <a:pPr algn="ctr"/>
            <a:r>
              <a:rPr lang="en-US" b="1">
                <a:solidFill>
                  <a:schemeClr val="accent2">
                    <a:lumMod val="75000"/>
                  </a:schemeClr>
                </a:solidFill>
              </a:rPr>
              <a:t>Q2 – Lower Blooms </a:t>
            </a:r>
          </a:p>
        </p:txBody>
      </p:sp>
    </p:spTree>
    <p:extLst>
      <p:ext uri="{BB962C8B-B14F-4D97-AF65-F5344CB8AC3E}">
        <p14:creationId xmlns:p14="http://schemas.microsoft.com/office/powerpoint/2010/main" val="30922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DD731-9D5E-8080-450C-540F9DA459C2}"/>
              </a:ext>
            </a:extLst>
          </p:cNvPr>
          <p:cNvPicPr>
            <a:picLocks noChangeAspect="1"/>
          </p:cNvPicPr>
          <p:nvPr/>
        </p:nvPicPr>
        <p:blipFill>
          <a:blip r:embed="rId2"/>
          <a:stretch>
            <a:fillRect/>
          </a:stretch>
        </p:blipFill>
        <p:spPr>
          <a:xfrm>
            <a:off x="707832" y="1932038"/>
            <a:ext cx="5443420" cy="4302637"/>
          </a:xfrm>
          <a:prstGeom prst="rect">
            <a:avLst/>
          </a:prstGeom>
        </p:spPr>
      </p:pic>
      <p:sp>
        <p:nvSpPr>
          <p:cNvPr id="6" name="TextBox 5">
            <a:extLst>
              <a:ext uri="{FF2B5EF4-FFF2-40B4-BE49-F238E27FC236}">
                <a16:creationId xmlns:a16="http://schemas.microsoft.com/office/drawing/2014/main" id="{8DABA477-5381-116D-A2D2-E96450605ABA}"/>
              </a:ext>
            </a:extLst>
          </p:cNvPr>
          <p:cNvSpPr txBox="1"/>
          <p:nvPr/>
        </p:nvSpPr>
        <p:spPr>
          <a:xfrm>
            <a:off x="707832" y="519039"/>
            <a:ext cx="9987237" cy="461665"/>
          </a:xfrm>
          <a:prstGeom prst="rect">
            <a:avLst/>
          </a:prstGeom>
          <a:noFill/>
        </p:spPr>
        <p:txBody>
          <a:bodyPr wrap="square" lIns="91440" tIns="45720" rIns="91440" bIns="45720" rtlCol="0" anchor="t">
            <a:spAutoFit/>
          </a:bodyPr>
          <a:lstStyle/>
          <a:p>
            <a:r>
              <a:rPr lang="en-US" sz="2400" b="1">
                <a:solidFill>
                  <a:srgbClr val="0070C0"/>
                </a:solidFill>
                <a:latin typeface="Arial"/>
                <a:cs typeface="Arial"/>
              </a:rPr>
              <a:t>Correlation between</a:t>
            </a:r>
            <a:r>
              <a:rPr lang="en-US" sz="2400" b="1" i="1">
                <a:solidFill>
                  <a:srgbClr val="0070C0"/>
                </a:solidFill>
                <a:latin typeface="Arial"/>
                <a:cs typeface="Arial"/>
              </a:rPr>
              <a:t> zero-shot</a:t>
            </a:r>
            <a:r>
              <a:rPr lang="en-US" sz="2400" b="1">
                <a:solidFill>
                  <a:srgbClr val="0070C0"/>
                </a:solidFill>
                <a:latin typeface="Arial"/>
                <a:cs typeface="Arial"/>
              </a:rPr>
              <a:t> AI marking and teacher marking</a:t>
            </a:r>
            <a:endParaRPr lang="en-US" sz="2400">
              <a:solidFill>
                <a:srgbClr val="0070C0"/>
              </a:solidFill>
              <a:latin typeface="Arial"/>
              <a:cs typeface="Arial"/>
            </a:endParaRPr>
          </a:p>
        </p:txBody>
      </p:sp>
      <p:pic>
        <p:nvPicPr>
          <p:cNvPr id="7" name="Picture 6">
            <a:extLst>
              <a:ext uri="{FF2B5EF4-FFF2-40B4-BE49-F238E27FC236}">
                <a16:creationId xmlns:a16="http://schemas.microsoft.com/office/drawing/2014/main" id="{6551B4B8-9E2F-CFD0-C5F4-7ACD417AEC38}"/>
              </a:ext>
            </a:extLst>
          </p:cNvPr>
          <p:cNvPicPr>
            <a:picLocks noChangeAspect="1"/>
          </p:cNvPicPr>
          <p:nvPr/>
        </p:nvPicPr>
        <p:blipFill>
          <a:blip r:embed="rId3"/>
          <a:stretch>
            <a:fillRect/>
          </a:stretch>
        </p:blipFill>
        <p:spPr>
          <a:xfrm>
            <a:off x="6151252" y="2005780"/>
            <a:ext cx="5890597" cy="4155152"/>
          </a:xfrm>
          <a:prstGeom prst="rect">
            <a:avLst/>
          </a:prstGeom>
        </p:spPr>
      </p:pic>
      <p:sp>
        <p:nvSpPr>
          <p:cNvPr id="8" name="TextBox 7">
            <a:extLst>
              <a:ext uri="{FF2B5EF4-FFF2-40B4-BE49-F238E27FC236}">
                <a16:creationId xmlns:a16="http://schemas.microsoft.com/office/drawing/2014/main" id="{403FAB94-2B39-AF20-A4A8-3BF71B9E7158}"/>
              </a:ext>
            </a:extLst>
          </p:cNvPr>
          <p:cNvSpPr txBox="1"/>
          <p:nvPr/>
        </p:nvSpPr>
        <p:spPr>
          <a:xfrm>
            <a:off x="2040591" y="1308576"/>
            <a:ext cx="3386325" cy="369332"/>
          </a:xfrm>
          <a:prstGeom prst="rect">
            <a:avLst/>
          </a:prstGeom>
          <a:noFill/>
        </p:spPr>
        <p:txBody>
          <a:bodyPr wrap="square" lIns="91440" tIns="45720" rIns="91440" bIns="45720" rtlCol="0" anchor="t">
            <a:spAutoFit/>
          </a:bodyPr>
          <a:lstStyle/>
          <a:p>
            <a:pPr algn="ctr"/>
            <a:r>
              <a:rPr lang="en-US" b="1">
                <a:solidFill>
                  <a:schemeClr val="accent2">
                    <a:lumMod val="75000"/>
                  </a:schemeClr>
                </a:solidFill>
              </a:rPr>
              <a:t>Q3 – Higher Blooms </a:t>
            </a:r>
          </a:p>
        </p:txBody>
      </p:sp>
      <p:sp>
        <p:nvSpPr>
          <p:cNvPr id="9" name="TextBox 8">
            <a:extLst>
              <a:ext uri="{FF2B5EF4-FFF2-40B4-BE49-F238E27FC236}">
                <a16:creationId xmlns:a16="http://schemas.microsoft.com/office/drawing/2014/main" id="{9149F72A-1F20-BE17-F659-888375BC20F5}"/>
              </a:ext>
            </a:extLst>
          </p:cNvPr>
          <p:cNvSpPr txBox="1"/>
          <p:nvPr/>
        </p:nvSpPr>
        <p:spPr>
          <a:xfrm>
            <a:off x="7590901" y="1276177"/>
            <a:ext cx="3627464" cy="369332"/>
          </a:xfrm>
          <a:prstGeom prst="rect">
            <a:avLst/>
          </a:prstGeom>
          <a:noFill/>
        </p:spPr>
        <p:txBody>
          <a:bodyPr wrap="square" lIns="91440" tIns="45720" rIns="91440" bIns="45720" rtlCol="0" anchor="t">
            <a:spAutoFit/>
          </a:bodyPr>
          <a:lstStyle/>
          <a:p>
            <a:pPr algn="ctr"/>
            <a:r>
              <a:rPr lang="en-US" b="1">
                <a:solidFill>
                  <a:schemeClr val="accent2">
                    <a:lumMod val="75000"/>
                  </a:schemeClr>
                </a:solidFill>
              </a:rPr>
              <a:t>Q4 – Conceptual difficulty </a:t>
            </a:r>
          </a:p>
        </p:txBody>
      </p:sp>
    </p:spTree>
    <p:extLst>
      <p:ext uri="{BB962C8B-B14F-4D97-AF65-F5344CB8AC3E}">
        <p14:creationId xmlns:p14="http://schemas.microsoft.com/office/powerpoint/2010/main" val="405221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567E7-592A-EA6C-DF25-FC77061A0E5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FE67B0A-71B6-B638-18B2-BE0C8899DADC}"/>
              </a:ext>
            </a:extLst>
          </p:cNvPr>
          <p:cNvSpPr txBox="1"/>
          <p:nvPr/>
        </p:nvSpPr>
        <p:spPr>
          <a:xfrm>
            <a:off x="3520897" y="141893"/>
            <a:ext cx="5565230" cy="461665"/>
          </a:xfrm>
          <a:prstGeom prst="rect">
            <a:avLst/>
          </a:prstGeom>
          <a:noFill/>
        </p:spPr>
        <p:txBody>
          <a:bodyPr wrap="square" lIns="91440" tIns="45720" rIns="91440" bIns="45720" rtlCol="0" anchor="t">
            <a:spAutoFit/>
          </a:bodyPr>
          <a:lstStyle/>
          <a:p>
            <a:pPr algn="ctr"/>
            <a:r>
              <a:rPr lang="en-US" sz="2400" b="1">
                <a:latin typeface="Arial"/>
                <a:cs typeface="Arial"/>
              </a:rPr>
              <a:t>Vox 2.0 (</a:t>
            </a:r>
            <a:r>
              <a:rPr lang="en-US" sz="2400" b="1">
                <a:latin typeface="Arial"/>
                <a:cs typeface="Arial"/>
                <a:hlinkClick r:id="rId2"/>
              </a:rPr>
              <a:t>vox.hku.hk</a:t>
            </a:r>
            <a:r>
              <a:rPr lang="en-US" sz="2400" b="1">
                <a:latin typeface="Arial"/>
                <a:cs typeface="Arial"/>
              </a:rPr>
              <a:t>) - Feedback  </a:t>
            </a:r>
            <a:endParaRPr lang="en-US" sz="24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CF29408-D51A-BA29-A4E0-1E6BAD907F1E}"/>
              </a:ext>
            </a:extLst>
          </p:cNvPr>
          <p:cNvSpPr txBox="1"/>
          <p:nvPr/>
        </p:nvSpPr>
        <p:spPr>
          <a:xfrm>
            <a:off x="3304384" y="5876129"/>
            <a:ext cx="6114002" cy="64633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a:latin typeface="Arial"/>
                <a:cs typeface="Arial"/>
              </a:rPr>
              <a:t>Self, peer, teacher evaluation </a:t>
            </a:r>
          </a:p>
          <a:p>
            <a:pPr marL="342900" indent="-34290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pic>
        <p:nvPicPr>
          <p:cNvPr id="2" name="Picture 1" descr="A screenshot of a medical form&#10;&#10;AI-generated content may be incorrect.">
            <a:extLst>
              <a:ext uri="{FF2B5EF4-FFF2-40B4-BE49-F238E27FC236}">
                <a16:creationId xmlns:a16="http://schemas.microsoft.com/office/drawing/2014/main" id="{C842D6A9-7076-87FC-6368-D3751D3BEC37}"/>
              </a:ext>
            </a:extLst>
          </p:cNvPr>
          <p:cNvPicPr>
            <a:picLocks noChangeAspect="1"/>
          </p:cNvPicPr>
          <p:nvPr/>
        </p:nvPicPr>
        <p:blipFill>
          <a:blip r:embed="rId3"/>
          <a:stretch>
            <a:fillRect/>
          </a:stretch>
        </p:blipFill>
        <p:spPr>
          <a:xfrm>
            <a:off x="1099456" y="761873"/>
            <a:ext cx="9133115" cy="4887940"/>
          </a:xfrm>
          <a:prstGeom prst="rect">
            <a:avLst/>
          </a:prstGeom>
        </p:spPr>
      </p:pic>
      <p:pic>
        <p:nvPicPr>
          <p:cNvPr id="6" name="Picture 5" descr="A screenshot of a diagram&#10;&#10;AI-generated content may be incorrect.">
            <a:extLst>
              <a:ext uri="{FF2B5EF4-FFF2-40B4-BE49-F238E27FC236}">
                <a16:creationId xmlns:a16="http://schemas.microsoft.com/office/drawing/2014/main" id="{67234864-D3C8-D803-CD41-1332012DB891}"/>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93641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BDE997-ABE1-041B-61DB-B4FEDAD33431}"/>
              </a:ext>
            </a:extLst>
          </p:cNvPr>
          <p:cNvSpPr txBox="1"/>
          <p:nvPr/>
        </p:nvSpPr>
        <p:spPr>
          <a:xfrm>
            <a:off x="572815" y="577441"/>
            <a:ext cx="5523185" cy="461665"/>
          </a:xfrm>
          <a:prstGeom prst="rect">
            <a:avLst/>
          </a:prstGeom>
          <a:noFill/>
        </p:spPr>
        <p:txBody>
          <a:bodyPr wrap="square" rtlCol="0">
            <a:spAutoFit/>
          </a:bodyPr>
          <a:lstStyle/>
          <a:p>
            <a:r>
              <a:rPr lang="en-US" sz="2400" b="1" dirty="0">
                <a:solidFill>
                  <a:srgbClr val="0070C0"/>
                </a:solidFill>
                <a:latin typeface="Arial" panose="020B0604020202020204" pitchFamily="34" charset="0"/>
                <a:cs typeface="Arial" panose="020B0604020202020204" pitchFamily="34" charset="0"/>
              </a:rPr>
              <a:t>What we’re planning now?</a:t>
            </a:r>
          </a:p>
        </p:txBody>
      </p:sp>
      <p:pic>
        <p:nvPicPr>
          <p:cNvPr id="6" name="Picture 5">
            <a:extLst>
              <a:ext uri="{FF2B5EF4-FFF2-40B4-BE49-F238E27FC236}">
                <a16:creationId xmlns:a16="http://schemas.microsoft.com/office/drawing/2014/main" id="{6126CCE6-5B40-BA2F-4630-483B9F7B4FD1}"/>
              </a:ext>
            </a:extLst>
          </p:cNvPr>
          <p:cNvPicPr>
            <a:picLocks noChangeAspect="1"/>
          </p:cNvPicPr>
          <p:nvPr/>
        </p:nvPicPr>
        <p:blipFill>
          <a:blip r:embed="rId2"/>
          <a:srcRect t="29051" b="27463"/>
          <a:stretch>
            <a:fillRect/>
          </a:stretch>
        </p:blipFill>
        <p:spPr>
          <a:xfrm>
            <a:off x="2589084" y="1663697"/>
            <a:ext cx="6223000" cy="2706130"/>
          </a:xfrm>
          <a:prstGeom prst="rect">
            <a:avLst/>
          </a:prstGeom>
        </p:spPr>
      </p:pic>
      <p:sp>
        <p:nvSpPr>
          <p:cNvPr id="7" name="TextBox 6">
            <a:extLst>
              <a:ext uri="{FF2B5EF4-FFF2-40B4-BE49-F238E27FC236}">
                <a16:creationId xmlns:a16="http://schemas.microsoft.com/office/drawing/2014/main" id="{1F3FA65D-F499-B14A-5A5B-BC23625D5651}"/>
              </a:ext>
            </a:extLst>
          </p:cNvPr>
          <p:cNvSpPr txBox="1"/>
          <p:nvPr/>
        </p:nvSpPr>
        <p:spPr>
          <a:xfrm>
            <a:off x="2088292" y="4671252"/>
            <a:ext cx="7018638" cy="646331"/>
          </a:xfrm>
          <a:prstGeom prst="rect">
            <a:avLst/>
          </a:prstGeom>
          <a:noFill/>
        </p:spPr>
        <p:txBody>
          <a:bodyPr wrap="square" rtlCol="0">
            <a:spAutoFit/>
          </a:bodyPr>
          <a:lstStyle/>
          <a:p>
            <a:pPr algn="ctr"/>
            <a:r>
              <a:rPr lang="en-US" b="1" dirty="0"/>
              <a:t>Comparative study between teachers and AI for marking short-answer questions in health sciences on Vox 3.0</a:t>
            </a:r>
          </a:p>
        </p:txBody>
      </p:sp>
    </p:spTree>
    <p:extLst>
      <p:ext uri="{BB962C8B-B14F-4D97-AF65-F5344CB8AC3E}">
        <p14:creationId xmlns:p14="http://schemas.microsoft.com/office/powerpoint/2010/main" val="3239384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EC2D6E4-D626-EA53-FB17-E342680DD2C6}"/>
              </a:ext>
            </a:extLst>
          </p:cNvPr>
          <p:cNvSpPr txBox="1"/>
          <p:nvPr/>
        </p:nvSpPr>
        <p:spPr>
          <a:xfrm>
            <a:off x="572815" y="577441"/>
            <a:ext cx="5523185" cy="461665"/>
          </a:xfrm>
          <a:prstGeom prst="rect">
            <a:avLst/>
          </a:prstGeom>
          <a:noFill/>
        </p:spPr>
        <p:txBody>
          <a:bodyPr wrap="square" rtlCol="0">
            <a:spAutoFit/>
          </a:bodyPr>
          <a:lstStyle/>
          <a:p>
            <a:r>
              <a:rPr lang="en-US" sz="2400" b="1" dirty="0">
                <a:solidFill>
                  <a:srgbClr val="0070C0"/>
                </a:solidFill>
                <a:latin typeface="Arial" panose="020B0604020202020204" pitchFamily="34" charset="0"/>
                <a:cs typeface="Arial" panose="020B0604020202020204" pitchFamily="34" charset="0"/>
              </a:rPr>
              <a:t>Future uses</a:t>
            </a:r>
          </a:p>
        </p:txBody>
      </p:sp>
      <p:pic>
        <p:nvPicPr>
          <p:cNvPr id="6" name="Picture 5">
            <a:extLst>
              <a:ext uri="{FF2B5EF4-FFF2-40B4-BE49-F238E27FC236}">
                <a16:creationId xmlns:a16="http://schemas.microsoft.com/office/drawing/2014/main" id="{4425770F-6CC4-A359-AE33-A586994DBDC9}"/>
              </a:ext>
            </a:extLst>
          </p:cNvPr>
          <p:cNvPicPr>
            <a:picLocks noChangeAspect="1"/>
          </p:cNvPicPr>
          <p:nvPr/>
        </p:nvPicPr>
        <p:blipFill>
          <a:blip r:embed="rId2"/>
          <a:stretch>
            <a:fillRect/>
          </a:stretch>
        </p:blipFill>
        <p:spPr>
          <a:xfrm>
            <a:off x="1213507" y="2000250"/>
            <a:ext cx="2120900" cy="2120900"/>
          </a:xfrm>
          <a:prstGeom prst="rect">
            <a:avLst/>
          </a:prstGeom>
        </p:spPr>
      </p:pic>
      <p:sp>
        <p:nvSpPr>
          <p:cNvPr id="7" name="TextBox 6">
            <a:extLst>
              <a:ext uri="{FF2B5EF4-FFF2-40B4-BE49-F238E27FC236}">
                <a16:creationId xmlns:a16="http://schemas.microsoft.com/office/drawing/2014/main" id="{3D143EB7-DE4D-C8E3-1324-013C40980BD8}"/>
              </a:ext>
            </a:extLst>
          </p:cNvPr>
          <p:cNvSpPr txBox="1"/>
          <p:nvPr/>
        </p:nvSpPr>
        <p:spPr>
          <a:xfrm>
            <a:off x="725872" y="4121150"/>
            <a:ext cx="3144968" cy="707886"/>
          </a:xfrm>
          <a:prstGeom prst="rect">
            <a:avLst/>
          </a:prstGeom>
          <a:noFill/>
        </p:spPr>
        <p:txBody>
          <a:bodyPr wrap="square" lIns="91440" tIns="45720" rIns="91440" bIns="45720" rtlCol="0" anchor="t">
            <a:spAutoFit/>
          </a:bodyPr>
          <a:lstStyle/>
          <a:p>
            <a:pPr algn="ctr"/>
            <a:r>
              <a:rPr lang="en-US" sz="2000" b="1" dirty="0">
                <a:latin typeface="Arial"/>
                <a:cs typeface="Arial"/>
              </a:rPr>
              <a:t>Summative (high-stakes) assessment </a:t>
            </a:r>
          </a:p>
        </p:txBody>
      </p:sp>
      <p:pic>
        <p:nvPicPr>
          <p:cNvPr id="9" name="Picture 8">
            <a:extLst>
              <a:ext uri="{FF2B5EF4-FFF2-40B4-BE49-F238E27FC236}">
                <a16:creationId xmlns:a16="http://schemas.microsoft.com/office/drawing/2014/main" id="{12FFE0BB-2611-B7F6-855C-D5E8F878797A}"/>
              </a:ext>
            </a:extLst>
          </p:cNvPr>
          <p:cNvPicPr>
            <a:picLocks noChangeAspect="1"/>
          </p:cNvPicPr>
          <p:nvPr/>
        </p:nvPicPr>
        <p:blipFill>
          <a:blip r:embed="rId3"/>
          <a:stretch>
            <a:fillRect/>
          </a:stretch>
        </p:blipFill>
        <p:spPr>
          <a:xfrm>
            <a:off x="4648200" y="2368550"/>
            <a:ext cx="1752600" cy="1752600"/>
          </a:xfrm>
          <a:prstGeom prst="rect">
            <a:avLst/>
          </a:prstGeom>
        </p:spPr>
      </p:pic>
      <p:sp>
        <p:nvSpPr>
          <p:cNvPr id="10" name="TextBox 9">
            <a:extLst>
              <a:ext uri="{FF2B5EF4-FFF2-40B4-BE49-F238E27FC236}">
                <a16:creationId xmlns:a16="http://schemas.microsoft.com/office/drawing/2014/main" id="{80B5EF4A-BE6D-B1F3-1E2F-2510B319197A}"/>
              </a:ext>
            </a:extLst>
          </p:cNvPr>
          <p:cNvSpPr txBox="1"/>
          <p:nvPr/>
        </p:nvSpPr>
        <p:spPr>
          <a:xfrm>
            <a:off x="4179330" y="4121150"/>
            <a:ext cx="3144968" cy="707886"/>
          </a:xfrm>
          <a:prstGeom prst="rect">
            <a:avLst/>
          </a:prstGeom>
          <a:noFill/>
        </p:spPr>
        <p:txBody>
          <a:bodyPr wrap="square" lIns="91440" tIns="45720" rIns="91440" bIns="45720" rtlCol="0" anchor="t">
            <a:spAutoFit/>
          </a:bodyPr>
          <a:lstStyle/>
          <a:p>
            <a:pPr algn="ctr"/>
            <a:r>
              <a:rPr lang="en-US" sz="2000" b="1" dirty="0">
                <a:latin typeface="Arial"/>
                <a:cs typeface="Arial"/>
              </a:rPr>
              <a:t>Application across medical education</a:t>
            </a:r>
          </a:p>
        </p:txBody>
      </p:sp>
      <p:pic>
        <p:nvPicPr>
          <p:cNvPr id="13" name="Picture 12">
            <a:extLst>
              <a:ext uri="{FF2B5EF4-FFF2-40B4-BE49-F238E27FC236}">
                <a16:creationId xmlns:a16="http://schemas.microsoft.com/office/drawing/2014/main" id="{824145E4-02F3-E62B-184D-A839315C5AED}"/>
              </a:ext>
            </a:extLst>
          </p:cNvPr>
          <p:cNvPicPr>
            <a:picLocks noChangeAspect="1"/>
          </p:cNvPicPr>
          <p:nvPr/>
        </p:nvPicPr>
        <p:blipFill>
          <a:blip r:embed="rId4"/>
          <a:stretch>
            <a:fillRect/>
          </a:stretch>
        </p:blipFill>
        <p:spPr>
          <a:xfrm>
            <a:off x="8546206" y="2224371"/>
            <a:ext cx="1782584" cy="1672658"/>
          </a:xfrm>
          <a:prstGeom prst="rect">
            <a:avLst/>
          </a:prstGeom>
        </p:spPr>
      </p:pic>
      <p:sp>
        <p:nvSpPr>
          <p:cNvPr id="14" name="TextBox 13">
            <a:extLst>
              <a:ext uri="{FF2B5EF4-FFF2-40B4-BE49-F238E27FC236}">
                <a16:creationId xmlns:a16="http://schemas.microsoft.com/office/drawing/2014/main" id="{720B0DB1-A1BB-26B5-1705-787F972D0F7D}"/>
              </a:ext>
            </a:extLst>
          </p:cNvPr>
          <p:cNvSpPr txBox="1"/>
          <p:nvPr/>
        </p:nvSpPr>
        <p:spPr>
          <a:xfrm>
            <a:off x="7632788" y="4121150"/>
            <a:ext cx="3144968" cy="2246769"/>
          </a:xfrm>
          <a:prstGeom prst="rect">
            <a:avLst/>
          </a:prstGeom>
          <a:noFill/>
        </p:spPr>
        <p:txBody>
          <a:bodyPr wrap="square" lIns="91440" tIns="45720" rIns="91440" bIns="45720" rtlCol="0" anchor="t">
            <a:spAutoFit/>
          </a:bodyPr>
          <a:lstStyle/>
          <a:p>
            <a:pPr algn="ctr"/>
            <a:r>
              <a:rPr lang="en-US" sz="2000" b="1" dirty="0">
                <a:latin typeface="Arial"/>
                <a:cs typeface="Arial"/>
              </a:rPr>
              <a:t>Investigating longitudinal pedagogical outcomes</a:t>
            </a:r>
          </a:p>
          <a:p>
            <a:pPr algn="ctr"/>
            <a:r>
              <a:rPr lang="en-US" sz="2000" b="1" dirty="0">
                <a:latin typeface="Arial"/>
                <a:cs typeface="Arial"/>
              </a:rPr>
              <a:t>e.g. feedback update, learner engagement, academic performance etc.</a:t>
            </a:r>
          </a:p>
        </p:txBody>
      </p:sp>
    </p:spTree>
    <p:extLst>
      <p:ext uri="{BB962C8B-B14F-4D97-AF65-F5344CB8AC3E}">
        <p14:creationId xmlns:p14="http://schemas.microsoft.com/office/powerpoint/2010/main" val="35566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400F4-08CC-2F62-402E-DF967C76302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02DE42F9-E6C2-1ED2-54DD-E77C1DF7A8C2}"/>
              </a:ext>
            </a:extLst>
          </p:cNvPr>
          <p:cNvPicPr>
            <a:picLocks noChangeAspect="1"/>
          </p:cNvPicPr>
          <p:nvPr/>
        </p:nvPicPr>
        <p:blipFill>
          <a:blip r:embed="rId2"/>
          <a:stretch>
            <a:fillRect/>
          </a:stretch>
        </p:blipFill>
        <p:spPr>
          <a:xfrm>
            <a:off x="5507447" y="1376853"/>
            <a:ext cx="1746474" cy="1734831"/>
          </a:xfrm>
          <a:prstGeom prst="rect">
            <a:avLst/>
          </a:prstGeom>
        </p:spPr>
      </p:pic>
      <p:sp>
        <p:nvSpPr>
          <p:cNvPr id="13" name="TextBox 12">
            <a:extLst>
              <a:ext uri="{FF2B5EF4-FFF2-40B4-BE49-F238E27FC236}">
                <a16:creationId xmlns:a16="http://schemas.microsoft.com/office/drawing/2014/main" id="{E83E1030-8C4D-553F-2400-E7BD16BB0519}"/>
              </a:ext>
            </a:extLst>
          </p:cNvPr>
          <p:cNvSpPr txBox="1"/>
          <p:nvPr/>
        </p:nvSpPr>
        <p:spPr>
          <a:xfrm>
            <a:off x="4952592" y="3111684"/>
            <a:ext cx="2856185" cy="707886"/>
          </a:xfrm>
          <a:prstGeom prst="rect">
            <a:avLst/>
          </a:prstGeom>
          <a:noFill/>
        </p:spPr>
        <p:txBody>
          <a:bodyPr wrap="square" lIns="91440" tIns="45720" rIns="91440" bIns="45720" rtlCol="0" anchor="t">
            <a:spAutoFit/>
          </a:bodyPr>
          <a:lstStyle/>
          <a:p>
            <a:pPr algn="ctr"/>
            <a:r>
              <a:rPr lang="en-US" sz="2000">
                <a:latin typeface="Arial"/>
                <a:cs typeface="Arial"/>
              </a:rPr>
              <a:t>Perform Individual sample grading </a:t>
            </a:r>
          </a:p>
        </p:txBody>
      </p:sp>
      <p:pic>
        <p:nvPicPr>
          <p:cNvPr id="21" name="Picture 20">
            <a:extLst>
              <a:ext uri="{FF2B5EF4-FFF2-40B4-BE49-F238E27FC236}">
                <a16:creationId xmlns:a16="http://schemas.microsoft.com/office/drawing/2014/main" id="{E7894A13-A92B-B3E1-4D89-647B5D907C1D}"/>
              </a:ext>
            </a:extLst>
          </p:cNvPr>
          <p:cNvPicPr>
            <a:picLocks noChangeAspect="1"/>
          </p:cNvPicPr>
          <p:nvPr/>
        </p:nvPicPr>
        <p:blipFill>
          <a:blip r:embed="rId3"/>
          <a:stretch>
            <a:fillRect/>
          </a:stretch>
        </p:blipFill>
        <p:spPr>
          <a:xfrm>
            <a:off x="1408394" y="1376853"/>
            <a:ext cx="2144111" cy="1206062"/>
          </a:xfrm>
          <a:prstGeom prst="rect">
            <a:avLst/>
          </a:prstGeom>
        </p:spPr>
      </p:pic>
      <p:sp>
        <p:nvSpPr>
          <p:cNvPr id="22" name="TextBox 21">
            <a:extLst>
              <a:ext uri="{FF2B5EF4-FFF2-40B4-BE49-F238E27FC236}">
                <a16:creationId xmlns:a16="http://schemas.microsoft.com/office/drawing/2014/main" id="{1EEB9085-C81B-EFEB-09D3-2CE08F46DF89}"/>
              </a:ext>
            </a:extLst>
          </p:cNvPr>
          <p:cNvSpPr txBox="1"/>
          <p:nvPr/>
        </p:nvSpPr>
        <p:spPr>
          <a:xfrm>
            <a:off x="1052355" y="2826208"/>
            <a:ext cx="2856186" cy="1323439"/>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AI understands AI!</a:t>
            </a:r>
          </a:p>
          <a:p>
            <a:pPr algn="ctr"/>
            <a:r>
              <a:rPr lang="en-US" sz="2000">
                <a:latin typeface="Arial" panose="020B0604020202020204" pitchFamily="34" charset="0"/>
                <a:cs typeface="Arial" panose="020B0604020202020204" pitchFamily="34" charset="0"/>
              </a:rPr>
              <a:t>Have AI format </a:t>
            </a:r>
          </a:p>
          <a:p>
            <a:pPr algn="ctr"/>
            <a:r>
              <a:rPr lang="en-US" sz="2000">
                <a:latin typeface="Arial" panose="020B0604020202020204" pitchFamily="34" charset="0"/>
                <a:cs typeface="Arial" panose="020B0604020202020204" pitchFamily="34" charset="0"/>
              </a:rPr>
              <a:t>or structure model answers before grading</a:t>
            </a:r>
          </a:p>
        </p:txBody>
      </p:sp>
      <p:sp>
        <p:nvSpPr>
          <p:cNvPr id="3" name="TextBox 2">
            <a:extLst>
              <a:ext uri="{FF2B5EF4-FFF2-40B4-BE49-F238E27FC236}">
                <a16:creationId xmlns:a16="http://schemas.microsoft.com/office/drawing/2014/main" id="{98D8F2E9-A464-0954-7128-A268FF06020F}"/>
              </a:ext>
            </a:extLst>
          </p:cNvPr>
          <p:cNvSpPr txBox="1"/>
          <p:nvPr/>
        </p:nvSpPr>
        <p:spPr>
          <a:xfrm>
            <a:off x="572815" y="577441"/>
            <a:ext cx="5523185" cy="461665"/>
          </a:xfrm>
          <a:prstGeom prst="rect">
            <a:avLst/>
          </a:prstGeom>
          <a:noFill/>
        </p:spPr>
        <p:txBody>
          <a:bodyPr wrap="square" rtlCol="0">
            <a:spAutoFit/>
          </a:bodyPr>
          <a:lstStyle/>
          <a:p>
            <a:r>
              <a:rPr lang="en-US" sz="2400" b="1">
                <a:solidFill>
                  <a:srgbClr val="0070C0"/>
                </a:solidFill>
                <a:latin typeface="Arial" panose="020B0604020202020204" pitchFamily="34" charset="0"/>
                <a:cs typeface="Arial" panose="020B0604020202020204" pitchFamily="34" charset="0"/>
              </a:rPr>
              <a:t>Best practices for AI-based grading</a:t>
            </a:r>
          </a:p>
        </p:txBody>
      </p:sp>
    </p:spTree>
    <p:extLst>
      <p:ext uri="{BB962C8B-B14F-4D97-AF65-F5344CB8AC3E}">
        <p14:creationId xmlns:p14="http://schemas.microsoft.com/office/powerpoint/2010/main" val="3927385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E42-C36C-240C-2661-26D4DC168933}"/>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D2210B1-1A72-D13E-D7ED-DD46560AE76A}"/>
              </a:ext>
            </a:extLst>
          </p:cNvPr>
          <p:cNvPicPr>
            <a:picLocks noChangeAspect="1"/>
          </p:cNvPicPr>
          <p:nvPr/>
        </p:nvPicPr>
        <p:blipFill>
          <a:blip r:embed="rId2"/>
          <a:stretch>
            <a:fillRect/>
          </a:stretch>
        </p:blipFill>
        <p:spPr>
          <a:xfrm>
            <a:off x="5507447" y="1376853"/>
            <a:ext cx="1746474" cy="1734831"/>
          </a:xfrm>
          <a:prstGeom prst="rect">
            <a:avLst/>
          </a:prstGeom>
        </p:spPr>
      </p:pic>
      <p:sp>
        <p:nvSpPr>
          <p:cNvPr id="13" name="TextBox 12">
            <a:extLst>
              <a:ext uri="{FF2B5EF4-FFF2-40B4-BE49-F238E27FC236}">
                <a16:creationId xmlns:a16="http://schemas.microsoft.com/office/drawing/2014/main" id="{5A5FA1CD-B4A3-5788-BB5B-11FBC1439645}"/>
              </a:ext>
            </a:extLst>
          </p:cNvPr>
          <p:cNvSpPr txBox="1"/>
          <p:nvPr/>
        </p:nvSpPr>
        <p:spPr>
          <a:xfrm>
            <a:off x="4952592" y="3111684"/>
            <a:ext cx="2856185" cy="707886"/>
          </a:xfrm>
          <a:prstGeom prst="rect">
            <a:avLst/>
          </a:prstGeom>
          <a:noFill/>
        </p:spPr>
        <p:txBody>
          <a:bodyPr wrap="square" lIns="91440" tIns="45720" rIns="91440" bIns="45720" rtlCol="0" anchor="t">
            <a:spAutoFit/>
          </a:bodyPr>
          <a:lstStyle/>
          <a:p>
            <a:pPr algn="ctr"/>
            <a:r>
              <a:rPr lang="en-US" sz="2000">
                <a:latin typeface="Arial"/>
                <a:cs typeface="Arial"/>
              </a:rPr>
              <a:t>Perform Individual sample grading </a:t>
            </a:r>
          </a:p>
        </p:txBody>
      </p:sp>
      <p:pic>
        <p:nvPicPr>
          <p:cNvPr id="21" name="Picture 20">
            <a:extLst>
              <a:ext uri="{FF2B5EF4-FFF2-40B4-BE49-F238E27FC236}">
                <a16:creationId xmlns:a16="http://schemas.microsoft.com/office/drawing/2014/main" id="{A2CE82EE-D43E-D889-48E9-44648432CACB}"/>
              </a:ext>
            </a:extLst>
          </p:cNvPr>
          <p:cNvPicPr>
            <a:picLocks noChangeAspect="1"/>
          </p:cNvPicPr>
          <p:nvPr/>
        </p:nvPicPr>
        <p:blipFill>
          <a:blip r:embed="rId3"/>
          <a:stretch>
            <a:fillRect/>
          </a:stretch>
        </p:blipFill>
        <p:spPr>
          <a:xfrm>
            <a:off x="1408394" y="1376853"/>
            <a:ext cx="2144111" cy="1206062"/>
          </a:xfrm>
          <a:prstGeom prst="rect">
            <a:avLst/>
          </a:prstGeom>
        </p:spPr>
      </p:pic>
      <p:sp>
        <p:nvSpPr>
          <p:cNvPr id="22" name="TextBox 21">
            <a:extLst>
              <a:ext uri="{FF2B5EF4-FFF2-40B4-BE49-F238E27FC236}">
                <a16:creationId xmlns:a16="http://schemas.microsoft.com/office/drawing/2014/main" id="{FD6C1C0F-2FA9-3C6F-DA43-C7174A7C17B7}"/>
              </a:ext>
            </a:extLst>
          </p:cNvPr>
          <p:cNvSpPr txBox="1"/>
          <p:nvPr/>
        </p:nvSpPr>
        <p:spPr>
          <a:xfrm>
            <a:off x="1052355" y="2826208"/>
            <a:ext cx="2856186" cy="1323439"/>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AI understands AI!</a:t>
            </a:r>
          </a:p>
          <a:p>
            <a:pPr algn="ctr"/>
            <a:r>
              <a:rPr lang="en-US" sz="2000">
                <a:latin typeface="Arial" panose="020B0604020202020204" pitchFamily="34" charset="0"/>
                <a:cs typeface="Arial" panose="020B0604020202020204" pitchFamily="34" charset="0"/>
              </a:rPr>
              <a:t>Have AI format </a:t>
            </a:r>
          </a:p>
          <a:p>
            <a:pPr algn="ctr"/>
            <a:r>
              <a:rPr lang="en-US" sz="2000">
                <a:latin typeface="Arial" panose="020B0604020202020204" pitchFamily="34" charset="0"/>
                <a:cs typeface="Arial" panose="020B0604020202020204" pitchFamily="34" charset="0"/>
              </a:rPr>
              <a:t>or structure model answers before grading</a:t>
            </a:r>
          </a:p>
        </p:txBody>
      </p:sp>
      <p:sp>
        <p:nvSpPr>
          <p:cNvPr id="3" name="TextBox 2">
            <a:extLst>
              <a:ext uri="{FF2B5EF4-FFF2-40B4-BE49-F238E27FC236}">
                <a16:creationId xmlns:a16="http://schemas.microsoft.com/office/drawing/2014/main" id="{8ACED379-100C-F205-FCC0-6CADCD2E9C4F}"/>
              </a:ext>
            </a:extLst>
          </p:cNvPr>
          <p:cNvSpPr txBox="1"/>
          <p:nvPr/>
        </p:nvSpPr>
        <p:spPr>
          <a:xfrm>
            <a:off x="572815" y="577441"/>
            <a:ext cx="5523185" cy="461665"/>
          </a:xfrm>
          <a:prstGeom prst="rect">
            <a:avLst/>
          </a:prstGeom>
          <a:noFill/>
        </p:spPr>
        <p:txBody>
          <a:bodyPr wrap="square" rtlCol="0">
            <a:spAutoFit/>
          </a:bodyPr>
          <a:lstStyle/>
          <a:p>
            <a:r>
              <a:rPr lang="en-US" sz="2400" b="1">
                <a:solidFill>
                  <a:srgbClr val="0070C0"/>
                </a:solidFill>
                <a:latin typeface="Arial" panose="020B0604020202020204" pitchFamily="34" charset="0"/>
                <a:cs typeface="Arial" panose="020B0604020202020204" pitchFamily="34" charset="0"/>
              </a:rPr>
              <a:t>Best practices for AI-based grading</a:t>
            </a:r>
          </a:p>
        </p:txBody>
      </p:sp>
      <p:pic>
        <p:nvPicPr>
          <p:cNvPr id="4" name="Picture 3" descr="A person sitting at a table writing on a piece of paper&#10;&#10;AI-generated content may be incorrect.">
            <a:extLst>
              <a:ext uri="{FF2B5EF4-FFF2-40B4-BE49-F238E27FC236}">
                <a16:creationId xmlns:a16="http://schemas.microsoft.com/office/drawing/2014/main" id="{D63EB617-9BF6-0322-5E55-9A16A9177D3B}"/>
              </a:ext>
            </a:extLst>
          </p:cNvPr>
          <p:cNvPicPr>
            <a:picLocks noChangeAspect="1"/>
          </p:cNvPicPr>
          <p:nvPr/>
        </p:nvPicPr>
        <p:blipFill>
          <a:blip r:embed="rId4"/>
          <a:stretch>
            <a:fillRect/>
          </a:stretch>
        </p:blipFill>
        <p:spPr>
          <a:xfrm>
            <a:off x="8918555" y="1046551"/>
            <a:ext cx="1854200" cy="1854200"/>
          </a:xfrm>
          <a:prstGeom prst="rect">
            <a:avLst/>
          </a:prstGeom>
        </p:spPr>
      </p:pic>
      <p:sp>
        <p:nvSpPr>
          <p:cNvPr id="6" name="TextBox 5">
            <a:extLst>
              <a:ext uri="{FF2B5EF4-FFF2-40B4-BE49-F238E27FC236}">
                <a16:creationId xmlns:a16="http://schemas.microsoft.com/office/drawing/2014/main" id="{C87BE547-AFDB-721D-F22E-BE1659397333}"/>
              </a:ext>
            </a:extLst>
          </p:cNvPr>
          <p:cNvSpPr txBox="1"/>
          <p:nvPr/>
        </p:nvSpPr>
        <p:spPr>
          <a:xfrm>
            <a:off x="8773600" y="2900751"/>
            <a:ext cx="2144110" cy="1631216"/>
          </a:xfrm>
          <a:prstGeom prst="rect">
            <a:avLst/>
          </a:prstGeom>
          <a:noFill/>
        </p:spPr>
        <p:txBody>
          <a:bodyPr wrap="square" lIns="91440" tIns="45720" rIns="91440" bIns="45720" rtlCol="0" anchor="t">
            <a:spAutoFit/>
          </a:bodyPr>
          <a:lstStyle/>
          <a:p>
            <a:pPr algn="ctr"/>
            <a:r>
              <a:rPr lang="en-US" sz="2000" b="1">
                <a:latin typeface="Arial"/>
                <a:cs typeface="Arial"/>
              </a:rPr>
              <a:t>Teacher-in-the-control to mark </a:t>
            </a:r>
            <a:r>
              <a:rPr lang="en-US" sz="2000" b="1" dirty="0">
                <a:latin typeface="Arial"/>
                <a:cs typeface="Arial"/>
              </a:rPr>
              <a:t>examples </a:t>
            </a:r>
            <a:r>
              <a:rPr lang="en-US" sz="2000" dirty="0">
                <a:latin typeface="Arial"/>
                <a:cs typeface="Arial"/>
              </a:rPr>
              <a:t>for AI to use for </a:t>
            </a:r>
            <a:r>
              <a:rPr lang="en-US" sz="2000" i="1" dirty="0">
                <a:latin typeface="Arial"/>
                <a:cs typeface="Arial"/>
              </a:rPr>
              <a:t>few-shot </a:t>
            </a:r>
            <a:r>
              <a:rPr lang="en-US" sz="2000" dirty="0">
                <a:latin typeface="Arial"/>
                <a:cs typeface="Arial"/>
              </a:rPr>
              <a:t>grading</a:t>
            </a:r>
          </a:p>
        </p:txBody>
      </p:sp>
      <p:sp>
        <p:nvSpPr>
          <p:cNvPr id="8" name="TextBox 7">
            <a:extLst>
              <a:ext uri="{FF2B5EF4-FFF2-40B4-BE49-F238E27FC236}">
                <a16:creationId xmlns:a16="http://schemas.microsoft.com/office/drawing/2014/main" id="{9F40F073-EE67-C473-6A41-D0FE695D7B42}"/>
              </a:ext>
            </a:extLst>
          </p:cNvPr>
          <p:cNvSpPr txBox="1"/>
          <p:nvPr/>
        </p:nvSpPr>
        <p:spPr>
          <a:xfrm>
            <a:off x="5661020" y="4419711"/>
            <a:ext cx="2431325" cy="1631216"/>
          </a:xfrm>
          <a:prstGeom prst="rect">
            <a:avLst/>
          </a:prstGeom>
          <a:noFill/>
        </p:spPr>
        <p:txBody>
          <a:bodyPr wrap="square" lIns="91440" tIns="45720" rIns="91440" bIns="45720" rtlCol="0" anchor="t">
            <a:spAutoFit/>
          </a:bodyPr>
          <a:lstStyle/>
          <a:p>
            <a:pPr algn="ctr"/>
            <a:r>
              <a:rPr lang="en-US" sz="2000" b="1">
                <a:latin typeface="Arial"/>
                <a:cs typeface="Arial"/>
              </a:rPr>
              <a:t>Student-in-the-control </a:t>
            </a:r>
            <a:r>
              <a:rPr lang="en-US" sz="2000">
                <a:latin typeface="Arial"/>
                <a:cs typeface="Arial"/>
              </a:rPr>
              <a:t>challenge grading, justify rationale and agree on score / feedback </a:t>
            </a:r>
          </a:p>
        </p:txBody>
      </p:sp>
      <p:pic>
        <p:nvPicPr>
          <p:cNvPr id="10" name="Picture 9" descr="A person sitting at a desk with a computer and a book&#10;&#10;AI-generated content may be incorrect.">
            <a:extLst>
              <a:ext uri="{FF2B5EF4-FFF2-40B4-BE49-F238E27FC236}">
                <a16:creationId xmlns:a16="http://schemas.microsoft.com/office/drawing/2014/main" id="{511EB71F-53C1-981F-7139-5E70A968B251}"/>
              </a:ext>
            </a:extLst>
          </p:cNvPr>
          <p:cNvPicPr>
            <a:picLocks noChangeAspect="1"/>
          </p:cNvPicPr>
          <p:nvPr/>
        </p:nvPicPr>
        <p:blipFill>
          <a:blip r:embed="rId5"/>
          <a:stretch>
            <a:fillRect/>
          </a:stretch>
        </p:blipFill>
        <p:spPr>
          <a:xfrm>
            <a:off x="3214785" y="4721043"/>
            <a:ext cx="1961031" cy="1328459"/>
          </a:xfrm>
          <a:prstGeom prst="rect">
            <a:avLst/>
          </a:prstGeom>
        </p:spPr>
      </p:pic>
    </p:spTree>
    <p:extLst>
      <p:ext uri="{BB962C8B-B14F-4D97-AF65-F5344CB8AC3E}">
        <p14:creationId xmlns:p14="http://schemas.microsoft.com/office/powerpoint/2010/main" val="4131604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59B70-E4A7-9F16-E7E9-A8A3E0CFA772}"/>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79D5055F-72DA-D567-C823-07149A97EB13}"/>
              </a:ext>
            </a:extLst>
          </p:cNvPr>
          <p:cNvPicPr>
            <a:picLocks noChangeAspect="1"/>
          </p:cNvPicPr>
          <p:nvPr/>
        </p:nvPicPr>
        <p:blipFill>
          <a:blip r:embed="rId2"/>
          <a:stretch>
            <a:fillRect/>
          </a:stretch>
        </p:blipFill>
        <p:spPr>
          <a:xfrm>
            <a:off x="4877756" y="1732823"/>
            <a:ext cx="1635838" cy="1635838"/>
          </a:xfrm>
          <a:prstGeom prst="rect">
            <a:avLst/>
          </a:prstGeom>
        </p:spPr>
      </p:pic>
      <p:sp>
        <p:nvSpPr>
          <p:cNvPr id="16" name="TextBox 15">
            <a:extLst>
              <a:ext uri="{FF2B5EF4-FFF2-40B4-BE49-F238E27FC236}">
                <a16:creationId xmlns:a16="http://schemas.microsoft.com/office/drawing/2014/main" id="{4DE3852F-2845-5979-4AE9-CCC88E2D0077}"/>
              </a:ext>
            </a:extLst>
          </p:cNvPr>
          <p:cNvSpPr txBox="1"/>
          <p:nvPr/>
        </p:nvSpPr>
        <p:spPr>
          <a:xfrm>
            <a:off x="4479733" y="3660237"/>
            <a:ext cx="2591371" cy="1015663"/>
          </a:xfrm>
          <a:prstGeom prst="rect">
            <a:avLst/>
          </a:prstGeom>
          <a:noFill/>
        </p:spPr>
        <p:txBody>
          <a:bodyPr wrap="square" lIns="91440" tIns="45720" rIns="91440" bIns="45720" rtlCol="0" anchor="t">
            <a:spAutoFit/>
          </a:bodyPr>
          <a:lstStyle/>
          <a:p>
            <a:pPr algn="ctr"/>
            <a:r>
              <a:rPr lang="en-US" sz="2000">
                <a:latin typeface="Arial"/>
                <a:cs typeface="Arial"/>
              </a:rPr>
              <a:t>AI can identify class / student  level gaps and misconceptions </a:t>
            </a:r>
          </a:p>
        </p:txBody>
      </p:sp>
      <p:sp>
        <p:nvSpPr>
          <p:cNvPr id="2" name="TextBox 1">
            <a:extLst>
              <a:ext uri="{FF2B5EF4-FFF2-40B4-BE49-F238E27FC236}">
                <a16:creationId xmlns:a16="http://schemas.microsoft.com/office/drawing/2014/main" id="{CD971A29-42E4-01C5-8928-0579A0CD0160}"/>
              </a:ext>
            </a:extLst>
          </p:cNvPr>
          <p:cNvSpPr txBox="1"/>
          <p:nvPr/>
        </p:nvSpPr>
        <p:spPr>
          <a:xfrm>
            <a:off x="572815" y="577441"/>
            <a:ext cx="5523185" cy="461665"/>
          </a:xfrm>
          <a:prstGeom prst="rect">
            <a:avLst/>
          </a:prstGeom>
          <a:noFill/>
        </p:spPr>
        <p:txBody>
          <a:bodyPr wrap="square" rtlCol="0">
            <a:spAutoFit/>
          </a:bodyPr>
          <a:lstStyle/>
          <a:p>
            <a:r>
              <a:rPr lang="en-US" sz="2400" b="1" dirty="0">
                <a:solidFill>
                  <a:srgbClr val="0070C0"/>
                </a:solidFill>
                <a:latin typeface="Arial" panose="020B0604020202020204" pitchFamily="34" charset="0"/>
                <a:cs typeface="Arial" panose="020B0604020202020204" pitchFamily="34" charset="0"/>
              </a:rPr>
              <a:t>Best practices for AI-based grading</a:t>
            </a:r>
          </a:p>
        </p:txBody>
      </p:sp>
      <p:pic>
        <p:nvPicPr>
          <p:cNvPr id="5" name="Graphic 4" descr="Badge Cross with solid fill">
            <a:extLst>
              <a:ext uri="{FF2B5EF4-FFF2-40B4-BE49-F238E27FC236}">
                <a16:creationId xmlns:a16="http://schemas.microsoft.com/office/drawing/2014/main" id="{88690835-EEAB-4AA3-C146-88B681E043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3864" y="1761763"/>
            <a:ext cx="1600370" cy="1600370"/>
          </a:xfrm>
          <a:prstGeom prst="rect">
            <a:avLst/>
          </a:prstGeom>
        </p:spPr>
      </p:pic>
      <p:sp>
        <p:nvSpPr>
          <p:cNvPr id="8" name="TextBox 7">
            <a:extLst>
              <a:ext uri="{FF2B5EF4-FFF2-40B4-BE49-F238E27FC236}">
                <a16:creationId xmlns:a16="http://schemas.microsoft.com/office/drawing/2014/main" id="{023FA72A-F5E7-2C7C-8C87-6B1576DAB326}"/>
              </a:ext>
            </a:extLst>
          </p:cNvPr>
          <p:cNvSpPr txBox="1"/>
          <p:nvPr/>
        </p:nvSpPr>
        <p:spPr>
          <a:xfrm>
            <a:off x="1369379" y="3653722"/>
            <a:ext cx="2144110" cy="1323439"/>
          </a:xfrm>
          <a:prstGeom prst="rect">
            <a:avLst/>
          </a:prstGeom>
          <a:noFill/>
        </p:spPr>
        <p:txBody>
          <a:bodyPr wrap="square" lIns="91440" tIns="45720" rIns="91440" bIns="45720" rtlCol="0" anchor="t">
            <a:spAutoFit/>
          </a:bodyPr>
          <a:lstStyle/>
          <a:p>
            <a:pPr algn="ctr"/>
            <a:r>
              <a:rPr lang="en-US" sz="2000" b="1">
                <a:latin typeface="Arial"/>
                <a:cs typeface="Arial"/>
              </a:rPr>
              <a:t>Never</a:t>
            </a:r>
            <a:r>
              <a:rPr lang="en-US" sz="2000">
                <a:latin typeface="Arial"/>
                <a:cs typeface="Arial"/>
              </a:rPr>
              <a:t> automate final grades without human in the loop</a:t>
            </a:r>
            <a:endParaRPr lang="en-US" sz="2000">
              <a:latin typeface="Arial" panose="020B0604020202020204" pitchFamily="34" charset="0"/>
              <a:cs typeface="Arial" panose="020B0604020202020204" pitchFamily="34" charset="0"/>
            </a:endParaRPr>
          </a:p>
        </p:txBody>
      </p:sp>
      <p:pic>
        <p:nvPicPr>
          <p:cNvPr id="10" name="Picture 9" descr="A group of people sitting on a ladder and a robot&#10;&#10;AI-generated content may be incorrect.">
            <a:extLst>
              <a:ext uri="{FF2B5EF4-FFF2-40B4-BE49-F238E27FC236}">
                <a16:creationId xmlns:a16="http://schemas.microsoft.com/office/drawing/2014/main" id="{E11346FF-73EF-0150-F469-77F48368D7A0}"/>
              </a:ext>
            </a:extLst>
          </p:cNvPr>
          <p:cNvPicPr>
            <a:picLocks noChangeAspect="1"/>
          </p:cNvPicPr>
          <p:nvPr/>
        </p:nvPicPr>
        <p:blipFill>
          <a:blip r:embed="rId5"/>
          <a:stretch>
            <a:fillRect/>
          </a:stretch>
        </p:blipFill>
        <p:spPr>
          <a:xfrm>
            <a:off x="8300694" y="1821919"/>
            <a:ext cx="2856186" cy="1607081"/>
          </a:xfrm>
          <a:prstGeom prst="rect">
            <a:avLst/>
          </a:prstGeom>
        </p:spPr>
      </p:pic>
      <p:sp>
        <p:nvSpPr>
          <p:cNvPr id="12" name="TextBox 11">
            <a:extLst>
              <a:ext uri="{FF2B5EF4-FFF2-40B4-BE49-F238E27FC236}">
                <a16:creationId xmlns:a16="http://schemas.microsoft.com/office/drawing/2014/main" id="{1CAE049A-51BC-8715-AC0F-42FC50414AAB}"/>
              </a:ext>
            </a:extLst>
          </p:cNvPr>
          <p:cNvSpPr txBox="1"/>
          <p:nvPr/>
        </p:nvSpPr>
        <p:spPr>
          <a:xfrm>
            <a:off x="8716066" y="3656088"/>
            <a:ext cx="2086303" cy="1323439"/>
          </a:xfrm>
          <a:prstGeom prst="rect">
            <a:avLst/>
          </a:prstGeom>
          <a:noFill/>
        </p:spPr>
        <p:txBody>
          <a:bodyPr wrap="square" rtlCol="0">
            <a:spAutoFit/>
          </a:bodyPr>
          <a:lstStyle/>
          <a:p>
            <a:pPr algn="ctr"/>
            <a:r>
              <a:rPr lang="en-US" sz="2000" b="1">
                <a:latin typeface="Arial" panose="020B0604020202020204" pitchFamily="34" charset="0"/>
                <a:cs typeface="Arial" panose="020B0604020202020204" pitchFamily="34" charset="0"/>
              </a:rPr>
              <a:t>AI literacy </a:t>
            </a:r>
            <a:r>
              <a:rPr lang="en-US" sz="2000">
                <a:latin typeface="Arial" panose="020B0604020202020204" pitchFamily="34" charset="0"/>
                <a:cs typeface="Arial" panose="020B0604020202020204" pitchFamily="34" charset="0"/>
              </a:rPr>
              <a:t>for students to critique AI feedback</a:t>
            </a:r>
          </a:p>
        </p:txBody>
      </p:sp>
    </p:spTree>
    <p:extLst>
      <p:ext uri="{BB962C8B-B14F-4D97-AF65-F5344CB8AC3E}">
        <p14:creationId xmlns:p14="http://schemas.microsoft.com/office/powerpoint/2010/main" val="1090341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E7D24A-5C58-F933-44D3-8632A97CE4B5}"/>
              </a:ext>
            </a:extLst>
          </p:cNvPr>
          <p:cNvSpPr txBox="1"/>
          <p:nvPr/>
        </p:nvSpPr>
        <p:spPr>
          <a:xfrm>
            <a:off x="367864" y="434148"/>
            <a:ext cx="3289736" cy="461665"/>
          </a:xfrm>
          <a:prstGeom prst="rect">
            <a:avLst/>
          </a:prstGeom>
          <a:noFill/>
        </p:spPr>
        <p:txBody>
          <a:bodyPr wrap="square" lIns="91440" tIns="45720" rIns="91440" bIns="45720" rtlCol="0" anchor="t">
            <a:spAutoFit/>
          </a:bodyPr>
          <a:lstStyle/>
          <a:p>
            <a:r>
              <a:rPr lang="en-US" sz="2400" b="1">
                <a:solidFill>
                  <a:srgbClr val="0070C0"/>
                </a:solidFill>
                <a:latin typeface="Arial"/>
                <a:cs typeface="Arial"/>
              </a:rPr>
              <a:t>Acknowledgement</a:t>
            </a:r>
            <a:endParaRPr lang="en-US" sz="2400" b="1">
              <a:solidFill>
                <a:srgbClr val="0070C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956A44D-613F-032A-D736-A2F6EA83549C}"/>
              </a:ext>
            </a:extLst>
          </p:cNvPr>
          <p:cNvPicPr>
            <a:picLocks noChangeAspect="1"/>
          </p:cNvPicPr>
          <p:nvPr/>
        </p:nvPicPr>
        <p:blipFill>
          <a:blip r:embed="rId2"/>
          <a:stretch>
            <a:fillRect/>
          </a:stretch>
        </p:blipFill>
        <p:spPr>
          <a:xfrm>
            <a:off x="3402853" y="2526231"/>
            <a:ext cx="5649633" cy="3248586"/>
          </a:xfrm>
          <a:prstGeom prst="rect">
            <a:avLst/>
          </a:prstGeom>
        </p:spPr>
      </p:pic>
      <p:sp>
        <p:nvSpPr>
          <p:cNvPr id="3" name="TextBox 2">
            <a:extLst>
              <a:ext uri="{FF2B5EF4-FFF2-40B4-BE49-F238E27FC236}">
                <a16:creationId xmlns:a16="http://schemas.microsoft.com/office/drawing/2014/main" id="{0005DAAF-5820-3ED5-B6CB-5A54CF73C25D}"/>
              </a:ext>
            </a:extLst>
          </p:cNvPr>
          <p:cNvSpPr txBox="1"/>
          <p:nvPr/>
        </p:nvSpPr>
        <p:spPr>
          <a:xfrm>
            <a:off x="2454089" y="1602441"/>
            <a:ext cx="754716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i="1">
                <a:latin typeface="Helvetica Neue"/>
                <a:ea typeface="Helvetica Neue"/>
                <a:cs typeface="Helvetica Neue"/>
              </a:rPr>
              <a:t>Embedding AI automated feedback and learning analytics within an HKU learning management system</a:t>
            </a:r>
          </a:p>
          <a:p>
            <a:pPr algn="ctr"/>
            <a:endParaRPr lang="en-US" b="1" i="1"/>
          </a:p>
        </p:txBody>
      </p:sp>
    </p:spTree>
    <p:extLst>
      <p:ext uri="{BB962C8B-B14F-4D97-AF65-F5344CB8AC3E}">
        <p14:creationId xmlns:p14="http://schemas.microsoft.com/office/powerpoint/2010/main" val="465581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20A5D1-C881-EDDE-A2C0-DC178EDECF58}"/>
              </a:ext>
            </a:extLst>
          </p:cNvPr>
          <p:cNvPicPr>
            <a:picLocks noChangeAspect="1"/>
          </p:cNvPicPr>
          <p:nvPr/>
        </p:nvPicPr>
        <p:blipFill>
          <a:blip r:embed="rId2"/>
          <a:stretch>
            <a:fillRect/>
          </a:stretch>
        </p:blipFill>
        <p:spPr>
          <a:xfrm>
            <a:off x="150911" y="2095474"/>
            <a:ext cx="11890178" cy="3613348"/>
          </a:xfrm>
          <a:prstGeom prst="rect">
            <a:avLst/>
          </a:prstGeom>
        </p:spPr>
      </p:pic>
      <p:sp>
        <p:nvSpPr>
          <p:cNvPr id="6" name="TextBox 5">
            <a:extLst>
              <a:ext uri="{FF2B5EF4-FFF2-40B4-BE49-F238E27FC236}">
                <a16:creationId xmlns:a16="http://schemas.microsoft.com/office/drawing/2014/main" id="{24768274-83DC-3422-6186-C0F18EFDDD55}"/>
              </a:ext>
            </a:extLst>
          </p:cNvPr>
          <p:cNvSpPr txBox="1"/>
          <p:nvPr/>
        </p:nvSpPr>
        <p:spPr>
          <a:xfrm>
            <a:off x="3560218" y="1251679"/>
            <a:ext cx="5793847" cy="461665"/>
          </a:xfrm>
          <a:prstGeom prst="rect">
            <a:avLst/>
          </a:prstGeom>
          <a:noFill/>
        </p:spPr>
        <p:txBody>
          <a:bodyPr wrap="square">
            <a:spAutoFit/>
          </a:bodyPr>
          <a:lstStyle/>
          <a:p>
            <a:pPr algn="ctr"/>
            <a:r>
              <a:rPr lang="en-US" sz="2400" b="1" dirty="0">
                <a:solidFill>
                  <a:srgbClr val="0070C0"/>
                </a:solidFill>
                <a:latin typeface="Arial" panose="020B0604020202020204" pitchFamily="34" charset="0"/>
                <a:cs typeface="Arial" panose="020B0604020202020204" pitchFamily="34" charset="0"/>
              </a:rPr>
              <a:t>AI grading framework on Vox 3.0</a:t>
            </a:r>
            <a:endParaRPr lang="en-US" dirty="0"/>
          </a:p>
        </p:txBody>
      </p:sp>
      <p:sp>
        <p:nvSpPr>
          <p:cNvPr id="7" name="Rectangle 6">
            <a:extLst>
              <a:ext uri="{FF2B5EF4-FFF2-40B4-BE49-F238E27FC236}">
                <a16:creationId xmlns:a16="http://schemas.microsoft.com/office/drawing/2014/main" id="{1F22ED14-63AE-F685-1113-9F6CF833E8D2}"/>
              </a:ext>
            </a:extLst>
          </p:cNvPr>
          <p:cNvSpPr/>
          <p:nvPr/>
        </p:nvSpPr>
        <p:spPr>
          <a:xfrm>
            <a:off x="1470454" y="2421924"/>
            <a:ext cx="2842054" cy="2557849"/>
          </a:xfrm>
          <a:prstGeom prst="rect">
            <a:avLst/>
          </a:prstGeom>
          <a:noFill/>
          <a:ln w="28575">
            <a:solidFill>
              <a:srgbClr val="FF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Rectangle 7">
            <a:extLst>
              <a:ext uri="{FF2B5EF4-FFF2-40B4-BE49-F238E27FC236}">
                <a16:creationId xmlns:a16="http://schemas.microsoft.com/office/drawing/2014/main" id="{C02EB951-9629-22CE-C33A-79C0D27E69D0}"/>
              </a:ext>
            </a:extLst>
          </p:cNvPr>
          <p:cNvSpPr/>
          <p:nvPr/>
        </p:nvSpPr>
        <p:spPr>
          <a:xfrm>
            <a:off x="7685903" y="2150075"/>
            <a:ext cx="2669059" cy="2730844"/>
          </a:xfrm>
          <a:prstGeom prst="rect">
            <a:avLst/>
          </a:prstGeom>
          <a:noFill/>
          <a:ln w="28575">
            <a:solidFill>
              <a:srgbClr val="FF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0EEE141-A276-CF11-A627-ED51591E519F}"/>
              </a:ext>
            </a:extLst>
          </p:cNvPr>
          <p:cNvSpPr txBox="1"/>
          <p:nvPr/>
        </p:nvSpPr>
        <p:spPr>
          <a:xfrm>
            <a:off x="3547862" y="5606321"/>
            <a:ext cx="5214551" cy="369332"/>
          </a:xfrm>
          <a:prstGeom prst="rect">
            <a:avLst/>
          </a:prstGeom>
          <a:noFill/>
        </p:spPr>
        <p:txBody>
          <a:bodyPr wrap="square" rtlCol="0">
            <a:spAutoFit/>
          </a:bodyPr>
          <a:lstStyle/>
          <a:p>
            <a:pPr algn="ctr"/>
            <a:r>
              <a:rPr lang="en-US" b="1" dirty="0">
                <a:solidFill>
                  <a:srgbClr val="FF0000"/>
                </a:solidFill>
              </a:rPr>
              <a:t>*</a:t>
            </a:r>
            <a:r>
              <a:rPr lang="en-US" b="1" dirty="0"/>
              <a:t>Critical for hallucination detection</a:t>
            </a:r>
          </a:p>
        </p:txBody>
      </p:sp>
    </p:spTree>
    <p:extLst>
      <p:ext uri="{BB962C8B-B14F-4D97-AF65-F5344CB8AC3E}">
        <p14:creationId xmlns:p14="http://schemas.microsoft.com/office/powerpoint/2010/main" val="74790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AE13A47-65CB-2862-95AC-01300B02162D}"/>
            </a:ext>
          </a:extLst>
        </p:cNvPr>
        <p:cNvGrpSpPr/>
        <p:nvPr/>
      </p:nvGrpSpPr>
      <p:grpSpPr>
        <a:xfrm>
          <a:off x="0" y="0"/>
          <a:ext cx="0" cy="0"/>
          <a:chOff x="0" y="0"/>
          <a:chExt cx="0" cy="0"/>
        </a:xfrm>
      </p:grpSpPr>
      <p:pic>
        <p:nvPicPr>
          <p:cNvPr id="2" name="Picture 1" descr="A white text on a white background&#10;&#10;AI-generated content may be incorrect.">
            <a:extLst>
              <a:ext uri="{FF2B5EF4-FFF2-40B4-BE49-F238E27FC236}">
                <a16:creationId xmlns:a16="http://schemas.microsoft.com/office/drawing/2014/main" id="{D2F43820-4141-87F2-D5F0-A593059831DD}"/>
              </a:ext>
            </a:extLst>
          </p:cNvPr>
          <p:cNvPicPr>
            <a:picLocks noChangeAspect="1"/>
          </p:cNvPicPr>
          <p:nvPr/>
        </p:nvPicPr>
        <p:blipFill>
          <a:blip r:embed="rId2"/>
          <a:stretch>
            <a:fillRect/>
          </a:stretch>
        </p:blipFill>
        <p:spPr>
          <a:xfrm>
            <a:off x="6932800" y="2029385"/>
            <a:ext cx="4433608" cy="2575113"/>
          </a:xfrm>
          <a:prstGeom prst="rect">
            <a:avLst/>
          </a:prstGeom>
        </p:spPr>
      </p:pic>
      <p:sp>
        <p:nvSpPr>
          <p:cNvPr id="4" name="TextBox 3">
            <a:extLst>
              <a:ext uri="{FF2B5EF4-FFF2-40B4-BE49-F238E27FC236}">
                <a16:creationId xmlns:a16="http://schemas.microsoft.com/office/drawing/2014/main" id="{B5BB89E8-6C67-84A7-6DB3-883B6C25546C}"/>
              </a:ext>
            </a:extLst>
          </p:cNvPr>
          <p:cNvSpPr txBox="1"/>
          <p:nvPr/>
        </p:nvSpPr>
        <p:spPr>
          <a:xfrm>
            <a:off x="444093" y="430648"/>
            <a:ext cx="10838158" cy="461665"/>
          </a:xfrm>
          <a:prstGeom prst="rect">
            <a:avLst/>
          </a:prstGeom>
          <a:noFill/>
        </p:spPr>
        <p:txBody>
          <a:bodyPr wrap="square" lIns="91440" tIns="45720" rIns="91440" bIns="45720" rtlCol="0" anchor="t">
            <a:spAutoFit/>
          </a:bodyPr>
          <a:lstStyle/>
          <a:p>
            <a:r>
              <a:rPr lang="en-US" sz="2400" b="1" dirty="0">
                <a:solidFill>
                  <a:srgbClr val="0070C0"/>
                </a:solidFill>
                <a:latin typeface="Arial"/>
                <a:cs typeface="Arial"/>
              </a:rPr>
              <a:t>Student-in-the-loop challenges</a:t>
            </a:r>
            <a:endParaRPr lang="en-US" sz="2400" b="1" dirty="0">
              <a:solidFill>
                <a:srgbClr val="0070C0"/>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E3FA5C20-A625-0CEF-11F6-D0A8741A51ED}"/>
              </a:ext>
            </a:extLst>
          </p:cNvPr>
          <p:cNvPicPr>
            <a:picLocks noChangeAspect="1"/>
          </p:cNvPicPr>
          <p:nvPr/>
        </p:nvPicPr>
        <p:blipFill>
          <a:blip r:embed="rId3"/>
          <a:srcRect t="75921" r="64845"/>
          <a:stretch>
            <a:fillRect/>
          </a:stretch>
        </p:blipFill>
        <p:spPr>
          <a:xfrm>
            <a:off x="599597" y="2792502"/>
            <a:ext cx="1912481" cy="1575574"/>
          </a:xfrm>
          <a:prstGeom prst="rect">
            <a:avLst/>
          </a:prstGeom>
        </p:spPr>
      </p:pic>
      <p:sp>
        <p:nvSpPr>
          <p:cNvPr id="6" name="Rectangle 5">
            <a:extLst>
              <a:ext uri="{FF2B5EF4-FFF2-40B4-BE49-F238E27FC236}">
                <a16:creationId xmlns:a16="http://schemas.microsoft.com/office/drawing/2014/main" id="{8F30CA92-CB78-B2B8-03DC-A9A745449F46}"/>
              </a:ext>
            </a:extLst>
          </p:cNvPr>
          <p:cNvSpPr/>
          <p:nvPr/>
        </p:nvSpPr>
        <p:spPr>
          <a:xfrm>
            <a:off x="6934625" y="2610098"/>
            <a:ext cx="3673559" cy="4728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t>
            </a:r>
          </a:p>
        </p:txBody>
      </p:sp>
      <p:sp>
        <p:nvSpPr>
          <p:cNvPr id="8" name="Rectangle 7">
            <a:extLst>
              <a:ext uri="{FF2B5EF4-FFF2-40B4-BE49-F238E27FC236}">
                <a16:creationId xmlns:a16="http://schemas.microsoft.com/office/drawing/2014/main" id="{518F5194-3A29-CDB9-0CC3-4F9D2CDE5EFD}"/>
              </a:ext>
            </a:extLst>
          </p:cNvPr>
          <p:cNvSpPr/>
          <p:nvPr/>
        </p:nvSpPr>
        <p:spPr>
          <a:xfrm>
            <a:off x="6924540" y="3205131"/>
            <a:ext cx="3673559" cy="472871"/>
          </a:xfrm>
          <a:prstGeom prst="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a:t>
            </a:r>
          </a:p>
        </p:txBody>
      </p:sp>
      <p:pic>
        <p:nvPicPr>
          <p:cNvPr id="7" name="Picture 6" descr="A screenshot of a cell phone&#10;&#10;AI-generated content may be incorrect.">
            <a:extLst>
              <a:ext uri="{FF2B5EF4-FFF2-40B4-BE49-F238E27FC236}">
                <a16:creationId xmlns:a16="http://schemas.microsoft.com/office/drawing/2014/main" id="{11959606-7312-2111-6956-69F127DB5BFA}"/>
              </a:ext>
            </a:extLst>
          </p:cNvPr>
          <p:cNvPicPr>
            <a:picLocks noChangeAspect="1"/>
          </p:cNvPicPr>
          <p:nvPr/>
        </p:nvPicPr>
        <p:blipFill>
          <a:blip r:embed="rId4"/>
          <a:stretch>
            <a:fillRect/>
          </a:stretch>
        </p:blipFill>
        <p:spPr>
          <a:xfrm>
            <a:off x="2862541" y="1120588"/>
            <a:ext cx="3430126" cy="5350809"/>
          </a:xfrm>
          <a:prstGeom prst="rect">
            <a:avLst/>
          </a:prstGeom>
        </p:spPr>
      </p:pic>
    </p:spTree>
    <p:extLst>
      <p:ext uri="{BB962C8B-B14F-4D97-AF65-F5344CB8AC3E}">
        <p14:creationId xmlns:p14="http://schemas.microsoft.com/office/powerpoint/2010/main" val="75947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9ACD7-5D5D-F85F-8BFA-FCA96386CB4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9E1A694-952B-4BE9-231C-004A8CD3E592}"/>
              </a:ext>
            </a:extLst>
          </p:cNvPr>
          <p:cNvSpPr txBox="1"/>
          <p:nvPr/>
        </p:nvSpPr>
        <p:spPr>
          <a:xfrm>
            <a:off x="3520897" y="141893"/>
            <a:ext cx="5565230" cy="461665"/>
          </a:xfrm>
          <a:prstGeom prst="rect">
            <a:avLst/>
          </a:prstGeom>
          <a:noFill/>
        </p:spPr>
        <p:txBody>
          <a:bodyPr wrap="square" lIns="91440" tIns="45720" rIns="91440" bIns="45720" rtlCol="0" anchor="t">
            <a:spAutoFit/>
          </a:bodyPr>
          <a:lstStyle/>
          <a:p>
            <a:pPr algn="ctr"/>
            <a:r>
              <a:rPr lang="en-US" sz="2400" b="1">
                <a:latin typeface="Arial"/>
                <a:cs typeface="Arial"/>
              </a:rPr>
              <a:t>Vox 2.0 (</a:t>
            </a:r>
            <a:r>
              <a:rPr lang="en-US" sz="2400" b="1">
                <a:latin typeface="Arial"/>
                <a:cs typeface="Arial"/>
                <a:hlinkClick r:id="rId2"/>
              </a:rPr>
              <a:t>vox.hku.hk</a:t>
            </a:r>
            <a:r>
              <a:rPr lang="en-US" sz="2400" b="1">
                <a:latin typeface="Arial"/>
                <a:cs typeface="Arial"/>
              </a:rPr>
              <a:t>) - Feedback  </a:t>
            </a:r>
            <a:endParaRPr lang="en-US" sz="24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AAFCFC2-9103-0745-D06C-53F6F3A80B08}"/>
              </a:ext>
            </a:extLst>
          </p:cNvPr>
          <p:cNvSpPr txBox="1"/>
          <p:nvPr/>
        </p:nvSpPr>
        <p:spPr>
          <a:xfrm>
            <a:off x="3304384" y="5876129"/>
            <a:ext cx="6114002" cy="64633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a:latin typeface="Arial"/>
                <a:cs typeface="Arial"/>
              </a:rPr>
              <a:t>Self, peer, teacher evaluation </a:t>
            </a:r>
          </a:p>
          <a:p>
            <a:pPr marL="342900" indent="-34290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pic>
        <p:nvPicPr>
          <p:cNvPr id="2" name="Picture 1" descr="A screenshot of a medical form&#10;&#10;AI-generated content may be incorrect.">
            <a:extLst>
              <a:ext uri="{FF2B5EF4-FFF2-40B4-BE49-F238E27FC236}">
                <a16:creationId xmlns:a16="http://schemas.microsoft.com/office/drawing/2014/main" id="{21BF1350-3155-5F05-77F0-2A23424FCA26}"/>
              </a:ext>
            </a:extLst>
          </p:cNvPr>
          <p:cNvPicPr>
            <a:picLocks noChangeAspect="1"/>
          </p:cNvPicPr>
          <p:nvPr/>
        </p:nvPicPr>
        <p:blipFill>
          <a:blip r:embed="rId3"/>
          <a:stretch>
            <a:fillRect/>
          </a:stretch>
        </p:blipFill>
        <p:spPr>
          <a:xfrm>
            <a:off x="1099456" y="761873"/>
            <a:ext cx="9133115" cy="4887940"/>
          </a:xfrm>
          <a:prstGeom prst="rect">
            <a:avLst/>
          </a:prstGeom>
        </p:spPr>
      </p:pic>
      <p:pic>
        <p:nvPicPr>
          <p:cNvPr id="6" name="Picture 5" descr="A screenshot of a diagram&#10;&#10;AI-generated content may be incorrect.">
            <a:extLst>
              <a:ext uri="{FF2B5EF4-FFF2-40B4-BE49-F238E27FC236}">
                <a16:creationId xmlns:a16="http://schemas.microsoft.com/office/drawing/2014/main" id="{E1FA8940-A63C-9D27-F42E-38EA8AD76B25}"/>
              </a:ext>
            </a:extLst>
          </p:cNvPr>
          <p:cNvPicPr>
            <a:picLocks noChangeAspect="1"/>
          </p:cNvPicPr>
          <p:nvPr/>
        </p:nvPicPr>
        <p:blipFill>
          <a:blip r:embed="rId4"/>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3957CE71-E47A-08AC-39FE-C1DDA7726766}"/>
              </a:ext>
            </a:extLst>
          </p:cNvPr>
          <p:cNvSpPr txBox="1"/>
          <p:nvPr/>
        </p:nvSpPr>
        <p:spPr>
          <a:xfrm>
            <a:off x="2167726" y="4727825"/>
            <a:ext cx="11357085" cy="461665"/>
          </a:xfrm>
          <a:prstGeom prst="rect">
            <a:avLst/>
          </a:prstGeom>
          <a:noFill/>
        </p:spPr>
        <p:txBody>
          <a:bodyPr wrap="square" lIns="91440" tIns="45720" rIns="91440" bIns="45720" rtlCol="0" anchor="t">
            <a:spAutoFit/>
          </a:bodyPr>
          <a:lstStyle/>
          <a:p>
            <a:pPr algn="ctr"/>
            <a:r>
              <a:rPr lang="en-US" sz="2400" b="1">
                <a:solidFill>
                  <a:srgbClr val="FF0000"/>
                </a:solidFill>
                <a:latin typeface="Arial"/>
                <a:cs typeface="Arial"/>
              </a:rPr>
              <a:t>Informative assessment </a:t>
            </a:r>
            <a:r>
              <a:rPr lang="en-US" sz="2400" b="1">
                <a:latin typeface="Arial"/>
                <a:cs typeface="Arial"/>
              </a:rPr>
              <a:t>​</a:t>
            </a:r>
          </a:p>
        </p:txBody>
      </p:sp>
    </p:spTree>
    <p:extLst>
      <p:ext uri="{BB962C8B-B14F-4D97-AF65-F5344CB8AC3E}">
        <p14:creationId xmlns:p14="http://schemas.microsoft.com/office/powerpoint/2010/main" val="2320897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6E219C1-C6FE-3F6C-DE86-4FAD87644BDC}"/>
              </a:ext>
            </a:extLst>
          </p:cNvPr>
          <p:cNvSpPr txBox="1"/>
          <p:nvPr/>
        </p:nvSpPr>
        <p:spPr>
          <a:xfrm>
            <a:off x="373504" y="397071"/>
            <a:ext cx="9793997" cy="461665"/>
          </a:xfrm>
          <a:prstGeom prst="rect">
            <a:avLst/>
          </a:prstGeom>
          <a:noFill/>
        </p:spPr>
        <p:txBody>
          <a:bodyPr wrap="square" lIns="91440" tIns="45720" rIns="91440" bIns="45720" rtlCol="0" anchor="t">
            <a:spAutoFit/>
          </a:bodyPr>
          <a:lstStyle/>
          <a:p>
            <a:r>
              <a:rPr lang="en-US" sz="2400" b="1" dirty="0">
                <a:latin typeface="Arial"/>
                <a:cs typeface="Arial"/>
              </a:rPr>
              <a:t>Impact of assessment </a:t>
            </a:r>
            <a:r>
              <a:rPr lang="en-US" sz="2400" b="1" i="1" dirty="0">
                <a:latin typeface="Arial"/>
                <a:cs typeface="Arial"/>
              </a:rPr>
              <a:t>for</a:t>
            </a:r>
            <a:r>
              <a:rPr lang="en-US" sz="2400" b="1">
                <a:latin typeface="Arial"/>
                <a:cs typeface="Arial"/>
              </a:rPr>
              <a:t> learning </a:t>
            </a:r>
          </a:p>
        </p:txBody>
      </p:sp>
      <p:pic>
        <p:nvPicPr>
          <p:cNvPr id="6" name="Picture 5">
            <a:extLst>
              <a:ext uri="{FF2B5EF4-FFF2-40B4-BE49-F238E27FC236}">
                <a16:creationId xmlns:a16="http://schemas.microsoft.com/office/drawing/2014/main" id="{2DA82FBB-AFF4-F93B-795A-5130A164CB62}"/>
              </a:ext>
            </a:extLst>
          </p:cNvPr>
          <p:cNvPicPr>
            <a:picLocks noChangeAspect="1"/>
          </p:cNvPicPr>
          <p:nvPr/>
        </p:nvPicPr>
        <p:blipFill>
          <a:blip r:embed="rId2"/>
          <a:stretch>
            <a:fillRect/>
          </a:stretch>
        </p:blipFill>
        <p:spPr>
          <a:xfrm>
            <a:off x="5187354" y="910289"/>
            <a:ext cx="1447672" cy="1447672"/>
          </a:xfrm>
          <a:prstGeom prst="rect">
            <a:avLst/>
          </a:prstGeom>
        </p:spPr>
      </p:pic>
      <p:sp>
        <p:nvSpPr>
          <p:cNvPr id="7" name="TextBox 6">
            <a:extLst>
              <a:ext uri="{FF2B5EF4-FFF2-40B4-BE49-F238E27FC236}">
                <a16:creationId xmlns:a16="http://schemas.microsoft.com/office/drawing/2014/main" id="{DCCA355A-41F6-4A7C-C433-EE5F92FB7818}"/>
              </a:ext>
            </a:extLst>
          </p:cNvPr>
          <p:cNvSpPr txBox="1"/>
          <p:nvPr/>
        </p:nvSpPr>
        <p:spPr>
          <a:xfrm>
            <a:off x="4338706" y="2513695"/>
            <a:ext cx="3144968" cy="707886"/>
          </a:xfrm>
          <a:prstGeom prst="rect">
            <a:avLst/>
          </a:prstGeom>
          <a:noFill/>
        </p:spPr>
        <p:txBody>
          <a:bodyPr wrap="square" lIns="91440" tIns="45720" rIns="91440" bIns="45720" rtlCol="0" anchor="t">
            <a:spAutoFit/>
          </a:bodyPr>
          <a:lstStyle/>
          <a:p>
            <a:pPr algn="ctr"/>
            <a:r>
              <a:rPr lang="en-US" sz="2000" b="1" dirty="0">
                <a:latin typeface="Arial"/>
                <a:cs typeface="Arial"/>
              </a:rPr>
              <a:t>Encourage targeted knowledge retrieval</a:t>
            </a:r>
          </a:p>
        </p:txBody>
      </p:sp>
      <p:pic>
        <p:nvPicPr>
          <p:cNvPr id="9" name="Picture 8">
            <a:extLst>
              <a:ext uri="{FF2B5EF4-FFF2-40B4-BE49-F238E27FC236}">
                <a16:creationId xmlns:a16="http://schemas.microsoft.com/office/drawing/2014/main" id="{D2DF5015-FFB3-056B-AE07-A08986097E27}"/>
              </a:ext>
            </a:extLst>
          </p:cNvPr>
          <p:cNvPicPr>
            <a:picLocks noChangeAspect="1"/>
          </p:cNvPicPr>
          <p:nvPr/>
        </p:nvPicPr>
        <p:blipFill>
          <a:blip r:embed="rId3"/>
          <a:stretch>
            <a:fillRect/>
          </a:stretch>
        </p:blipFill>
        <p:spPr>
          <a:xfrm>
            <a:off x="8809040" y="1022646"/>
            <a:ext cx="1335315" cy="1335315"/>
          </a:xfrm>
          <a:prstGeom prst="rect">
            <a:avLst/>
          </a:prstGeom>
        </p:spPr>
      </p:pic>
      <p:sp>
        <p:nvSpPr>
          <p:cNvPr id="10" name="TextBox 9">
            <a:extLst>
              <a:ext uri="{FF2B5EF4-FFF2-40B4-BE49-F238E27FC236}">
                <a16:creationId xmlns:a16="http://schemas.microsoft.com/office/drawing/2014/main" id="{6D043F84-83A6-649C-51F7-349DFEF43E32}"/>
              </a:ext>
            </a:extLst>
          </p:cNvPr>
          <p:cNvSpPr txBox="1"/>
          <p:nvPr/>
        </p:nvSpPr>
        <p:spPr>
          <a:xfrm>
            <a:off x="7904213" y="2413337"/>
            <a:ext cx="3144968" cy="1015663"/>
          </a:xfrm>
          <a:prstGeom prst="rect">
            <a:avLst/>
          </a:prstGeom>
          <a:noFill/>
        </p:spPr>
        <p:txBody>
          <a:bodyPr wrap="square" lIns="91440" tIns="45720" rIns="91440" bIns="45720" rtlCol="0" anchor="t">
            <a:spAutoFit/>
          </a:bodyPr>
          <a:lstStyle/>
          <a:p>
            <a:pPr algn="ctr"/>
            <a:r>
              <a:rPr lang="en-US" sz="2000" b="1" dirty="0">
                <a:latin typeface="Arial"/>
                <a:cs typeface="Arial"/>
              </a:rPr>
              <a:t>Personalized feedback to support individual learning needs</a:t>
            </a:r>
          </a:p>
        </p:txBody>
      </p:sp>
      <p:pic>
        <p:nvPicPr>
          <p:cNvPr id="12" name="Picture 11">
            <a:extLst>
              <a:ext uri="{FF2B5EF4-FFF2-40B4-BE49-F238E27FC236}">
                <a16:creationId xmlns:a16="http://schemas.microsoft.com/office/drawing/2014/main" id="{6F27C001-3A53-60B3-59C9-22B121FA62CD}"/>
              </a:ext>
            </a:extLst>
          </p:cNvPr>
          <p:cNvPicPr>
            <a:picLocks noChangeAspect="1"/>
          </p:cNvPicPr>
          <p:nvPr/>
        </p:nvPicPr>
        <p:blipFill>
          <a:blip r:embed="rId4"/>
          <a:stretch>
            <a:fillRect/>
          </a:stretch>
        </p:blipFill>
        <p:spPr>
          <a:xfrm>
            <a:off x="8662082" y="3676505"/>
            <a:ext cx="1629230" cy="1629230"/>
          </a:xfrm>
          <a:prstGeom prst="rect">
            <a:avLst/>
          </a:prstGeom>
        </p:spPr>
      </p:pic>
      <p:sp>
        <p:nvSpPr>
          <p:cNvPr id="13" name="TextBox 12">
            <a:extLst>
              <a:ext uri="{FF2B5EF4-FFF2-40B4-BE49-F238E27FC236}">
                <a16:creationId xmlns:a16="http://schemas.microsoft.com/office/drawing/2014/main" id="{56FD83A5-E56F-610C-6672-9F7DE0771327}"/>
              </a:ext>
            </a:extLst>
          </p:cNvPr>
          <p:cNvSpPr txBox="1"/>
          <p:nvPr/>
        </p:nvSpPr>
        <p:spPr>
          <a:xfrm>
            <a:off x="7904213" y="5603159"/>
            <a:ext cx="3144968" cy="707886"/>
          </a:xfrm>
          <a:prstGeom prst="rect">
            <a:avLst/>
          </a:prstGeom>
          <a:noFill/>
        </p:spPr>
        <p:txBody>
          <a:bodyPr wrap="square" lIns="91440" tIns="45720" rIns="91440" bIns="45720" rtlCol="0" anchor="t">
            <a:spAutoFit/>
          </a:bodyPr>
          <a:lstStyle/>
          <a:p>
            <a:pPr algn="ctr"/>
            <a:r>
              <a:rPr lang="en-US" sz="2000" b="1" dirty="0">
                <a:latin typeface="Arial"/>
                <a:cs typeface="Arial"/>
              </a:rPr>
              <a:t>Assist in dynamic learning adjustments</a:t>
            </a:r>
          </a:p>
        </p:txBody>
      </p:sp>
      <p:pic>
        <p:nvPicPr>
          <p:cNvPr id="15" name="Picture 14">
            <a:extLst>
              <a:ext uri="{FF2B5EF4-FFF2-40B4-BE49-F238E27FC236}">
                <a16:creationId xmlns:a16="http://schemas.microsoft.com/office/drawing/2014/main" id="{8FCB37DA-B738-7004-7935-C48D6A0F1023}"/>
              </a:ext>
            </a:extLst>
          </p:cNvPr>
          <p:cNvPicPr>
            <a:picLocks noChangeAspect="1"/>
          </p:cNvPicPr>
          <p:nvPr/>
        </p:nvPicPr>
        <p:blipFill>
          <a:blip r:embed="rId5"/>
          <a:stretch>
            <a:fillRect/>
          </a:stretch>
        </p:blipFill>
        <p:spPr>
          <a:xfrm>
            <a:off x="1685976" y="3828785"/>
            <a:ext cx="1335316" cy="1335316"/>
          </a:xfrm>
          <a:prstGeom prst="rect">
            <a:avLst/>
          </a:prstGeom>
        </p:spPr>
      </p:pic>
      <p:sp>
        <p:nvSpPr>
          <p:cNvPr id="16" name="TextBox 15">
            <a:extLst>
              <a:ext uri="{FF2B5EF4-FFF2-40B4-BE49-F238E27FC236}">
                <a16:creationId xmlns:a16="http://schemas.microsoft.com/office/drawing/2014/main" id="{9E29DC91-CAD3-9A25-5C8F-A3E1D2DB697B}"/>
              </a:ext>
            </a:extLst>
          </p:cNvPr>
          <p:cNvSpPr txBox="1"/>
          <p:nvPr/>
        </p:nvSpPr>
        <p:spPr>
          <a:xfrm>
            <a:off x="781150" y="5236653"/>
            <a:ext cx="3144968" cy="1015663"/>
          </a:xfrm>
          <a:prstGeom prst="rect">
            <a:avLst/>
          </a:prstGeom>
          <a:noFill/>
        </p:spPr>
        <p:txBody>
          <a:bodyPr wrap="square" lIns="91440" tIns="45720" rIns="91440" bIns="45720" rtlCol="0" anchor="t">
            <a:spAutoFit/>
          </a:bodyPr>
          <a:lstStyle/>
          <a:p>
            <a:pPr algn="ctr"/>
            <a:r>
              <a:rPr lang="en-US" sz="2000" b="1" dirty="0">
                <a:latin typeface="Arial"/>
                <a:cs typeface="Arial"/>
              </a:rPr>
              <a:t>Improve learner confidence and achievements</a:t>
            </a:r>
          </a:p>
        </p:txBody>
      </p:sp>
      <p:pic>
        <p:nvPicPr>
          <p:cNvPr id="18" name="Picture 17">
            <a:extLst>
              <a:ext uri="{FF2B5EF4-FFF2-40B4-BE49-F238E27FC236}">
                <a16:creationId xmlns:a16="http://schemas.microsoft.com/office/drawing/2014/main" id="{43DDD66C-9E82-1283-60AB-008900F7AE7C}"/>
              </a:ext>
            </a:extLst>
          </p:cNvPr>
          <p:cNvPicPr>
            <a:picLocks noChangeAspect="1"/>
          </p:cNvPicPr>
          <p:nvPr/>
        </p:nvPicPr>
        <p:blipFill>
          <a:blip r:embed="rId6"/>
          <a:stretch>
            <a:fillRect/>
          </a:stretch>
        </p:blipFill>
        <p:spPr>
          <a:xfrm>
            <a:off x="5096575" y="3676741"/>
            <a:ext cx="1629231" cy="1629231"/>
          </a:xfrm>
          <a:prstGeom prst="rect">
            <a:avLst/>
          </a:prstGeom>
        </p:spPr>
      </p:pic>
      <p:sp>
        <p:nvSpPr>
          <p:cNvPr id="19" name="TextBox 18">
            <a:extLst>
              <a:ext uri="{FF2B5EF4-FFF2-40B4-BE49-F238E27FC236}">
                <a16:creationId xmlns:a16="http://schemas.microsoft.com/office/drawing/2014/main" id="{759BF53C-6D98-C056-94EB-45EA708CF3C3}"/>
              </a:ext>
            </a:extLst>
          </p:cNvPr>
          <p:cNvSpPr txBox="1"/>
          <p:nvPr/>
        </p:nvSpPr>
        <p:spPr>
          <a:xfrm>
            <a:off x="4338706" y="5544430"/>
            <a:ext cx="3144968" cy="707886"/>
          </a:xfrm>
          <a:prstGeom prst="rect">
            <a:avLst/>
          </a:prstGeom>
          <a:noFill/>
        </p:spPr>
        <p:txBody>
          <a:bodyPr wrap="square" lIns="91440" tIns="45720" rIns="91440" bIns="45720" rtlCol="0" anchor="t">
            <a:spAutoFit/>
          </a:bodyPr>
          <a:lstStyle/>
          <a:p>
            <a:pPr algn="ctr"/>
            <a:r>
              <a:rPr lang="en-US" sz="2000" b="1" dirty="0">
                <a:latin typeface="Arial"/>
                <a:cs typeface="Arial"/>
              </a:rPr>
              <a:t>Higher intrinsic motivation</a:t>
            </a:r>
          </a:p>
        </p:txBody>
      </p:sp>
      <p:sp>
        <p:nvSpPr>
          <p:cNvPr id="21" name="TextBox 20">
            <a:extLst>
              <a:ext uri="{FF2B5EF4-FFF2-40B4-BE49-F238E27FC236}">
                <a16:creationId xmlns:a16="http://schemas.microsoft.com/office/drawing/2014/main" id="{D292FB4B-62FF-56F6-ADC7-7E6C3DB0B8B8}"/>
              </a:ext>
            </a:extLst>
          </p:cNvPr>
          <p:cNvSpPr txBox="1"/>
          <p:nvPr/>
        </p:nvSpPr>
        <p:spPr>
          <a:xfrm>
            <a:off x="7447610" y="10869"/>
            <a:ext cx="4821158" cy="276999"/>
          </a:xfrm>
          <a:prstGeom prst="rect">
            <a:avLst/>
          </a:prstGeom>
          <a:noFill/>
        </p:spPr>
        <p:txBody>
          <a:bodyPr wrap="square">
            <a:spAutoFit/>
          </a:bodyPr>
          <a:lstStyle/>
          <a:p>
            <a:r>
              <a:rPr lang="en-US" sz="1200" b="1" i="1" u="none" strike="noStrike" dirty="0">
                <a:solidFill>
                  <a:srgbClr val="1B1B1B"/>
                </a:solidFill>
                <a:effectLst/>
                <a:latin typeface="Roboto Mono Web"/>
              </a:rPr>
              <a:t>Dory et al (2023), </a:t>
            </a:r>
            <a:r>
              <a:rPr lang="en-US" sz="1200" b="1" i="1" u="none" strike="noStrike" dirty="0" err="1">
                <a:solidFill>
                  <a:srgbClr val="1B1B1B"/>
                </a:solidFill>
                <a:effectLst/>
                <a:latin typeface="Roboto Mono Web"/>
              </a:rPr>
              <a:t>Kusurkar</a:t>
            </a:r>
            <a:r>
              <a:rPr lang="en-US" sz="1200" b="1" i="1" u="none" strike="noStrike" dirty="0">
                <a:solidFill>
                  <a:srgbClr val="1B1B1B"/>
                </a:solidFill>
                <a:effectLst/>
                <a:latin typeface="Roboto Mono Web"/>
              </a:rPr>
              <a:t> et al (2023), Schellekens et al (2023)</a:t>
            </a:r>
            <a:endParaRPr lang="en-US" b="1" i="1" dirty="0"/>
          </a:p>
        </p:txBody>
      </p:sp>
      <p:pic>
        <p:nvPicPr>
          <p:cNvPr id="23" name="Picture 22">
            <a:extLst>
              <a:ext uri="{FF2B5EF4-FFF2-40B4-BE49-F238E27FC236}">
                <a16:creationId xmlns:a16="http://schemas.microsoft.com/office/drawing/2014/main" id="{82597188-AAD9-A109-FB1B-38217F12ACE4}"/>
              </a:ext>
            </a:extLst>
          </p:cNvPr>
          <p:cNvPicPr>
            <a:picLocks noChangeAspect="1"/>
          </p:cNvPicPr>
          <p:nvPr/>
        </p:nvPicPr>
        <p:blipFill>
          <a:blip r:embed="rId7"/>
          <a:srcRect t="34021" b="30931"/>
          <a:stretch>
            <a:fillRect/>
          </a:stretch>
        </p:blipFill>
        <p:spPr>
          <a:xfrm>
            <a:off x="882974" y="1693899"/>
            <a:ext cx="2941320" cy="1030864"/>
          </a:xfrm>
          <a:prstGeom prst="rect">
            <a:avLst/>
          </a:prstGeom>
        </p:spPr>
      </p:pic>
    </p:spTree>
    <p:extLst>
      <p:ext uri="{BB962C8B-B14F-4D97-AF65-F5344CB8AC3E}">
        <p14:creationId xmlns:p14="http://schemas.microsoft.com/office/powerpoint/2010/main" val="259411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P spid="16"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93E9-4CEA-7D6C-6285-B2D0A2F8225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48F4B5A-7664-081D-565F-7A22E26D2991}"/>
              </a:ext>
            </a:extLst>
          </p:cNvPr>
          <p:cNvSpPr txBox="1"/>
          <p:nvPr/>
        </p:nvSpPr>
        <p:spPr>
          <a:xfrm>
            <a:off x="373504" y="299544"/>
            <a:ext cx="9793997" cy="461665"/>
          </a:xfrm>
          <a:prstGeom prst="rect">
            <a:avLst/>
          </a:prstGeom>
          <a:noFill/>
        </p:spPr>
        <p:txBody>
          <a:bodyPr wrap="square" lIns="91440" tIns="45720" rIns="91440" bIns="45720" rtlCol="0" anchor="t">
            <a:spAutoFit/>
          </a:bodyPr>
          <a:lstStyle/>
          <a:p>
            <a:r>
              <a:rPr lang="en-US" sz="2400" b="1" i="1">
                <a:latin typeface="Arial"/>
                <a:cs typeface="Arial"/>
              </a:rPr>
              <a:t>Flipped class </a:t>
            </a:r>
            <a:endParaRPr lang="en-US" sz="2400" b="1" i="1" dirty="0">
              <a:latin typeface="Arial"/>
              <a:cs typeface="Arial"/>
            </a:endParaRPr>
          </a:p>
        </p:txBody>
      </p:sp>
      <p:pic>
        <p:nvPicPr>
          <p:cNvPr id="6" name="Picture 5">
            <a:extLst>
              <a:ext uri="{FF2B5EF4-FFF2-40B4-BE49-F238E27FC236}">
                <a16:creationId xmlns:a16="http://schemas.microsoft.com/office/drawing/2014/main" id="{1BD65DA1-DE3B-1825-94F2-6FEF46D23CE5}"/>
              </a:ext>
            </a:extLst>
          </p:cNvPr>
          <p:cNvPicPr>
            <a:picLocks noChangeAspect="1"/>
          </p:cNvPicPr>
          <p:nvPr/>
        </p:nvPicPr>
        <p:blipFill>
          <a:blip r:embed="rId2"/>
          <a:srcRect l="5742" t="33702" r="24653"/>
          <a:stretch>
            <a:fillRect/>
          </a:stretch>
        </p:blipFill>
        <p:spPr>
          <a:xfrm>
            <a:off x="983559" y="1918779"/>
            <a:ext cx="2000715" cy="1071930"/>
          </a:xfrm>
          <a:prstGeom prst="rect">
            <a:avLst/>
          </a:prstGeom>
        </p:spPr>
      </p:pic>
      <p:sp>
        <p:nvSpPr>
          <p:cNvPr id="7" name="TextBox 6">
            <a:extLst>
              <a:ext uri="{FF2B5EF4-FFF2-40B4-BE49-F238E27FC236}">
                <a16:creationId xmlns:a16="http://schemas.microsoft.com/office/drawing/2014/main" id="{02F9FFB5-EF1A-0468-C94A-DD120E929656}"/>
              </a:ext>
            </a:extLst>
          </p:cNvPr>
          <p:cNvSpPr txBox="1"/>
          <p:nvPr/>
        </p:nvSpPr>
        <p:spPr>
          <a:xfrm>
            <a:off x="882958" y="1549447"/>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PRE CLASS</a:t>
            </a:r>
          </a:p>
        </p:txBody>
      </p:sp>
      <p:sp>
        <p:nvSpPr>
          <p:cNvPr id="8" name="TextBox 7">
            <a:extLst>
              <a:ext uri="{FF2B5EF4-FFF2-40B4-BE49-F238E27FC236}">
                <a16:creationId xmlns:a16="http://schemas.microsoft.com/office/drawing/2014/main" id="{AAA50989-12B1-C7DE-A65B-C34E8F003E46}"/>
              </a:ext>
            </a:extLst>
          </p:cNvPr>
          <p:cNvSpPr txBox="1"/>
          <p:nvPr/>
        </p:nvSpPr>
        <p:spPr>
          <a:xfrm>
            <a:off x="3185480" y="1665932"/>
            <a:ext cx="7701070" cy="92333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a:latin typeface="Arial"/>
                <a:cs typeface="Arial"/>
              </a:rPr>
              <a:t>Pre-class learning and MCQs</a:t>
            </a:r>
          </a:p>
          <a:p>
            <a:pPr marL="342900" indent="-342900">
              <a:buFont typeface="Arial" panose="020B0604020202020204" pitchFamily="34" charset="0"/>
              <a:buChar char="•"/>
            </a:pPr>
            <a:r>
              <a:rPr lang="en-US">
                <a:latin typeface="Arial"/>
                <a:cs typeface="Arial"/>
              </a:rPr>
              <a:t>Identify misconceptions / gaps </a:t>
            </a:r>
          </a:p>
          <a:p>
            <a:pPr marL="342900" indent="-342900">
              <a:buFont typeface="Arial" panose="020B0604020202020204" pitchFamily="34" charset="0"/>
              <a:buChar char="•"/>
            </a:pPr>
            <a:r>
              <a:rPr lang="en-US">
                <a:latin typeface="Arial"/>
                <a:cs typeface="Arial"/>
              </a:rPr>
              <a:t>Plan in-class remediation activities </a:t>
            </a:r>
            <a:endParaRPr lang="en-US">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5C208DB-47B4-7934-F37E-DB79879F9ABB}"/>
              </a:ext>
            </a:extLst>
          </p:cNvPr>
          <p:cNvSpPr txBox="1"/>
          <p:nvPr/>
        </p:nvSpPr>
        <p:spPr>
          <a:xfrm>
            <a:off x="882958" y="3178202"/>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IN CLASS</a:t>
            </a:r>
          </a:p>
        </p:txBody>
      </p:sp>
      <p:pic>
        <p:nvPicPr>
          <p:cNvPr id="14" name="Picture 13">
            <a:extLst>
              <a:ext uri="{FF2B5EF4-FFF2-40B4-BE49-F238E27FC236}">
                <a16:creationId xmlns:a16="http://schemas.microsoft.com/office/drawing/2014/main" id="{421E1ECD-4ECD-9488-C176-A91EFBC84ED5}"/>
              </a:ext>
            </a:extLst>
          </p:cNvPr>
          <p:cNvPicPr>
            <a:picLocks noChangeAspect="1"/>
          </p:cNvPicPr>
          <p:nvPr/>
        </p:nvPicPr>
        <p:blipFill>
          <a:blip r:embed="rId3"/>
          <a:stretch>
            <a:fillRect/>
          </a:stretch>
        </p:blipFill>
        <p:spPr>
          <a:xfrm>
            <a:off x="1178655" y="3547534"/>
            <a:ext cx="1610525" cy="1200345"/>
          </a:xfrm>
          <a:prstGeom prst="rect">
            <a:avLst/>
          </a:prstGeom>
        </p:spPr>
      </p:pic>
      <p:cxnSp>
        <p:nvCxnSpPr>
          <p:cNvPr id="17" name="Straight Connector 16">
            <a:extLst>
              <a:ext uri="{FF2B5EF4-FFF2-40B4-BE49-F238E27FC236}">
                <a16:creationId xmlns:a16="http://schemas.microsoft.com/office/drawing/2014/main" id="{82217BB9-4FC3-2C9F-1759-0D3F26F62CD7}"/>
              </a:ext>
            </a:extLst>
          </p:cNvPr>
          <p:cNvCxnSpPr>
            <a:cxnSpLocks/>
          </p:cNvCxnSpPr>
          <p:nvPr/>
        </p:nvCxnSpPr>
        <p:spPr>
          <a:xfrm>
            <a:off x="693683" y="3115138"/>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5DC53A4-1B58-5308-8C2D-DA01696006A8}"/>
              </a:ext>
            </a:extLst>
          </p:cNvPr>
          <p:cNvCxnSpPr>
            <a:cxnSpLocks/>
          </p:cNvCxnSpPr>
          <p:nvPr/>
        </p:nvCxnSpPr>
        <p:spPr>
          <a:xfrm>
            <a:off x="693683" y="4891387"/>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26AB3C03-61D3-6436-8310-E7BD285CB602}"/>
              </a:ext>
            </a:extLst>
          </p:cNvPr>
          <p:cNvSpPr txBox="1"/>
          <p:nvPr/>
        </p:nvSpPr>
        <p:spPr>
          <a:xfrm>
            <a:off x="834345" y="4964300"/>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AFTER CLASS</a:t>
            </a:r>
          </a:p>
        </p:txBody>
      </p:sp>
      <p:pic>
        <p:nvPicPr>
          <p:cNvPr id="22" name="Picture 21">
            <a:extLst>
              <a:ext uri="{FF2B5EF4-FFF2-40B4-BE49-F238E27FC236}">
                <a16:creationId xmlns:a16="http://schemas.microsoft.com/office/drawing/2014/main" id="{5DA996C8-C2F7-0103-1F75-229AD6A017C9}"/>
              </a:ext>
            </a:extLst>
          </p:cNvPr>
          <p:cNvPicPr>
            <a:picLocks noChangeAspect="1"/>
          </p:cNvPicPr>
          <p:nvPr/>
        </p:nvPicPr>
        <p:blipFill>
          <a:blip r:embed="rId4"/>
          <a:srcRect l="7202" t="12490" r="7202" b="20000"/>
          <a:stretch>
            <a:fillRect/>
          </a:stretch>
        </p:blipFill>
        <p:spPr>
          <a:xfrm>
            <a:off x="1103383" y="5350152"/>
            <a:ext cx="1761066" cy="1200329"/>
          </a:xfrm>
          <a:prstGeom prst="rect">
            <a:avLst/>
          </a:prstGeom>
        </p:spPr>
      </p:pic>
    </p:spTree>
    <p:extLst>
      <p:ext uri="{BB962C8B-B14F-4D97-AF65-F5344CB8AC3E}">
        <p14:creationId xmlns:p14="http://schemas.microsoft.com/office/powerpoint/2010/main" val="153888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8AA59-6C12-6935-C352-97F3E76BD3E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C057BE-6531-1021-6450-B00DE2DF4A72}"/>
              </a:ext>
            </a:extLst>
          </p:cNvPr>
          <p:cNvPicPr>
            <a:picLocks noChangeAspect="1"/>
          </p:cNvPicPr>
          <p:nvPr/>
        </p:nvPicPr>
        <p:blipFill>
          <a:blip r:embed="rId2"/>
          <a:srcRect l="5742" t="33702" r="24653"/>
          <a:stretch>
            <a:fillRect/>
          </a:stretch>
        </p:blipFill>
        <p:spPr>
          <a:xfrm>
            <a:off x="983559" y="1918779"/>
            <a:ext cx="2000715" cy="1071930"/>
          </a:xfrm>
          <a:prstGeom prst="rect">
            <a:avLst/>
          </a:prstGeom>
        </p:spPr>
      </p:pic>
      <p:sp>
        <p:nvSpPr>
          <p:cNvPr id="7" name="TextBox 6">
            <a:extLst>
              <a:ext uri="{FF2B5EF4-FFF2-40B4-BE49-F238E27FC236}">
                <a16:creationId xmlns:a16="http://schemas.microsoft.com/office/drawing/2014/main" id="{0F5584B1-F61C-C904-4969-0EDF0BCC3805}"/>
              </a:ext>
            </a:extLst>
          </p:cNvPr>
          <p:cNvSpPr txBox="1"/>
          <p:nvPr/>
        </p:nvSpPr>
        <p:spPr>
          <a:xfrm>
            <a:off x="882958" y="1549447"/>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PRE CLASS</a:t>
            </a:r>
          </a:p>
        </p:txBody>
      </p:sp>
      <p:sp>
        <p:nvSpPr>
          <p:cNvPr id="8" name="TextBox 7">
            <a:extLst>
              <a:ext uri="{FF2B5EF4-FFF2-40B4-BE49-F238E27FC236}">
                <a16:creationId xmlns:a16="http://schemas.microsoft.com/office/drawing/2014/main" id="{3C74023C-42BA-F2F5-EA1B-58C0175E1FE8}"/>
              </a:ext>
            </a:extLst>
          </p:cNvPr>
          <p:cNvSpPr txBox="1"/>
          <p:nvPr/>
        </p:nvSpPr>
        <p:spPr>
          <a:xfrm>
            <a:off x="3185480" y="1665932"/>
            <a:ext cx="7701070"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strike="sngStrike">
                <a:latin typeface="Arial"/>
                <a:cs typeface="Arial"/>
              </a:rPr>
              <a:t>Pre-class learning and MCQs</a:t>
            </a:r>
          </a:p>
          <a:p>
            <a:pPr marL="342900" indent="-342900">
              <a:buFont typeface="Arial" panose="020B0604020202020204" pitchFamily="34" charset="0"/>
              <a:buChar char="•"/>
            </a:pPr>
            <a:r>
              <a:rPr lang="en-US" strike="sngStrike">
                <a:latin typeface="Arial"/>
                <a:cs typeface="Arial"/>
              </a:rPr>
              <a:t>Identify misconceptions / gaps </a:t>
            </a:r>
          </a:p>
          <a:p>
            <a:pPr marL="342900" indent="-342900">
              <a:buFont typeface="Arial" panose="020B0604020202020204" pitchFamily="34" charset="0"/>
              <a:buChar char="•"/>
            </a:pPr>
            <a:r>
              <a:rPr lang="en-US" strike="sngStrike">
                <a:latin typeface="Arial"/>
                <a:cs typeface="Arial"/>
              </a:rPr>
              <a:t>Plan in-class remediation activities </a:t>
            </a:r>
            <a:endParaRPr lang="en-US" strike="sngStrike">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AAEF6F4-829D-A155-F21D-C61E80D1DE30}"/>
              </a:ext>
            </a:extLst>
          </p:cNvPr>
          <p:cNvSpPr txBox="1"/>
          <p:nvPr/>
        </p:nvSpPr>
        <p:spPr>
          <a:xfrm>
            <a:off x="882958" y="3178202"/>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IN CLASS</a:t>
            </a:r>
          </a:p>
        </p:txBody>
      </p:sp>
      <p:pic>
        <p:nvPicPr>
          <p:cNvPr id="14" name="Picture 13">
            <a:extLst>
              <a:ext uri="{FF2B5EF4-FFF2-40B4-BE49-F238E27FC236}">
                <a16:creationId xmlns:a16="http://schemas.microsoft.com/office/drawing/2014/main" id="{1201917C-63B6-8D78-3C01-E54EAE54E27F}"/>
              </a:ext>
            </a:extLst>
          </p:cNvPr>
          <p:cNvPicPr>
            <a:picLocks noChangeAspect="1"/>
          </p:cNvPicPr>
          <p:nvPr/>
        </p:nvPicPr>
        <p:blipFill>
          <a:blip r:embed="rId3"/>
          <a:stretch>
            <a:fillRect/>
          </a:stretch>
        </p:blipFill>
        <p:spPr>
          <a:xfrm>
            <a:off x="1178655" y="3547534"/>
            <a:ext cx="1610525" cy="1200345"/>
          </a:xfrm>
          <a:prstGeom prst="rect">
            <a:avLst/>
          </a:prstGeom>
        </p:spPr>
      </p:pic>
      <p:cxnSp>
        <p:nvCxnSpPr>
          <p:cNvPr id="17" name="Straight Connector 16">
            <a:extLst>
              <a:ext uri="{FF2B5EF4-FFF2-40B4-BE49-F238E27FC236}">
                <a16:creationId xmlns:a16="http://schemas.microsoft.com/office/drawing/2014/main" id="{5DB8E00F-E3A4-D15A-4735-2D309F4FE54B}"/>
              </a:ext>
            </a:extLst>
          </p:cNvPr>
          <p:cNvCxnSpPr>
            <a:cxnSpLocks/>
          </p:cNvCxnSpPr>
          <p:nvPr/>
        </p:nvCxnSpPr>
        <p:spPr>
          <a:xfrm>
            <a:off x="693683" y="3115138"/>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7BF0336-69D9-A9AB-5932-AE0F42569F8F}"/>
              </a:ext>
            </a:extLst>
          </p:cNvPr>
          <p:cNvCxnSpPr>
            <a:cxnSpLocks/>
          </p:cNvCxnSpPr>
          <p:nvPr/>
        </p:nvCxnSpPr>
        <p:spPr>
          <a:xfrm>
            <a:off x="693683" y="4891387"/>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8E9BB4B-A7C9-ED04-1FC8-F8F54A98BAD0}"/>
              </a:ext>
            </a:extLst>
          </p:cNvPr>
          <p:cNvSpPr txBox="1"/>
          <p:nvPr/>
        </p:nvSpPr>
        <p:spPr>
          <a:xfrm>
            <a:off x="834345" y="4964300"/>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AFTER CLASS</a:t>
            </a:r>
          </a:p>
        </p:txBody>
      </p:sp>
      <p:pic>
        <p:nvPicPr>
          <p:cNvPr id="22" name="Picture 21">
            <a:extLst>
              <a:ext uri="{FF2B5EF4-FFF2-40B4-BE49-F238E27FC236}">
                <a16:creationId xmlns:a16="http://schemas.microsoft.com/office/drawing/2014/main" id="{9973A75A-1C3F-14E8-89D6-3ED872AD9C36}"/>
              </a:ext>
            </a:extLst>
          </p:cNvPr>
          <p:cNvPicPr>
            <a:picLocks noChangeAspect="1"/>
          </p:cNvPicPr>
          <p:nvPr/>
        </p:nvPicPr>
        <p:blipFill>
          <a:blip r:embed="rId4"/>
          <a:srcRect l="7202" t="12490" r="7202" b="20000"/>
          <a:stretch>
            <a:fillRect/>
          </a:stretch>
        </p:blipFill>
        <p:spPr>
          <a:xfrm>
            <a:off x="1103383" y="5350152"/>
            <a:ext cx="1761066" cy="1200329"/>
          </a:xfrm>
          <a:prstGeom prst="rect">
            <a:avLst/>
          </a:prstGeom>
        </p:spPr>
      </p:pic>
      <p:sp>
        <p:nvSpPr>
          <p:cNvPr id="3" name="TextBox 2">
            <a:extLst>
              <a:ext uri="{FF2B5EF4-FFF2-40B4-BE49-F238E27FC236}">
                <a16:creationId xmlns:a16="http://schemas.microsoft.com/office/drawing/2014/main" id="{00C0B40E-F2FD-755A-AD28-1DA4191142A2}"/>
              </a:ext>
            </a:extLst>
          </p:cNvPr>
          <p:cNvSpPr txBox="1"/>
          <p:nvPr/>
        </p:nvSpPr>
        <p:spPr>
          <a:xfrm>
            <a:off x="373504" y="299544"/>
            <a:ext cx="9793997" cy="830997"/>
          </a:xfrm>
          <a:prstGeom prst="rect">
            <a:avLst/>
          </a:prstGeom>
          <a:noFill/>
        </p:spPr>
        <p:txBody>
          <a:bodyPr wrap="square" lIns="91440" tIns="45720" rIns="91440" bIns="45720" rtlCol="0" anchor="t">
            <a:spAutoFit/>
          </a:bodyPr>
          <a:lstStyle/>
          <a:p>
            <a:r>
              <a:rPr lang="en-US" sz="2400" b="1" i="1">
                <a:latin typeface="Arial"/>
                <a:cs typeface="Arial"/>
              </a:rPr>
              <a:t>Flipped class </a:t>
            </a:r>
            <a:endParaRPr lang="en-US" sz="2400">
              <a:latin typeface="Arial"/>
              <a:cs typeface="Arial"/>
            </a:endParaRPr>
          </a:p>
          <a:p>
            <a:endParaRPr lang="en-US" sz="2400" b="1" i="1" dirty="0">
              <a:latin typeface="Arial"/>
              <a:cs typeface="Arial"/>
            </a:endParaRPr>
          </a:p>
        </p:txBody>
      </p:sp>
    </p:spTree>
    <p:extLst>
      <p:ext uri="{BB962C8B-B14F-4D97-AF65-F5344CB8AC3E}">
        <p14:creationId xmlns:p14="http://schemas.microsoft.com/office/powerpoint/2010/main" val="65221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A6AC0-D7F0-3AC8-14BC-1F95F827E2F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AF81A92-D2BC-F625-7D94-570BF80328D1}"/>
              </a:ext>
            </a:extLst>
          </p:cNvPr>
          <p:cNvPicPr>
            <a:picLocks noChangeAspect="1"/>
          </p:cNvPicPr>
          <p:nvPr/>
        </p:nvPicPr>
        <p:blipFill>
          <a:blip r:embed="rId2"/>
          <a:srcRect l="5742" t="33702" r="24653"/>
          <a:stretch>
            <a:fillRect/>
          </a:stretch>
        </p:blipFill>
        <p:spPr>
          <a:xfrm>
            <a:off x="983559" y="1918779"/>
            <a:ext cx="2000715" cy="1071930"/>
          </a:xfrm>
          <a:prstGeom prst="rect">
            <a:avLst/>
          </a:prstGeom>
        </p:spPr>
      </p:pic>
      <p:sp>
        <p:nvSpPr>
          <p:cNvPr id="7" name="TextBox 6">
            <a:extLst>
              <a:ext uri="{FF2B5EF4-FFF2-40B4-BE49-F238E27FC236}">
                <a16:creationId xmlns:a16="http://schemas.microsoft.com/office/drawing/2014/main" id="{ABAD5400-D8D6-C2E6-B39E-4DDC941FF8BD}"/>
              </a:ext>
            </a:extLst>
          </p:cNvPr>
          <p:cNvSpPr txBox="1"/>
          <p:nvPr/>
        </p:nvSpPr>
        <p:spPr>
          <a:xfrm>
            <a:off x="882958" y="1549447"/>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PRE CLASS</a:t>
            </a:r>
          </a:p>
        </p:txBody>
      </p:sp>
      <p:sp>
        <p:nvSpPr>
          <p:cNvPr id="8" name="TextBox 7">
            <a:extLst>
              <a:ext uri="{FF2B5EF4-FFF2-40B4-BE49-F238E27FC236}">
                <a16:creationId xmlns:a16="http://schemas.microsoft.com/office/drawing/2014/main" id="{5C2D3311-DD0A-8374-A4E3-283987BE309E}"/>
              </a:ext>
            </a:extLst>
          </p:cNvPr>
          <p:cNvSpPr txBox="1"/>
          <p:nvPr/>
        </p:nvSpPr>
        <p:spPr>
          <a:xfrm>
            <a:off x="3185480" y="1665932"/>
            <a:ext cx="7701070"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a:highlight>
                  <a:srgbClr val="FFFF00"/>
                </a:highlight>
                <a:latin typeface="Arial"/>
                <a:cs typeface="Arial"/>
              </a:rPr>
              <a:t>Pre-class learning</a:t>
            </a:r>
            <a:r>
              <a:rPr lang="en-US" strike="sngStrike">
                <a:latin typeface="Arial"/>
                <a:cs typeface="Arial"/>
              </a:rPr>
              <a:t> and MCQs</a:t>
            </a:r>
            <a:endParaRPr lang="en-US">
              <a:latin typeface="Arial"/>
              <a:cs typeface="Arial"/>
            </a:endParaRPr>
          </a:p>
          <a:p>
            <a:pPr marL="342900" indent="-342900">
              <a:buFont typeface="Arial" panose="020B0604020202020204" pitchFamily="34" charset="0"/>
              <a:buChar char="•"/>
            </a:pPr>
            <a:r>
              <a:rPr lang="en-US" strike="sngStrike">
                <a:latin typeface="Arial"/>
                <a:cs typeface="Arial"/>
              </a:rPr>
              <a:t>Identify misconceptions / gaps </a:t>
            </a:r>
          </a:p>
          <a:p>
            <a:pPr marL="342900" indent="-342900">
              <a:buFont typeface="Arial" panose="020B0604020202020204" pitchFamily="34" charset="0"/>
              <a:buChar char="•"/>
            </a:pPr>
            <a:r>
              <a:rPr lang="en-US" strike="sngStrike">
                <a:latin typeface="Arial"/>
                <a:cs typeface="Arial"/>
              </a:rPr>
              <a:t>Plan in-class remediation activities </a:t>
            </a:r>
            <a:endParaRPr lang="en-US" strike="sngStrike">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6B889BF-691F-BC55-6EDA-1414FCC98D6F}"/>
              </a:ext>
            </a:extLst>
          </p:cNvPr>
          <p:cNvSpPr txBox="1"/>
          <p:nvPr/>
        </p:nvSpPr>
        <p:spPr>
          <a:xfrm>
            <a:off x="882958" y="3178202"/>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IN CLASS</a:t>
            </a:r>
          </a:p>
        </p:txBody>
      </p:sp>
      <p:pic>
        <p:nvPicPr>
          <p:cNvPr id="14" name="Picture 13">
            <a:extLst>
              <a:ext uri="{FF2B5EF4-FFF2-40B4-BE49-F238E27FC236}">
                <a16:creationId xmlns:a16="http://schemas.microsoft.com/office/drawing/2014/main" id="{39F7C187-006C-C5BF-5B96-51E511AE43D6}"/>
              </a:ext>
            </a:extLst>
          </p:cNvPr>
          <p:cNvPicPr>
            <a:picLocks noChangeAspect="1"/>
          </p:cNvPicPr>
          <p:nvPr/>
        </p:nvPicPr>
        <p:blipFill>
          <a:blip r:embed="rId3"/>
          <a:stretch>
            <a:fillRect/>
          </a:stretch>
        </p:blipFill>
        <p:spPr>
          <a:xfrm>
            <a:off x="1178655" y="3547534"/>
            <a:ext cx="1610525" cy="1200345"/>
          </a:xfrm>
          <a:prstGeom prst="rect">
            <a:avLst/>
          </a:prstGeom>
        </p:spPr>
      </p:pic>
      <p:sp>
        <p:nvSpPr>
          <p:cNvPr id="15" name="TextBox 14">
            <a:extLst>
              <a:ext uri="{FF2B5EF4-FFF2-40B4-BE49-F238E27FC236}">
                <a16:creationId xmlns:a16="http://schemas.microsoft.com/office/drawing/2014/main" id="{243713AA-14EF-1B88-58E4-8E7AB63222D5}"/>
              </a:ext>
            </a:extLst>
          </p:cNvPr>
          <p:cNvSpPr txBox="1"/>
          <p:nvPr/>
        </p:nvSpPr>
        <p:spPr>
          <a:xfrm>
            <a:off x="3217011" y="3546547"/>
            <a:ext cx="7454827"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a:latin typeface="Arial"/>
                <a:cs typeface="Arial"/>
              </a:rPr>
              <a:t>In class assessment with </a:t>
            </a:r>
            <a:r>
              <a:rPr lang="en-US" b="1" i="1">
                <a:latin typeface="Arial"/>
                <a:cs typeface="Arial"/>
              </a:rPr>
              <a:t>delayed </a:t>
            </a:r>
            <a:r>
              <a:rPr lang="en-US">
                <a:latin typeface="Arial"/>
                <a:cs typeface="Arial"/>
              </a:rPr>
              <a:t>AI grading and feedback </a:t>
            </a:r>
          </a:p>
          <a:p>
            <a:pPr marL="342900" indent="-342900">
              <a:buFont typeface="Arial" panose="020B0604020202020204" pitchFamily="34" charset="0"/>
              <a:buChar char="•"/>
            </a:pPr>
            <a:r>
              <a:rPr lang="en-US">
                <a:latin typeface="Arial"/>
                <a:cs typeface="Arial"/>
              </a:rPr>
              <a:t>In class assessment with </a:t>
            </a:r>
            <a:r>
              <a:rPr lang="en-US" b="1" i="1">
                <a:latin typeface="Arial"/>
                <a:cs typeface="Arial"/>
              </a:rPr>
              <a:t>Immediate </a:t>
            </a:r>
            <a:r>
              <a:rPr lang="en-US">
                <a:latin typeface="Arial"/>
                <a:cs typeface="Arial"/>
              </a:rPr>
              <a:t>AI grading and feedback </a:t>
            </a:r>
            <a:endParaRPr lang="en-US"/>
          </a:p>
          <a:p>
            <a:pPr marL="342900" indent="-34290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428A48B1-80B9-6AD5-4257-10B9BADDF202}"/>
              </a:ext>
            </a:extLst>
          </p:cNvPr>
          <p:cNvCxnSpPr>
            <a:cxnSpLocks/>
          </p:cNvCxnSpPr>
          <p:nvPr/>
        </p:nvCxnSpPr>
        <p:spPr>
          <a:xfrm>
            <a:off x="693683" y="3115138"/>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F14812C-E19F-29C3-0058-3B0955D81C5D}"/>
              </a:ext>
            </a:extLst>
          </p:cNvPr>
          <p:cNvCxnSpPr>
            <a:cxnSpLocks/>
          </p:cNvCxnSpPr>
          <p:nvPr/>
        </p:nvCxnSpPr>
        <p:spPr>
          <a:xfrm>
            <a:off x="693683" y="4891387"/>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E15A7E5-731D-D488-75F7-70DDE981C7D5}"/>
              </a:ext>
            </a:extLst>
          </p:cNvPr>
          <p:cNvSpPr txBox="1"/>
          <p:nvPr/>
        </p:nvSpPr>
        <p:spPr>
          <a:xfrm>
            <a:off x="834345" y="4964300"/>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AFTER CLASS</a:t>
            </a:r>
          </a:p>
        </p:txBody>
      </p:sp>
      <p:pic>
        <p:nvPicPr>
          <p:cNvPr id="22" name="Picture 21">
            <a:extLst>
              <a:ext uri="{FF2B5EF4-FFF2-40B4-BE49-F238E27FC236}">
                <a16:creationId xmlns:a16="http://schemas.microsoft.com/office/drawing/2014/main" id="{BE82805D-D236-753D-B165-AB46F8081A31}"/>
              </a:ext>
            </a:extLst>
          </p:cNvPr>
          <p:cNvPicPr>
            <a:picLocks noChangeAspect="1"/>
          </p:cNvPicPr>
          <p:nvPr/>
        </p:nvPicPr>
        <p:blipFill>
          <a:blip r:embed="rId4"/>
          <a:srcRect l="7202" t="12490" r="7202" b="20000"/>
          <a:stretch>
            <a:fillRect/>
          </a:stretch>
        </p:blipFill>
        <p:spPr>
          <a:xfrm>
            <a:off x="1103383" y="5350152"/>
            <a:ext cx="1761066" cy="1200329"/>
          </a:xfrm>
          <a:prstGeom prst="rect">
            <a:avLst/>
          </a:prstGeom>
        </p:spPr>
      </p:pic>
      <p:sp>
        <p:nvSpPr>
          <p:cNvPr id="3" name="TextBox 2">
            <a:extLst>
              <a:ext uri="{FF2B5EF4-FFF2-40B4-BE49-F238E27FC236}">
                <a16:creationId xmlns:a16="http://schemas.microsoft.com/office/drawing/2014/main" id="{6A4C61CD-16D7-1FEB-5336-7D5EAE3349BA}"/>
              </a:ext>
            </a:extLst>
          </p:cNvPr>
          <p:cNvSpPr txBox="1"/>
          <p:nvPr/>
        </p:nvSpPr>
        <p:spPr>
          <a:xfrm>
            <a:off x="373504" y="299544"/>
            <a:ext cx="9793997" cy="461665"/>
          </a:xfrm>
          <a:prstGeom prst="rect">
            <a:avLst/>
          </a:prstGeom>
          <a:noFill/>
        </p:spPr>
        <p:txBody>
          <a:bodyPr wrap="square" lIns="91440" tIns="45720" rIns="91440" bIns="45720" rtlCol="0" anchor="t">
            <a:spAutoFit/>
          </a:bodyPr>
          <a:lstStyle/>
          <a:p>
            <a:r>
              <a:rPr lang="en-US" sz="2400" b="1" dirty="0">
                <a:latin typeface="Arial"/>
                <a:cs typeface="Arial"/>
              </a:rPr>
              <a:t>AI in </a:t>
            </a:r>
            <a:r>
              <a:rPr lang="en-US" sz="2400" b="1" i="1">
                <a:latin typeface="Arial"/>
                <a:cs typeface="Arial"/>
              </a:rPr>
              <a:t>flipped class </a:t>
            </a:r>
            <a:r>
              <a:rPr lang="en-US" sz="2400" b="1" i="1" dirty="0">
                <a:latin typeface="Arial"/>
                <a:cs typeface="Arial"/>
              </a:rPr>
              <a:t>– delayed or immediate? </a:t>
            </a:r>
          </a:p>
        </p:txBody>
      </p:sp>
    </p:spTree>
    <p:extLst>
      <p:ext uri="{BB962C8B-B14F-4D97-AF65-F5344CB8AC3E}">
        <p14:creationId xmlns:p14="http://schemas.microsoft.com/office/powerpoint/2010/main" val="622091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6DCC0-3037-8F3C-07CA-5E78CE773D2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0106F31-AB7B-898A-E121-96B3B5CF61D5}"/>
              </a:ext>
            </a:extLst>
          </p:cNvPr>
          <p:cNvPicPr>
            <a:picLocks noChangeAspect="1"/>
          </p:cNvPicPr>
          <p:nvPr/>
        </p:nvPicPr>
        <p:blipFill>
          <a:blip r:embed="rId2"/>
          <a:srcRect l="5742" t="33702" r="24653"/>
          <a:stretch>
            <a:fillRect/>
          </a:stretch>
        </p:blipFill>
        <p:spPr>
          <a:xfrm>
            <a:off x="983559" y="1918779"/>
            <a:ext cx="2000715" cy="1071930"/>
          </a:xfrm>
          <a:prstGeom prst="rect">
            <a:avLst/>
          </a:prstGeom>
        </p:spPr>
      </p:pic>
      <p:sp>
        <p:nvSpPr>
          <p:cNvPr id="7" name="TextBox 6">
            <a:extLst>
              <a:ext uri="{FF2B5EF4-FFF2-40B4-BE49-F238E27FC236}">
                <a16:creationId xmlns:a16="http://schemas.microsoft.com/office/drawing/2014/main" id="{7B7FCA38-DC90-C7FF-6A73-434F5AB8D5C0}"/>
              </a:ext>
            </a:extLst>
          </p:cNvPr>
          <p:cNvSpPr txBox="1"/>
          <p:nvPr/>
        </p:nvSpPr>
        <p:spPr>
          <a:xfrm>
            <a:off x="882958" y="1549447"/>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PRE CLASS</a:t>
            </a:r>
          </a:p>
        </p:txBody>
      </p:sp>
      <p:sp>
        <p:nvSpPr>
          <p:cNvPr id="8" name="TextBox 7">
            <a:extLst>
              <a:ext uri="{FF2B5EF4-FFF2-40B4-BE49-F238E27FC236}">
                <a16:creationId xmlns:a16="http://schemas.microsoft.com/office/drawing/2014/main" id="{A8A4C604-5DF8-F78F-004C-F973FAEA4900}"/>
              </a:ext>
            </a:extLst>
          </p:cNvPr>
          <p:cNvSpPr txBox="1"/>
          <p:nvPr/>
        </p:nvSpPr>
        <p:spPr>
          <a:xfrm>
            <a:off x="3185480" y="1665932"/>
            <a:ext cx="7701070"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a:highlight>
                  <a:srgbClr val="FFFF00"/>
                </a:highlight>
                <a:latin typeface="Arial"/>
                <a:cs typeface="Arial"/>
              </a:rPr>
              <a:t>Pre-class learning</a:t>
            </a:r>
            <a:r>
              <a:rPr lang="en-US" strike="sngStrike">
                <a:latin typeface="Arial"/>
                <a:cs typeface="Arial"/>
              </a:rPr>
              <a:t> and MCQs</a:t>
            </a:r>
            <a:endParaRPr lang="en-US">
              <a:latin typeface="Arial"/>
              <a:cs typeface="Arial"/>
            </a:endParaRPr>
          </a:p>
          <a:p>
            <a:pPr marL="342900" indent="-342900">
              <a:buFont typeface="Arial" panose="020B0604020202020204" pitchFamily="34" charset="0"/>
              <a:buChar char="•"/>
            </a:pPr>
            <a:r>
              <a:rPr lang="en-US" strike="sngStrike">
                <a:latin typeface="Arial"/>
                <a:cs typeface="Arial"/>
              </a:rPr>
              <a:t>Identify misconceptions / gaps </a:t>
            </a:r>
          </a:p>
          <a:p>
            <a:pPr marL="342900" indent="-342900">
              <a:buFont typeface="Arial" panose="020B0604020202020204" pitchFamily="34" charset="0"/>
              <a:buChar char="•"/>
            </a:pPr>
            <a:r>
              <a:rPr lang="en-US" strike="sngStrike">
                <a:latin typeface="Arial"/>
                <a:cs typeface="Arial"/>
              </a:rPr>
              <a:t>Plan in-class remediation activities </a:t>
            </a:r>
            <a:endParaRPr lang="en-US" strike="sngStrike">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F52A9A7-15E3-6F56-C10B-359D51BE2424}"/>
              </a:ext>
            </a:extLst>
          </p:cNvPr>
          <p:cNvSpPr txBox="1"/>
          <p:nvPr/>
        </p:nvSpPr>
        <p:spPr>
          <a:xfrm>
            <a:off x="882958" y="3178202"/>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IN CLASS</a:t>
            </a:r>
          </a:p>
        </p:txBody>
      </p:sp>
      <p:pic>
        <p:nvPicPr>
          <p:cNvPr id="14" name="Picture 13">
            <a:extLst>
              <a:ext uri="{FF2B5EF4-FFF2-40B4-BE49-F238E27FC236}">
                <a16:creationId xmlns:a16="http://schemas.microsoft.com/office/drawing/2014/main" id="{2EDA5D34-ADFD-B45F-16BE-BCCDE266FCAE}"/>
              </a:ext>
            </a:extLst>
          </p:cNvPr>
          <p:cNvPicPr>
            <a:picLocks noChangeAspect="1"/>
          </p:cNvPicPr>
          <p:nvPr/>
        </p:nvPicPr>
        <p:blipFill>
          <a:blip r:embed="rId3"/>
          <a:stretch>
            <a:fillRect/>
          </a:stretch>
        </p:blipFill>
        <p:spPr>
          <a:xfrm>
            <a:off x="1178655" y="3547534"/>
            <a:ext cx="1610525" cy="1200345"/>
          </a:xfrm>
          <a:prstGeom prst="rect">
            <a:avLst/>
          </a:prstGeom>
        </p:spPr>
      </p:pic>
      <p:sp>
        <p:nvSpPr>
          <p:cNvPr id="15" name="TextBox 14">
            <a:extLst>
              <a:ext uri="{FF2B5EF4-FFF2-40B4-BE49-F238E27FC236}">
                <a16:creationId xmlns:a16="http://schemas.microsoft.com/office/drawing/2014/main" id="{DB1D7052-633D-F9A7-ED77-FC01E496DB85}"/>
              </a:ext>
            </a:extLst>
          </p:cNvPr>
          <p:cNvSpPr txBox="1"/>
          <p:nvPr/>
        </p:nvSpPr>
        <p:spPr>
          <a:xfrm>
            <a:off x="3217011" y="3546547"/>
            <a:ext cx="7454827"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b="1">
                <a:solidFill>
                  <a:srgbClr val="FF0000"/>
                </a:solidFill>
                <a:latin typeface="Arial"/>
                <a:cs typeface="Arial"/>
              </a:rPr>
              <a:t>In class assessment with delayed AI grading and feedback </a:t>
            </a:r>
          </a:p>
          <a:p>
            <a:pPr marL="342900" indent="-342900">
              <a:buFont typeface="Arial" panose="020B0604020202020204" pitchFamily="34" charset="0"/>
              <a:buChar char="•"/>
            </a:pPr>
            <a:r>
              <a:rPr lang="en-US">
                <a:latin typeface="Arial"/>
                <a:cs typeface="Arial"/>
              </a:rPr>
              <a:t>In class assessment with Immediate AI grading and feedback </a:t>
            </a:r>
            <a:endParaRPr lang="en-US"/>
          </a:p>
          <a:p>
            <a:pPr marL="342900" indent="-34290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806F173B-5362-C74A-B8A5-BE52DD6972D3}"/>
              </a:ext>
            </a:extLst>
          </p:cNvPr>
          <p:cNvCxnSpPr>
            <a:cxnSpLocks/>
          </p:cNvCxnSpPr>
          <p:nvPr/>
        </p:nvCxnSpPr>
        <p:spPr>
          <a:xfrm>
            <a:off x="693683" y="3115138"/>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0CB59F5-616A-C80D-395D-B50C01690A38}"/>
              </a:ext>
            </a:extLst>
          </p:cNvPr>
          <p:cNvCxnSpPr>
            <a:cxnSpLocks/>
          </p:cNvCxnSpPr>
          <p:nvPr/>
        </p:nvCxnSpPr>
        <p:spPr>
          <a:xfrm>
            <a:off x="693683" y="4891387"/>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E0E234E5-62A7-7CAB-5109-C2B2B2B4209E}"/>
              </a:ext>
            </a:extLst>
          </p:cNvPr>
          <p:cNvSpPr txBox="1"/>
          <p:nvPr/>
        </p:nvSpPr>
        <p:spPr>
          <a:xfrm>
            <a:off x="834345" y="4964300"/>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AFTER CLASS</a:t>
            </a:r>
          </a:p>
        </p:txBody>
      </p:sp>
      <p:pic>
        <p:nvPicPr>
          <p:cNvPr id="22" name="Picture 21">
            <a:extLst>
              <a:ext uri="{FF2B5EF4-FFF2-40B4-BE49-F238E27FC236}">
                <a16:creationId xmlns:a16="http://schemas.microsoft.com/office/drawing/2014/main" id="{0F275380-D726-C6BA-4458-355B9C886405}"/>
              </a:ext>
            </a:extLst>
          </p:cNvPr>
          <p:cNvPicPr>
            <a:picLocks noChangeAspect="1"/>
          </p:cNvPicPr>
          <p:nvPr/>
        </p:nvPicPr>
        <p:blipFill>
          <a:blip r:embed="rId4"/>
          <a:srcRect l="7202" t="12490" r="7202" b="20000"/>
          <a:stretch>
            <a:fillRect/>
          </a:stretch>
        </p:blipFill>
        <p:spPr>
          <a:xfrm>
            <a:off x="1103383" y="5350152"/>
            <a:ext cx="1761066" cy="1200329"/>
          </a:xfrm>
          <a:prstGeom prst="rect">
            <a:avLst/>
          </a:prstGeom>
        </p:spPr>
      </p:pic>
      <p:sp>
        <p:nvSpPr>
          <p:cNvPr id="3" name="TextBox 2">
            <a:extLst>
              <a:ext uri="{FF2B5EF4-FFF2-40B4-BE49-F238E27FC236}">
                <a16:creationId xmlns:a16="http://schemas.microsoft.com/office/drawing/2014/main" id="{70A399C7-CD66-DFA2-D5EC-DC4E9AE42426}"/>
              </a:ext>
            </a:extLst>
          </p:cNvPr>
          <p:cNvSpPr txBox="1"/>
          <p:nvPr/>
        </p:nvSpPr>
        <p:spPr>
          <a:xfrm>
            <a:off x="373504" y="299544"/>
            <a:ext cx="9793997" cy="830997"/>
          </a:xfrm>
          <a:prstGeom prst="rect">
            <a:avLst/>
          </a:prstGeom>
          <a:noFill/>
        </p:spPr>
        <p:txBody>
          <a:bodyPr wrap="square" lIns="91440" tIns="45720" rIns="91440" bIns="45720" rtlCol="0" anchor="t">
            <a:spAutoFit/>
          </a:bodyPr>
          <a:lstStyle/>
          <a:p>
            <a:r>
              <a:rPr lang="en-US" sz="2400" b="1">
                <a:latin typeface="Arial"/>
                <a:cs typeface="Arial"/>
              </a:rPr>
              <a:t>AI in </a:t>
            </a:r>
            <a:r>
              <a:rPr lang="en-US" sz="2400" b="1" i="1">
                <a:latin typeface="Arial"/>
                <a:cs typeface="Arial"/>
              </a:rPr>
              <a:t>flipped class – delayed or immediate? </a:t>
            </a:r>
            <a:endParaRPr lang="en-US" sz="2400">
              <a:latin typeface="Arial"/>
              <a:cs typeface="Arial"/>
            </a:endParaRPr>
          </a:p>
          <a:p>
            <a:endParaRPr lang="en-US" sz="2400" b="1" i="1" dirty="0">
              <a:latin typeface="Arial"/>
              <a:cs typeface="Arial"/>
            </a:endParaRPr>
          </a:p>
        </p:txBody>
      </p:sp>
    </p:spTree>
    <p:extLst>
      <p:ext uri="{BB962C8B-B14F-4D97-AF65-F5344CB8AC3E}">
        <p14:creationId xmlns:p14="http://schemas.microsoft.com/office/powerpoint/2010/main" val="1910604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6AB05-065D-3B10-68EE-11025B0D86B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F7EF0FD-9FC0-3F6D-75B7-052D9DC62904}"/>
              </a:ext>
            </a:extLst>
          </p:cNvPr>
          <p:cNvPicPr>
            <a:picLocks noChangeAspect="1"/>
          </p:cNvPicPr>
          <p:nvPr/>
        </p:nvPicPr>
        <p:blipFill>
          <a:blip r:embed="rId2"/>
          <a:srcRect l="5742" t="33702" r="24653"/>
          <a:stretch>
            <a:fillRect/>
          </a:stretch>
        </p:blipFill>
        <p:spPr>
          <a:xfrm>
            <a:off x="983559" y="1918779"/>
            <a:ext cx="2000715" cy="1071930"/>
          </a:xfrm>
          <a:prstGeom prst="rect">
            <a:avLst/>
          </a:prstGeom>
        </p:spPr>
      </p:pic>
      <p:sp>
        <p:nvSpPr>
          <p:cNvPr id="7" name="TextBox 6">
            <a:extLst>
              <a:ext uri="{FF2B5EF4-FFF2-40B4-BE49-F238E27FC236}">
                <a16:creationId xmlns:a16="http://schemas.microsoft.com/office/drawing/2014/main" id="{6BD12748-A898-5644-6015-5C3BB5FC5143}"/>
              </a:ext>
            </a:extLst>
          </p:cNvPr>
          <p:cNvSpPr txBox="1"/>
          <p:nvPr/>
        </p:nvSpPr>
        <p:spPr>
          <a:xfrm>
            <a:off x="882958" y="1549447"/>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PRE CLASS</a:t>
            </a:r>
          </a:p>
        </p:txBody>
      </p:sp>
      <p:sp>
        <p:nvSpPr>
          <p:cNvPr id="8" name="TextBox 7">
            <a:extLst>
              <a:ext uri="{FF2B5EF4-FFF2-40B4-BE49-F238E27FC236}">
                <a16:creationId xmlns:a16="http://schemas.microsoft.com/office/drawing/2014/main" id="{35D4442D-1072-06EB-CB07-A157F51858EB}"/>
              </a:ext>
            </a:extLst>
          </p:cNvPr>
          <p:cNvSpPr txBox="1"/>
          <p:nvPr/>
        </p:nvSpPr>
        <p:spPr>
          <a:xfrm>
            <a:off x="3185480" y="1665932"/>
            <a:ext cx="7701070"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a:highlight>
                  <a:srgbClr val="FFFF00"/>
                </a:highlight>
                <a:latin typeface="Arial"/>
                <a:cs typeface="Arial"/>
              </a:rPr>
              <a:t>Pre-class learning</a:t>
            </a:r>
            <a:r>
              <a:rPr lang="en-US" strike="sngStrike">
                <a:latin typeface="Arial"/>
                <a:cs typeface="Arial"/>
              </a:rPr>
              <a:t> and MCQs</a:t>
            </a:r>
            <a:endParaRPr lang="en-US">
              <a:latin typeface="Arial"/>
              <a:cs typeface="Arial"/>
            </a:endParaRPr>
          </a:p>
          <a:p>
            <a:pPr marL="342900" indent="-342900">
              <a:buFont typeface="Arial" panose="020B0604020202020204" pitchFamily="34" charset="0"/>
              <a:buChar char="•"/>
            </a:pPr>
            <a:r>
              <a:rPr lang="en-US" strike="sngStrike">
                <a:latin typeface="Arial"/>
                <a:cs typeface="Arial"/>
              </a:rPr>
              <a:t>Identify misconceptions / gaps </a:t>
            </a:r>
          </a:p>
          <a:p>
            <a:pPr marL="342900" indent="-342900">
              <a:buFont typeface="Arial" panose="020B0604020202020204" pitchFamily="34" charset="0"/>
              <a:buChar char="•"/>
            </a:pPr>
            <a:r>
              <a:rPr lang="en-US" strike="sngStrike">
                <a:latin typeface="Arial"/>
                <a:cs typeface="Arial"/>
              </a:rPr>
              <a:t>Plan in-class remediation activities </a:t>
            </a:r>
            <a:endParaRPr lang="en-US" strike="sngStrike">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21B7DF7-3F1B-6B81-081E-91126215B703}"/>
              </a:ext>
            </a:extLst>
          </p:cNvPr>
          <p:cNvSpPr txBox="1"/>
          <p:nvPr/>
        </p:nvSpPr>
        <p:spPr>
          <a:xfrm>
            <a:off x="882958" y="3178202"/>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IN CLASS</a:t>
            </a:r>
          </a:p>
        </p:txBody>
      </p:sp>
      <p:pic>
        <p:nvPicPr>
          <p:cNvPr id="14" name="Picture 13">
            <a:extLst>
              <a:ext uri="{FF2B5EF4-FFF2-40B4-BE49-F238E27FC236}">
                <a16:creationId xmlns:a16="http://schemas.microsoft.com/office/drawing/2014/main" id="{E4A19C0A-7B8B-3C2C-4B6F-7919AE043567}"/>
              </a:ext>
            </a:extLst>
          </p:cNvPr>
          <p:cNvPicPr>
            <a:picLocks noChangeAspect="1"/>
          </p:cNvPicPr>
          <p:nvPr/>
        </p:nvPicPr>
        <p:blipFill>
          <a:blip r:embed="rId3"/>
          <a:stretch>
            <a:fillRect/>
          </a:stretch>
        </p:blipFill>
        <p:spPr>
          <a:xfrm>
            <a:off x="1178655" y="3547534"/>
            <a:ext cx="1610525" cy="1200345"/>
          </a:xfrm>
          <a:prstGeom prst="rect">
            <a:avLst/>
          </a:prstGeom>
        </p:spPr>
      </p:pic>
      <p:sp>
        <p:nvSpPr>
          <p:cNvPr id="15" name="TextBox 14">
            <a:extLst>
              <a:ext uri="{FF2B5EF4-FFF2-40B4-BE49-F238E27FC236}">
                <a16:creationId xmlns:a16="http://schemas.microsoft.com/office/drawing/2014/main" id="{48F65F0C-3262-D2B8-CCEB-56F9D6027984}"/>
              </a:ext>
            </a:extLst>
          </p:cNvPr>
          <p:cNvSpPr txBox="1"/>
          <p:nvPr/>
        </p:nvSpPr>
        <p:spPr>
          <a:xfrm>
            <a:off x="3217011" y="3546547"/>
            <a:ext cx="7454827" cy="923330"/>
          </a:xfrm>
          <a:prstGeom prst="rect">
            <a:avLst/>
          </a:prstGeom>
          <a:noFill/>
        </p:spPr>
        <p:txBody>
          <a:bodyPr wrap="square" lIns="91440" tIns="45720" rIns="91440" bIns="45720" rtlCol="0" anchor="t">
            <a:spAutoFit/>
          </a:bodyPr>
          <a:lstStyle/>
          <a:p>
            <a:pPr marL="342900" indent="-342900">
              <a:buFont typeface="Arial,Sans-Serif" panose="020B0604020202020204" pitchFamily="34" charset="0"/>
              <a:buChar char="•"/>
            </a:pPr>
            <a:r>
              <a:rPr lang="en-US">
                <a:latin typeface="Arial"/>
                <a:cs typeface="Arial"/>
              </a:rPr>
              <a:t>In class assessment with delayed AI grading and feedback </a:t>
            </a:r>
          </a:p>
          <a:p>
            <a:pPr marL="342900" indent="-342900">
              <a:buFont typeface="Arial" panose="020B0604020202020204" pitchFamily="34" charset="0"/>
              <a:buChar char="•"/>
            </a:pPr>
            <a:r>
              <a:rPr lang="en-US">
                <a:latin typeface="Arial"/>
                <a:cs typeface="Arial"/>
              </a:rPr>
              <a:t>In class assessment with Immediate AI grading and feedback </a:t>
            </a:r>
            <a:endParaRPr lang="en-US"/>
          </a:p>
          <a:p>
            <a:pPr marL="342900" indent="-34290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0367F1B3-4680-5A34-1DBC-54864A7A7822}"/>
              </a:ext>
            </a:extLst>
          </p:cNvPr>
          <p:cNvCxnSpPr>
            <a:cxnSpLocks/>
          </p:cNvCxnSpPr>
          <p:nvPr/>
        </p:nvCxnSpPr>
        <p:spPr>
          <a:xfrm>
            <a:off x="693683" y="3115138"/>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E30BA21-BA6E-E947-2673-732301532B9F}"/>
              </a:ext>
            </a:extLst>
          </p:cNvPr>
          <p:cNvCxnSpPr>
            <a:cxnSpLocks/>
          </p:cNvCxnSpPr>
          <p:nvPr/>
        </p:nvCxnSpPr>
        <p:spPr>
          <a:xfrm>
            <a:off x="693683" y="4891387"/>
            <a:ext cx="10192867"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2925A7E5-C62D-E37A-B68B-EB88791ED6E4}"/>
              </a:ext>
            </a:extLst>
          </p:cNvPr>
          <p:cNvSpPr txBox="1"/>
          <p:nvPr/>
        </p:nvSpPr>
        <p:spPr>
          <a:xfrm>
            <a:off x="834345" y="4964300"/>
            <a:ext cx="2201921" cy="369332"/>
          </a:xfrm>
          <a:prstGeom prst="rect">
            <a:avLst/>
          </a:prstGeom>
          <a:noFill/>
        </p:spPr>
        <p:txBody>
          <a:bodyPr wrap="square" rtlCol="0">
            <a:spAutoFit/>
          </a:bodyPr>
          <a:lstStyle/>
          <a:p>
            <a:pPr algn="ctr"/>
            <a:r>
              <a:rPr lang="en-US" b="1">
                <a:latin typeface="Arial" panose="020B0604020202020204" pitchFamily="34" charset="0"/>
                <a:cs typeface="Arial" panose="020B0604020202020204" pitchFamily="34" charset="0"/>
              </a:rPr>
              <a:t>AFTER CLASS</a:t>
            </a:r>
          </a:p>
        </p:txBody>
      </p:sp>
      <p:pic>
        <p:nvPicPr>
          <p:cNvPr id="22" name="Picture 21">
            <a:extLst>
              <a:ext uri="{FF2B5EF4-FFF2-40B4-BE49-F238E27FC236}">
                <a16:creationId xmlns:a16="http://schemas.microsoft.com/office/drawing/2014/main" id="{06D971A0-A5E0-ABFF-ACDA-3B937C1E6BED}"/>
              </a:ext>
            </a:extLst>
          </p:cNvPr>
          <p:cNvPicPr>
            <a:picLocks noChangeAspect="1"/>
          </p:cNvPicPr>
          <p:nvPr/>
        </p:nvPicPr>
        <p:blipFill>
          <a:blip r:embed="rId4"/>
          <a:srcRect l="7202" t="12490" r="7202" b="20000"/>
          <a:stretch>
            <a:fillRect/>
          </a:stretch>
        </p:blipFill>
        <p:spPr>
          <a:xfrm>
            <a:off x="1103383" y="5350152"/>
            <a:ext cx="1761066" cy="1200329"/>
          </a:xfrm>
          <a:prstGeom prst="rect">
            <a:avLst/>
          </a:prstGeom>
        </p:spPr>
      </p:pic>
      <p:sp>
        <p:nvSpPr>
          <p:cNvPr id="3" name="TextBox 2">
            <a:extLst>
              <a:ext uri="{FF2B5EF4-FFF2-40B4-BE49-F238E27FC236}">
                <a16:creationId xmlns:a16="http://schemas.microsoft.com/office/drawing/2014/main" id="{65DF9E81-B589-0A46-0A3F-78C6900B483A}"/>
              </a:ext>
            </a:extLst>
          </p:cNvPr>
          <p:cNvSpPr txBox="1"/>
          <p:nvPr/>
        </p:nvSpPr>
        <p:spPr>
          <a:xfrm>
            <a:off x="3223580" y="5311910"/>
            <a:ext cx="7444420" cy="92333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a:latin typeface="Arial"/>
                <a:cs typeface="Arial"/>
              </a:rPr>
              <a:t>Students revise, goal set remediation activities – A as L</a:t>
            </a:r>
            <a:endParaRPr lang="en-US">
              <a:latin typeface="Aptos" panose="02110004020202020204"/>
              <a:cs typeface="Arial"/>
            </a:endParaRPr>
          </a:p>
          <a:p>
            <a:pPr marL="342900" indent="-342900">
              <a:buFont typeface="Arial" panose="020B0604020202020204" pitchFamily="34" charset="0"/>
              <a:buChar char="•"/>
            </a:pPr>
            <a:r>
              <a:rPr lang="en-US"/>
              <a:t>Demonstrate evidence of remediation</a:t>
            </a:r>
          </a:p>
          <a:p>
            <a:pPr marL="342900" indent="-342900">
              <a:buFont typeface="Arial" panose="020B0604020202020204" pitchFamily="34" charset="0"/>
              <a:buChar char="•"/>
            </a:pPr>
            <a:r>
              <a:rPr lang="en-US">
                <a:latin typeface="Arial"/>
                <a:cs typeface="Arial"/>
              </a:rPr>
              <a:t>Teachers plan class feedback </a:t>
            </a:r>
            <a:endParaRPr lang="en-US">
              <a:latin typeface="Aptos"/>
              <a:cs typeface="Arial"/>
            </a:endParaRPr>
          </a:p>
        </p:txBody>
      </p:sp>
      <p:sp>
        <p:nvSpPr>
          <p:cNvPr id="11" name="TextBox 10">
            <a:extLst>
              <a:ext uri="{FF2B5EF4-FFF2-40B4-BE49-F238E27FC236}">
                <a16:creationId xmlns:a16="http://schemas.microsoft.com/office/drawing/2014/main" id="{5B3A1D12-ECB3-A06D-614C-31C9BDA7ED45}"/>
              </a:ext>
            </a:extLst>
          </p:cNvPr>
          <p:cNvSpPr txBox="1"/>
          <p:nvPr/>
        </p:nvSpPr>
        <p:spPr>
          <a:xfrm>
            <a:off x="373504" y="299544"/>
            <a:ext cx="9793997" cy="830997"/>
          </a:xfrm>
          <a:prstGeom prst="rect">
            <a:avLst/>
          </a:prstGeom>
          <a:noFill/>
        </p:spPr>
        <p:txBody>
          <a:bodyPr wrap="square" lIns="91440" tIns="45720" rIns="91440" bIns="45720" rtlCol="0" anchor="t">
            <a:spAutoFit/>
          </a:bodyPr>
          <a:lstStyle/>
          <a:p>
            <a:r>
              <a:rPr lang="en-US" sz="2400" b="1">
                <a:latin typeface="Arial"/>
                <a:cs typeface="Arial"/>
              </a:rPr>
              <a:t>AI in </a:t>
            </a:r>
            <a:r>
              <a:rPr lang="en-US" sz="2400" b="1" i="1">
                <a:latin typeface="Arial"/>
                <a:cs typeface="Arial"/>
              </a:rPr>
              <a:t>flipped class – delayed or immediate? </a:t>
            </a:r>
            <a:endParaRPr lang="en-US" sz="2400">
              <a:latin typeface="Arial"/>
              <a:cs typeface="Arial"/>
            </a:endParaRPr>
          </a:p>
          <a:p>
            <a:endParaRPr lang="en-US" sz="2400" b="1" i="1" dirty="0">
              <a:latin typeface="Arial"/>
              <a:cs typeface="Arial"/>
            </a:endParaRPr>
          </a:p>
        </p:txBody>
      </p:sp>
    </p:spTree>
    <p:extLst>
      <p:ext uri="{BB962C8B-B14F-4D97-AF65-F5344CB8AC3E}">
        <p14:creationId xmlns:p14="http://schemas.microsoft.com/office/powerpoint/2010/main" val="1914578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234</TotalTime>
  <Words>891</Words>
  <Application>Microsoft Office PowerPoint</Application>
  <PresentationFormat>Widescreen</PresentationFormat>
  <Paragraphs>192</Paragraphs>
  <Slides>27</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Arial,Sans-Serif</vt:lpstr>
      <vt:lpstr>Helvetica Neue</vt:lpstr>
      <vt:lpstr>Roboto Mono Web</vt:lpstr>
      <vt:lpstr>Aptos</vt:lpstr>
      <vt:lpstr>Aptos Display</vt:lpstr>
      <vt:lpstr>Arial</vt:lpstr>
      <vt:lpstr>Office Theme</vt:lpstr>
      <vt:lpstr>Teacher-controlled, AI marking of assessment for learning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jaadeoye@connect.hku.hk</dc:creator>
  <cp:lastModifiedBy>Michael George Botelho</cp:lastModifiedBy>
  <cp:revision>121</cp:revision>
  <dcterms:created xsi:type="dcterms:W3CDTF">2026-08-11T03:31:02Z</dcterms:created>
  <dcterms:modified xsi:type="dcterms:W3CDTF">2026-08-27T08:57:18Z</dcterms:modified>
</cp:coreProperties>
</file>