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95" r:id="rId3"/>
    <p:sldId id="258" r:id="rId4"/>
    <p:sldId id="282" r:id="rId5"/>
    <p:sldId id="288" r:id="rId6"/>
    <p:sldId id="280" r:id="rId7"/>
    <p:sldId id="281" r:id="rId8"/>
    <p:sldId id="294" r:id="rId9"/>
    <p:sldId id="260" r:id="rId10"/>
    <p:sldId id="283" r:id="rId11"/>
    <p:sldId id="261" r:id="rId12"/>
    <p:sldId id="29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13A164-5BB7-43BA-B08D-2219FAB09891}" v="28" dt="2026-07-29T09:48:38.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image" Target="../media/image21.svg"/><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svg"/><Relationship Id="rId1" Type="http://schemas.openxmlformats.org/officeDocument/2006/relationships/image" Target="../media/image21.svg"/><Relationship Id="rId6" Type="http://schemas.openxmlformats.org/officeDocument/2006/relationships/image" Target="../media/image26.svg"/><Relationship Id="rId5" Type="http://schemas.openxmlformats.org/officeDocument/2006/relationships/image" Target="../media/image25.sv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E6FC36-F411-4431-B95C-E8DD7AAD125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AE48419C-A9F0-498D-8C18-DB800121A8BB}">
      <dgm:prSet/>
      <dgm:spPr/>
      <dgm:t>
        <a:bodyPr/>
        <a:lstStyle/>
        <a:p>
          <a:pPr>
            <a:lnSpc>
              <a:spcPct val="100000"/>
            </a:lnSpc>
          </a:pPr>
          <a:r>
            <a:rPr lang="en-GB"/>
            <a:t>The video was made available for student use before their first scheduled clinic, both in a timetabled seminar and for independent home use. </a:t>
          </a:r>
          <a:endParaRPr lang="en-US"/>
        </a:p>
      </dgm:t>
    </dgm:pt>
    <dgm:pt modelId="{51359D4F-7829-4BD5-A3BC-3B15932344D8}" type="parTrans" cxnId="{3BD19F62-42FB-47C3-B2E2-586E49ED26E4}">
      <dgm:prSet/>
      <dgm:spPr/>
      <dgm:t>
        <a:bodyPr/>
        <a:lstStyle/>
        <a:p>
          <a:endParaRPr lang="en-US"/>
        </a:p>
      </dgm:t>
    </dgm:pt>
    <dgm:pt modelId="{46592D00-592B-454B-BAE2-1F55BA83904C}" type="sibTrans" cxnId="{3BD19F62-42FB-47C3-B2E2-586E49ED26E4}">
      <dgm:prSet/>
      <dgm:spPr/>
      <dgm:t>
        <a:bodyPr/>
        <a:lstStyle/>
        <a:p>
          <a:endParaRPr lang="en-US"/>
        </a:p>
      </dgm:t>
    </dgm:pt>
    <dgm:pt modelId="{D8EBB945-3446-4772-B214-5DD7A67E87A4}">
      <dgm:prSet/>
      <dgm:spPr/>
      <dgm:t>
        <a:bodyPr/>
        <a:lstStyle/>
        <a:p>
          <a:pPr>
            <a:lnSpc>
              <a:spcPct val="100000"/>
            </a:lnSpc>
          </a:pPr>
          <a:r>
            <a:rPr lang="en-GB"/>
            <a:t>Data was collected from 61 UG second year dental students, from the Institute of Dentistry at Queen Marys University London, before the students attended their first child patient dental clinic.</a:t>
          </a:r>
          <a:endParaRPr lang="en-US"/>
        </a:p>
      </dgm:t>
    </dgm:pt>
    <dgm:pt modelId="{C93F5472-3D80-4DB6-858D-B7B713090A27}" type="parTrans" cxnId="{8FFE8825-7980-4B51-B00A-86F4CF4BF875}">
      <dgm:prSet/>
      <dgm:spPr/>
      <dgm:t>
        <a:bodyPr/>
        <a:lstStyle/>
        <a:p>
          <a:endParaRPr lang="en-US"/>
        </a:p>
      </dgm:t>
    </dgm:pt>
    <dgm:pt modelId="{8019A6D1-F94F-4C7E-A152-F2AE7AD098FA}" type="sibTrans" cxnId="{8FFE8825-7980-4B51-B00A-86F4CF4BF875}">
      <dgm:prSet/>
      <dgm:spPr/>
      <dgm:t>
        <a:bodyPr/>
        <a:lstStyle/>
        <a:p>
          <a:endParaRPr lang="en-US"/>
        </a:p>
      </dgm:t>
    </dgm:pt>
    <dgm:pt modelId="{85B21810-338B-4217-AEEC-89A7CC3E3134}">
      <dgm:prSet/>
      <dgm:spPr/>
      <dgm:t>
        <a:bodyPr/>
        <a:lstStyle/>
        <a:p>
          <a:pPr>
            <a:lnSpc>
              <a:spcPct val="100000"/>
            </a:lnSpc>
          </a:pPr>
          <a:r>
            <a:rPr lang="en-GB"/>
            <a:t>The data was collected in the form of anonymous surveys focusing on students’ perceived readiness and self-efficacy after having the lecture </a:t>
          </a:r>
          <a:r>
            <a:rPr lang="en-GB" i="1" u="sng"/>
            <a:t>History and Examination of a Child Patient</a:t>
          </a:r>
          <a:r>
            <a:rPr lang="en-GB"/>
            <a:t>  and after engaging with the VR video simulations. </a:t>
          </a:r>
          <a:endParaRPr lang="en-US"/>
        </a:p>
      </dgm:t>
    </dgm:pt>
    <dgm:pt modelId="{5DCC82A2-8B4F-4DA1-BA4C-1B27FF0F104E}" type="parTrans" cxnId="{D7C5F386-0172-454F-BC5A-47585FB42075}">
      <dgm:prSet/>
      <dgm:spPr/>
      <dgm:t>
        <a:bodyPr/>
        <a:lstStyle/>
        <a:p>
          <a:endParaRPr lang="en-US"/>
        </a:p>
      </dgm:t>
    </dgm:pt>
    <dgm:pt modelId="{E3719C69-1A6A-44BB-B7CF-DEBCFD3E02A2}" type="sibTrans" cxnId="{D7C5F386-0172-454F-BC5A-47585FB42075}">
      <dgm:prSet/>
      <dgm:spPr/>
      <dgm:t>
        <a:bodyPr/>
        <a:lstStyle/>
        <a:p>
          <a:endParaRPr lang="en-US"/>
        </a:p>
      </dgm:t>
    </dgm:pt>
    <dgm:pt modelId="{E24B1B9E-4325-42D7-AD29-79995CF3DB15}">
      <dgm:prSet/>
      <dgm:spPr/>
      <dgm:t>
        <a:bodyPr/>
        <a:lstStyle/>
        <a:p>
          <a:pPr>
            <a:lnSpc>
              <a:spcPct val="100000"/>
            </a:lnSpc>
          </a:pPr>
          <a:r>
            <a:rPr lang="en-GB"/>
            <a:t>The survey was accessed via QR code, taking only a few minutes for students to complete. The survey included both open and closed text questions. The survey explored how the students feel about the upcoming child check up, what the students believed may help prepare them better for clinic and if the current resources of lectures were sufficient for their preparation. </a:t>
          </a:r>
          <a:endParaRPr lang="en-US"/>
        </a:p>
      </dgm:t>
    </dgm:pt>
    <dgm:pt modelId="{A4FDF864-9C44-409E-A277-1A0D8BF20F64}" type="parTrans" cxnId="{4F96A1FE-9727-4E97-A707-D3C069E80A1E}">
      <dgm:prSet/>
      <dgm:spPr/>
      <dgm:t>
        <a:bodyPr/>
        <a:lstStyle/>
        <a:p>
          <a:endParaRPr lang="en-US"/>
        </a:p>
      </dgm:t>
    </dgm:pt>
    <dgm:pt modelId="{99CE5931-6258-4D65-84AF-C7692FE31F77}" type="sibTrans" cxnId="{4F96A1FE-9727-4E97-A707-D3C069E80A1E}">
      <dgm:prSet/>
      <dgm:spPr/>
      <dgm:t>
        <a:bodyPr/>
        <a:lstStyle/>
        <a:p>
          <a:endParaRPr lang="en-US"/>
        </a:p>
      </dgm:t>
    </dgm:pt>
    <dgm:pt modelId="{A848FA82-8D01-4F49-B63F-39AF728622E7}">
      <dgm:prSet/>
      <dgm:spPr/>
      <dgm:t>
        <a:bodyPr/>
        <a:lstStyle/>
        <a:p>
          <a:pPr>
            <a:lnSpc>
              <a:spcPct val="100000"/>
            </a:lnSpc>
          </a:pPr>
          <a:r>
            <a:rPr lang="en-GB"/>
            <a:t>Thematic analysis was used to explore emerging trends from the data. </a:t>
          </a:r>
          <a:endParaRPr lang="en-US"/>
        </a:p>
      </dgm:t>
    </dgm:pt>
    <dgm:pt modelId="{0FCC51E6-4E1B-4A26-B1B5-F048D7DE65BE}" type="parTrans" cxnId="{ADDEC734-5E05-478E-A62F-703DBE5D3473}">
      <dgm:prSet/>
      <dgm:spPr/>
      <dgm:t>
        <a:bodyPr/>
        <a:lstStyle/>
        <a:p>
          <a:endParaRPr lang="en-US"/>
        </a:p>
      </dgm:t>
    </dgm:pt>
    <dgm:pt modelId="{5106D8EA-D099-43B1-A429-7104F06DEAF4}" type="sibTrans" cxnId="{ADDEC734-5E05-478E-A62F-703DBE5D3473}">
      <dgm:prSet/>
      <dgm:spPr/>
      <dgm:t>
        <a:bodyPr/>
        <a:lstStyle/>
        <a:p>
          <a:endParaRPr lang="en-US"/>
        </a:p>
      </dgm:t>
    </dgm:pt>
    <dgm:pt modelId="{039BA467-0741-4587-8DFE-17D19457908A}">
      <dgm:prSet/>
      <dgm:spPr/>
      <dgm:t>
        <a:bodyPr/>
        <a:lstStyle/>
        <a:p>
          <a:pPr>
            <a:lnSpc>
              <a:spcPct val="100000"/>
            </a:lnSpc>
          </a:pPr>
          <a:r>
            <a:rPr lang="en-GB"/>
            <a:t>Using theories of Workplace learning and recontextualization the Data was further analysed. </a:t>
          </a:r>
          <a:endParaRPr lang="en-US"/>
        </a:p>
      </dgm:t>
    </dgm:pt>
    <dgm:pt modelId="{10908B7A-1BAD-4E51-B5CB-259585744B39}" type="parTrans" cxnId="{26F62ACD-0DE3-4CE8-A39C-389D50A307E0}">
      <dgm:prSet/>
      <dgm:spPr/>
      <dgm:t>
        <a:bodyPr/>
        <a:lstStyle/>
        <a:p>
          <a:endParaRPr lang="en-US"/>
        </a:p>
      </dgm:t>
    </dgm:pt>
    <dgm:pt modelId="{B315D2C1-A7FC-4845-AE68-749E69C6C134}" type="sibTrans" cxnId="{26F62ACD-0DE3-4CE8-A39C-389D50A307E0}">
      <dgm:prSet/>
      <dgm:spPr/>
      <dgm:t>
        <a:bodyPr/>
        <a:lstStyle/>
        <a:p>
          <a:endParaRPr lang="en-US"/>
        </a:p>
      </dgm:t>
    </dgm:pt>
    <dgm:pt modelId="{D84AEC96-8974-4009-8890-AD453FDA4F48}" type="pres">
      <dgm:prSet presAssocID="{DCE6FC36-F411-4431-B95C-E8DD7AAD1253}" presName="root" presStyleCnt="0">
        <dgm:presLayoutVars>
          <dgm:dir/>
          <dgm:resizeHandles val="exact"/>
        </dgm:presLayoutVars>
      </dgm:prSet>
      <dgm:spPr/>
    </dgm:pt>
    <dgm:pt modelId="{2E8ABC59-E495-44C5-89D3-68A1C4BAEA9A}" type="pres">
      <dgm:prSet presAssocID="{AE48419C-A9F0-498D-8C18-DB800121A8BB}" presName="compNode" presStyleCnt="0"/>
      <dgm:spPr/>
    </dgm:pt>
    <dgm:pt modelId="{055C66E8-96AB-4618-8F6B-27FAB4401433}" type="pres">
      <dgm:prSet presAssocID="{AE48419C-A9F0-498D-8C18-DB800121A8BB}" presName="bgRect" presStyleLbl="bgShp" presStyleIdx="0" presStyleCnt="6"/>
      <dgm:spPr/>
    </dgm:pt>
    <dgm:pt modelId="{2393A206-ABDB-402D-8947-BAB7FCC3F854}" type="pres">
      <dgm:prSet presAssocID="{AE48419C-A9F0-498D-8C18-DB800121A8BB}"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Classroom"/>
        </a:ext>
      </dgm:extLst>
    </dgm:pt>
    <dgm:pt modelId="{B32C29DC-E019-4935-B989-83A5C11430DB}" type="pres">
      <dgm:prSet presAssocID="{AE48419C-A9F0-498D-8C18-DB800121A8BB}" presName="spaceRect" presStyleCnt="0"/>
      <dgm:spPr/>
    </dgm:pt>
    <dgm:pt modelId="{292C3971-69E6-42C4-B9B7-6CA06D9A1FCD}" type="pres">
      <dgm:prSet presAssocID="{AE48419C-A9F0-498D-8C18-DB800121A8BB}" presName="parTx" presStyleLbl="revTx" presStyleIdx="0" presStyleCnt="6">
        <dgm:presLayoutVars>
          <dgm:chMax val="0"/>
          <dgm:chPref val="0"/>
        </dgm:presLayoutVars>
      </dgm:prSet>
      <dgm:spPr/>
    </dgm:pt>
    <dgm:pt modelId="{E20D5E22-37B8-4E60-BB52-5FCFBFBCE967}" type="pres">
      <dgm:prSet presAssocID="{46592D00-592B-454B-BAE2-1F55BA83904C}" presName="sibTrans" presStyleCnt="0"/>
      <dgm:spPr/>
    </dgm:pt>
    <dgm:pt modelId="{79B8D40E-ADF3-471E-87EE-BA5AD2E8CB66}" type="pres">
      <dgm:prSet presAssocID="{D8EBB945-3446-4772-B214-5DD7A67E87A4}" presName="compNode" presStyleCnt="0"/>
      <dgm:spPr/>
    </dgm:pt>
    <dgm:pt modelId="{F42D9E1D-F33E-4B13-AFC2-9F863454CEF5}" type="pres">
      <dgm:prSet presAssocID="{D8EBB945-3446-4772-B214-5DD7A67E87A4}" presName="bgRect" presStyleLbl="bgShp" presStyleIdx="1" presStyleCnt="6"/>
      <dgm:spPr/>
    </dgm:pt>
    <dgm:pt modelId="{9C7FB234-8467-4CDC-A72C-B746D32B4DB7}" type="pres">
      <dgm:prSet presAssocID="{D8EBB945-3446-4772-B214-5DD7A67E87A4}"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ooth"/>
        </a:ext>
      </dgm:extLst>
    </dgm:pt>
    <dgm:pt modelId="{0D814F25-04B3-4E1A-8488-68188FDC7B3C}" type="pres">
      <dgm:prSet presAssocID="{D8EBB945-3446-4772-B214-5DD7A67E87A4}" presName="spaceRect" presStyleCnt="0"/>
      <dgm:spPr/>
    </dgm:pt>
    <dgm:pt modelId="{1B947362-7146-4AD6-81CE-8744F086897E}" type="pres">
      <dgm:prSet presAssocID="{D8EBB945-3446-4772-B214-5DD7A67E87A4}" presName="parTx" presStyleLbl="revTx" presStyleIdx="1" presStyleCnt="6">
        <dgm:presLayoutVars>
          <dgm:chMax val="0"/>
          <dgm:chPref val="0"/>
        </dgm:presLayoutVars>
      </dgm:prSet>
      <dgm:spPr/>
    </dgm:pt>
    <dgm:pt modelId="{C399D8C6-1DA9-45C1-A310-4E4216F81F58}" type="pres">
      <dgm:prSet presAssocID="{8019A6D1-F94F-4C7E-A152-F2AE7AD098FA}" presName="sibTrans" presStyleCnt="0"/>
      <dgm:spPr/>
    </dgm:pt>
    <dgm:pt modelId="{F8D8AC34-AA04-4202-86B3-4401924A83B5}" type="pres">
      <dgm:prSet presAssocID="{85B21810-338B-4217-AEEC-89A7CC3E3134}" presName="compNode" presStyleCnt="0"/>
      <dgm:spPr/>
    </dgm:pt>
    <dgm:pt modelId="{730C61B9-6EB2-49DA-A955-57B8D3054A4C}" type="pres">
      <dgm:prSet presAssocID="{85B21810-338B-4217-AEEC-89A7CC3E3134}" presName="bgRect" presStyleLbl="bgShp" presStyleIdx="2" presStyleCnt="6"/>
      <dgm:spPr/>
    </dgm:pt>
    <dgm:pt modelId="{C7525A18-D030-4A94-BC18-50914886BD96}" type="pres">
      <dgm:prSet presAssocID="{85B21810-338B-4217-AEEC-89A7CC3E3134}"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Presentation with Checklist"/>
        </a:ext>
      </dgm:extLst>
    </dgm:pt>
    <dgm:pt modelId="{CB7FE6C4-8D7C-402D-9D8A-D5D6C8E55B78}" type="pres">
      <dgm:prSet presAssocID="{85B21810-338B-4217-AEEC-89A7CC3E3134}" presName="spaceRect" presStyleCnt="0"/>
      <dgm:spPr/>
    </dgm:pt>
    <dgm:pt modelId="{456C1F12-2E40-4B55-A694-BC691CBA52C2}" type="pres">
      <dgm:prSet presAssocID="{85B21810-338B-4217-AEEC-89A7CC3E3134}" presName="parTx" presStyleLbl="revTx" presStyleIdx="2" presStyleCnt="6">
        <dgm:presLayoutVars>
          <dgm:chMax val="0"/>
          <dgm:chPref val="0"/>
        </dgm:presLayoutVars>
      </dgm:prSet>
      <dgm:spPr/>
    </dgm:pt>
    <dgm:pt modelId="{2BE3DC18-61AF-4619-9846-6B7452A3363A}" type="pres">
      <dgm:prSet presAssocID="{E3719C69-1A6A-44BB-B7CF-DEBCFD3E02A2}" presName="sibTrans" presStyleCnt="0"/>
      <dgm:spPr/>
    </dgm:pt>
    <dgm:pt modelId="{3145B40F-45CF-4463-ADE0-5019C97E6334}" type="pres">
      <dgm:prSet presAssocID="{E24B1B9E-4325-42D7-AD29-79995CF3DB15}" presName="compNode" presStyleCnt="0"/>
      <dgm:spPr/>
    </dgm:pt>
    <dgm:pt modelId="{39411376-98EB-4A3A-962F-C81EF771EF43}" type="pres">
      <dgm:prSet presAssocID="{E24B1B9E-4325-42D7-AD29-79995CF3DB15}" presName="bgRect" presStyleLbl="bgShp" presStyleIdx="3" presStyleCnt="6"/>
      <dgm:spPr/>
    </dgm:pt>
    <dgm:pt modelId="{194BA34C-9005-4B1C-8B3E-8C6D70A37CCF}" type="pres">
      <dgm:prSet presAssocID="{E24B1B9E-4325-42D7-AD29-79995CF3DB15}"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Question mark"/>
        </a:ext>
      </dgm:extLst>
    </dgm:pt>
    <dgm:pt modelId="{7832A20C-39C9-4591-83E2-D961293211A4}" type="pres">
      <dgm:prSet presAssocID="{E24B1B9E-4325-42D7-AD29-79995CF3DB15}" presName="spaceRect" presStyleCnt="0"/>
      <dgm:spPr/>
    </dgm:pt>
    <dgm:pt modelId="{8813E898-2460-48A6-83FB-E98B455848EF}" type="pres">
      <dgm:prSet presAssocID="{E24B1B9E-4325-42D7-AD29-79995CF3DB15}" presName="parTx" presStyleLbl="revTx" presStyleIdx="3" presStyleCnt="6">
        <dgm:presLayoutVars>
          <dgm:chMax val="0"/>
          <dgm:chPref val="0"/>
        </dgm:presLayoutVars>
      </dgm:prSet>
      <dgm:spPr/>
    </dgm:pt>
    <dgm:pt modelId="{01F40DFA-8425-4933-BC02-E8F44723F127}" type="pres">
      <dgm:prSet presAssocID="{99CE5931-6258-4D65-84AF-C7692FE31F77}" presName="sibTrans" presStyleCnt="0"/>
      <dgm:spPr/>
    </dgm:pt>
    <dgm:pt modelId="{0B45AE92-4927-4215-A993-B4B58E98DFF3}" type="pres">
      <dgm:prSet presAssocID="{A848FA82-8D01-4F49-B63F-39AF728622E7}" presName="compNode" presStyleCnt="0"/>
      <dgm:spPr/>
    </dgm:pt>
    <dgm:pt modelId="{222E322F-DB83-4538-8D8C-0F8E0D32FEF3}" type="pres">
      <dgm:prSet presAssocID="{A848FA82-8D01-4F49-B63F-39AF728622E7}" presName="bgRect" presStyleLbl="bgShp" presStyleIdx="4" presStyleCnt="6"/>
      <dgm:spPr/>
    </dgm:pt>
    <dgm:pt modelId="{7CB95F41-2B91-48B3-94FF-E8385E560329}" type="pres">
      <dgm:prSet presAssocID="{A848FA82-8D01-4F49-B63F-39AF728622E7}"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Research"/>
        </a:ext>
      </dgm:extLst>
    </dgm:pt>
    <dgm:pt modelId="{8CD9CDB4-D485-4D28-8712-798AE215FED3}" type="pres">
      <dgm:prSet presAssocID="{A848FA82-8D01-4F49-B63F-39AF728622E7}" presName="spaceRect" presStyleCnt="0"/>
      <dgm:spPr/>
    </dgm:pt>
    <dgm:pt modelId="{61A14ECF-CE8A-4FE2-8034-5BD32F57E9B7}" type="pres">
      <dgm:prSet presAssocID="{A848FA82-8D01-4F49-B63F-39AF728622E7}" presName="parTx" presStyleLbl="revTx" presStyleIdx="4" presStyleCnt="6">
        <dgm:presLayoutVars>
          <dgm:chMax val="0"/>
          <dgm:chPref val="0"/>
        </dgm:presLayoutVars>
      </dgm:prSet>
      <dgm:spPr/>
    </dgm:pt>
    <dgm:pt modelId="{2D8FC9FA-4BE5-4589-9757-27170AB1F21C}" type="pres">
      <dgm:prSet presAssocID="{5106D8EA-D099-43B1-A429-7104F06DEAF4}" presName="sibTrans" presStyleCnt="0"/>
      <dgm:spPr/>
    </dgm:pt>
    <dgm:pt modelId="{63719B49-274F-4118-A762-1FCA87158198}" type="pres">
      <dgm:prSet presAssocID="{039BA467-0741-4587-8DFE-17D19457908A}" presName="compNode" presStyleCnt="0"/>
      <dgm:spPr/>
    </dgm:pt>
    <dgm:pt modelId="{0CB362B3-528C-4C11-B00D-251B01EE66B4}" type="pres">
      <dgm:prSet presAssocID="{039BA467-0741-4587-8DFE-17D19457908A}" presName="bgRect" presStyleLbl="bgShp" presStyleIdx="5" presStyleCnt="6"/>
      <dgm:spPr/>
    </dgm:pt>
    <dgm:pt modelId="{55F47EB8-DFC8-443D-8F91-709452001855}" type="pres">
      <dgm:prSet presAssocID="{039BA467-0741-4587-8DFE-17D19457908A}"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erson with Idea"/>
        </a:ext>
      </dgm:extLst>
    </dgm:pt>
    <dgm:pt modelId="{C84D5CB2-06E3-42CC-84F2-58D0BC5A8834}" type="pres">
      <dgm:prSet presAssocID="{039BA467-0741-4587-8DFE-17D19457908A}" presName="spaceRect" presStyleCnt="0"/>
      <dgm:spPr/>
    </dgm:pt>
    <dgm:pt modelId="{179BF991-828E-4DA7-8706-F79AE6A732CC}" type="pres">
      <dgm:prSet presAssocID="{039BA467-0741-4587-8DFE-17D19457908A}" presName="parTx" presStyleLbl="revTx" presStyleIdx="5" presStyleCnt="6">
        <dgm:presLayoutVars>
          <dgm:chMax val="0"/>
          <dgm:chPref val="0"/>
        </dgm:presLayoutVars>
      </dgm:prSet>
      <dgm:spPr/>
    </dgm:pt>
  </dgm:ptLst>
  <dgm:cxnLst>
    <dgm:cxn modelId="{8FFE8825-7980-4B51-B00A-86F4CF4BF875}" srcId="{DCE6FC36-F411-4431-B95C-E8DD7AAD1253}" destId="{D8EBB945-3446-4772-B214-5DD7A67E87A4}" srcOrd="1" destOrd="0" parTransId="{C93F5472-3D80-4DB6-858D-B7B713090A27}" sibTransId="{8019A6D1-F94F-4C7E-A152-F2AE7AD098FA}"/>
    <dgm:cxn modelId="{ADDEC734-5E05-478E-A62F-703DBE5D3473}" srcId="{DCE6FC36-F411-4431-B95C-E8DD7AAD1253}" destId="{A848FA82-8D01-4F49-B63F-39AF728622E7}" srcOrd="4" destOrd="0" parTransId="{0FCC51E6-4E1B-4A26-B1B5-F048D7DE65BE}" sibTransId="{5106D8EA-D099-43B1-A429-7104F06DEAF4}"/>
    <dgm:cxn modelId="{1BF0B45E-7060-4F39-B62C-7F9700A60C80}" type="presOf" srcId="{85B21810-338B-4217-AEEC-89A7CC3E3134}" destId="{456C1F12-2E40-4B55-A694-BC691CBA52C2}" srcOrd="0" destOrd="0" presId="urn:microsoft.com/office/officeart/2018/2/layout/IconVerticalSolidList"/>
    <dgm:cxn modelId="{3BD19F62-42FB-47C3-B2E2-586E49ED26E4}" srcId="{DCE6FC36-F411-4431-B95C-E8DD7AAD1253}" destId="{AE48419C-A9F0-498D-8C18-DB800121A8BB}" srcOrd="0" destOrd="0" parTransId="{51359D4F-7829-4BD5-A3BC-3B15932344D8}" sibTransId="{46592D00-592B-454B-BAE2-1F55BA83904C}"/>
    <dgm:cxn modelId="{9729974A-D7C9-4226-BCF2-0EEAAF51FDEE}" type="presOf" srcId="{DCE6FC36-F411-4431-B95C-E8DD7AAD1253}" destId="{D84AEC96-8974-4009-8890-AD453FDA4F48}" srcOrd="0" destOrd="0" presId="urn:microsoft.com/office/officeart/2018/2/layout/IconVerticalSolidList"/>
    <dgm:cxn modelId="{485D7051-3EE4-4AE1-ACA3-72B1775AAF45}" type="presOf" srcId="{AE48419C-A9F0-498D-8C18-DB800121A8BB}" destId="{292C3971-69E6-42C4-B9B7-6CA06D9A1FCD}" srcOrd="0" destOrd="0" presId="urn:microsoft.com/office/officeart/2018/2/layout/IconVerticalSolidList"/>
    <dgm:cxn modelId="{D7C5F386-0172-454F-BC5A-47585FB42075}" srcId="{DCE6FC36-F411-4431-B95C-E8DD7AAD1253}" destId="{85B21810-338B-4217-AEEC-89A7CC3E3134}" srcOrd="2" destOrd="0" parTransId="{5DCC82A2-8B4F-4DA1-BA4C-1B27FF0F104E}" sibTransId="{E3719C69-1A6A-44BB-B7CF-DEBCFD3E02A2}"/>
    <dgm:cxn modelId="{0DB29E96-8A30-4B59-803E-000619D90E36}" type="presOf" srcId="{039BA467-0741-4587-8DFE-17D19457908A}" destId="{179BF991-828E-4DA7-8706-F79AE6A732CC}" srcOrd="0" destOrd="0" presId="urn:microsoft.com/office/officeart/2018/2/layout/IconVerticalSolidList"/>
    <dgm:cxn modelId="{09B0C59D-8304-4A71-8E2F-6112C1FF991B}" type="presOf" srcId="{A848FA82-8D01-4F49-B63F-39AF728622E7}" destId="{61A14ECF-CE8A-4FE2-8034-5BD32F57E9B7}" srcOrd="0" destOrd="0" presId="urn:microsoft.com/office/officeart/2018/2/layout/IconVerticalSolidList"/>
    <dgm:cxn modelId="{B5A683A0-BBD1-4C5C-B1FF-1E69075BBDA2}" type="presOf" srcId="{E24B1B9E-4325-42D7-AD29-79995CF3DB15}" destId="{8813E898-2460-48A6-83FB-E98B455848EF}" srcOrd="0" destOrd="0" presId="urn:microsoft.com/office/officeart/2018/2/layout/IconVerticalSolidList"/>
    <dgm:cxn modelId="{26F62ACD-0DE3-4CE8-A39C-389D50A307E0}" srcId="{DCE6FC36-F411-4431-B95C-E8DD7AAD1253}" destId="{039BA467-0741-4587-8DFE-17D19457908A}" srcOrd="5" destOrd="0" parTransId="{10908B7A-1BAD-4E51-B5CB-259585744B39}" sibTransId="{B315D2C1-A7FC-4845-AE68-749E69C6C134}"/>
    <dgm:cxn modelId="{A26E7FF1-16C5-4A0B-8C65-0C3E619BE96D}" type="presOf" srcId="{D8EBB945-3446-4772-B214-5DD7A67E87A4}" destId="{1B947362-7146-4AD6-81CE-8744F086897E}" srcOrd="0" destOrd="0" presId="urn:microsoft.com/office/officeart/2018/2/layout/IconVerticalSolidList"/>
    <dgm:cxn modelId="{4F96A1FE-9727-4E97-A707-D3C069E80A1E}" srcId="{DCE6FC36-F411-4431-B95C-E8DD7AAD1253}" destId="{E24B1B9E-4325-42D7-AD29-79995CF3DB15}" srcOrd="3" destOrd="0" parTransId="{A4FDF864-9C44-409E-A277-1A0D8BF20F64}" sibTransId="{99CE5931-6258-4D65-84AF-C7692FE31F77}"/>
    <dgm:cxn modelId="{FD38AF54-631D-4B05-B170-76EA62A43B92}" type="presParOf" srcId="{D84AEC96-8974-4009-8890-AD453FDA4F48}" destId="{2E8ABC59-E495-44C5-89D3-68A1C4BAEA9A}" srcOrd="0" destOrd="0" presId="urn:microsoft.com/office/officeart/2018/2/layout/IconVerticalSolidList"/>
    <dgm:cxn modelId="{2BA1AFDF-98DB-4932-83F5-561009BE080C}" type="presParOf" srcId="{2E8ABC59-E495-44C5-89D3-68A1C4BAEA9A}" destId="{055C66E8-96AB-4618-8F6B-27FAB4401433}" srcOrd="0" destOrd="0" presId="urn:microsoft.com/office/officeart/2018/2/layout/IconVerticalSolidList"/>
    <dgm:cxn modelId="{0190B06C-2146-4144-91E9-D2BC45CB8300}" type="presParOf" srcId="{2E8ABC59-E495-44C5-89D3-68A1C4BAEA9A}" destId="{2393A206-ABDB-402D-8947-BAB7FCC3F854}" srcOrd="1" destOrd="0" presId="urn:microsoft.com/office/officeart/2018/2/layout/IconVerticalSolidList"/>
    <dgm:cxn modelId="{3ECAD23E-D020-4975-B8FA-EBFA87313856}" type="presParOf" srcId="{2E8ABC59-E495-44C5-89D3-68A1C4BAEA9A}" destId="{B32C29DC-E019-4935-B989-83A5C11430DB}" srcOrd="2" destOrd="0" presId="urn:microsoft.com/office/officeart/2018/2/layout/IconVerticalSolidList"/>
    <dgm:cxn modelId="{0CBC4E9F-0410-4FBE-9A35-13B5064F4932}" type="presParOf" srcId="{2E8ABC59-E495-44C5-89D3-68A1C4BAEA9A}" destId="{292C3971-69E6-42C4-B9B7-6CA06D9A1FCD}" srcOrd="3" destOrd="0" presId="urn:microsoft.com/office/officeart/2018/2/layout/IconVerticalSolidList"/>
    <dgm:cxn modelId="{0F689B72-264D-4E9D-B94B-E6B4D97CF406}" type="presParOf" srcId="{D84AEC96-8974-4009-8890-AD453FDA4F48}" destId="{E20D5E22-37B8-4E60-BB52-5FCFBFBCE967}" srcOrd="1" destOrd="0" presId="urn:microsoft.com/office/officeart/2018/2/layout/IconVerticalSolidList"/>
    <dgm:cxn modelId="{B7AD4383-67BE-4509-ABC9-2CED91A1B9BF}" type="presParOf" srcId="{D84AEC96-8974-4009-8890-AD453FDA4F48}" destId="{79B8D40E-ADF3-471E-87EE-BA5AD2E8CB66}" srcOrd="2" destOrd="0" presId="urn:microsoft.com/office/officeart/2018/2/layout/IconVerticalSolidList"/>
    <dgm:cxn modelId="{DF9D7FB4-9152-486A-B5A5-2466516A8ECA}" type="presParOf" srcId="{79B8D40E-ADF3-471E-87EE-BA5AD2E8CB66}" destId="{F42D9E1D-F33E-4B13-AFC2-9F863454CEF5}" srcOrd="0" destOrd="0" presId="urn:microsoft.com/office/officeart/2018/2/layout/IconVerticalSolidList"/>
    <dgm:cxn modelId="{ECB1A0D0-B66E-40AC-948E-071EC9A3E2B6}" type="presParOf" srcId="{79B8D40E-ADF3-471E-87EE-BA5AD2E8CB66}" destId="{9C7FB234-8467-4CDC-A72C-B746D32B4DB7}" srcOrd="1" destOrd="0" presId="urn:microsoft.com/office/officeart/2018/2/layout/IconVerticalSolidList"/>
    <dgm:cxn modelId="{B552F170-6DB1-4678-9898-EDCD6DDDB8BE}" type="presParOf" srcId="{79B8D40E-ADF3-471E-87EE-BA5AD2E8CB66}" destId="{0D814F25-04B3-4E1A-8488-68188FDC7B3C}" srcOrd="2" destOrd="0" presId="urn:microsoft.com/office/officeart/2018/2/layout/IconVerticalSolidList"/>
    <dgm:cxn modelId="{9DE336D4-043C-4BE3-BFBC-388F5F9F533D}" type="presParOf" srcId="{79B8D40E-ADF3-471E-87EE-BA5AD2E8CB66}" destId="{1B947362-7146-4AD6-81CE-8744F086897E}" srcOrd="3" destOrd="0" presId="urn:microsoft.com/office/officeart/2018/2/layout/IconVerticalSolidList"/>
    <dgm:cxn modelId="{F9869EA3-41CD-4ACD-8174-8964355B22E8}" type="presParOf" srcId="{D84AEC96-8974-4009-8890-AD453FDA4F48}" destId="{C399D8C6-1DA9-45C1-A310-4E4216F81F58}" srcOrd="3" destOrd="0" presId="urn:microsoft.com/office/officeart/2018/2/layout/IconVerticalSolidList"/>
    <dgm:cxn modelId="{240D0E80-7854-4C2F-A632-C2EE6CCB1BD4}" type="presParOf" srcId="{D84AEC96-8974-4009-8890-AD453FDA4F48}" destId="{F8D8AC34-AA04-4202-86B3-4401924A83B5}" srcOrd="4" destOrd="0" presId="urn:microsoft.com/office/officeart/2018/2/layout/IconVerticalSolidList"/>
    <dgm:cxn modelId="{A49AFFCB-4EF9-4AEB-B3EC-9A3650AA7D89}" type="presParOf" srcId="{F8D8AC34-AA04-4202-86B3-4401924A83B5}" destId="{730C61B9-6EB2-49DA-A955-57B8D3054A4C}" srcOrd="0" destOrd="0" presId="urn:microsoft.com/office/officeart/2018/2/layout/IconVerticalSolidList"/>
    <dgm:cxn modelId="{15BD314F-540E-4CA7-86F5-F888147AE169}" type="presParOf" srcId="{F8D8AC34-AA04-4202-86B3-4401924A83B5}" destId="{C7525A18-D030-4A94-BC18-50914886BD96}" srcOrd="1" destOrd="0" presId="urn:microsoft.com/office/officeart/2018/2/layout/IconVerticalSolidList"/>
    <dgm:cxn modelId="{A75F85DF-4DF6-4025-B45C-5DD33A93BE2B}" type="presParOf" srcId="{F8D8AC34-AA04-4202-86B3-4401924A83B5}" destId="{CB7FE6C4-8D7C-402D-9D8A-D5D6C8E55B78}" srcOrd="2" destOrd="0" presId="urn:microsoft.com/office/officeart/2018/2/layout/IconVerticalSolidList"/>
    <dgm:cxn modelId="{18C99C46-9C9F-4980-8E88-1D63A1EF533E}" type="presParOf" srcId="{F8D8AC34-AA04-4202-86B3-4401924A83B5}" destId="{456C1F12-2E40-4B55-A694-BC691CBA52C2}" srcOrd="3" destOrd="0" presId="urn:microsoft.com/office/officeart/2018/2/layout/IconVerticalSolidList"/>
    <dgm:cxn modelId="{D48A509E-6A74-42E5-9228-EAFB88EBCC4E}" type="presParOf" srcId="{D84AEC96-8974-4009-8890-AD453FDA4F48}" destId="{2BE3DC18-61AF-4619-9846-6B7452A3363A}" srcOrd="5" destOrd="0" presId="urn:microsoft.com/office/officeart/2018/2/layout/IconVerticalSolidList"/>
    <dgm:cxn modelId="{3092E80A-EF07-4079-A60B-42CC7BACF7EE}" type="presParOf" srcId="{D84AEC96-8974-4009-8890-AD453FDA4F48}" destId="{3145B40F-45CF-4463-ADE0-5019C97E6334}" srcOrd="6" destOrd="0" presId="urn:microsoft.com/office/officeart/2018/2/layout/IconVerticalSolidList"/>
    <dgm:cxn modelId="{BED609A8-6584-4CF5-839F-7B276106686E}" type="presParOf" srcId="{3145B40F-45CF-4463-ADE0-5019C97E6334}" destId="{39411376-98EB-4A3A-962F-C81EF771EF43}" srcOrd="0" destOrd="0" presId="urn:microsoft.com/office/officeart/2018/2/layout/IconVerticalSolidList"/>
    <dgm:cxn modelId="{7E2BD319-C252-4D17-9AFB-CF59535469BE}" type="presParOf" srcId="{3145B40F-45CF-4463-ADE0-5019C97E6334}" destId="{194BA34C-9005-4B1C-8B3E-8C6D70A37CCF}" srcOrd="1" destOrd="0" presId="urn:microsoft.com/office/officeart/2018/2/layout/IconVerticalSolidList"/>
    <dgm:cxn modelId="{20C5DFCF-6484-49EF-B7DD-6B1C32D5F1FE}" type="presParOf" srcId="{3145B40F-45CF-4463-ADE0-5019C97E6334}" destId="{7832A20C-39C9-4591-83E2-D961293211A4}" srcOrd="2" destOrd="0" presId="urn:microsoft.com/office/officeart/2018/2/layout/IconVerticalSolidList"/>
    <dgm:cxn modelId="{7D40FD49-0C72-4D81-9DFE-506D56BE1915}" type="presParOf" srcId="{3145B40F-45CF-4463-ADE0-5019C97E6334}" destId="{8813E898-2460-48A6-83FB-E98B455848EF}" srcOrd="3" destOrd="0" presId="urn:microsoft.com/office/officeart/2018/2/layout/IconVerticalSolidList"/>
    <dgm:cxn modelId="{F7C9C61A-5A25-4596-A2F5-33929D57A9B4}" type="presParOf" srcId="{D84AEC96-8974-4009-8890-AD453FDA4F48}" destId="{01F40DFA-8425-4933-BC02-E8F44723F127}" srcOrd="7" destOrd="0" presId="urn:microsoft.com/office/officeart/2018/2/layout/IconVerticalSolidList"/>
    <dgm:cxn modelId="{5E78E9EC-5D60-4A23-903A-901720678D9B}" type="presParOf" srcId="{D84AEC96-8974-4009-8890-AD453FDA4F48}" destId="{0B45AE92-4927-4215-A993-B4B58E98DFF3}" srcOrd="8" destOrd="0" presId="urn:microsoft.com/office/officeart/2018/2/layout/IconVerticalSolidList"/>
    <dgm:cxn modelId="{AF73943C-AE11-486D-A90B-CFCD7104CD76}" type="presParOf" srcId="{0B45AE92-4927-4215-A993-B4B58E98DFF3}" destId="{222E322F-DB83-4538-8D8C-0F8E0D32FEF3}" srcOrd="0" destOrd="0" presId="urn:microsoft.com/office/officeart/2018/2/layout/IconVerticalSolidList"/>
    <dgm:cxn modelId="{67FD4444-2808-4C68-80D5-452FE1DB6F4E}" type="presParOf" srcId="{0B45AE92-4927-4215-A993-B4B58E98DFF3}" destId="{7CB95F41-2B91-48B3-94FF-E8385E560329}" srcOrd="1" destOrd="0" presId="urn:microsoft.com/office/officeart/2018/2/layout/IconVerticalSolidList"/>
    <dgm:cxn modelId="{5E40F154-5F64-4D8B-8DB5-65365EE4C104}" type="presParOf" srcId="{0B45AE92-4927-4215-A993-B4B58E98DFF3}" destId="{8CD9CDB4-D485-4D28-8712-798AE215FED3}" srcOrd="2" destOrd="0" presId="urn:microsoft.com/office/officeart/2018/2/layout/IconVerticalSolidList"/>
    <dgm:cxn modelId="{03B62A5E-192B-4B4F-B48A-89972A4E097F}" type="presParOf" srcId="{0B45AE92-4927-4215-A993-B4B58E98DFF3}" destId="{61A14ECF-CE8A-4FE2-8034-5BD32F57E9B7}" srcOrd="3" destOrd="0" presId="urn:microsoft.com/office/officeart/2018/2/layout/IconVerticalSolidList"/>
    <dgm:cxn modelId="{302AF72B-8E59-465B-BD8C-00F4C3F19F36}" type="presParOf" srcId="{D84AEC96-8974-4009-8890-AD453FDA4F48}" destId="{2D8FC9FA-4BE5-4589-9757-27170AB1F21C}" srcOrd="9" destOrd="0" presId="urn:microsoft.com/office/officeart/2018/2/layout/IconVerticalSolidList"/>
    <dgm:cxn modelId="{248C9B42-DC8E-4239-991B-010C45521E67}" type="presParOf" srcId="{D84AEC96-8974-4009-8890-AD453FDA4F48}" destId="{63719B49-274F-4118-A762-1FCA87158198}" srcOrd="10" destOrd="0" presId="urn:microsoft.com/office/officeart/2018/2/layout/IconVerticalSolidList"/>
    <dgm:cxn modelId="{95897798-2246-490B-AEC9-9B4375BD7203}" type="presParOf" srcId="{63719B49-274F-4118-A762-1FCA87158198}" destId="{0CB362B3-528C-4C11-B00D-251B01EE66B4}" srcOrd="0" destOrd="0" presId="urn:microsoft.com/office/officeart/2018/2/layout/IconVerticalSolidList"/>
    <dgm:cxn modelId="{9D8D469A-E725-4FD9-B431-132D17DD4A0E}" type="presParOf" srcId="{63719B49-274F-4118-A762-1FCA87158198}" destId="{55F47EB8-DFC8-443D-8F91-709452001855}" srcOrd="1" destOrd="0" presId="urn:microsoft.com/office/officeart/2018/2/layout/IconVerticalSolidList"/>
    <dgm:cxn modelId="{B4C6AA4B-3C5C-4A2A-88DB-994F22136CCA}" type="presParOf" srcId="{63719B49-274F-4118-A762-1FCA87158198}" destId="{C84D5CB2-06E3-42CC-84F2-58D0BC5A8834}" srcOrd="2" destOrd="0" presId="urn:microsoft.com/office/officeart/2018/2/layout/IconVerticalSolidList"/>
    <dgm:cxn modelId="{32EA59B4-526C-4A79-BDFE-F4E036B30B6D}" type="presParOf" srcId="{63719B49-274F-4118-A762-1FCA87158198}" destId="{179BF991-828E-4DA7-8706-F79AE6A732C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E4A1C7-93EC-4C1A-B01C-89579DC4E21B}"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A9ADAFE8-CC51-44C8-96BB-CB44EF3B0D10}">
      <dgm:prSet/>
      <dgm:spPr/>
      <dgm:t>
        <a:bodyPr/>
        <a:lstStyle/>
        <a:p>
          <a:pPr>
            <a:lnSpc>
              <a:spcPct val="100000"/>
            </a:lnSpc>
          </a:pPr>
          <a:r>
            <a:rPr lang="en-GB" b="1"/>
            <a:t>CONCLUSIONS:</a:t>
          </a:r>
          <a:endParaRPr lang="en-US"/>
        </a:p>
      </dgm:t>
    </dgm:pt>
    <dgm:pt modelId="{F7149C7F-87E6-42DC-9CD7-B423F99FFFAD}" type="parTrans" cxnId="{EDADAAF4-20BE-434E-B951-A0495B940EE1}">
      <dgm:prSet/>
      <dgm:spPr/>
      <dgm:t>
        <a:bodyPr/>
        <a:lstStyle/>
        <a:p>
          <a:endParaRPr lang="en-US"/>
        </a:p>
      </dgm:t>
    </dgm:pt>
    <dgm:pt modelId="{28D84500-F85A-48D0-BDCD-561F5D04A01D}" type="sibTrans" cxnId="{EDADAAF4-20BE-434E-B951-A0495B940EE1}">
      <dgm:prSet/>
      <dgm:spPr/>
      <dgm:t>
        <a:bodyPr/>
        <a:lstStyle/>
        <a:p>
          <a:endParaRPr lang="en-US"/>
        </a:p>
      </dgm:t>
    </dgm:pt>
    <dgm:pt modelId="{877E7C0F-3747-4127-A837-04E83D59A311}">
      <dgm:prSet/>
      <dgm:spPr/>
      <dgm:t>
        <a:bodyPr/>
        <a:lstStyle/>
        <a:p>
          <a:pPr>
            <a:lnSpc>
              <a:spcPct val="100000"/>
            </a:lnSpc>
          </a:pPr>
          <a:r>
            <a:rPr lang="en-GB"/>
            <a:t>Findings suggest that VR videos can positively influence dental students' feelings of preparedness, contributing to a greater sense of confidence and skill when transitioning to real-world clinical experiences. </a:t>
          </a:r>
          <a:endParaRPr lang="en-US"/>
        </a:p>
      </dgm:t>
    </dgm:pt>
    <dgm:pt modelId="{422A2C7D-D676-49E0-AF09-8DBE7D164C52}" type="parTrans" cxnId="{6DEF49DE-24A8-434C-9109-A817F6745BED}">
      <dgm:prSet/>
      <dgm:spPr/>
      <dgm:t>
        <a:bodyPr/>
        <a:lstStyle/>
        <a:p>
          <a:endParaRPr lang="en-US"/>
        </a:p>
      </dgm:t>
    </dgm:pt>
    <dgm:pt modelId="{ACBA7159-A076-4014-8BF1-3BC2D5C2DEEF}" type="sibTrans" cxnId="{6DEF49DE-24A8-434C-9109-A817F6745BED}">
      <dgm:prSet/>
      <dgm:spPr/>
      <dgm:t>
        <a:bodyPr/>
        <a:lstStyle/>
        <a:p>
          <a:endParaRPr lang="en-US"/>
        </a:p>
      </dgm:t>
    </dgm:pt>
    <dgm:pt modelId="{4A14DB06-AA50-4F3A-8512-1B5EA5C3929B}">
      <dgm:prSet/>
      <dgm:spPr/>
      <dgm:t>
        <a:bodyPr/>
        <a:lstStyle/>
        <a:p>
          <a:pPr>
            <a:lnSpc>
              <a:spcPct val="100000"/>
            </a:lnSpc>
          </a:pPr>
          <a:r>
            <a:rPr lang="en-GB"/>
            <a:t>The study also discusses the potential of VR technology in addressing educational gaps, offering a safe and effective platform for experiential learning and increasing the overall efficacy of dental education.</a:t>
          </a:r>
          <a:endParaRPr lang="en-US"/>
        </a:p>
      </dgm:t>
    </dgm:pt>
    <dgm:pt modelId="{1590A841-5A65-46F5-AFD4-DD8BBE29586D}" type="parTrans" cxnId="{1D948046-C927-422D-BA68-AF1CFA95C6F2}">
      <dgm:prSet/>
      <dgm:spPr/>
      <dgm:t>
        <a:bodyPr/>
        <a:lstStyle/>
        <a:p>
          <a:endParaRPr lang="en-US"/>
        </a:p>
      </dgm:t>
    </dgm:pt>
    <dgm:pt modelId="{DD8FDB84-4EED-46E5-AE52-A7FF220524F8}" type="sibTrans" cxnId="{1D948046-C927-422D-BA68-AF1CFA95C6F2}">
      <dgm:prSet/>
      <dgm:spPr/>
      <dgm:t>
        <a:bodyPr/>
        <a:lstStyle/>
        <a:p>
          <a:endParaRPr lang="en-US"/>
        </a:p>
      </dgm:t>
    </dgm:pt>
    <dgm:pt modelId="{0184C12A-2963-462A-9FD6-B101497C5062}">
      <dgm:prSet/>
      <dgm:spPr/>
      <dgm:t>
        <a:bodyPr/>
        <a:lstStyle/>
        <a:p>
          <a:pPr>
            <a:lnSpc>
              <a:spcPct val="100000"/>
            </a:lnSpc>
          </a:pPr>
          <a:r>
            <a:rPr lang="en-GB"/>
            <a:t>Hence highlighting the potential of VR as a valuable educational tool in dentistry, offering a novel approach to bridge the gap between theoretical learning and real-world clinical application.</a:t>
          </a:r>
          <a:endParaRPr lang="en-US"/>
        </a:p>
      </dgm:t>
    </dgm:pt>
    <dgm:pt modelId="{31F80DDB-EA0E-49EA-9B01-919D9626CB70}" type="parTrans" cxnId="{8B3D81AC-9BC1-4ACF-9F64-08A7DFBCE840}">
      <dgm:prSet/>
      <dgm:spPr/>
      <dgm:t>
        <a:bodyPr/>
        <a:lstStyle/>
        <a:p>
          <a:endParaRPr lang="en-US"/>
        </a:p>
      </dgm:t>
    </dgm:pt>
    <dgm:pt modelId="{D5CF4398-A95A-4701-9CDE-5394BA6529B9}" type="sibTrans" cxnId="{8B3D81AC-9BC1-4ACF-9F64-08A7DFBCE840}">
      <dgm:prSet/>
      <dgm:spPr/>
      <dgm:t>
        <a:bodyPr/>
        <a:lstStyle/>
        <a:p>
          <a:endParaRPr lang="en-US"/>
        </a:p>
      </dgm:t>
    </dgm:pt>
    <dgm:pt modelId="{498C114E-809C-495D-998E-B04CA4625DA9}" type="pres">
      <dgm:prSet presAssocID="{6BE4A1C7-93EC-4C1A-B01C-89579DC4E21B}" presName="outerComposite" presStyleCnt="0">
        <dgm:presLayoutVars>
          <dgm:chMax val="5"/>
          <dgm:dir/>
          <dgm:resizeHandles val="exact"/>
        </dgm:presLayoutVars>
      </dgm:prSet>
      <dgm:spPr/>
    </dgm:pt>
    <dgm:pt modelId="{E033284F-D815-4D03-9B3F-65819380331E}" type="pres">
      <dgm:prSet presAssocID="{6BE4A1C7-93EC-4C1A-B01C-89579DC4E21B}" presName="dummyMaxCanvas" presStyleCnt="0">
        <dgm:presLayoutVars/>
      </dgm:prSet>
      <dgm:spPr/>
    </dgm:pt>
    <dgm:pt modelId="{B9BA52B7-CE8E-4F55-B28B-7A3E825E30B1}" type="pres">
      <dgm:prSet presAssocID="{6BE4A1C7-93EC-4C1A-B01C-89579DC4E21B}" presName="FourNodes_1" presStyleLbl="node1" presStyleIdx="0" presStyleCnt="4">
        <dgm:presLayoutVars>
          <dgm:bulletEnabled val="1"/>
        </dgm:presLayoutVars>
      </dgm:prSet>
      <dgm:spPr/>
    </dgm:pt>
    <dgm:pt modelId="{F4D09CB7-5F8A-4CDE-BE5E-84055E43D69A}" type="pres">
      <dgm:prSet presAssocID="{6BE4A1C7-93EC-4C1A-B01C-89579DC4E21B}" presName="FourNodes_2" presStyleLbl="node1" presStyleIdx="1" presStyleCnt="4">
        <dgm:presLayoutVars>
          <dgm:bulletEnabled val="1"/>
        </dgm:presLayoutVars>
      </dgm:prSet>
      <dgm:spPr/>
    </dgm:pt>
    <dgm:pt modelId="{C39337F4-55A1-4B16-BBA8-7D4E3112C925}" type="pres">
      <dgm:prSet presAssocID="{6BE4A1C7-93EC-4C1A-B01C-89579DC4E21B}" presName="FourNodes_3" presStyleLbl="node1" presStyleIdx="2" presStyleCnt="4">
        <dgm:presLayoutVars>
          <dgm:bulletEnabled val="1"/>
        </dgm:presLayoutVars>
      </dgm:prSet>
      <dgm:spPr/>
    </dgm:pt>
    <dgm:pt modelId="{B7EF5AD2-75AB-4C14-8D15-BB8949C439DC}" type="pres">
      <dgm:prSet presAssocID="{6BE4A1C7-93EC-4C1A-B01C-89579DC4E21B}" presName="FourNodes_4" presStyleLbl="node1" presStyleIdx="3" presStyleCnt="4">
        <dgm:presLayoutVars>
          <dgm:bulletEnabled val="1"/>
        </dgm:presLayoutVars>
      </dgm:prSet>
      <dgm:spPr/>
    </dgm:pt>
    <dgm:pt modelId="{2D53C536-7A20-465A-8202-34801456BEC5}" type="pres">
      <dgm:prSet presAssocID="{6BE4A1C7-93EC-4C1A-B01C-89579DC4E21B}" presName="FourConn_1-2" presStyleLbl="fgAccFollowNode1" presStyleIdx="0" presStyleCnt="3">
        <dgm:presLayoutVars>
          <dgm:bulletEnabled val="1"/>
        </dgm:presLayoutVars>
      </dgm:prSet>
      <dgm:spPr/>
    </dgm:pt>
    <dgm:pt modelId="{8A72FC7B-D63F-4095-80E9-471D4773DB59}" type="pres">
      <dgm:prSet presAssocID="{6BE4A1C7-93EC-4C1A-B01C-89579DC4E21B}" presName="FourConn_2-3" presStyleLbl="fgAccFollowNode1" presStyleIdx="1" presStyleCnt="3">
        <dgm:presLayoutVars>
          <dgm:bulletEnabled val="1"/>
        </dgm:presLayoutVars>
      </dgm:prSet>
      <dgm:spPr/>
    </dgm:pt>
    <dgm:pt modelId="{A39F6F38-CEC7-4CD5-8414-7C47BA87FE38}" type="pres">
      <dgm:prSet presAssocID="{6BE4A1C7-93EC-4C1A-B01C-89579DC4E21B}" presName="FourConn_3-4" presStyleLbl="fgAccFollowNode1" presStyleIdx="2" presStyleCnt="3">
        <dgm:presLayoutVars>
          <dgm:bulletEnabled val="1"/>
        </dgm:presLayoutVars>
      </dgm:prSet>
      <dgm:spPr/>
    </dgm:pt>
    <dgm:pt modelId="{CFF16F87-9D57-4CE3-9697-013CF80CBD9F}" type="pres">
      <dgm:prSet presAssocID="{6BE4A1C7-93EC-4C1A-B01C-89579DC4E21B}" presName="FourNodes_1_text" presStyleLbl="node1" presStyleIdx="3" presStyleCnt="4">
        <dgm:presLayoutVars>
          <dgm:bulletEnabled val="1"/>
        </dgm:presLayoutVars>
      </dgm:prSet>
      <dgm:spPr/>
    </dgm:pt>
    <dgm:pt modelId="{E3703437-0A93-4181-87E1-37993261A9E5}" type="pres">
      <dgm:prSet presAssocID="{6BE4A1C7-93EC-4C1A-B01C-89579DC4E21B}" presName="FourNodes_2_text" presStyleLbl="node1" presStyleIdx="3" presStyleCnt="4">
        <dgm:presLayoutVars>
          <dgm:bulletEnabled val="1"/>
        </dgm:presLayoutVars>
      </dgm:prSet>
      <dgm:spPr/>
    </dgm:pt>
    <dgm:pt modelId="{A2675404-E6CE-4C06-A889-278EF5C5BFA7}" type="pres">
      <dgm:prSet presAssocID="{6BE4A1C7-93EC-4C1A-B01C-89579DC4E21B}" presName="FourNodes_3_text" presStyleLbl="node1" presStyleIdx="3" presStyleCnt="4">
        <dgm:presLayoutVars>
          <dgm:bulletEnabled val="1"/>
        </dgm:presLayoutVars>
      </dgm:prSet>
      <dgm:spPr/>
    </dgm:pt>
    <dgm:pt modelId="{184246B9-13FA-4292-B175-949EF2632501}" type="pres">
      <dgm:prSet presAssocID="{6BE4A1C7-93EC-4C1A-B01C-89579DC4E21B}" presName="FourNodes_4_text" presStyleLbl="node1" presStyleIdx="3" presStyleCnt="4">
        <dgm:presLayoutVars>
          <dgm:bulletEnabled val="1"/>
        </dgm:presLayoutVars>
      </dgm:prSet>
      <dgm:spPr/>
    </dgm:pt>
  </dgm:ptLst>
  <dgm:cxnLst>
    <dgm:cxn modelId="{7B419233-DA58-4661-B2BB-E0366C4F1051}" type="presOf" srcId="{ACBA7159-A076-4014-8BF1-3BC2D5C2DEEF}" destId="{8A72FC7B-D63F-4095-80E9-471D4773DB59}" srcOrd="0" destOrd="0" presId="urn:microsoft.com/office/officeart/2005/8/layout/vProcess5"/>
    <dgm:cxn modelId="{AF7A8B5C-9074-4ACA-808B-AF0DA50CB91C}" type="presOf" srcId="{A9ADAFE8-CC51-44C8-96BB-CB44EF3B0D10}" destId="{B9BA52B7-CE8E-4F55-B28B-7A3E825E30B1}" srcOrd="0" destOrd="0" presId="urn:microsoft.com/office/officeart/2005/8/layout/vProcess5"/>
    <dgm:cxn modelId="{F04CBF5C-6CEB-4D54-B56D-D993FCAA9FFE}" type="presOf" srcId="{877E7C0F-3747-4127-A837-04E83D59A311}" destId="{E3703437-0A93-4181-87E1-37993261A9E5}" srcOrd="1" destOrd="0" presId="urn:microsoft.com/office/officeart/2005/8/layout/vProcess5"/>
    <dgm:cxn modelId="{1D948046-C927-422D-BA68-AF1CFA95C6F2}" srcId="{6BE4A1C7-93EC-4C1A-B01C-89579DC4E21B}" destId="{4A14DB06-AA50-4F3A-8512-1B5EA5C3929B}" srcOrd="2" destOrd="0" parTransId="{1590A841-5A65-46F5-AFD4-DD8BBE29586D}" sibTransId="{DD8FDB84-4EED-46E5-AE52-A7FF220524F8}"/>
    <dgm:cxn modelId="{9A319C51-52F3-478B-93ED-E83DE07F69EE}" type="presOf" srcId="{4A14DB06-AA50-4F3A-8512-1B5EA5C3929B}" destId="{C39337F4-55A1-4B16-BBA8-7D4E3112C925}" srcOrd="0" destOrd="0" presId="urn:microsoft.com/office/officeart/2005/8/layout/vProcess5"/>
    <dgm:cxn modelId="{9FD6AF89-E7D5-4699-BF01-77807F41CE96}" type="presOf" srcId="{DD8FDB84-4EED-46E5-AE52-A7FF220524F8}" destId="{A39F6F38-CEC7-4CD5-8414-7C47BA87FE38}" srcOrd="0" destOrd="0" presId="urn:microsoft.com/office/officeart/2005/8/layout/vProcess5"/>
    <dgm:cxn modelId="{873ACFA5-6DD7-4D84-A858-89C94BB48194}" type="presOf" srcId="{0184C12A-2963-462A-9FD6-B101497C5062}" destId="{B7EF5AD2-75AB-4C14-8D15-BB8949C439DC}" srcOrd="0" destOrd="0" presId="urn:microsoft.com/office/officeart/2005/8/layout/vProcess5"/>
    <dgm:cxn modelId="{8B3D81AC-9BC1-4ACF-9F64-08A7DFBCE840}" srcId="{6BE4A1C7-93EC-4C1A-B01C-89579DC4E21B}" destId="{0184C12A-2963-462A-9FD6-B101497C5062}" srcOrd="3" destOrd="0" parTransId="{31F80DDB-EA0E-49EA-9B01-919D9626CB70}" sibTransId="{D5CF4398-A95A-4701-9CDE-5394BA6529B9}"/>
    <dgm:cxn modelId="{AA48FAAD-DEAD-4731-9D48-955A56C5D51A}" type="presOf" srcId="{A9ADAFE8-CC51-44C8-96BB-CB44EF3B0D10}" destId="{CFF16F87-9D57-4CE3-9697-013CF80CBD9F}" srcOrd="1" destOrd="0" presId="urn:microsoft.com/office/officeart/2005/8/layout/vProcess5"/>
    <dgm:cxn modelId="{6EA77FB7-DB3A-4D0D-BCF1-6019E79AB223}" type="presOf" srcId="{28D84500-F85A-48D0-BDCD-561F5D04A01D}" destId="{2D53C536-7A20-465A-8202-34801456BEC5}" srcOrd="0" destOrd="0" presId="urn:microsoft.com/office/officeart/2005/8/layout/vProcess5"/>
    <dgm:cxn modelId="{E924C9D5-40DB-4D9B-84C9-CAEDA34F189E}" type="presOf" srcId="{877E7C0F-3747-4127-A837-04E83D59A311}" destId="{F4D09CB7-5F8A-4CDE-BE5E-84055E43D69A}" srcOrd="0" destOrd="0" presId="urn:microsoft.com/office/officeart/2005/8/layout/vProcess5"/>
    <dgm:cxn modelId="{6DEF49DE-24A8-434C-9109-A817F6745BED}" srcId="{6BE4A1C7-93EC-4C1A-B01C-89579DC4E21B}" destId="{877E7C0F-3747-4127-A837-04E83D59A311}" srcOrd="1" destOrd="0" parTransId="{422A2C7D-D676-49E0-AF09-8DBE7D164C52}" sibTransId="{ACBA7159-A076-4014-8BF1-3BC2D5C2DEEF}"/>
    <dgm:cxn modelId="{AB6B7EEF-68F9-4421-B906-741185752765}" type="presOf" srcId="{0184C12A-2963-462A-9FD6-B101497C5062}" destId="{184246B9-13FA-4292-B175-949EF2632501}" srcOrd="1" destOrd="0" presId="urn:microsoft.com/office/officeart/2005/8/layout/vProcess5"/>
    <dgm:cxn modelId="{EDADAAF4-20BE-434E-B951-A0495B940EE1}" srcId="{6BE4A1C7-93EC-4C1A-B01C-89579DC4E21B}" destId="{A9ADAFE8-CC51-44C8-96BB-CB44EF3B0D10}" srcOrd="0" destOrd="0" parTransId="{F7149C7F-87E6-42DC-9CD7-B423F99FFFAD}" sibTransId="{28D84500-F85A-48D0-BDCD-561F5D04A01D}"/>
    <dgm:cxn modelId="{341143F6-B5D4-4A8D-8BDB-D7D52A1258F0}" type="presOf" srcId="{4A14DB06-AA50-4F3A-8512-1B5EA5C3929B}" destId="{A2675404-E6CE-4C06-A889-278EF5C5BFA7}" srcOrd="1" destOrd="0" presId="urn:microsoft.com/office/officeart/2005/8/layout/vProcess5"/>
    <dgm:cxn modelId="{584794F9-165C-40D9-A3F8-05E319B04F5F}" type="presOf" srcId="{6BE4A1C7-93EC-4C1A-B01C-89579DC4E21B}" destId="{498C114E-809C-495D-998E-B04CA4625DA9}" srcOrd="0" destOrd="0" presId="urn:microsoft.com/office/officeart/2005/8/layout/vProcess5"/>
    <dgm:cxn modelId="{CADF8F48-3FB0-4ED7-9A3D-A381FB6A5F13}" type="presParOf" srcId="{498C114E-809C-495D-998E-B04CA4625DA9}" destId="{E033284F-D815-4D03-9B3F-65819380331E}" srcOrd="0" destOrd="0" presId="urn:microsoft.com/office/officeart/2005/8/layout/vProcess5"/>
    <dgm:cxn modelId="{184F4386-C9E2-42E8-A74C-3E77E97E8067}" type="presParOf" srcId="{498C114E-809C-495D-998E-B04CA4625DA9}" destId="{B9BA52B7-CE8E-4F55-B28B-7A3E825E30B1}" srcOrd="1" destOrd="0" presId="urn:microsoft.com/office/officeart/2005/8/layout/vProcess5"/>
    <dgm:cxn modelId="{95486F67-E8F6-40BB-A0B0-51489FC937B1}" type="presParOf" srcId="{498C114E-809C-495D-998E-B04CA4625DA9}" destId="{F4D09CB7-5F8A-4CDE-BE5E-84055E43D69A}" srcOrd="2" destOrd="0" presId="urn:microsoft.com/office/officeart/2005/8/layout/vProcess5"/>
    <dgm:cxn modelId="{DB6932A6-CB27-4E61-9A25-F677CD317241}" type="presParOf" srcId="{498C114E-809C-495D-998E-B04CA4625DA9}" destId="{C39337F4-55A1-4B16-BBA8-7D4E3112C925}" srcOrd="3" destOrd="0" presId="urn:microsoft.com/office/officeart/2005/8/layout/vProcess5"/>
    <dgm:cxn modelId="{97FBC007-936C-458A-A2E8-DCCAA7A7B9F5}" type="presParOf" srcId="{498C114E-809C-495D-998E-B04CA4625DA9}" destId="{B7EF5AD2-75AB-4C14-8D15-BB8949C439DC}" srcOrd="4" destOrd="0" presId="urn:microsoft.com/office/officeart/2005/8/layout/vProcess5"/>
    <dgm:cxn modelId="{D9B69315-0CBD-42F6-88BA-F4A9216DDB73}" type="presParOf" srcId="{498C114E-809C-495D-998E-B04CA4625DA9}" destId="{2D53C536-7A20-465A-8202-34801456BEC5}" srcOrd="5" destOrd="0" presId="urn:microsoft.com/office/officeart/2005/8/layout/vProcess5"/>
    <dgm:cxn modelId="{632E118F-06F7-41AD-8025-DE107606F9D5}" type="presParOf" srcId="{498C114E-809C-495D-998E-B04CA4625DA9}" destId="{8A72FC7B-D63F-4095-80E9-471D4773DB59}" srcOrd="6" destOrd="0" presId="urn:microsoft.com/office/officeart/2005/8/layout/vProcess5"/>
    <dgm:cxn modelId="{4B48F5A7-108C-4FFC-A6D2-00241E7B83D5}" type="presParOf" srcId="{498C114E-809C-495D-998E-B04CA4625DA9}" destId="{A39F6F38-CEC7-4CD5-8414-7C47BA87FE38}" srcOrd="7" destOrd="0" presId="urn:microsoft.com/office/officeart/2005/8/layout/vProcess5"/>
    <dgm:cxn modelId="{92409DC9-79CE-485C-95FD-A12DE96BED9F}" type="presParOf" srcId="{498C114E-809C-495D-998E-B04CA4625DA9}" destId="{CFF16F87-9D57-4CE3-9697-013CF80CBD9F}" srcOrd="8" destOrd="0" presId="urn:microsoft.com/office/officeart/2005/8/layout/vProcess5"/>
    <dgm:cxn modelId="{5CCC6D9C-4F6E-4421-9FAC-C2257D0BB544}" type="presParOf" srcId="{498C114E-809C-495D-998E-B04CA4625DA9}" destId="{E3703437-0A93-4181-87E1-37993261A9E5}" srcOrd="9" destOrd="0" presId="urn:microsoft.com/office/officeart/2005/8/layout/vProcess5"/>
    <dgm:cxn modelId="{3C0202A8-C44B-4383-A72C-C248C1E53219}" type="presParOf" srcId="{498C114E-809C-495D-998E-B04CA4625DA9}" destId="{A2675404-E6CE-4C06-A889-278EF5C5BFA7}" srcOrd="10" destOrd="0" presId="urn:microsoft.com/office/officeart/2005/8/layout/vProcess5"/>
    <dgm:cxn modelId="{9D90558B-9F13-410D-ADF3-3B0609CCCE8A}" type="presParOf" srcId="{498C114E-809C-495D-998E-B04CA4625DA9}" destId="{184246B9-13FA-4292-B175-949EF263250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C66E8-96AB-4618-8F6B-27FAB4401433}">
      <dsp:nvSpPr>
        <dsp:cNvPr id="0" name=""/>
        <dsp:cNvSpPr/>
      </dsp:nvSpPr>
      <dsp:spPr>
        <a:xfrm>
          <a:off x="0" y="4570"/>
          <a:ext cx="11451771" cy="7091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93A206-ABDB-402D-8947-BAB7FCC3F854}">
      <dsp:nvSpPr>
        <dsp:cNvPr id="0" name=""/>
        <dsp:cNvSpPr/>
      </dsp:nvSpPr>
      <dsp:spPr>
        <a:xfrm>
          <a:off x="214511" y="164124"/>
          <a:ext cx="390402" cy="3900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2C3971-69E6-42C4-B9B7-6CA06D9A1FCD}">
      <dsp:nvSpPr>
        <dsp:cNvPr id="0" name=""/>
        <dsp:cNvSpPr/>
      </dsp:nvSpPr>
      <dsp:spPr>
        <a:xfrm>
          <a:off x="819425" y="4570"/>
          <a:ext cx="10595326" cy="77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085" tIns="82085" rIns="82085" bIns="82085" numCol="1" spcCol="1270" anchor="ctr" anchorCtr="0">
          <a:noAutofit/>
        </a:bodyPr>
        <a:lstStyle/>
        <a:p>
          <a:pPr marL="0" lvl="0" indent="0" algn="l" defTabSz="622300">
            <a:lnSpc>
              <a:spcPct val="100000"/>
            </a:lnSpc>
            <a:spcBef>
              <a:spcPct val="0"/>
            </a:spcBef>
            <a:spcAft>
              <a:spcPct val="35000"/>
            </a:spcAft>
            <a:buNone/>
          </a:pPr>
          <a:r>
            <a:rPr lang="en-GB" sz="1400" kern="1200"/>
            <a:t>The video was made available for student use before their first scheduled clinic, both in a timetabled seminar and for independent home use. </a:t>
          </a:r>
          <a:endParaRPr lang="en-US" sz="1400" kern="1200"/>
        </a:p>
      </dsp:txBody>
      <dsp:txXfrm>
        <a:off x="819425" y="4570"/>
        <a:ext cx="10595326" cy="775609"/>
      </dsp:txXfrm>
    </dsp:sp>
    <dsp:sp modelId="{F42D9E1D-F33E-4B13-AFC2-9F863454CEF5}">
      <dsp:nvSpPr>
        <dsp:cNvPr id="0" name=""/>
        <dsp:cNvSpPr/>
      </dsp:nvSpPr>
      <dsp:spPr>
        <a:xfrm>
          <a:off x="0" y="974082"/>
          <a:ext cx="11451771" cy="7091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7FB234-8467-4CDC-A72C-B746D32B4DB7}">
      <dsp:nvSpPr>
        <dsp:cNvPr id="0" name=""/>
        <dsp:cNvSpPr/>
      </dsp:nvSpPr>
      <dsp:spPr>
        <a:xfrm>
          <a:off x="214511" y="1133636"/>
          <a:ext cx="390402" cy="3900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947362-7146-4AD6-81CE-8744F086897E}">
      <dsp:nvSpPr>
        <dsp:cNvPr id="0" name=""/>
        <dsp:cNvSpPr/>
      </dsp:nvSpPr>
      <dsp:spPr>
        <a:xfrm>
          <a:off x="819425" y="974082"/>
          <a:ext cx="10595326" cy="77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085" tIns="82085" rIns="82085" bIns="82085" numCol="1" spcCol="1270" anchor="ctr" anchorCtr="0">
          <a:noAutofit/>
        </a:bodyPr>
        <a:lstStyle/>
        <a:p>
          <a:pPr marL="0" lvl="0" indent="0" algn="l" defTabSz="622300">
            <a:lnSpc>
              <a:spcPct val="100000"/>
            </a:lnSpc>
            <a:spcBef>
              <a:spcPct val="0"/>
            </a:spcBef>
            <a:spcAft>
              <a:spcPct val="35000"/>
            </a:spcAft>
            <a:buNone/>
          </a:pPr>
          <a:r>
            <a:rPr lang="en-GB" sz="1400" kern="1200"/>
            <a:t>Data was collected from 61 UG second year dental students, from the Institute of Dentistry at Queen Marys University London, before the students attended their first child patient dental clinic.</a:t>
          </a:r>
          <a:endParaRPr lang="en-US" sz="1400" kern="1200"/>
        </a:p>
      </dsp:txBody>
      <dsp:txXfrm>
        <a:off x="819425" y="974082"/>
        <a:ext cx="10595326" cy="775609"/>
      </dsp:txXfrm>
    </dsp:sp>
    <dsp:sp modelId="{730C61B9-6EB2-49DA-A955-57B8D3054A4C}">
      <dsp:nvSpPr>
        <dsp:cNvPr id="0" name=""/>
        <dsp:cNvSpPr/>
      </dsp:nvSpPr>
      <dsp:spPr>
        <a:xfrm>
          <a:off x="0" y="1943594"/>
          <a:ext cx="11451771" cy="7091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525A18-D030-4A94-BC18-50914886BD96}">
      <dsp:nvSpPr>
        <dsp:cNvPr id="0" name=""/>
        <dsp:cNvSpPr/>
      </dsp:nvSpPr>
      <dsp:spPr>
        <a:xfrm>
          <a:off x="214511" y="2103148"/>
          <a:ext cx="390402" cy="3900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56C1F12-2E40-4B55-A694-BC691CBA52C2}">
      <dsp:nvSpPr>
        <dsp:cNvPr id="0" name=""/>
        <dsp:cNvSpPr/>
      </dsp:nvSpPr>
      <dsp:spPr>
        <a:xfrm>
          <a:off x="819425" y="1943594"/>
          <a:ext cx="10595326" cy="77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085" tIns="82085" rIns="82085" bIns="82085" numCol="1" spcCol="1270" anchor="ctr" anchorCtr="0">
          <a:noAutofit/>
        </a:bodyPr>
        <a:lstStyle/>
        <a:p>
          <a:pPr marL="0" lvl="0" indent="0" algn="l" defTabSz="622300">
            <a:lnSpc>
              <a:spcPct val="100000"/>
            </a:lnSpc>
            <a:spcBef>
              <a:spcPct val="0"/>
            </a:spcBef>
            <a:spcAft>
              <a:spcPct val="35000"/>
            </a:spcAft>
            <a:buNone/>
          </a:pPr>
          <a:r>
            <a:rPr lang="en-GB" sz="1400" kern="1200"/>
            <a:t>The data was collected in the form of anonymous surveys focusing on students’ perceived readiness and self-efficacy after having the lecture </a:t>
          </a:r>
          <a:r>
            <a:rPr lang="en-GB" sz="1400" i="1" u="sng" kern="1200"/>
            <a:t>History and Examination of a Child Patient</a:t>
          </a:r>
          <a:r>
            <a:rPr lang="en-GB" sz="1400" kern="1200"/>
            <a:t>  and after engaging with the VR video simulations. </a:t>
          </a:r>
          <a:endParaRPr lang="en-US" sz="1400" kern="1200"/>
        </a:p>
      </dsp:txBody>
      <dsp:txXfrm>
        <a:off x="819425" y="1943594"/>
        <a:ext cx="10595326" cy="775609"/>
      </dsp:txXfrm>
    </dsp:sp>
    <dsp:sp modelId="{39411376-98EB-4A3A-962F-C81EF771EF43}">
      <dsp:nvSpPr>
        <dsp:cNvPr id="0" name=""/>
        <dsp:cNvSpPr/>
      </dsp:nvSpPr>
      <dsp:spPr>
        <a:xfrm>
          <a:off x="0" y="2913106"/>
          <a:ext cx="11451771" cy="7091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4BA34C-9005-4B1C-8B3E-8C6D70A37CCF}">
      <dsp:nvSpPr>
        <dsp:cNvPr id="0" name=""/>
        <dsp:cNvSpPr/>
      </dsp:nvSpPr>
      <dsp:spPr>
        <a:xfrm>
          <a:off x="214511" y="3072660"/>
          <a:ext cx="390402" cy="3900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13E898-2460-48A6-83FB-E98B455848EF}">
      <dsp:nvSpPr>
        <dsp:cNvPr id="0" name=""/>
        <dsp:cNvSpPr/>
      </dsp:nvSpPr>
      <dsp:spPr>
        <a:xfrm>
          <a:off x="819425" y="2913106"/>
          <a:ext cx="10595326" cy="77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085" tIns="82085" rIns="82085" bIns="82085" numCol="1" spcCol="1270" anchor="ctr" anchorCtr="0">
          <a:noAutofit/>
        </a:bodyPr>
        <a:lstStyle/>
        <a:p>
          <a:pPr marL="0" lvl="0" indent="0" algn="l" defTabSz="622300">
            <a:lnSpc>
              <a:spcPct val="100000"/>
            </a:lnSpc>
            <a:spcBef>
              <a:spcPct val="0"/>
            </a:spcBef>
            <a:spcAft>
              <a:spcPct val="35000"/>
            </a:spcAft>
            <a:buNone/>
          </a:pPr>
          <a:r>
            <a:rPr lang="en-GB" sz="1400" kern="1200"/>
            <a:t>The survey was accessed via QR code, taking only a few minutes for students to complete. The survey included both open and closed text questions. The survey explored how the students feel about the upcoming child check up, what the students believed may help prepare them better for clinic and if the current resources of lectures were sufficient for their preparation. </a:t>
          </a:r>
          <a:endParaRPr lang="en-US" sz="1400" kern="1200"/>
        </a:p>
      </dsp:txBody>
      <dsp:txXfrm>
        <a:off x="819425" y="2913106"/>
        <a:ext cx="10595326" cy="775609"/>
      </dsp:txXfrm>
    </dsp:sp>
    <dsp:sp modelId="{222E322F-DB83-4538-8D8C-0F8E0D32FEF3}">
      <dsp:nvSpPr>
        <dsp:cNvPr id="0" name=""/>
        <dsp:cNvSpPr/>
      </dsp:nvSpPr>
      <dsp:spPr>
        <a:xfrm>
          <a:off x="0" y="3882618"/>
          <a:ext cx="11451771" cy="7091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B95F41-2B91-48B3-94FF-E8385E560329}">
      <dsp:nvSpPr>
        <dsp:cNvPr id="0" name=""/>
        <dsp:cNvSpPr/>
      </dsp:nvSpPr>
      <dsp:spPr>
        <a:xfrm>
          <a:off x="214511" y="4042172"/>
          <a:ext cx="390402" cy="3900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A14ECF-CE8A-4FE2-8034-5BD32F57E9B7}">
      <dsp:nvSpPr>
        <dsp:cNvPr id="0" name=""/>
        <dsp:cNvSpPr/>
      </dsp:nvSpPr>
      <dsp:spPr>
        <a:xfrm>
          <a:off x="819425" y="3882618"/>
          <a:ext cx="10595326" cy="77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085" tIns="82085" rIns="82085" bIns="82085" numCol="1" spcCol="1270" anchor="ctr" anchorCtr="0">
          <a:noAutofit/>
        </a:bodyPr>
        <a:lstStyle/>
        <a:p>
          <a:pPr marL="0" lvl="0" indent="0" algn="l" defTabSz="622300">
            <a:lnSpc>
              <a:spcPct val="100000"/>
            </a:lnSpc>
            <a:spcBef>
              <a:spcPct val="0"/>
            </a:spcBef>
            <a:spcAft>
              <a:spcPct val="35000"/>
            </a:spcAft>
            <a:buNone/>
          </a:pPr>
          <a:r>
            <a:rPr lang="en-GB" sz="1400" kern="1200"/>
            <a:t>Thematic analysis was used to explore emerging trends from the data. </a:t>
          </a:r>
          <a:endParaRPr lang="en-US" sz="1400" kern="1200"/>
        </a:p>
      </dsp:txBody>
      <dsp:txXfrm>
        <a:off x="819425" y="3882618"/>
        <a:ext cx="10595326" cy="775609"/>
      </dsp:txXfrm>
    </dsp:sp>
    <dsp:sp modelId="{0CB362B3-528C-4C11-B00D-251B01EE66B4}">
      <dsp:nvSpPr>
        <dsp:cNvPr id="0" name=""/>
        <dsp:cNvSpPr/>
      </dsp:nvSpPr>
      <dsp:spPr>
        <a:xfrm>
          <a:off x="0" y="4852130"/>
          <a:ext cx="11451771" cy="70912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F47EB8-DFC8-443D-8F91-709452001855}">
      <dsp:nvSpPr>
        <dsp:cNvPr id="0" name=""/>
        <dsp:cNvSpPr/>
      </dsp:nvSpPr>
      <dsp:spPr>
        <a:xfrm>
          <a:off x="214511" y="5011684"/>
          <a:ext cx="390402" cy="39002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9BF991-828E-4DA7-8706-F79AE6A732CC}">
      <dsp:nvSpPr>
        <dsp:cNvPr id="0" name=""/>
        <dsp:cNvSpPr/>
      </dsp:nvSpPr>
      <dsp:spPr>
        <a:xfrm>
          <a:off x="819425" y="4852130"/>
          <a:ext cx="10595326" cy="775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085" tIns="82085" rIns="82085" bIns="82085" numCol="1" spcCol="1270" anchor="ctr" anchorCtr="0">
          <a:noAutofit/>
        </a:bodyPr>
        <a:lstStyle/>
        <a:p>
          <a:pPr marL="0" lvl="0" indent="0" algn="l" defTabSz="622300">
            <a:lnSpc>
              <a:spcPct val="100000"/>
            </a:lnSpc>
            <a:spcBef>
              <a:spcPct val="0"/>
            </a:spcBef>
            <a:spcAft>
              <a:spcPct val="35000"/>
            </a:spcAft>
            <a:buNone/>
          </a:pPr>
          <a:r>
            <a:rPr lang="en-GB" sz="1400" kern="1200"/>
            <a:t>Using theories of Workplace learning and recontextualization the Data was further analysed. </a:t>
          </a:r>
          <a:endParaRPr lang="en-US" sz="1400" kern="1200"/>
        </a:p>
      </dsp:txBody>
      <dsp:txXfrm>
        <a:off x="819425" y="4852130"/>
        <a:ext cx="10595326" cy="7756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BA52B7-CE8E-4F55-B28B-7A3E825E30B1}">
      <dsp:nvSpPr>
        <dsp:cNvPr id="0" name=""/>
        <dsp:cNvSpPr/>
      </dsp:nvSpPr>
      <dsp:spPr>
        <a:xfrm>
          <a:off x="0" y="0"/>
          <a:ext cx="8395063" cy="8599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b="1" kern="1200"/>
            <a:t>CONCLUSIONS:</a:t>
          </a:r>
          <a:endParaRPr lang="en-US" sz="1400" kern="1200"/>
        </a:p>
      </dsp:txBody>
      <dsp:txXfrm>
        <a:off x="25186" y="25186"/>
        <a:ext cx="7394471" cy="809555"/>
      </dsp:txXfrm>
    </dsp:sp>
    <dsp:sp modelId="{F4D09CB7-5F8A-4CDE-BE5E-84055E43D69A}">
      <dsp:nvSpPr>
        <dsp:cNvPr id="0" name=""/>
        <dsp:cNvSpPr/>
      </dsp:nvSpPr>
      <dsp:spPr>
        <a:xfrm>
          <a:off x="703086" y="1016278"/>
          <a:ext cx="8395063" cy="8599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kern="1200"/>
            <a:t>Findings suggest that VR videos can positively influence dental students' feelings of preparedness, contributing to a greater sense of confidence and skill when transitioning to real-world clinical experiences. </a:t>
          </a:r>
          <a:endParaRPr lang="en-US" sz="1400" kern="1200"/>
        </a:p>
      </dsp:txBody>
      <dsp:txXfrm>
        <a:off x="728272" y="1041464"/>
        <a:ext cx="7082651" cy="809555"/>
      </dsp:txXfrm>
    </dsp:sp>
    <dsp:sp modelId="{C39337F4-55A1-4B16-BBA8-7D4E3112C925}">
      <dsp:nvSpPr>
        <dsp:cNvPr id="0" name=""/>
        <dsp:cNvSpPr/>
      </dsp:nvSpPr>
      <dsp:spPr>
        <a:xfrm>
          <a:off x="1395679" y="2032556"/>
          <a:ext cx="8395063" cy="8599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kern="1200"/>
            <a:t>The study also discusses the potential of VR technology in addressing educational gaps, offering a safe and effective platform for experiential learning and increasing the overall efficacy of dental education.</a:t>
          </a:r>
          <a:endParaRPr lang="en-US" sz="1400" kern="1200"/>
        </a:p>
      </dsp:txBody>
      <dsp:txXfrm>
        <a:off x="1420865" y="2057742"/>
        <a:ext cx="7093145" cy="809555"/>
      </dsp:txXfrm>
    </dsp:sp>
    <dsp:sp modelId="{B7EF5AD2-75AB-4C14-8D15-BB8949C439DC}">
      <dsp:nvSpPr>
        <dsp:cNvPr id="0" name=""/>
        <dsp:cNvSpPr/>
      </dsp:nvSpPr>
      <dsp:spPr>
        <a:xfrm>
          <a:off x="2098765" y="3048834"/>
          <a:ext cx="8395063" cy="85992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100000"/>
            </a:lnSpc>
            <a:spcBef>
              <a:spcPct val="0"/>
            </a:spcBef>
            <a:spcAft>
              <a:spcPct val="35000"/>
            </a:spcAft>
            <a:buNone/>
          </a:pPr>
          <a:r>
            <a:rPr lang="en-GB" sz="1400" kern="1200"/>
            <a:t>Hence highlighting the potential of VR as a valuable educational tool in dentistry, offering a novel approach to bridge the gap between theoretical learning and real-world clinical application.</a:t>
          </a:r>
          <a:endParaRPr lang="en-US" sz="1400" kern="1200"/>
        </a:p>
      </dsp:txBody>
      <dsp:txXfrm>
        <a:off x="2123951" y="3074020"/>
        <a:ext cx="7082651" cy="809555"/>
      </dsp:txXfrm>
    </dsp:sp>
    <dsp:sp modelId="{2D53C536-7A20-465A-8202-34801456BEC5}">
      <dsp:nvSpPr>
        <dsp:cNvPr id="0" name=""/>
        <dsp:cNvSpPr/>
      </dsp:nvSpPr>
      <dsp:spPr>
        <a:xfrm>
          <a:off x="7836110" y="658626"/>
          <a:ext cx="558952" cy="55895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7961874" y="658626"/>
        <a:ext cx="307424" cy="420611"/>
      </dsp:txXfrm>
    </dsp:sp>
    <dsp:sp modelId="{8A72FC7B-D63F-4095-80E9-471D4773DB59}">
      <dsp:nvSpPr>
        <dsp:cNvPr id="0" name=""/>
        <dsp:cNvSpPr/>
      </dsp:nvSpPr>
      <dsp:spPr>
        <a:xfrm>
          <a:off x="8539196" y="1674904"/>
          <a:ext cx="558952" cy="55895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664960" y="1674904"/>
        <a:ext cx="307424" cy="420611"/>
      </dsp:txXfrm>
    </dsp:sp>
    <dsp:sp modelId="{A39F6F38-CEC7-4CD5-8414-7C47BA87FE38}">
      <dsp:nvSpPr>
        <dsp:cNvPr id="0" name=""/>
        <dsp:cNvSpPr/>
      </dsp:nvSpPr>
      <dsp:spPr>
        <a:xfrm>
          <a:off x="9231789" y="2691182"/>
          <a:ext cx="558952" cy="558952"/>
        </a:xfrm>
        <a:prstGeom prst="downArrow">
          <a:avLst>
            <a:gd name="adj1" fmla="val 55000"/>
            <a:gd name="adj2" fmla="val 45000"/>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357553" y="2691182"/>
        <a:ext cx="307424" cy="42061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5B6C0F-22E4-4FC1-A85B-4D527463E6E4}"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9269F4-1A8A-4FAD-8033-795F4BE7AAA3}" type="slidenum">
              <a:rPr lang="en-GB" smtClean="0"/>
              <a:t>‹#›</a:t>
            </a:fld>
            <a:endParaRPr lang="en-GB"/>
          </a:p>
        </p:txBody>
      </p:sp>
    </p:spTree>
    <p:extLst>
      <p:ext uri="{BB962C8B-B14F-4D97-AF65-F5344CB8AC3E}">
        <p14:creationId xmlns:p14="http://schemas.microsoft.com/office/powerpoint/2010/main" val="1585346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9269F4-1A8A-4FAD-8033-795F4BE7AAA3}" type="slidenum">
              <a:rPr lang="en-GB" smtClean="0"/>
              <a:t>2</a:t>
            </a:fld>
            <a:endParaRPr lang="en-GB"/>
          </a:p>
        </p:txBody>
      </p:sp>
    </p:spTree>
    <p:extLst>
      <p:ext uri="{BB962C8B-B14F-4D97-AF65-F5344CB8AC3E}">
        <p14:creationId xmlns:p14="http://schemas.microsoft.com/office/powerpoint/2010/main" val="336825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D9269F4-1A8A-4FAD-8033-795F4BE7AAA3}" type="slidenum">
              <a:rPr lang="en-GB" smtClean="0"/>
              <a:t>4</a:t>
            </a:fld>
            <a:endParaRPr lang="en-GB"/>
          </a:p>
        </p:txBody>
      </p:sp>
    </p:spTree>
    <p:extLst>
      <p:ext uri="{BB962C8B-B14F-4D97-AF65-F5344CB8AC3E}">
        <p14:creationId xmlns:p14="http://schemas.microsoft.com/office/powerpoint/2010/main" val="1115364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1BDCD-22CF-045D-408E-00B2C05F58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2BC7C83-2DD0-82C5-D125-128D9ACB58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F2AF74D-E333-041F-B6B4-2BC9DE532B91}"/>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5" name="Footer Placeholder 4">
            <a:extLst>
              <a:ext uri="{FF2B5EF4-FFF2-40B4-BE49-F238E27FC236}">
                <a16:creationId xmlns:a16="http://schemas.microsoft.com/office/drawing/2014/main" id="{4A03C103-4594-5F1A-1F1F-4E15252ED1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286908-E6DC-147C-272F-C0CF70B61E8C}"/>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3349001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54ED0-AC52-FCE4-3D06-BDE865AB61E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956A88-297A-A3C3-DF59-71574B2EC35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D45961-8550-32D3-4382-C914453D853B}"/>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5" name="Footer Placeholder 4">
            <a:extLst>
              <a:ext uri="{FF2B5EF4-FFF2-40B4-BE49-F238E27FC236}">
                <a16:creationId xmlns:a16="http://schemas.microsoft.com/office/drawing/2014/main" id="{460947D7-2C35-1C89-657A-7CAEDC21F1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53A70F-22F0-0663-35B5-8B50FC3BBF9F}"/>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4236572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5E30C9-D8F6-53F5-9FB3-47A84C0983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4BAD3EB-43CD-F93A-CD79-707515C759D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26DCE0-4291-AC1E-A9B2-9943C71F19BA}"/>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5" name="Footer Placeholder 4">
            <a:extLst>
              <a:ext uri="{FF2B5EF4-FFF2-40B4-BE49-F238E27FC236}">
                <a16:creationId xmlns:a16="http://schemas.microsoft.com/office/drawing/2014/main" id="{885A6E25-9E71-C1EF-EA2B-93E922FBD14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E98467-A31E-6649-EDAA-8C8617C550C1}"/>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98927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C7220-DECB-EDD9-6A33-AD5FCE3D44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D17B16-1FC0-BCAC-C09A-9FA0D1D1EF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F85065-C07E-D806-4FBB-0EF5BD972AAB}"/>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5" name="Footer Placeholder 4">
            <a:extLst>
              <a:ext uri="{FF2B5EF4-FFF2-40B4-BE49-F238E27FC236}">
                <a16:creationId xmlns:a16="http://schemas.microsoft.com/office/drawing/2014/main" id="{34EFEC1C-D2FB-DF72-E1AF-502FA8B387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C3885E-E346-491B-13C2-2A4474D6425A}"/>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2612820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24362-9847-1ECD-CE1A-DCB49B4D35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E4DC7A94-DA0E-F5DC-FD56-D3491C7F5E4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7D716BD-7595-D128-C33A-C1FABF05917E}"/>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5" name="Footer Placeholder 4">
            <a:extLst>
              <a:ext uri="{FF2B5EF4-FFF2-40B4-BE49-F238E27FC236}">
                <a16:creationId xmlns:a16="http://schemas.microsoft.com/office/drawing/2014/main" id="{1526FE45-F45C-3C51-83C2-BB77E48242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67275C-D3A1-E403-E86E-DA6E1D088F61}"/>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16777479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778D1-6816-3BAA-B6A9-FC1FFDB394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FC613D3-A6D2-F11A-EFE6-A02678D24B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FF1F7AA-06C6-72D3-CE62-5717603D61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9BD0F2-462F-E60A-E9DC-1CC57B1839D1}"/>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6" name="Footer Placeholder 5">
            <a:extLst>
              <a:ext uri="{FF2B5EF4-FFF2-40B4-BE49-F238E27FC236}">
                <a16:creationId xmlns:a16="http://schemas.microsoft.com/office/drawing/2014/main" id="{3C18E475-D001-0527-0E73-80E18D412AF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138FAC5-E33F-B629-ADA1-F1FDF3314D0D}"/>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1906003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17DF2-9C89-090D-A520-DE11035A4C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143881A-9C91-10D8-3117-B635AFB845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2F5AAC-8FEB-A9CC-DBDA-27501C67D6F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347A6A9-2E25-F213-B54D-281AE5A3D0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701D36-4FCC-0D46-C09F-BBA0D8DED4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D021E37-3C6D-4098-51F0-033100D83EBA}"/>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8" name="Footer Placeholder 7">
            <a:extLst>
              <a:ext uri="{FF2B5EF4-FFF2-40B4-BE49-F238E27FC236}">
                <a16:creationId xmlns:a16="http://schemas.microsoft.com/office/drawing/2014/main" id="{60AEEFBF-483F-081F-2A90-DFD897D1828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2801F26-A74B-B694-4468-E14BD573D099}"/>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3057919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A8D05-F13F-E22F-9298-05A80FB3C18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ADDEEBA-3742-57FE-9715-90576C714516}"/>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4" name="Footer Placeholder 3">
            <a:extLst>
              <a:ext uri="{FF2B5EF4-FFF2-40B4-BE49-F238E27FC236}">
                <a16:creationId xmlns:a16="http://schemas.microsoft.com/office/drawing/2014/main" id="{1F80EF36-BF25-3D17-0ADE-9C5331211F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AFA34B2-740B-591D-D779-155AB00715C5}"/>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2732691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79BD49-7CFF-1625-BCB0-AB10141FC558}"/>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3" name="Footer Placeholder 2">
            <a:extLst>
              <a:ext uri="{FF2B5EF4-FFF2-40B4-BE49-F238E27FC236}">
                <a16:creationId xmlns:a16="http://schemas.microsoft.com/office/drawing/2014/main" id="{28C26ACE-D63F-75BD-CC82-87582E63E66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06AC9E6-94A8-F173-A35B-6178DA805E07}"/>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3256339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746BB-8F37-F5E1-3EAB-D426841F19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367ED67-2335-186E-9BF6-6AE5CB8DF4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B6D59B5-3157-D532-27D9-057568951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B864D2-0836-9C97-D591-812DD173E096}"/>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6" name="Footer Placeholder 5">
            <a:extLst>
              <a:ext uri="{FF2B5EF4-FFF2-40B4-BE49-F238E27FC236}">
                <a16:creationId xmlns:a16="http://schemas.microsoft.com/office/drawing/2014/main" id="{1511AAC5-1DA2-EC81-62F9-FA1C3843669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051F4F-6EDF-F89E-0A3C-D4CAAD69FD38}"/>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2600506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42D93-4FA6-8BF5-0519-AF00903098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E70AFE3-1046-0949-0DEC-90ED6B1105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6AA5344-34C1-E60B-4832-6336C56492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EF37E0-8449-4DDE-5ED0-E030DCBD288B}"/>
              </a:ext>
            </a:extLst>
          </p:cNvPr>
          <p:cNvSpPr>
            <a:spLocks noGrp="1"/>
          </p:cNvSpPr>
          <p:nvPr>
            <p:ph type="dt" sz="half" idx="10"/>
          </p:nvPr>
        </p:nvSpPr>
        <p:spPr/>
        <p:txBody>
          <a:bodyPr/>
          <a:lstStyle/>
          <a:p>
            <a:fld id="{BC36068F-67F8-43E1-9CCC-08B74178C288}" type="datetimeFigureOut">
              <a:rPr lang="en-GB" smtClean="0"/>
              <a:t>29/07/2026</a:t>
            </a:fld>
            <a:endParaRPr lang="en-GB"/>
          </a:p>
        </p:txBody>
      </p:sp>
      <p:sp>
        <p:nvSpPr>
          <p:cNvPr id="6" name="Footer Placeholder 5">
            <a:extLst>
              <a:ext uri="{FF2B5EF4-FFF2-40B4-BE49-F238E27FC236}">
                <a16:creationId xmlns:a16="http://schemas.microsoft.com/office/drawing/2014/main" id="{0A6B583D-99B5-074F-2218-F16A6CF1AA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659A325-0595-9E32-38F8-95F90E1E9D31}"/>
              </a:ext>
            </a:extLst>
          </p:cNvPr>
          <p:cNvSpPr>
            <a:spLocks noGrp="1"/>
          </p:cNvSpPr>
          <p:nvPr>
            <p:ph type="sldNum" sz="quarter" idx="12"/>
          </p:nvPr>
        </p:nvSpPr>
        <p:spPr/>
        <p:txBody>
          <a:bodyPr/>
          <a:lstStyle/>
          <a:p>
            <a:fld id="{26E37FA5-C385-487A-B0A9-EE22809A83AB}" type="slidenum">
              <a:rPr lang="en-GB" smtClean="0"/>
              <a:t>‹#›</a:t>
            </a:fld>
            <a:endParaRPr lang="en-GB"/>
          </a:p>
        </p:txBody>
      </p:sp>
    </p:spTree>
    <p:extLst>
      <p:ext uri="{BB962C8B-B14F-4D97-AF65-F5344CB8AC3E}">
        <p14:creationId xmlns:p14="http://schemas.microsoft.com/office/powerpoint/2010/main" val="3595907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C1DA56-799F-EE90-6E52-741B9CBC4C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9D4EC1-B813-D50A-3EFE-73E9254822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4B1EF35-AD40-1440-28AC-4DCCFA48E3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C36068F-67F8-43E1-9CCC-08B74178C288}" type="datetimeFigureOut">
              <a:rPr lang="en-GB" smtClean="0"/>
              <a:t>29/07/2026</a:t>
            </a:fld>
            <a:endParaRPr lang="en-GB"/>
          </a:p>
        </p:txBody>
      </p:sp>
      <p:sp>
        <p:nvSpPr>
          <p:cNvPr id="5" name="Footer Placeholder 4">
            <a:extLst>
              <a:ext uri="{FF2B5EF4-FFF2-40B4-BE49-F238E27FC236}">
                <a16:creationId xmlns:a16="http://schemas.microsoft.com/office/drawing/2014/main" id="{4B6C57C7-4781-C480-5B9D-B1C0FCCAC5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80B32FC-A81A-B38B-4E34-3E9A849797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6E37FA5-C385-487A-B0A9-EE22809A83AB}" type="slidenum">
              <a:rPr lang="en-GB" smtClean="0"/>
              <a:t>‹#›</a:t>
            </a:fld>
            <a:endParaRPr lang="en-GB"/>
          </a:p>
        </p:txBody>
      </p:sp>
    </p:spTree>
    <p:extLst>
      <p:ext uri="{BB962C8B-B14F-4D97-AF65-F5344CB8AC3E}">
        <p14:creationId xmlns:p14="http://schemas.microsoft.com/office/powerpoint/2010/main" val="2047934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A3D832-5DED-F326-3744-343D6CE765CE}"/>
              </a:ext>
            </a:extLst>
          </p:cNvPr>
          <p:cNvPicPr>
            <a:picLocks noChangeAspect="1"/>
          </p:cNvPicPr>
          <p:nvPr/>
        </p:nvPicPr>
        <p:blipFill>
          <a:blip r:embed="rId2">
            <a:alphaModFix amt="60000"/>
          </a:blip>
          <a:srcRect t="23986"/>
          <a:stretch>
            <a:fillRect/>
          </a:stretch>
        </p:blipFill>
        <p:spPr>
          <a:xfrm>
            <a:off x="1" y="1"/>
            <a:ext cx="12192000" cy="6857999"/>
          </a:xfrm>
          <a:prstGeom prst="rect">
            <a:avLst/>
          </a:prstGeom>
        </p:spPr>
      </p:pic>
      <p:sp>
        <p:nvSpPr>
          <p:cNvPr id="2" name="Title 1">
            <a:extLst>
              <a:ext uri="{FF2B5EF4-FFF2-40B4-BE49-F238E27FC236}">
                <a16:creationId xmlns:a16="http://schemas.microsoft.com/office/drawing/2014/main" id="{DFDC19A4-48AD-5C2D-7F6C-D8707AB5000F}"/>
              </a:ext>
            </a:extLst>
          </p:cNvPr>
          <p:cNvSpPr>
            <a:spLocks noGrp="1"/>
          </p:cNvSpPr>
          <p:nvPr>
            <p:ph type="ctrTitle"/>
          </p:nvPr>
        </p:nvSpPr>
        <p:spPr>
          <a:xfrm>
            <a:off x="2301923" y="1482602"/>
            <a:ext cx="7588155" cy="2236264"/>
          </a:xfrm>
        </p:spPr>
        <p:txBody>
          <a:bodyPr>
            <a:normAutofit/>
          </a:bodyPr>
          <a:lstStyle/>
          <a:p>
            <a:r>
              <a:rPr lang="en-GB" sz="3800" dirty="0">
                <a:latin typeface="ADLaM Display" panose="02010000000000000000" pitchFamily="2" charset="0"/>
                <a:ea typeface="ADLaM Display" panose="02010000000000000000" pitchFamily="2" charset="0"/>
                <a:cs typeface="ADLaM Display" panose="02010000000000000000" pitchFamily="2" charset="0"/>
              </a:rPr>
              <a:t>THE USE OF IMMERSIVE VIRTUAL REALITY VIDEO IN TEACHING CLINICAL  DENTISTRY</a:t>
            </a:r>
          </a:p>
        </p:txBody>
      </p:sp>
      <p:sp>
        <p:nvSpPr>
          <p:cNvPr id="3" name="Subtitle 2">
            <a:extLst>
              <a:ext uri="{FF2B5EF4-FFF2-40B4-BE49-F238E27FC236}">
                <a16:creationId xmlns:a16="http://schemas.microsoft.com/office/drawing/2014/main" id="{C9A0B8A4-F30B-10F8-B8EA-1CD8F1A33E5A}"/>
              </a:ext>
            </a:extLst>
          </p:cNvPr>
          <p:cNvSpPr>
            <a:spLocks noGrp="1"/>
          </p:cNvSpPr>
          <p:nvPr>
            <p:ph type="subTitle" idx="1"/>
          </p:nvPr>
        </p:nvSpPr>
        <p:spPr>
          <a:xfrm>
            <a:off x="2301923" y="3793937"/>
            <a:ext cx="7588155" cy="1414091"/>
          </a:xfrm>
        </p:spPr>
        <p:txBody>
          <a:bodyPr>
            <a:normAutofit/>
          </a:bodyPr>
          <a:lstStyle/>
          <a:p>
            <a:r>
              <a:rPr lang="en-GB" sz="2200" b="1" dirty="0"/>
              <a:t>DR SHABANA YOUNAS</a:t>
            </a:r>
          </a:p>
        </p:txBody>
      </p:sp>
      <p:pic>
        <p:nvPicPr>
          <p:cNvPr id="5" name="Picture 4">
            <a:extLst>
              <a:ext uri="{FF2B5EF4-FFF2-40B4-BE49-F238E27FC236}">
                <a16:creationId xmlns:a16="http://schemas.microsoft.com/office/drawing/2014/main" id="{DBBB88F3-E1D0-B436-8C92-A0C39200D9E8}"/>
              </a:ext>
            </a:extLst>
          </p:cNvPr>
          <p:cNvPicPr>
            <a:picLocks noChangeAspect="1"/>
          </p:cNvPicPr>
          <p:nvPr/>
        </p:nvPicPr>
        <p:blipFill>
          <a:blip r:embed="rId3"/>
          <a:stretch>
            <a:fillRect/>
          </a:stretch>
        </p:blipFill>
        <p:spPr>
          <a:xfrm>
            <a:off x="188827" y="5375398"/>
            <a:ext cx="6158407" cy="1159487"/>
          </a:xfrm>
          <a:prstGeom prst="rect">
            <a:avLst/>
          </a:prstGeom>
        </p:spPr>
      </p:pic>
    </p:spTree>
    <p:extLst>
      <p:ext uri="{BB962C8B-B14F-4D97-AF65-F5344CB8AC3E}">
        <p14:creationId xmlns:p14="http://schemas.microsoft.com/office/powerpoint/2010/main" val="399232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ACB96-E05F-0AAE-EE68-35F8EFB71DF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73A1A44-3D96-2F21-40F1-937678B3A878}"/>
              </a:ext>
            </a:extLst>
          </p:cNvPr>
          <p:cNvPicPr>
            <a:picLocks noChangeAspect="1"/>
          </p:cNvPicPr>
          <p:nvPr/>
        </p:nvPicPr>
        <p:blipFill>
          <a:blip r:embed="rId2"/>
          <a:srcRect/>
          <a:stretch>
            <a:fillRect/>
          </a:stretch>
        </p:blipFill>
        <p:spPr>
          <a:xfrm>
            <a:off x="20" y="10"/>
            <a:ext cx="12191980" cy="6857990"/>
          </a:xfrm>
          <a:prstGeom prst="rect">
            <a:avLst/>
          </a:prstGeom>
        </p:spPr>
      </p:pic>
      <p:graphicFrame>
        <p:nvGraphicFramePr>
          <p:cNvPr id="12" name="TextBox 1">
            <a:extLst>
              <a:ext uri="{FF2B5EF4-FFF2-40B4-BE49-F238E27FC236}">
                <a16:creationId xmlns:a16="http://schemas.microsoft.com/office/drawing/2014/main" id="{0916B21A-349A-D685-8434-181F442CEE2F}"/>
              </a:ext>
            </a:extLst>
          </p:cNvPr>
          <p:cNvGraphicFramePr/>
          <p:nvPr/>
        </p:nvGraphicFramePr>
        <p:xfrm>
          <a:off x="478971" y="315686"/>
          <a:ext cx="10493829" cy="39087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60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4EFABA-124A-8E8D-6DE5-23FDA47E2401}"/>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94472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ow to Say &quot;Thank You&quot; in 11 Different Languages">
            <a:extLst>
              <a:ext uri="{FF2B5EF4-FFF2-40B4-BE49-F238E27FC236}">
                <a16:creationId xmlns:a16="http://schemas.microsoft.com/office/drawing/2014/main" id="{8EC61783-CC13-B737-7098-492AC00F9600}"/>
              </a:ext>
            </a:extLst>
          </p:cNvPr>
          <p:cNvPicPr>
            <a:picLocks noChangeAspect="1"/>
          </p:cNvPicPr>
          <p:nvPr/>
        </p:nvPicPr>
        <p:blipFill>
          <a:blip r:embed="rId2"/>
          <a:stretch>
            <a:fillRect/>
          </a:stretch>
        </p:blipFill>
        <p:spPr>
          <a:xfrm>
            <a:off x="227233" y="304802"/>
            <a:ext cx="7434278" cy="6313712"/>
          </a:xfrm>
          <a:prstGeom prst="rect">
            <a:avLst/>
          </a:prstGeom>
        </p:spPr>
      </p:pic>
      <p:pic>
        <p:nvPicPr>
          <p:cNvPr id="3" name="Picture 2" descr="Why Use Practice Questions? - Weingarten Center">
            <a:extLst>
              <a:ext uri="{FF2B5EF4-FFF2-40B4-BE49-F238E27FC236}">
                <a16:creationId xmlns:a16="http://schemas.microsoft.com/office/drawing/2014/main" id="{78FA2385-31BC-D2EF-4E28-43A6505FCFBE}"/>
              </a:ext>
            </a:extLst>
          </p:cNvPr>
          <p:cNvPicPr>
            <a:picLocks noChangeAspect="1"/>
          </p:cNvPicPr>
          <p:nvPr/>
        </p:nvPicPr>
        <p:blipFill>
          <a:blip r:embed="rId3"/>
          <a:stretch>
            <a:fillRect/>
          </a:stretch>
        </p:blipFill>
        <p:spPr>
          <a:xfrm>
            <a:off x="7848108" y="304802"/>
            <a:ext cx="3957448" cy="3075214"/>
          </a:xfrm>
          <a:prstGeom prst="rect">
            <a:avLst/>
          </a:prstGeom>
        </p:spPr>
      </p:pic>
      <p:pic>
        <p:nvPicPr>
          <p:cNvPr id="4" name="Picture 3" descr="Any Suggestions Colorful Comment Symbols Stock Photo, Picture and Royalty Free Image. Image 56863147.">
            <a:extLst>
              <a:ext uri="{FF2B5EF4-FFF2-40B4-BE49-F238E27FC236}">
                <a16:creationId xmlns:a16="http://schemas.microsoft.com/office/drawing/2014/main" id="{1076459B-04A5-76AA-7BE5-E17598C1D702}"/>
              </a:ext>
            </a:extLst>
          </p:cNvPr>
          <p:cNvPicPr>
            <a:picLocks noChangeAspect="1"/>
          </p:cNvPicPr>
          <p:nvPr/>
        </p:nvPicPr>
        <p:blipFill>
          <a:blip r:embed="rId4"/>
          <a:stretch>
            <a:fillRect/>
          </a:stretch>
        </p:blipFill>
        <p:spPr>
          <a:xfrm>
            <a:off x="7928163" y="3760032"/>
            <a:ext cx="3955134" cy="2063826"/>
          </a:xfrm>
          <a:prstGeom prst="rect">
            <a:avLst/>
          </a:prstGeom>
        </p:spPr>
      </p:pic>
    </p:spTree>
    <p:extLst>
      <p:ext uri="{BB962C8B-B14F-4D97-AF65-F5344CB8AC3E}">
        <p14:creationId xmlns:p14="http://schemas.microsoft.com/office/powerpoint/2010/main" val="2717334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1BAAED-685C-5DD2-93D0-9B89E07B614A}"/>
              </a:ext>
            </a:extLst>
          </p:cNvPr>
          <p:cNvSpPr txBox="1"/>
          <p:nvPr/>
        </p:nvSpPr>
        <p:spPr>
          <a:xfrm>
            <a:off x="304801" y="410168"/>
            <a:ext cx="11201400" cy="6278642"/>
          </a:xfrm>
          <a:prstGeom prst="rect">
            <a:avLst/>
          </a:prstGeom>
          <a:noFill/>
        </p:spPr>
        <p:txBody>
          <a:bodyPr wrap="square" rtlCol="0">
            <a:spAutoFit/>
          </a:bodyPr>
          <a:lstStyle/>
          <a:p>
            <a:r>
              <a:rPr lang="en-GB" sz="2400" dirty="0"/>
              <a:t>About Me….</a:t>
            </a: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As a Dental Educator, I have a keen interest in the teaching and learning process around students gaining procedural skills in labs and clinics and my research work is focused around improving this process for my students.</a:t>
            </a:r>
          </a:p>
        </p:txBody>
      </p:sp>
      <p:pic>
        <p:nvPicPr>
          <p:cNvPr id="3" name="Picture 2" descr="Friends of Guy's &amp; St Thomas' Official Shop | Gifts That Support Care">
            <a:extLst>
              <a:ext uri="{FF2B5EF4-FFF2-40B4-BE49-F238E27FC236}">
                <a16:creationId xmlns:a16="http://schemas.microsoft.com/office/drawing/2014/main" id="{2E1A2573-ECF6-B78E-9DB7-CB2368AD95F8}"/>
              </a:ext>
            </a:extLst>
          </p:cNvPr>
          <p:cNvPicPr>
            <a:picLocks noChangeAspect="1"/>
          </p:cNvPicPr>
          <p:nvPr/>
        </p:nvPicPr>
        <p:blipFill>
          <a:blip r:embed="rId3"/>
          <a:stretch>
            <a:fillRect/>
          </a:stretch>
        </p:blipFill>
        <p:spPr>
          <a:xfrm>
            <a:off x="304801" y="947654"/>
            <a:ext cx="2350982" cy="1807029"/>
          </a:xfrm>
          <a:prstGeom prst="rect">
            <a:avLst/>
          </a:prstGeom>
        </p:spPr>
      </p:pic>
      <p:pic>
        <p:nvPicPr>
          <p:cNvPr id="9" name="Picture 8" descr="Branding – People's History of the NHS">
            <a:extLst>
              <a:ext uri="{FF2B5EF4-FFF2-40B4-BE49-F238E27FC236}">
                <a16:creationId xmlns:a16="http://schemas.microsoft.com/office/drawing/2014/main" id="{54D3EF75-D594-A0F5-4243-24CF463358D2}"/>
              </a:ext>
            </a:extLst>
          </p:cNvPr>
          <p:cNvPicPr>
            <a:picLocks noChangeAspect="1"/>
          </p:cNvPicPr>
          <p:nvPr/>
        </p:nvPicPr>
        <p:blipFill>
          <a:blip r:embed="rId4"/>
          <a:stretch>
            <a:fillRect/>
          </a:stretch>
        </p:blipFill>
        <p:spPr>
          <a:xfrm>
            <a:off x="3467432" y="1249435"/>
            <a:ext cx="2269615" cy="1273198"/>
          </a:xfrm>
          <a:prstGeom prst="rect">
            <a:avLst/>
          </a:prstGeom>
        </p:spPr>
      </p:pic>
      <p:pic>
        <p:nvPicPr>
          <p:cNvPr id="10" name="Picture 9" descr="Sustainable Healthcare at BUPA on CPDmatch">
            <a:extLst>
              <a:ext uri="{FF2B5EF4-FFF2-40B4-BE49-F238E27FC236}">
                <a16:creationId xmlns:a16="http://schemas.microsoft.com/office/drawing/2014/main" id="{8284914C-367B-FA36-572E-1CFC8406FB24}"/>
              </a:ext>
            </a:extLst>
          </p:cNvPr>
          <p:cNvPicPr>
            <a:picLocks noChangeAspect="1"/>
          </p:cNvPicPr>
          <p:nvPr/>
        </p:nvPicPr>
        <p:blipFill>
          <a:blip r:embed="rId5"/>
          <a:stretch>
            <a:fillRect/>
          </a:stretch>
        </p:blipFill>
        <p:spPr>
          <a:xfrm>
            <a:off x="5905501" y="1127184"/>
            <a:ext cx="1447967" cy="1447967"/>
          </a:xfrm>
          <a:prstGeom prst="rect">
            <a:avLst/>
          </a:prstGeom>
        </p:spPr>
      </p:pic>
      <p:pic>
        <p:nvPicPr>
          <p:cNvPr id="11" name="Picture 10" descr="Community Dental Services UK (@CommunityDentalServices) • Facebook">
            <a:extLst>
              <a:ext uri="{FF2B5EF4-FFF2-40B4-BE49-F238E27FC236}">
                <a16:creationId xmlns:a16="http://schemas.microsoft.com/office/drawing/2014/main" id="{633C6EEE-5597-119C-7B2D-28AD955EBEC3}"/>
              </a:ext>
            </a:extLst>
          </p:cNvPr>
          <p:cNvPicPr>
            <a:picLocks noChangeAspect="1"/>
          </p:cNvPicPr>
          <p:nvPr/>
        </p:nvPicPr>
        <p:blipFill>
          <a:blip r:embed="rId6"/>
          <a:stretch>
            <a:fillRect/>
          </a:stretch>
        </p:blipFill>
        <p:spPr>
          <a:xfrm>
            <a:off x="7528755" y="1174831"/>
            <a:ext cx="1447967" cy="1447967"/>
          </a:xfrm>
          <a:prstGeom prst="rect">
            <a:avLst/>
          </a:prstGeom>
        </p:spPr>
      </p:pic>
      <p:sp>
        <p:nvSpPr>
          <p:cNvPr id="12" name="Arrow: Right 11">
            <a:extLst>
              <a:ext uri="{FF2B5EF4-FFF2-40B4-BE49-F238E27FC236}">
                <a16:creationId xmlns:a16="http://schemas.microsoft.com/office/drawing/2014/main" id="{6853532A-14EB-6443-23E9-7EB3A3C7AF54}"/>
              </a:ext>
            </a:extLst>
          </p:cNvPr>
          <p:cNvSpPr/>
          <p:nvPr/>
        </p:nvSpPr>
        <p:spPr>
          <a:xfrm>
            <a:off x="2830286" y="1751117"/>
            <a:ext cx="511628" cy="2953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UCL Eastman (@ucleastman) / Posts / X">
            <a:extLst>
              <a:ext uri="{FF2B5EF4-FFF2-40B4-BE49-F238E27FC236}">
                <a16:creationId xmlns:a16="http://schemas.microsoft.com/office/drawing/2014/main" id="{58AB2FB5-F183-145F-172F-F8AFC782BA6D}"/>
              </a:ext>
            </a:extLst>
          </p:cNvPr>
          <p:cNvPicPr>
            <a:picLocks noChangeAspect="1"/>
          </p:cNvPicPr>
          <p:nvPr/>
        </p:nvPicPr>
        <p:blipFill>
          <a:blip r:embed="rId7"/>
          <a:stretch>
            <a:fillRect/>
          </a:stretch>
        </p:blipFill>
        <p:spPr>
          <a:xfrm>
            <a:off x="9844296" y="996364"/>
            <a:ext cx="1951096" cy="1741713"/>
          </a:xfrm>
          <a:prstGeom prst="rect">
            <a:avLst/>
          </a:prstGeom>
        </p:spPr>
      </p:pic>
      <p:sp>
        <p:nvSpPr>
          <p:cNvPr id="19" name="Arrow: Right 18">
            <a:extLst>
              <a:ext uri="{FF2B5EF4-FFF2-40B4-BE49-F238E27FC236}">
                <a16:creationId xmlns:a16="http://schemas.microsoft.com/office/drawing/2014/main" id="{8CB6295A-00DB-8DE7-1907-60ABF031AC7D}"/>
              </a:ext>
            </a:extLst>
          </p:cNvPr>
          <p:cNvSpPr/>
          <p:nvPr/>
        </p:nvSpPr>
        <p:spPr>
          <a:xfrm>
            <a:off x="9157452" y="1703468"/>
            <a:ext cx="511628" cy="29539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 name="Picture 19" descr="Andrew Merrett - Clinical Lecturer, Royal London Hospital Dental School, Queen Mary College, University of London | LinkedIn">
            <a:extLst>
              <a:ext uri="{FF2B5EF4-FFF2-40B4-BE49-F238E27FC236}">
                <a16:creationId xmlns:a16="http://schemas.microsoft.com/office/drawing/2014/main" id="{A05DF569-9A83-F3B1-DE44-D6E3FAE54615}"/>
              </a:ext>
            </a:extLst>
          </p:cNvPr>
          <p:cNvPicPr>
            <a:picLocks noChangeAspect="1"/>
          </p:cNvPicPr>
          <p:nvPr/>
        </p:nvPicPr>
        <p:blipFill>
          <a:blip r:embed="rId8"/>
          <a:srcRect l="16737" r="18076" b="474"/>
          <a:stretch>
            <a:fillRect/>
          </a:stretch>
        </p:blipFill>
        <p:spPr>
          <a:xfrm>
            <a:off x="465529" y="3027573"/>
            <a:ext cx="4515486" cy="1783914"/>
          </a:xfrm>
          <a:prstGeom prst="rect">
            <a:avLst/>
          </a:prstGeom>
        </p:spPr>
      </p:pic>
      <p:sp>
        <p:nvSpPr>
          <p:cNvPr id="22" name="TextBox 21">
            <a:extLst>
              <a:ext uri="{FF2B5EF4-FFF2-40B4-BE49-F238E27FC236}">
                <a16:creationId xmlns:a16="http://schemas.microsoft.com/office/drawing/2014/main" id="{ADEEDCF1-5C17-4628-4C17-900F1AF7D37F}"/>
              </a:ext>
            </a:extLst>
          </p:cNvPr>
          <p:cNvSpPr txBox="1"/>
          <p:nvPr/>
        </p:nvSpPr>
        <p:spPr>
          <a:xfrm>
            <a:off x="269234" y="4926213"/>
            <a:ext cx="4926473" cy="923330"/>
          </a:xfrm>
          <a:prstGeom prst="rect">
            <a:avLst/>
          </a:prstGeom>
          <a:noFill/>
        </p:spPr>
        <p:txBody>
          <a:bodyPr wrap="square" rtlCol="0">
            <a:spAutoFit/>
          </a:bodyPr>
          <a:lstStyle/>
          <a:p>
            <a:pPr marL="285750" indent="-285750">
              <a:buFont typeface="Arial" panose="020B0604020202020204" pitchFamily="34" charset="0"/>
              <a:buChar char="•"/>
            </a:pPr>
            <a:r>
              <a:rPr lang="en-GB" dirty="0"/>
              <a:t>Masters in Education, FHEA, SFHEA</a:t>
            </a:r>
          </a:p>
          <a:p>
            <a:pPr marL="285750" indent="-285750">
              <a:buFont typeface="Arial" panose="020B0604020202020204" pitchFamily="34" charset="0"/>
              <a:buChar char="•"/>
            </a:pPr>
            <a:r>
              <a:rPr lang="en-GB" dirty="0"/>
              <a:t>Senior Clinical Lecturer Paediatric Dentistry</a:t>
            </a:r>
          </a:p>
          <a:p>
            <a:pPr marL="285750" indent="-285750">
              <a:buFont typeface="Arial" panose="020B0604020202020204" pitchFamily="34" charset="0"/>
              <a:buChar char="•"/>
            </a:pPr>
            <a:endParaRPr lang="en-GB" dirty="0"/>
          </a:p>
        </p:txBody>
      </p:sp>
      <p:pic>
        <p:nvPicPr>
          <p:cNvPr id="24" name="Picture 23" descr="Dentistry facilities - Queen Mary University of London">
            <a:extLst>
              <a:ext uri="{FF2B5EF4-FFF2-40B4-BE49-F238E27FC236}">
                <a16:creationId xmlns:a16="http://schemas.microsoft.com/office/drawing/2014/main" id="{0077DA51-D7D6-27EF-3193-59EF078FB4DB}"/>
              </a:ext>
            </a:extLst>
          </p:cNvPr>
          <p:cNvPicPr>
            <a:picLocks noChangeAspect="1"/>
          </p:cNvPicPr>
          <p:nvPr/>
        </p:nvPicPr>
        <p:blipFill>
          <a:blip r:embed="rId9"/>
          <a:stretch>
            <a:fillRect/>
          </a:stretch>
        </p:blipFill>
        <p:spPr>
          <a:xfrm>
            <a:off x="8088690" y="3016374"/>
            <a:ext cx="2692670" cy="1795113"/>
          </a:xfrm>
          <a:prstGeom prst="rect">
            <a:avLst/>
          </a:prstGeom>
        </p:spPr>
      </p:pic>
      <p:sp>
        <p:nvSpPr>
          <p:cNvPr id="25" name="TextBox 24">
            <a:extLst>
              <a:ext uri="{FF2B5EF4-FFF2-40B4-BE49-F238E27FC236}">
                <a16:creationId xmlns:a16="http://schemas.microsoft.com/office/drawing/2014/main" id="{EA03D178-BE17-F27D-02D3-55AF839DE23C}"/>
              </a:ext>
            </a:extLst>
          </p:cNvPr>
          <p:cNvSpPr txBox="1"/>
          <p:nvPr/>
        </p:nvSpPr>
        <p:spPr>
          <a:xfrm>
            <a:off x="10015197" y="2337967"/>
            <a:ext cx="1508005" cy="400110"/>
          </a:xfrm>
          <a:prstGeom prst="rect">
            <a:avLst/>
          </a:prstGeom>
          <a:noFill/>
        </p:spPr>
        <p:txBody>
          <a:bodyPr wrap="square" rtlCol="0">
            <a:spAutoFit/>
          </a:bodyPr>
          <a:lstStyle/>
          <a:p>
            <a:r>
              <a:rPr lang="en-GB" sz="2000" dirty="0">
                <a:solidFill>
                  <a:schemeClr val="bg1"/>
                </a:solidFill>
              </a:rPr>
              <a:t>Paediatrics</a:t>
            </a:r>
          </a:p>
        </p:txBody>
      </p:sp>
      <p:pic>
        <p:nvPicPr>
          <p:cNvPr id="26" name="Picture 25" descr="Dental School Profile: Barts and The London – #Dorkydentalstudent – CREATED BY ALI NASSER">
            <a:extLst>
              <a:ext uri="{FF2B5EF4-FFF2-40B4-BE49-F238E27FC236}">
                <a16:creationId xmlns:a16="http://schemas.microsoft.com/office/drawing/2014/main" id="{FE638DE6-102C-ED76-E32F-8354FFB48A0E}"/>
              </a:ext>
            </a:extLst>
          </p:cNvPr>
          <p:cNvPicPr>
            <a:picLocks noChangeAspect="1"/>
          </p:cNvPicPr>
          <p:nvPr/>
        </p:nvPicPr>
        <p:blipFill>
          <a:blip r:embed="rId10"/>
          <a:stretch>
            <a:fillRect/>
          </a:stretch>
        </p:blipFill>
        <p:spPr>
          <a:xfrm>
            <a:off x="5267003" y="3027573"/>
            <a:ext cx="2535698" cy="1795113"/>
          </a:xfrm>
          <a:prstGeom prst="rect">
            <a:avLst/>
          </a:prstGeom>
        </p:spPr>
      </p:pic>
    </p:spTree>
    <p:extLst>
      <p:ext uri="{BB962C8B-B14F-4D97-AF65-F5344CB8AC3E}">
        <p14:creationId xmlns:p14="http://schemas.microsoft.com/office/powerpoint/2010/main" val="1023555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Problem PNG, Vector, PSD, and Clipart With Transparent Background for Free Download | Pngtree">
            <a:extLst>
              <a:ext uri="{FF2B5EF4-FFF2-40B4-BE49-F238E27FC236}">
                <a16:creationId xmlns:a16="http://schemas.microsoft.com/office/drawing/2014/main" id="{B899A40B-1D6E-2957-45A1-5F699F21D7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085" y="0"/>
            <a:ext cx="4797879" cy="222340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6" descr="Problem PNG, Vector, PSD, and Clipart With Transparent Background for Free Download | Pngtree">
            <a:extLst>
              <a:ext uri="{FF2B5EF4-FFF2-40B4-BE49-F238E27FC236}">
                <a16:creationId xmlns:a16="http://schemas.microsoft.com/office/drawing/2014/main" id="{A1AB2B44-7FF3-F7CB-6295-19585B9EB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571" y="-1"/>
            <a:ext cx="4412898" cy="2223407"/>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77AF3AFF-65C4-E9EC-CDF2-45132C9215B6}"/>
              </a:ext>
            </a:extLst>
          </p:cNvPr>
          <p:cNvGrpSpPr/>
          <p:nvPr/>
        </p:nvGrpSpPr>
        <p:grpSpPr>
          <a:xfrm>
            <a:off x="1028030" y="2558937"/>
            <a:ext cx="4824114" cy="2894468"/>
            <a:chOff x="2262" y="1383051"/>
            <a:chExt cx="4824114" cy="2894468"/>
          </a:xfrm>
        </p:grpSpPr>
        <p:sp>
          <p:nvSpPr>
            <p:cNvPr id="5" name="Rectangle: Rounded Corners 4">
              <a:extLst>
                <a:ext uri="{FF2B5EF4-FFF2-40B4-BE49-F238E27FC236}">
                  <a16:creationId xmlns:a16="http://schemas.microsoft.com/office/drawing/2014/main" id="{8D272502-DE5A-63BF-90C5-19566C95E37D}"/>
                </a:ext>
              </a:extLst>
            </p:cNvPr>
            <p:cNvSpPr/>
            <p:nvPr/>
          </p:nvSpPr>
          <p:spPr>
            <a:xfrm>
              <a:off x="2262" y="1383051"/>
              <a:ext cx="4824114" cy="2894468"/>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endParaRPr lang="en-GB"/>
            </a:p>
          </p:txBody>
        </p:sp>
        <p:sp>
          <p:nvSpPr>
            <p:cNvPr id="6" name="Rectangle: Rounded Corners 4">
              <a:extLst>
                <a:ext uri="{FF2B5EF4-FFF2-40B4-BE49-F238E27FC236}">
                  <a16:creationId xmlns:a16="http://schemas.microsoft.com/office/drawing/2014/main" id="{83A5F4D6-662E-FEF9-D8E1-D9E4D9DE1F37}"/>
                </a:ext>
              </a:extLst>
            </p:cNvPr>
            <p:cNvSpPr txBox="1"/>
            <p:nvPr/>
          </p:nvSpPr>
          <p:spPr>
            <a:xfrm>
              <a:off x="87038" y="1467827"/>
              <a:ext cx="4654562" cy="27249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GB" sz="4400" kern="1200" dirty="0"/>
                <a:t>WE CAN TEACH THE </a:t>
              </a:r>
              <a:r>
                <a:rPr lang="en-GB" sz="7200" kern="1200" dirty="0"/>
                <a:t>WHAT</a:t>
              </a:r>
              <a:endParaRPr lang="en-US" sz="4400" kern="1200" dirty="0"/>
            </a:p>
          </p:txBody>
        </p:sp>
      </p:grpSp>
      <p:grpSp>
        <p:nvGrpSpPr>
          <p:cNvPr id="7" name="Group 6">
            <a:extLst>
              <a:ext uri="{FF2B5EF4-FFF2-40B4-BE49-F238E27FC236}">
                <a16:creationId xmlns:a16="http://schemas.microsoft.com/office/drawing/2014/main" id="{DCE6D080-53E0-4648-FFC2-F32B07B340A0}"/>
              </a:ext>
            </a:extLst>
          </p:cNvPr>
          <p:cNvGrpSpPr/>
          <p:nvPr/>
        </p:nvGrpSpPr>
        <p:grpSpPr>
          <a:xfrm>
            <a:off x="6878075" y="1196479"/>
            <a:ext cx="4824114" cy="2894468"/>
            <a:chOff x="6756022" y="1383051"/>
            <a:chExt cx="4824114" cy="2894468"/>
          </a:xfrm>
        </p:grpSpPr>
        <p:sp>
          <p:nvSpPr>
            <p:cNvPr id="8" name="Rectangle: Rounded Corners 7">
              <a:extLst>
                <a:ext uri="{FF2B5EF4-FFF2-40B4-BE49-F238E27FC236}">
                  <a16:creationId xmlns:a16="http://schemas.microsoft.com/office/drawing/2014/main" id="{5F28011F-4D40-34A2-C14C-162A149120B3}"/>
                </a:ext>
              </a:extLst>
            </p:cNvPr>
            <p:cNvSpPr/>
            <p:nvPr/>
          </p:nvSpPr>
          <p:spPr>
            <a:xfrm>
              <a:off x="6756022" y="1383051"/>
              <a:ext cx="4824114" cy="2894468"/>
            </a:xfrm>
            <a:prstGeom prst="roundRect">
              <a:avLst>
                <a:gd name="adj" fmla="val 1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lstStyle/>
            <a:p>
              <a:endParaRPr lang="en-GB"/>
            </a:p>
          </p:txBody>
        </p:sp>
        <p:sp>
          <p:nvSpPr>
            <p:cNvPr id="9" name="Rectangle: Rounded Corners 4">
              <a:extLst>
                <a:ext uri="{FF2B5EF4-FFF2-40B4-BE49-F238E27FC236}">
                  <a16:creationId xmlns:a16="http://schemas.microsoft.com/office/drawing/2014/main" id="{C08E43D6-420A-11DE-EEF2-3F588D794190}"/>
                </a:ext>
              </a:extLst>
            </p:cNvPr>
            <p:cNvSpPr txBox="1"/>
            <p:nvPr/>
          </p:nvSpPr>
          <p:spPr>
            <a:xfrm>
              <a:off x="6840798" y="1467827"/>
              <a:ext cx="4654562" cy="272491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GB" sz="4600" kern="1200" dirty="0"/>
                <a:t> DIFFICULT TO TEACH THE </a:t>
              </a:r>
              <a:r>
                <a:rPr lang="en-GB" sz="7200" kern="1200" dirty="0"/>
                <a:t>HOW</a:t>
              </a:r>
              <a:endParaRPr lang="en-US" sz="7200" kern="1200" dirty="0"/>
            </a:p>
          </p:txBody>
        </p:sp>
      </p:grpSp>
      <p:sp>
        <p:nvSpPr>
          <p:cNvPr id="10" name="Cloud 9">
            <a:extLst>
              <a:ext uri="{FF2B5EF4-FFF2-40B4-BE49-F238E27FC236}">
                <a16:creationId xmlns:a16="http://schemas.microsoft.com/office/drawing/2014/main" id="{4282CB7F-16A2-6B85-CCA6-FB90858FA15D}"/>
              </a:ext>
            </a:extLst>
          </p:cNvPr>
          <p:cNvSpPr/>
          <p:nvPr/>
        </p:nvSpPr>
        <p:spPr>
          <a:xfrm>
            <a:off x="6289479" y="5392880"/>
            <a:ext cx="2558143" cy="1338943"/>
          </a:xfrm>
          <a:prstGeom prst="cloud">
            <a:avLst/>
          </a:prstGeom>
          <a:solidFill>
            <a:schemeClr val="accent6">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50000"/>
                  </a:schemeClr>
                </a:solidFill>
              </a:rPr>
              <a:t>SOFT SKILLS</a:t>
            </a:r>
          </a:p>
        </p:txBody>
      </p:sp>
      <p:sp>
        <p:nvSpPr>
          <p:cNvPr id="11" name="Cloud 10">
            <a:extLst>
              <a:ext uri="{FF2B5EF4-FFF2-40B4-BE49-F238E27FC236}">
                <a16:creationId xmlns:a16="http://schemas.microsoft.com/office/drawing/2014/main" id="{22465F1A-D752-DE14-B197-3AC85B62934A}"/>
              </a:ext>
            </a:extLst>
          </p:cNvPr>
          <p:cNvSpPr/>
          <p:nvPr/>
        </p:nvSpPr>
        <p:spPr>
          <a:xfrm>
            <a:off x="9503229" y="5348999"/>
            <a:ext cx="2558143" cy="1338943"/>
          </a:xfrm>
          <a:prstGeom prst="cloud">
            <a:avLst/>
          </a:prstGeom>
          <a:solidFill>
            <a:schemeClr val="accent6">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50000"/>
                  </a:schemeClr>
                </a:solidFill>
              </a:rPr>
              <a:t>NON-DENTAL </a:t>
            </a:r>
          </a:p>
        </p:txBody>
      </p:sp>
      <p:sp>
        <p:nvSpPr>
          <p:cNvPr id="12" name="Cloud 11">
            <a:extLst>
              <a:ext uri="{FF2B5EF4-FFF2-40B4-BE49-F238E27FC236}">
                <a16:creationId xmlns:a16="http://schemas.microsoft.com/office/drawing/2014/main" id="{1F41D9EA-9654-BA6D-73AE-5723EC40AD29}"/>
              </a:ext>
            </a:extLst>
          </p:cNvPr>
          <p:cNvSpPr/>
          <p:nvPr/>
        </p:nvSpPr>
        <p:spPr>
          <a:xfrm>
            <a:off x="7568551" y="4168891"/>
            <a:ext cx="3543300" cy="1284514"/>
          </a:xfrm>
          <a:prstGeom prst="cloud">
            <a:avLst/>
          </a:prstGeom>
          <a:solidFill>
            <a:schemeClr val="accent6">
              <a:lumMod val="20000"/>
              <a:lumOff val="8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accent1">
                    <a:lumMod val="50000"/>
                  </a:schemeClr>
                </a:solidFill>
              </a:rPr>
              <a:t>COMMUNICATION</a:t>
            </a:r>
          </a:p>
        </p:txBody>
      </p:sp>
      <p:pic>
        <p:nvPicPr>
          <p:cNvPr id="13" name="Picture 12">
            <a:extLst>
              <a:ext uri="{FF2B5EF4-FFF2-40B4-BE49-F238E27FC236}">
                <a16:creationId xmlns:a16="http://schemas.microsoft.com/office/drawing/2014/main" id="{8A30EDB7-5131-0F6B-C09B-1C035798A8E0}"/>
              </a:ext>
            </a:extLst>
          </p:cNvPr>
          <p:cNvPicPr>
            <a:picLocks noChangeAspect="1"/>
          </p:cNvPicPr>
          <p:nvPr/>
        </p:nvPicPr>
        <p:blipFill>
          <a:blip r:embed="rId3"/>
          <a:stretch>
            <a:fillRect/>
          </a:stretch>
        </p:blipFill>
        <p:spPr>
          <a:xfrm>
            <a:off x="4432874" y="203783"/>
            <a:ext cx="1762104" cy="1458259"/>
          </a:xfrm>
          <a:prstGeom prst="rect">
            <a:avLst/>
          </a:prstGeom>
        </p:spPr>
      </p:pic>
    </p:spTree>
    <p:extLst>
      <p:ext uri="{BB962C8B-B14F-4D97-AF65-F5344CB8AC3E}">
        <p14:creationId xmlns:p14="http://schemas.microsoft.com/office/powerpoint/2010/main" val="3601455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36EF407-4609-4CEA-A66D-B4841DC80125}"/>
              </a:ext>
            </a:extLst>
          </p:cNvPr>
          <p:cNvPicPr>
            <a:picLocks noChangeAspect="1"/>
          </p:cNvPicPr>
          <p:nvPr/>
        </p:nvPicPr>
        <p:blipFill>
          <a:blip r:embed="rId3"/>
          <a:srcRect/>
          <a:stretch>
            <a:fillRect/>
          </a:stretch>
        </p:blipFill>
        <p:spPr>
          <a:xfrm>
            <a:off x="-228580" y="10"/>
            <a:ext cx="12191980" cy="6857990"/>
          </a:xfrm>
          <a:prstGeom prst="rect">
            <a:avLst/>
          </a:prstGeom>
        </p:spPr>
      </p:pic>
    </p:spTree>
    <p:extLst>
      <p:ext uri="{BB962C8B-B14F-4D97-AF65-F5344CB8AC3E}">
        <p14:creationId xmlns:p14="http://schemas.microsoft.com/office/powerpoint/2010/main" val="21534670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FCA7ED-F473-6381-7041-8CEFD5E15411}"/>
              </a:ext>
            </a:extLst>
          </p:cNvPr>
          <p:cNvSpPr txBox="1"/>
          <p:nvPr/>
        </p:nvSpPr>
        <p:spPr>
          <a:xfrm>
            <a:off x="801670" y="0"/>
            <a:ext cx="3348297" cy="224175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000" b="1" dirty="0">
                <a:latin typeface="+mj-lt"/>
                <a:ea typeface="+mj-ea"/>
                <a:cs typeface="+mj-cs"/>
              </a:rPr>
              <a:t>THE CONE OF LEARNING: </a:t>
            </a:r>
            <a:r>
              <a:rPr lang="en-US" sz="2600" b="1" dirty="0">
                <a:latin typeface="+mj-lt"/>
                <a:ea typeface="+mj-ea"/>
                <a:cs typeface="+mj-cs"/>
              </a:rPr>
              <a:t>EDGAR DALE 1969</a:t>
            </a:r>
          </a:p>
        </p:txBody>
      </p:sp>
      <p:pic>
        <p:nvPicPr>
          <p:cNvPr id="3076" name="Picture 4" descr="The connection between doing and learning">
            <a:extLst>
              <a:ext uri="{FF2B5EF4-FFF2-40B4-BE49-F238E27FC236}">
                <a16:creationId xmlns:a16="http://schemas.microsoft.com/office/drawing/2014/main" id="{09F42E4E-5C41-4C8D-5C64-4725BF9B55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765" r="1" b="1"/>
          <a:stretch>
            <a:fillRect/>
          </a:stretch>
        </p:blipFill>
        <p:spPr bwMode="auto">
          <a:xfrm>
            <a:off x="4346631" y="1059594"/>
            <a:ext cx="7390808" cy="4738811"/>
          </a:xfrm>
          <a:prstGeom prst="rect">
            <a:avLst/>
          </a:prstGeom>
          <a:noFill/>
          <a:extLst>
            <a:ext uri="{909E8E84-426E-40DD-AFC4-6F175D3DCCD1}">
              <a14:hiddenFill xmlns:a14="http://schemas.microsoft.com/office/drawing/2010/main">
                <a:solidFill>
                  <a:srgbClr val="FFFFFF"/>
                </a:solidFill>
              </a14:hiddenFill>
            </a:ext>
          </a:extLst>
        </p:spPr>
      </p:pic>
      <p:sp>
        <p:nvSpPr>
          <p:cNvPr id="5" name="Arrow: Pentagon 4">
            <a:extLst>
              <a:ext uri="{FF2B5EF4-FFF2-40B4-BE49-F238E27FC236}">
                <a16:creationId xmlns:a16="http://schemas.microsoft.com/office/drawing/2014/main" id="{A438BC48-9E3C-6298-31C3-C8ED1DB83CCB}"/>
              </a:ext>
            </a:extLst>
          </p:cNvPr>
          <p:cNvSpPr/>
          <p:nvPr/>
        </p:nvSpPr>
        <p:spPr>
          <a:xfrm>
            <a:off x="4427621" y="1491916"/>
            <a:ext cx="2261937" cy="1068404"/>
          </a:xfrm>
          <a:prstGeom prst="homePlat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What Are Immersive Experiences and How Brands Can Benefit From Them? - Holonext">
            <a:extLst>
              <a:ext uri="{FF2B5EF4-FFF2-40B4-BE49-F238E27FC236}">
                <a16:creationId xmlns:a16="http://schemas.microsoft.com/office/drawing/2014/main" id="{F8B1892C-9D6B-1EE7-1763-1979C5AA9917}"/>
              </a:ext>
            </a:extLst>
          </p:cNvPr>
          <p:cNvPicPr>
            <a:picLocks noChangeAspect="1"/>
          </p:cNvPicPr>
          <p:nvPr/>
        </p:nvPicPr>
        <p:blipFill>
          <a:blip r:embed="rId3"/>
          <a:stretch>
            <a:fillRect/>
          </a:stretch>
        </p:blipFill>
        <p:spPr>
          <a:xfrm>
            <a:off x="121104" y="2674077"/>
            <a:ext cx="4306517" cy="4066092"/>
          </a:xfrm>
          <a:prstGeom prst="rect">
            <a:avLst/>
          </a:prstGeom>
        </p:spPr>
      </p:pic>
    </p:spTree>
    <p:extLst>
      <p:ext uri="{BB962C8B-B14F-4D97-AF65-F5344CB8AC3E}">
        <p14:creationId xmlns:p14="http://schemas.microsoft.com/office/powerpoint/2010/main" val="1672737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FA511026-8542-4AC0-9F06-134A70850B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46"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996111F-4AC4-CB06-E003-491D94CE5986}"/>
              </a:ext>
            </a:extLst>
          </p:cNvPr>
          <p:cNvPicPr>
            <a:picLocks noChangeAspect="1"/>
          </p:cNvPicPr>
          <p:nvPr/>
        </p:nvPicPr>
        <p:blipFill>
          <a:blip r:embed="rId2">
            <a:alphaModFix amt="40000"/>
          </a:blip>
          <a:srcRect t="6565" b="3074"/>
          <a:stretch>
            <a:fillRect/>
          </a:stretch>
        </p:blipFill>
        <p:spPr>
          <a:xfrm>
            <a:off x="20" y="10"/>
            <a:ext cx="12191980" cy="6857990"/>
          </a:xfrm>
          <a:prstGeom prst="rect">
            <a:avLst/>
          </a:prstGeom>
        </p:spPr>
      </p:pic>
      <p:sp>
        <p:nvSpPr>
          <p:cNvPr id="6" name="TextBox 5">
            <a:extLst>
              <a:ext uri="{FF2B5EF4-FFF2-40B4-BE49-F238E27FC236}">
                <a16:creationId xmlns:a16="http://schemas.microsoft.com/office/drawing/2014/main" id="{8E539BAC-23A7-1CFE-B516-A7E4A190B07B}"/>
              </a:ext>
            </a:extLst>
          </p:cNvPr>
          <p:cNvSpPr txBox="1"/>
          <p:nvPr/>
        </p:nvSpPr>
        <p:spPr>
          <a:xfrm>
            <a:off x="470625" y="632224"/>
            <a:ext cx="4114801" cy="3465568"/>
          </a:xfrm>
          <a:prstGeom prst="rect">
            <a:avLst/>
          </a:prstGeom>
        </p:spPr>
        <p:txBody>
          <a:bodyPr vert="horz" lIns="91440" tIns="45720" rIns="91440" bIns="45720" rtlCol="0">
            <a:noAutofit/>
          </a:bodyPr>
          <a:lstStyle/>
          <a:p>
            <a:pPr>
              <a:lnSpc>
                <a:spcPct val="90000"/>
              </a:lnSpc>
              <a:spcAft>
                <a:spcPts val="600"/>
              </a:spcAft>
            </a:pPr>
            <a:r>
              <a:rPr lang="en-US" sz="2800" dirty="0"/>
              <a:t>Methods:</a:t>
            </a:r>
          </a:p>
          <a:p>
            <a:pPr indent="-228600">
              <a:lnSpc>
                <a:spcPct val="90000"/>
              </a:lnSpc>
              <a:spcAft>
                <a:spcPts val="600"/>
              </a:spcAft>
              <a:buFont typeface="Arial" panose="020B0604020202020204" pitchFamily="34" charset="0"/>
              <a:buChar char="•"/>
            </a:pPr>
            <a:r>
              <a:rPr lang="en-US" sz="2800" dirty="0"/>
              <a:t>A 360° VR video was created featuring an  experienced </a:t>
            </a:r>
            <a:r>
              <a:rPr lang="en-US" sz="2800" dirty="0" err="1"/>
              <a:t>Paediatric</a:t>
            </a:r>
            <a:r>
              <a:rPr lang="en-US" sz="2800" dirty="0"/>
              <a:t> dentist in two scenarios: </a:t>
            </a:r>
          </a:p>
          <a:p>
            <a:pPr indent="-228600">
              <a:lnSpc>
                <a:spcPct val="90000"/>
              </a:lnSpc>
              <a:spcAft>
                <a:spcPts val="600"/>
              </a:spcAft>
              <a:buFont typeface="Arial" panose="020B0604020202020204" pitchFamily="34" charset="0"/>
              <a:buChar char="•"/>
            </a:pPr>
            <a:r>
              <a:rPr lang="en-US" sz="2800" dirty="0"/>
              <a:t>Routine dental examination on child patient</a:t>
            </a:r>
          </a:p>
          <a:p>
            <a:pPr indent="-228600">
              <a:lnSpc>
                <a:spcPct val="90000"/>
              </a:lnSpc>
              <a:spcAft>
                <a:spcPts val="600"/>
              </a:spcAft>
              <a:buFont typeface="Arial" panose="020B0604020202020204" pitchFamily="34" charset="0"/>
              <a:buChar char="•"/>
            </a:pPr>
            <a:r>
              <a:rPr lang="en-US" sz="2800" dirty="0"/>
              <a:t>An anxious child’s first dental visit</a:t>
            </a:r>
          </a:p>
        </p:txBody>
      </p:sp>
      <p:pic>
        <p:nvPicPr>
          <p:cNvPr id="8" name="Picture 7" descr="Focused student with headphones studies in library, laptop and books on  table 68983834 Stock Photo at Vecteezy">
            <a:extLst>
              <a:ext uri="{FF2B5EF4-FFF2-40B4-BE49-F238E27FC236}">
                <a16:creationId xmlns:a16="http://schemas.microsoft.com/office/drawing/2014/main" id="{6A71DAB6-264E-53D5-2E4C-A14A62F05D94}"/>
              </a:ext>
            </a:extLst>
          </p:cNvPr>
          <p:cNvPicPr>
            <a:picLocks noChangeAspect="1"/>
          </p:cNvPicPr>
          <p:nvPr/>
        </p:nvPicPr>
        <p:blipFill>
          <a:blip r:embed="rId3"/>
          <a:srcRect l="27349" r="8347" b="-2"/>
          <a:stretch>
            <a:fillRect/>
          </a:stretch>
        </p:blipFill>
        <p:spPr>
          <a:xfrm>
            <a:off x="8452963" y="3681463"/>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7" name="Picture 6" descr="Next-Level VR Skills Training in ...">
            <a:extLst>
              <a:ext uri="{FF2B5EF4-FFF2-40B4-BE49-F238E27FC236}">
                <a16:creationId xmlns:a16="http://schemas.microsoft.com/office/drawing/2014/main" id="{83EDE067-C8A1-443B-B768-B1914FD5FCE7}"/>
              </a:ext>
            </a:extLst>
          </p:cNvPr>
          <p:cNvPicPr>
            <a:picLocks noChangeAspect="1"/>
          </p:cNvPicPr>
          <p:nvPr/>
        </p:nvPicPr>
        <p:blipFill>
          <a:blip r:embed="rId4"/>
          <a:srcRect r="514"/>
          <a:stretch>
            <a:fillRect/>
          </a:stretch>
        </p:blipFill>
        <p:spPr>
          <a:xfrm>
            <a:off x="5398281"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2" name="Picture 1">
            <a:extLst>
              <a:ext uri="{FF2B5EF4-FFF2-40B4-BE49-F238E27FC236}">
                <a16:creationId xmlns:a16="http://schemas.microsoft.com/office/drawing/2014/main" id="{E0B09B47-5863-D9AE-B82B-1A87EFAFFA23}"/>
              </a:ext>
            </a:extLst>
          </p:cNvPr>
          <p:cNvPicPr>
            <a:picLocks noChangeAspect="1"/>
          </p:cNvPicPr>
          <p:nvPr/>
        </p:nvPicPr>
        <p:blipFill>
          <a:blip r:embed="rId5"/>
          <a:srcRect l="9674" r="8741" b="2"/>
          <a:stretch>
            <a:fillRect/>
          </a:stretch>
        </p:blipFill>
        <p:spPr>
          <a:xfrm>
            <a:off x="7621024" y="-3"/>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23977449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group of people in a room&#10;&#10;AI-generated content may be incorrect.">
            <a:extLst>
              <a:ext uri="{FF2B5EF4-FFF2-40B4-BE49-F238E27FC236}">
                <a16:creationId xmlns:a16="http://schemas.microsoft.com/office/drawing/2014/main" id="{3A5B3874-35CE-8DA3-795B-41AB174191FA}"/>
              </a:ext>
            </a:extLst>
          </p:cNvPr>
          <p:cNvPicPr>
            <a:picLocks noChangeAspect="1"/>
          </p:cNvPicPr>
          <p:nvPr/>
        </p:nvPicPr>
        <p:blipFill>
          <a:blip r:embed="rId2"/>
          <a:srcRect/>
          <a:stretch>
            <a:fillRect/>
          </a:stretch>
        </p:blipFill>
        <p:spPr>
          <a:xfrm>
            <a:off x="20" y="10"/>
            <a:ext cx="12191980" cy="6857990"/>
          </a:xfrm>
          <a:prstGeom prst="rect">
            <a:avLst/>
          </a:prstGeom>
        </p:spPr>
      </p:pic>
    </p:spTree>
    <p:extLst>
      <p:ext uri="{BB962C8B-B14F-4D97-AF65-F5344CB8AC3E}">
        <p14:creationId xmlns:p14="http://schemas.microsoft.com/office/powerpoint/2010/main" val="3435252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BB6531-3BC5-8168-49E2-0CCA3A737DC3}"/>
              </a:ext>
            </a:extLst>
          </p:cNvPr>
          <p:cNvSpPr txBox="1"/>
          <p:nvPr/>
        </p:nvSpPr>
        <p:spPr>
          <a:xfrm>
            <a:off x="544286" y="78309"/>
            <a:ext cx="7467600" cy="584775"/>
          </a:xfrm>
          <a:prstGeom prst="rect">
            <a:avLst/>
          </a:prstGeom>
          <a:noFill/>
        </p:spPr>
        <p:txBody>
          <a:bodyPr wrap="square" rtlCol="0">
            <a:spAutoFit/>
          </a:bodyPr>
          <a:lstStyle/>
          <a:p>
            <a:r>
              <a:rPr lang="en-GB" sz="3200"/>
              <a:t>SURVEY AND DATA COLLECTION:</a:t>
            </a:r>
            <a:endParaRPr lang="en-GB" sz="3200" dirty="0"/>
          </a:p>
        </p:txBody>
      </p:sp>
      <p:graphicFrame>
        <p:nvGraphicFramePr>
          <p:cNvPr id="14" name="TextBox 2">
            <a:extLst>
              <a:ext uri="{FF2B5EF4-FFF2-40B4-BE49-F238E27FC236}">
                <a16:creationId xmlns:a16="http://schemas.microsoft.com/office/drawing/2014/main" id="{20EE9A5E-D5A9-2498-6F0F-9FBD259BCB80}"/>
              </a:ext>
            </a:extLst>
          </p:cNvPr>
          <p:cNvGraphicFramePr/>
          <p:nvPr/>
        </p:nvGraphicFramePr>
        <p:xfrm>
          <a:off x="370114" y="1054970"/>
          <a:ext cx="11451771" cy="56323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2761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D8AF21-DD0D-F823-5F54-2814C3A55B2E}"/>
              </a:ext>
            </a:extLst>
          </p:cNvPr>
          <p:cNvPicPr>
            <a:picLocks noChangeAspect="1"/>
          </p:cNvPicPr>
          <p:nvPr/>
        </p:nvPicPr>
        <p:blipFill>
          <a:blip r:embed="rId2"/>
          <a:stretch>
            <a:fillRect/>
          </a:stretch>
        </p:blipFill>
        <p:spPr>
          <a:xfrm>
            <a:off x="424543" y="3831696"/>
            <a:ext cx="7326086" cy="2513309"/>
          </a:xfrm>
          <a:prstGeom prst="rect">
            <a:avLst/>
          </a:prstGeom>
        </p:spPr>
      </p:pic>
      <p:pic>
        <p:nvPicPr>
          <p:cNvPr id="3" name="Picture 2">
            <a:extLst>
              <a:ext uri="{FF2B5EF4-FFF2-40B4-BE49-F238E27FC236}">
                <a16:creationId xmlns:a16="http://schemas.microsoft.com/office/drawing/2014/main" id="{35A39F6C-9784-9B77-81FC-B201383FD14F}"/>
              </a:ext>
            </a:extLst>
          </p:cNvPr>
          <p:cNvPicPr>
            <a:picLocks noChangeAspect="1"/>
          </p:cNvPicPr>
          <p:nvPr/>
        </p:nvPicPr>
        <p:blipFill>
          <a:blip r:embed="rId3"/>
          <a:stretch>
            <a:fillRect/>
          </a:stretch>
        </p:blipFill>
        <p:spPr>
          <a:xfrm>
            <a:off x="7338201" y="384720"/>
            <a:ext cx="4853799" cy="3203506"/>
          </a:xfrm>
          <a:prstGeom prst="rect">
            <a:avLst/>
          </a:prstGeom>
        </p:spPr>
      </p:pic>
      <p:pic>
        <p:nvPicPr>
          <p:cNvPr id="4" name="Content Placeholder 3">
            <a:extLst>
              <a:ext uri="{FF2B5EF4-FFF2-40B4-BE49-F238E27FC236}">
                <a16:creationId xmlns:a16="http://schemas.microsoft.com/office/drawing/2014/main" id="{C2E98331-F68F-97DE-E400-F95927E805E7}"/>
              </a:ext>
            </a:extLst>
          </p:cNvPr>
          <p:cNvPicPr>
            <a:picLocks noChangeAspect="1"/>
          </p:cNvPicPr>
          <p:nvPr/>
        </p:nvPicPr>
        <p:blipFill>
          <a:blip r:embed="rId4"/>
          <a:stretch>
            <a:fillRect/>
          </a:stretch>
        </p:blipFill>
        <p:spPr>
          <a:xfrm>
            <a:off x="424543" y="969398"/>
            <a:ext cx="6226000" cy="2524917"/>
          </a:xfrm>
          <a:prstGeom prst="rect">
            <a:avLst/>
          </a:prstGeom>
        </p:spPr>
      </p:pic>
      <p:sp>
        <p:nvSpPr>
          <p:cNvPr id="7" name="TextBox 6">
            <a:extLst>
              <a:ext uri="{FF2B5EF4-FFF2-40B4-BE49-F238E27FC236}">
                <a16:creationId xmlns:a16="http://schemas.microsoft.com/office/drawing/2014/main" id="{05D89003-4911-6297-5347-EC5DEBA943F0}"/>
              </a:ext>
            </a:extLst>
          </p:cNvPr>
          <p:cNvSpPr txBox="1"/>
          <p:nvPr/>
        </p:nvSpPr>
        <p:spPr>
          <a:xfrm>
            <a:off x="0" y="0"/>
            <a:ext cx="6486991" cy="769441"/>
          </a:xfrm>
          <a:prstGeom prst="rect">
            <a:avLst/>
          </a:prstGeom>
          <a:solidFill>
            <a:schemeClr val="accent1"/>
          </a:solidFill>
        </p:spPr>
        <p:txBody>
          <a:bodyPr wrap="square" rtlCol="0">
            <a:spAutoFit/>
          </a:bodyPr>
          <a:lstStyle/>
          <a:p>
            <a:r>
              <a:rPr lang="en-GB" sz="4400" b="1">
                <a:solidFill>
                  <a:schemeClr val="bg1"/>
                </a:solidFill>
              </a:rPr>
              <a:t>RESULTS:</a:t>
            </a:r>
            <a:endParaRPr lang="en-GB" sz="4400" b="1" dirty="0">
              <a:solidFill>
                <a:schemeClr val="bg1"/>
              </a:solidFill>
            </a:endParaRPr>
          </a:p>
        </p:txBody>
      </p:sp>
      <p:pic>
        <p:nvPicPr>
          <p:cNvPr id="8" name="Picture 7">
            <a:extLst>
              <a:ext uri="{FF2B5EF4-FFF2-40B4-BE49-F238E27FC236}">
                <a16:creationId xmlns:a16="http://schemas.microsoft.com/office/drawing/2014/main" id="{407FBC0C-0654-0EB8-8564-3861A059E8F7}"/>
              </a:ext>
            </a:extLst>
          </p:cNvPr>
          <p:cNvPicPr>
            <a:picLocks noChangeAspect="1"/>
          </p:cNvPicPr>
          <p:nvPr/>
        </p:nvPicPr>
        <p:blipFill>
          <a:blip r:embed="rId5"/>
          <a:stretch>
            <a:fillRect/>
          </a:stretch>
        </p:blipFill>
        <p:spPr>
          <a:xfrm>
            <a:off x="8593101" y="6021889"/>
            <a:ext cx="3432345" cy="646232"/>
          </a:xfrm>
          <a:prstGeom prst="rect">
            <a:avLst/>
          </a:prstGeom>
        </p:spPr>
      </p:pic>
    </p:spTree>
    <p:extLst>
      <p:ext uri="{BB962C8B-B14F-4D97-AF65-F5344CB8AC3E}">
        <p14:creationId xmlns:p14="http://schemas.microsoft.com/office/powerpoint/2010/main" val="28636157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569df091-b013-40e3-86ee-bd9cb9e25814}" enabled="0" method="" siteId="{569df091-b013-40e3-86ee-bd9cb9e25814}" removed="1"/>
</clbl:labelList>
</file>

<file path=docProps/app.xml><?xml version="1.0" encoding="utf-8"?>
<Properties xmlns="http://schemas.openxmlformats.org/officeDocument/2006/extended-properties" xmlns:vt="http://schemas.openxmlformats.org/officeDocument/2006/docPropsVTypes">
  <TotalTime>234</TotalTime>
  <Words>413</Words>
  <Application>Microsoft Office PowerPoint</Application>
  <PresentationFormat>Widescreen</PresentationFormat>
  <Paragraphs>49</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ADLaM Display</vt:lpstr>
      <vt:lpstr>Aptos</vt:lpstr>
      <vt:lpstr>Aptos Display</vt:lpstr>
      <vt:lpstr>Arial</vt:lpstr>
      <vt:lpstr>Office Theme</vt:lpstr>
      <vt:lpstr>THE USE OF IMMERSIVE VIRTUAL REALITY VIDEO IN TEACHING CLINICAL  DENTISTRY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Queen Mary, University of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Shabana Younas</dc:creator>
  <cp:lastModifiedBy>Shabana Younas</cp:lastModifiedBy>
  <cp:revision>3</cp:revision>
  <dcterms:created xsi:type="dcterms:W3CDTF">2026-07-26T20:28:34Z</dcterms:created>
  <dcterms:modified xsi:type="dcterms:W3CDTF">2026-07-29T10:00:44Z</dcterms:modified>
</cp:coreProperties>
</file>