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1"/>
  </p:notesMasterIdLst>
  <p:sldIdLst>
    <p:sldId id="260" r:id="rId5"/>
    <p:sldId id="261" r:id="rId6"/>
    <p:sldId id="257" r:id="rId7"/>
    <p:sldId id="271" r:id="rId8"/>
    <p:sldId id="263" r:id="rId9"/>
    <p:sldId id="26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35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#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CD152B-C84D-487F-A140-41952CDD8F02}" type="doc">
      <dgm:prSet loTypeId="urn:microsoft.com/office/officeart/2018/2/layout/IconVerticalSolidList" loCatId="icon" qsTypeId="urn:microsoft.com/office/officeart/2005/8/quickstyle/simple1#4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9C6B65B2-26FD-40A6-9B12-DBEE28DCA3A0}">
      <dgm:prSet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Haptic simulation is increasingly incorporated into undergraduate dental curricula to support psychomotor development, confidence, and formative feedback. However, evidence regarding its educational value when introduced as a limited intervention remains inconclusive.</a:t>
          </a:r>
        </a:p>
      </dgm:t>
    </dgm:pt>
    <dgm:pt modelId="{4EF98EAC-56D7-4EF1-A5E1-7075EFDE6A88}" type="parTrans" cxnId="{D01ED956-1AF7-45CD-9583-7AA5E583A2DE}">
      <dgm:prSet/>
      <dgm:spPr/>
      <dgm:t>
        <a:bodyPr/>
        <a:lstStyle/>
        <a:p>
          <a:endParaRPr lang="en-US"/>
        </a:p>
      </dgm:t>
    </dgm:pt>
    <dgm:pt modelId="{4A4A3645-817C-4799-82D7-F433EECF68F5}" type="sibTrans" cxnId="{D01ED956-1AF7-45CD-9583-7AA5E583A2DE}">
      <dgm:prSet/>
      <dgm:spPr/>
      <dgm:t>
        <a:bodyPr/>
        <a:lstStyle/>
        <a:p>
          <a:endParaRPr lang="en-US"/>
        </a:p>
      </dgm:t>
    </dgm:pt>
    <dgm:pt modelId="{1293C61D-29D5-47B3-98A6-8B42B570FC68}">
      <dgm:prSet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At the University of Glasgow, the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Simodont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® haptic simulator was recently introduced as a one-off session during the first preclinical year.</a:t>
          </a:r>
        </a:p>
      </dgm:t>
    </dgm:pt>
    <dgm:pt modelId="{76F9D71E-D8F2-45E5-A056-B5C3D2D0A04D}" type="parTrans" cxnId="{F886E539-D229-423D-B8C9-9F7C542F93E4}">
      <dgm:prSet/>
      <dgm:spPr/>
      <dgm:t>
        <a:bodyPr/>
        <a:lstStyle/>
        <a:p>
          <a:endParaRPr lang="en-US"/>
        </a:p>
      </dgm:t>
    </dgm:pt>
    <dgm:pt modelId="{94A5BBCD-FC2B-4E19-A5BB-FF1B26EF59BA}" type="sibTrans" cxnId="{F886E539-D229-423D-B8C9-9F7C542F93E4}">
      <dgm:prSet/>
      <dgm:spPr/>
      <dgm:t>
        <a:bodyPr/>
        <a:lstStyle/>
        <a:p>
          <a:endParaRPr lang="en-US"/>
        </a:p>
      </dgm:t>
    </dgm:pt>
    <dgm:pt modelId="{18252D8C-E324-465E-BC1A-880070545EAE}">
      <dgm:prSet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Understanding how students perceive this early exposure is essential to inform evidence-based curricular integration of haptic simulation in dental education.</a:t>
          </a:r>
        </a:p>
      </dgm:t>
    </dgm:pt>
    <dgm:pt modelId="{424CEC6E-1259-469F-A375-F038CB03D09C}" type="parTrans" cxnId="{4E0337A8-36E8-47A2-BE64-D37F4FF4796C}">
      <dgm:prSet/>
      <dgm:spPr/>
      <dgm:t>
        <a:bodyPr/>
        <a:lstStyle/>
        <a:p>
          <a:endParaRPr lang="en-US"/>
        </a:p>
      </dgm:t>
    </dgm:pt>
    <dgm:pt modelId="{89EBCEAF-1468-4DCE-A680-F2BC6763276F}" type="sibTrans" cxnId="{4E0337A8-36E8-47A2-BE64-D37F4FF4796C}">
      <dgm:prSet/>
      <dgm:spPr/>
      <dgm:t>
        <a:bodyPr/>
        <a:lstStyle/>
        <a:p>
          <a:endParaRPr lang="en-US"/>
        </a:p>
      </dgm:t>
    </dgm:pt>
    <dgm:pt modelId="{23382B2F-6FE1-4556-A7B4-437793C02FD9}" type="pres">
      <dgm:prSet presAssocID="{6ACD152B-C84D-487F-A140-41952CDD8F02}" presName="root" presStyleCnt="0">
        <dgm:presLayoutVars>
          <dgm:dir/>
          <dgm:resizeHandles val="exact"/>
        </dgm:presLayoutVars>
      </dgm:prSet>
      <dgm:spPr/>
    </dgm:pt>
    <dgm:pt modelId="{94886FF1-FB68-44D6-86C9-D81C3A040DDC}" type="pres">
      <dgm:prSet presAssocID="{9C6B65B2-26FD-40A6-9B12-DBEE28DCA3A0}" presName="compNode" presStyleCnt="0"/>
      <dgm:spPr/>
    </dgm:pt>
    <dgm:pt modelId="{C086BBD2-F3E1-41FD-9120-15E214D70737}" type="pres">
      <dgm:prSet presAssocID="{9C6B65B2-26FD-40A6-9B12-DBEE28DCA3A0}" presName="bgRect" presStyleLbl="bgShp" presStyleIdx="0" presStyleCnt="3"/>
      <dgm:spPr/>
    </dgm:pt>
    <dgm:pt modelId="{0C4703A6-C420-4292-AB0D-950E499B1E9E}" type="pres">
      <dgm:prSet presAssocID="{9C6B65B2-26FD-40A6-9B12-DBEE28DCA3A0}" presName="iconRect" presStyleLbl="node1" presStyleIdx="0" presStyleCnt="3" custLinFactNeighborY="10593"/>
      <dgm:spPr>
        <a:blipFill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</dgm:spPr>
    </dgm:pt>
    <dgm:pt modelId="{A211C31B-9184-4764-BF4D-288C17C313A7}" type="pres">
      <dgm:prSet presAssocID="{9C6B65B2-26FD-40A6-9B12-DBEE28DCA3A0}" presName="spaceRect" presStyleCnt="0"/>
      <dgm:spPr/>
    </dgm:pt>
    <dgm:pt modelId="{3D7698CE-956A-43CB-A64A-114BAA3F78E0}" type="pres">
      <dgm:prSet presAssocID="{9C6B65B2-26FD-40A6-9B12-DBEE28DCA3A0}" presName="parTx" presStyleLbl="revTx" presStyleIdx="0" presStyleCnt="3">
        <dgm:presLayoutVars>
          <dgm:chMax val="0"/>
          <dgm:chPref val="0"/>
        </dgm:presLayoutVars>
      </dgm:prSet>
      <dgm:spPr/>
    </dgm:pt>
    <dgm:pt modelId="{6C733019-D03D-4920-899B-51DBB0D6430A}" type="pres">
      <dgm:prSet presAssocID="{4A4A3645-817C-4799-82D7-F433EECF68F5}" presName="sibTrans" presStyleCnt="0"/>
      <dgm:spPr/>
    </dgm:pt>
    <dgm:pt modelId="{905DC953-36BD-4A3D-B29F-DCDBBE4980B3}" type="pres">
      <dgm:prSet presAssocID="{1293C61D-29D5-47B3-98A6-8B42B570FC68}" presName="compNode" presStyleCnt="0"/>
      <dgm:spPr/>
    </dgm:pt>
    <dgm:pt modelId="{CBFB909D-9DA1-4809-A7A1-8F37C90C2308}" type="pres">
      <dgm:prSet presAssocID="{1293C61D-29D5-47B3-98A6-8B42B570FC68}" presName="bgRect" presStyleLbl="bgShp" presStyleIdx="1" presStyleCnt="3"/>
      <dgm:spPr/>
    </dgm:pt>
    <dgm:pt modelId="{B418AB25-834C-4B1C-B1BF-00F046C9DEE6}" type="pres">
      <dgm:prSet presAssocID="{1293C61D-29D5-47B3-98A6-8B42B570FC68}" presName="iconRect" presStyleLbl="node1" presStyleIdx="1" presStyleCnt="3"/>
      <dgm:spPr>
        <a:blipFill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</dgm:spPr>
    </dgm:pt>
    <dgm:pt modelId="{88559F95-405E-46F7-9FFA-C95178207757}" type="pres">
      <dgm:prSet presAssocID="{1293C61D-29D5-47B3-98A6-8B42B570FC68}" presName="spaceRect" presStyleCnt="0"/>
      <dgm:spPr/>
    </dgm:pt>
    <dgm:pt modelId="{42E82142-DE49-45B9-9449-029D603D2615}" type="pres">
      <dgm:prSet presAssocID="{1293C61D-29D5-47B3-98A6-8B42B570FC68}" presName="parTx" presStyleLbl="revTx" presStyleIdx="1" presStyleCnt="3">
        <dgm:presLayoutVars>
          <dgm:chMax val="0"/>
          <dgm:chPref val="0"/>
        </dgm:presLayoutVars>
      </dgm:prSet>
      <dgm:spPr/>
    </dgm:pt>
    <dgm:pt modelId="{BBA7CC3B-C8FB-47F8-8BBB-CFDE59BA9C9B}" type="pres">
      <dgm:prSet presAssocID="{94A5BBCD-FC2B-4E19-A5BB-FF1B26EF59BA}" presName="sibTrans" presStyleCnt="0"/>
      <dgm:spPr/>
    </dgm:pt>
    <dgm:pt modelId="{641F26FE-FB1B-4D65-8F0A-5353AFE8043E}" type="pres">
      <dgm:prSet presAssocID="{18252D8C-E324-465E-BC1A-880070545EAE}" presName="compNode" presStyleCnt="0"/>
      <dgm:spPr/>
    </dgm:pt>
    <dgm:pt modelId="{86018D5D-194E-4309-A6C7-E11446BDD0B3}" type="pres">
      <dgm:prSet presAssocID="{18252D8C-E324-465E-BC1A-880070545EAE}" presName="bgRect" presStyleLbl="bgShp" presStyleIdx="2" presStyleCnt="3"/>
      <dgm:spPr/>
    </dgm:pt>
    <dgm:pt modelId="{0BB6865B-8792-4CC9-B36A-157B7116DD59}" type="pres">
      <dgm:prSet presAssocID="{18252D8C-E324-465E-BC1A-880070545EAE}" presName="iconRect" presStyleLbl="nod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</dgm:spPr>
    </dgm:pt>
    <dgm:pt modelId="{312A02EE-D359-4645-B56D-449E1A83E383}" type="pres">
      <dgm:prSet presAssocID="{18252D8C-E324-465E-BC1A-880070545EAE}" presName="spaceRect" presStyleCnt="0"/>
      <dgm:spPr/>
    </dgm:pt>
    <dgm:pt modelId="{3F31C827-3D3A-4E90-AFD8-AFD80F3B6D54}" type="pres">
      <dgm:prSet presAssocID="{18252D8C-E324-465E-BC1A-880070545EA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0732A09-F633-459E-B64C-405450437D1D}" type="presOf" srcId="{6ACD152B-C84D-487F-A140-41952CDD8F02}" destId="{23382B2F-6FE1-4556-A7B4-437793C02FD9}" srcOrd="0" destOrd="0" presId="urn:microsoft.com/office/officeart/2018/2/layout/IconVerticalSolidList"/>
    <dgm:cxn modelId="{47F54F0A-8966-432D-BE90-43F345D5C816}" type="presOf" srcId="{9C6B65B2-26FD-40A6-9B12-DBEE28DCA3A0}" destId="{3D7698CE-956A-43CB-A64A-114BAA3F78E0}" srcOrd="0" destOrd="0" presId="urn:microsoft.com/office/officeart/2018/2/layout/IconVerticalSolidList"/>
    <dgm:cxn modelId="{AC38CD2D-090D-47F1-9A9B-291A93DE78E5}" type="presOf" srcId="{18252D8C-E324-465E-BC1A-880070545EAE}" destId="{3F31C827-3D3A-4E90-AFD8-AFD80F3B6D54}" srcOrd="0" destOrd="0" presId="urn:microsoft.com/office/officeart/2018/2/layout/IconVerticalSolidList"/>
    <dgm:cxn modelId="{F886E539-D229-423D-B8C9-9F7C542F93E4}" srcId="{6ACD152B-C84D-487F-A140-41952CDD8F02}" destId="{1293C61D-29D5-47B3-98A6-8B42B570FC68}" srcOrd="1" destOrd="0" parTransId="{76F9D71E-D8F2-45E5-A056-B5C3D2D0A04D}" sibTransId="{94A5BBCD-FC2B-4E19-A5BB-FF1B26EF59BA}"/>
    <dgm:cxn modelId="{08EC644E-75F1-4E03-96A0-0EBEE8131698}" type="presOf" srcId="{1293C61D-29D5-47B3-98A6-8B42B570FC68}" destId="{42E82142-DE49-45B9-9449-029D603D2615}" srcOrd="0" destOrd="0" presId="urn:microsoft.com/office/officeart/2018/2/layout/IconVerticalSolidList"/>
    <dgm:cxn modelId="{D01ED956-1AF7-45CD-9583-7AA5E583A2DE}" srcId="{6ACD152B-C84D-487F-A140-41952CDD8F02}" destId="{9C6B65B2-26FD-40A6-9B12-DBEE28DCA3A0}" srcOrd="0" destOrd="0" parTransId="{4EF98EAC-56D7-4EF1-A5E1-7075EFDE6A88}" sibTransId="{4A4A3645-817C-4799-82D7-F433EECF68F5}"/>
    <dgm:cxn modelId="{4E0337A8-36E8-47A2-BE64-D37F4FF4796C}" srcId="{6ACD152B-C84D-487F-A140-41952CDD8F02}" destId="{18252D8C-E324-465E-BC1A-880070545EAE}" srcOrd="2" destOrd="0" parTransId="{424CEC6E-1259-469F-A375-F038CB03D09C}" sibTransId="{89EBCEAF-1468-4DCE-A680-F2BC6763276F}"/>
    <dgm:cxn modelId="{49A7D0F4-D0D2-4DBB-9BC8-4582EA7615C6}" type="presParOf" srcId="{23382B2F-6FE1-4556-A7B4-437793C02FD9}" destId="{94886FF1-FB68-44D6-86C9-D81C3A040DDC}" srcOrd="0" destOrd="0" presId="urn:microsoft.com/office/officeart/2018/2/layout/IconVerticalSolidList"/>
    <dgm:cxn modelId="{E078C607-DD2B-4FD8-8A97-36720F37F15F}" type="presParOf" srcId="{94886FF1-FB68-44D6-86C9-D81C3A040DDC}" destId="{C086BBD2-F3E1-41FD-9120-15E214D70737}" srcOrd="0" destOrd="0" presId="urn:microsoft.com/office/officeart/2018/2/layout/IconVerticalSolidList"/>
    <dgm:cxn modelId="{6550FB14-7795-43C5-96DB-156645F92B7E}" type="presParOf" srcId="{94886FF1-FB68-44D6-86C9-D81C3A040DDC}" destId="{0C4703A6-C420-4292-AB0D-950E499B1E9E}" srcOrd="1" destOrd="0" presId="urn:microsoft.com/office/officeart/2018/2/layout/IconVerticalSolidList"/>
    <dgm:cxn modelId="{97801E3B-FFB0-428B-AF09-2AE47E9B163C}" type="presParOf" srcId="{94886FF1-FB68-44D6-86C9-D81C3A040DDC}" destId="{A211C31B-9184-4764-BF4D-288C17C313A7}" srcOrd="2" destOrd="0" presId="urn:microsoft.com/office/officeart/2018/2/layout/IconVerticalSolidList"/>
    <dgm:cxn modelId="{A20DEDBC-2DCF-4BAB-B240-18262934AFD2}" type="presParOf" srcId="{94886FF1-FB68-44D6-86C9-D81C3A040DDC}" destId="{3D7698CE-956A-43CB-A64A-114BAA3F78E0}" srcOrd="3" destOrd="0" presId="urn:microsoft.com/office/officeart/2018/2/layout/IconVerticalSolidList"/>
    <dgm:cxn modelId="{2E880DE1-64E8-4C44-8342-A83B929AECF5}" type="presParOf" srcId="{23382B2F-6FE1-4556-A7B4-437793C02FD9}" destId="{6C733019-D03D-4920-899B-51DBB0D6430A}" srcOrd="1" destOrd="0" presId="urn:microsoft.com/office/officeart/2018/2/layout/IconVerticalSolidList"/>
    <dgm:cxn modelId="{597D13DF-ED23-480C-AE41-980B6B6E6C0D}" type="presParOf" srcId="{23382B2F-6FE1-4556-A7B4-437793C02FD9}" destId="{905DC953-36BD-4A3D-B29F-DCDBBE4980B3}" srcOrd="2" destOrd="0" presId="urn:microsoft.com/office/officeart/2018/2/layout/IconVerticalSolidList"/>
    <dgm:cxn modelId="{D1A5BD5C-D33D-43B3-AF83-F5EF693A3610}" type="presParOf" srcId="{905DC953-36BD-4A3D-B29F-DCDBBE4980B3}" destId="{CBFB909D-9DA1-4809-A7A1-8F37C90C2308}" srcOrd="0" destOrd="0" presId="urn:microsoft.com/office/officeart/2018/2/layout/IconVerticalSolidList"/>
    <dgm:cxn modelId="{87FD87EC-ED33-42F3-A03D-DC2EA9C782F4}" type="presParOf" srcId="{905DC953-36BD-4A3D-B29F-DCDBBE4980B3}" destId="{B418AB25-834C-4B1C-B1BF-00F046C9DEE6}" srcOrd="1" destOrd="0" presId="urn:microsoft.com/office/officeart/2018/2/layout/IconVerticalSolidList"/>
    <dgm:cxn modelId="{5023FD6B-F08B-49DF-B4BD-FBF25D0E65FC}" type="presParOf" srcId="{905DC953-36BD-4A3D-B29F-DCDBBE4980B3}" destId="{88559F95-405E-46F7-9FFA-C95178207757}" srcOrd="2" destOrd="0" presId="urn:microsoft.com/office/officeart/2018/2/layout/IconVerticalSolidList"/>
    <dgm:cxn modelId="{8A2DB425-7217-4812-B2E6-43712B01066D}" type="presParOf" srcId="{905DC953-36BD-4A3D-B29F-DCDBBE4980B3}" destId="{42E82142-DE49-45B9-9449-029D603D2615}" srcOrd="3" destOrd="0" presId="urn:microsoft.com/office/officeart/2018/2/layout/IconVerticalSolidList"/>
    <dgm:cxn modelId="{EE57D93A-B878-485B-A86D-CC32A86C58D1}" type="presParOf" srcId="{23382B2F-6FE1-4556-A7B4-437793C02FD9}" destId="{BBA7CC3B-C8FB-47F8-8BBB-CFDE59BA9C9B}" srcOrd="3" destOrd="0" presId="urn:microsoft.com/office/officeart/2018/2/layout/IconVerticalSolidList"/>
    <dgm:cxn modelId="{7408E8A9-812D-44F6-A220-B5EC6E5EAA9A}" type="presParOf" srcId="{23382B2F-6FE1-4556-A7B4-437793C02FD9}" destId="{641F26FE-FB1B-4D65-8F0A-5353AFE8043E}" srcOrd="4" destOrd="0" presId="urn:microsoft.com/office/officeart/2018/2/layout/IconVerticalSolidList"/>
    <dgm:cxn modelId="{B025B6C9-503C-4FA5-8750-BFDB033707E4}" type="presParOf" srcId="{641F26FE-FB1B-4D65-8F0A-5353AFE8043E}" destId="{86018D5D-194E-4309-A6C7-E11446BDD0B3}" srcOrd="0" destOrd="0" presId="urn:microsoft.com/office/officeart/2018/2/layout/IconVerticalSolidList"/>
    <dgm:cxn modelId="{C71BC457-09C7-4448-8DF2-AE145F049219}" type="presParOf" srcId="{641F26FE-FB1B-4D65-8F0A-5353AFE8043E}" destId="{0BB6865B-8792-4CC9-B36A-157B7116DD59}" srcOrd="1" destOrd="0" presId="urn:microsoft.com/office/officeart/2018/2/layout/IconVerticalSolidList"/>
    <dgm:cxn modelId="{54579948-102B-4982-89CB-6917C0D4670A}" type="presParOf" srcId="{641F26FE-FB1B-4D65-8F0A-5353AFE8043E}" destId="{312A02EE-D359-4645-B56D-449E1A83E383}" srcOrd="2" destOrd="0" presId="urn:microsoft.com/office/officeart/2018/2/layout/IconVerticalSolidList"/>
    <dgm:cxn modelId="{DAA5F347-6B2C-4F3D-B87A-54A25A14D9E6}" type="presParOf" srcId="{641F26FE-FB1B-4D65-8F0A-5353AFE8043E}" destId="{3F31C827-3D3A-4E90-AFD8-AFD80F3B6D5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CD152B-C84D-487F-A140-41952CDD8F02}" type="doc">
      <dgm:prSet loTypeId="urn:microsoft.com/office/officeart/2005/8/layout/hierarchy1" loCatId="hierarchy" qsTypeId="urn:microsoft.com/office/officeart/2005/8/quickstyle/simple1#5" qsCatId="simple" csTypeId="urn:microsoft.com/office/officeart/2005/8/colors/colorful2#2" csCatId="colorful" phldr="1"/>
      <dgm:spPr/>
      <dgm:t>
        <a:bodyPr/>
        <a:lstStyle/>
        <a:p>
          <a:endParaRPr lang="en-US"/>
        </a:p>
      </dgm:t>
    </dgm:pt>
    <dgm:pt modelId="{F779D4A3-3D45-43B2-A625-0B1FDFF568E4}">
      <dgm:prSet custT="1"/>
      <dgm:spPr/>
      <dgm:t>
        <a:bodyPr/>
        <a:lstStyle/>
        <a:p>
          <a:r>
            <a:rPr lang="en-US" sz="1600" dirty="0"/>
            <a:t>The objectives were to evaluate perceived educational value, confidence, and preparedness for preclinical training, development of manual dexterity, simulation realism, and the role of feedback and timing. A further objective was to compare immediate perceptions of first-year students with retrospective views of second-year students.</a:t>
          </a:r>
        </a:p>
      </dgm:t>
    </dgm:pt>
    <dgm:pt modelId="{580BCBA7-114C-4A5F-AA9B-ACFBCF1B2157}" type="parTrans" cxnId="{8737224E-7C23-4BBC-9B6F-64B4F98F678E}">
      <dgm:prSet/>
      <dgm:spPr/>
      <dgm:t>
        <a:bodyPr/>
        <a:lstStyle/>
        <a:p>
          <a:endParaRPr lang="en-US"/>
        </a:p>
      </dgm:t>
    </dgm:pt>
    <dgm:pt modelId="{A2404A7C-2CF4-464D-BD58-0809D4A9ECD1}" type="sibTrans" cxnId="{8737224E-7C23-4BBC-9B6F-64B4F98F678E}">
      <dgm:prSet/>
      <dgm:spPr/>
      <dgm:t>
        <a:bodyPr/>
        <a:lstStyle/>
        <a:p>
          <a:endParaRPr lang="en-US"/>
        </a:p>
      </dgm:t>
    </dgm:pt>
    <dgm:pt modelId="{67CB861A-3689-4A4D-94C4-773535541A57}">
      <dgm:prSet phldrT="[Text]" custT="1"/>
      <dgm:spPr/>
      <dgm:t>
        <a:bodyPr/>
        <a:lstStyle/>
        <a:p>
          <a:r>
            <a:rPr lang="en-US" sz="1600" dirty="0"/>
            <a:t>This study aimed to explore undergraduate dental students’ perceptions of early exposure to haptic simulation. </a:t>
          </a:r>
        </a:p>
      </dgm:t>
    </dgm:pt>
    <dgm:pt modelId="{2835A0D3-FD5A-42CF-8BF3-6ABE17A0286B}" type="parTrans" cxnId="{DA157B27-49E9-40DA-ACF7-EA93A8C54E87}">
      <dgm:prSet/>
      <dgm:spPr/>
      <dgm:t>
        <a:bodyPr/>
        <a:lstStyle/>
        <a:p>
          <a:endParaRPr lang="en-US"/>
        </a:p>
      </dgm:t>
    </dgm:pt>
    <dgm:pt modelId="{C77C076B-B530-4ABF-98AF-0F3C01AE9435}" type="sibTrans" cxnId="{DA157B27-49E9-40DA-ACF7-EA93A8C54E87}">
      <dgm:prSet/>
      <dgm:spPr/>
      <dgm:t>
        <a:bodyPr/>
        <a:lstStyle/>
        <a:p>
          <a:endParaRPr lang="en-US"/>
        </a:p>
      </dgm:t>
    </dgm:pt>
    <dgm:pt modelId="{380FBCEB-10A4-4C22-BED2-EC66036C2228}" type="pres">
      <dgm:prSet presAssocID="{6ACD152B-C84D-487F-A140-41952CDD8F0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CEA6501-2D08-42D3-B2A2-F4B03EB92B65}" type="pres">
      <dgm:prSet presAssocID="{67CB861A-3689-4A4D-94C4-773535541A57}" presName="hierRoot1" presStyleCnt="0"/>
      <dgm:spPr/>
    </dgm:pt>
    <dgm:pt modelId="{5F424F7A-8325-409A-81CA-57BB513EFAF7}" type="pres">
      <dgm:prSet presAssocID="{67CB861A-3689-4A4D-94C4-773535541A57}" presName="composite" presStyleCnt="0"/>
      <dgm:spPr/>
    </dgm:pt>
    <dgm:pt modelId="{0410B94B-5A3E-416E-9B47-4B264F0F160A}" type="pres">
      <dgm:prSet presAssocID="{67CB861A-3689-4A4D-94C4-773535541A57}" presName="background" presStyleLbl="node0" presStyleIdx="0" presStyleCnt="2"/>
      <dgm:spPr/>
    </dgm:pt>
    <dgm:pt modelId="{147F8B65-98A5-4C37-B8D9-D2732E2F169A}" type="pres">
      <dgm:prSet presAssocID="{67CB861A-3689-4A4D-94C4-773535541A57}" presName="text" presStyleLbl="fgAcc0" presStyleIdx="0" presStyleCnt="2" custScaleX="92302" custScaleY="83489">
        <dgm:presLayoutVars>
          <dgm:chPref val="3"/>
        </dgm:presLayoutVars>
      </dgm:prSet>
      <dgm:spPr/>
    </dgm:pt>
    <dgm:pt modelId="{44285456-4CE3-490D-9507-584CA733C85C}" type="pres">
      <dgm:prSet presAssocID="{67CB861A-3689-4A4D-94C4-773535541A57}" presName="hierChild2" presStyleCnt="0"/>
      <dgm:spPr/>
    </dgm:pt>
    <dgm:pt modelId="{5625FB27-4D61-48EC-9356-9F6AB72689F6}" type="pres">
      <dgm:prSet presAssocID="{F779D4A3-3D45-43B2-A625-0B1FDFF568E4}" presName="hierRoot1" presStyleCnt="0"/>
      <dgm:spPr/>
    </dgm:pt>
    <dgm:pt modelId="{B5D454EB-E209-41E5-A1FE-DEF993DDCF61}" type="pres">
      <dgm:prSet presAssocID="{F779D4A3-3D45-43B2-A625-0B1FDFF568E4}" presName="composite" presStyleCnt="0"/>
      <dgm:spPr/>
    </dgm:pt>
    <dgm:pt modelId="{03491222-003E-4B92-A25B-5D165897751B}" type="pres">
      <dgm:prSet presAssocID="{F779D4A3-3D45-43B2-A625-0B1FDFF568E4}" presName="background" presStyleLbl="node0" presStyleIdx="1" presStyleCnt="2"/>
      <dgm:spPr/>
    </dgm:pt>
    <dgm:pt modelId="{F3CCB730-877B-4116-9631-5AE45196429E}" type="pres">
      <dgm:prSet presAssocID="{F779D4A3-3D45-43B2-A625-0B1FDFF568E4}" presName="text" presStyleLbl="fgAcc0" presStyleIdx="1" presStyleCnt="2" custScaleX="125495" custScaleY="118887">
        <dgm:presLayoutVars>
          <dgm:chPref val="3"/>
        </dgm:presLayoutVars>
      </dgm:prSet>
      <dgm:spPr/>
    </dgm:pt>
    <dgm:pt modelId="{0DB2B013-5FE9-4997-9C7D-5293D34CC3A8}" type="pres">
      <dgm:prSet presAssocID="{F779D4A3-3D45-43B2-A625-0B1FDFF568E4}" presName="hierChild2" presStyleCnt="0"/>
      <dgm:spPr/>
    </dgm:pt>
  </dgm:ptLst>
  <dgm:cxnLst>
    <dgm:cxn modelId="{DA157B27-49E9-40DA-ACF7-EA93A8C54E87}" srcId="{6ACD152B-C84D-487F-A140-41952CDD8F02}" destId="{67CB861A-3689-4A4D-94C4-773535541A57}" srcOrd="0" destOrd="0" parTransId="{2835A0D3-FD5A-42CF-8BF3-6ABE17A0286B}" sibTransId="{C77C076B-B530-4ABF-98AF-0F3C01AE9435}"/>
    <dgm:cxn modelId="{8737224E-7C23-4BBC-9B6F-64B4F98F678E}" srcId="{6ACD152B-C84D-487F-A140-41952CDD8F02}" destId="{F779D4A3-3D45-43B2-A625-0B1FDFF568E4}" srcOrd="1" destOrd="0" parTransId="{580BCBA7-114C-4A5F-AA9B-ACFBCF1B2157}" sibTransId="{A2404A7C-2CF4-464D-BD58-0809D4A9ECD1}"/>
    <dgm:cxn modelId="{EF9D4C93-4919-4797-AA24-45B5D994C0BC}" type="presOf" srcId="{67CB861A-3689-4A4D-94C4-773535541A57}" destId="{147F8B65-98A5-4C37-B8D9-D2732E2F169A}" srcOrd="0" destOrd="0" presId="urn:microsoft.com/office/officeart/2005/8/layout/hierarchy1"/>
    <dgm:cxn modelId="{C5CEFEB4-2C84-4A3B-8D5B-F76DA60001AF}" type="presOf" srcId="{6ACD152B-C84D-487F-A140-41952CDD8F02}" destId="{380FBCEB-10A4-4C22-BED2-EC66036C2228}" srcOrd="0" destOrd="0" presId="urn:microsoft.com/office/officeart/2005/8/layout/hierarchy1"/>
    <dgm:cxn modelId="{E8FC20FD-1470-4E09-82EB-442A44412537}" type="presOf" srcId="{F779D4A3-3D45-43B2-A625-0B1FDFF568E4}" destId="{F3CCB730-877B-4116-9631-5AE45196429E}" srcOrd="0" destOrd="0" presId="urn:microsoft.com/office/officeart/2005/8/layout/hierarchy1"/>
    <dgm:cxn modelId="{7D31D646-092A-4CCF-9C1E-8F5E2D6C26ED}" type="presParOf" srcId="{380FBCEB-10A4-4C22-BED2-EC66036C2228}" destId="{0CEA6501-2D08-42D3-B2A2-F4B03EB92B65}" srcOrd="0" destOrd="0" presId="urn:microsoft.com/office/officeart/2005/8/layout/hierarchy1"/>
    <dgm:cxn modelId="{F4E34914-5D91-4E07-A5BC-94BD03B86641}" type="presParOf" srcId="{0CEA6501-2D08-42D3-B2A2-F4B03EB92B65}" destId="{5F424F7A-8325-409A-81CA-57BB513EFAF7}" srcOrd="0" destOrd="0" presId="urn:microsoft.com/office/officeart/2005/8/layout/hierarchy1"/>
    <dgm:cxn modelId="{EDCB7E22-BEC3-434F-8406-F79E5CB93CC7}" type="presParOf" srcId="{5F424F7A-8325-409A-81CA-57BB513EFAF7}" destId="{0410B94B-5A3E-416E-9B47-4B264F0F160A}" srcOrd="0" destOrd="0" presId="urn:microsoft.com/office/officeart/2005/8/layout/hierarchy1"/>
    <dgm:cxn modelId="{BF4437AF-2CB9-4693-8689-F48730EFB6F9}" type="presParOf" srcId="{5F424F7A-8325-409A-81CA-57BB513EFAF7}" destId="{147F8B65-98A5-4C37-B8D9-D2732E2F169A}" srcOrd="1" destOrd="0" presId="urn:microsoft.com/office/officeart/2005/8/layout/hierarchy1"/>
    <dgm:cxn modelId="{C1C9BA79-52CB-429C-A307-F4356C903FC4}" type="presParOf" srcId="{0CEA6501-2D08-42D3-B2A2-F4B03EB92B65}" destId="{44285456-4CE3-490D-9507-584CA733C85C}" srcOrd="1" destOrd="0" presId="urn:microsoft.com/office/officeart/2005/8/layout/hierarchy1"/>
    <dgm:cxn modelId="{A3618A73-DE59-4BA7-AC49-76FCF7D0F729}" type="presParOf" srcId="{380FBCEB-10A4-4C22-BED2-EC66036C2228}" destId="{5625FB27-4D61-48EC-9356-9F6AB72689F6}" srcOrd="1" destOrd="0" presId="urn:microsoft.com/office/officeart/2005/8/layout/hierarchy1"/>
    <dgm:cxn modelId="{37F0000A-970B-4C65-A859-4AEC3105431C}" type="presParOf" srcId="{5625FB27-4D61-48EC-9356-9F6AB72689F6}" destId="{B5D454EB-E209-41E5-A1FE-DEF993DDCF61}" srcOrd="0" destOrd="0" presId="urn:microsoft.com/office/officeart/2005/8/layout/hierarchy1"/>
    <dgm:cxn modelId="{510B5FF9-0B1A-4501-A2A9-A0F5F7C6F51C}" type="presParOf" srcId="{B5D454EB-E209-41E5-A1FE-DEF993DDCF61}" destId="{03491222-003E-4B92-A25B-5D165897751B}" srcOrd="0" destOrd="0" presId="urn:microsoft.com/office/officeart/2005/8/layout/hierarchy1"/>
    <dgm:cxn modelId="{26720E85-1A15-4CE7-83AC-781B2A923D04}" type="presParOf" srcId="{B5D454EB-E209-41E5-A1FE-DEF993DDCF61}" destId="{F3CCB730-877B-4116-9631-5AE45196429E}" srcOrd="1" destOrd="0" presId="urn:microsoft.com/office/officeart/2005/8/layout/hierarchy1"/>
    <dgm:cxn modelId="{C11159A4-F13D-4268-905D-6EFFBD44C707}" type="presParOf" srcId="{5625FB27-4D61-48EC-9356-9F6AB72689F6}" destId="{0DB2B013-5FE9-4997-9C7D-5293D34CC3A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62C954E-38EF-4DE5-85DB-61670AE130A3}" type="doc">
      <dgm:prSet loTypeId="urn:microsoft.com/office/officeart/2018/2/layout/IconVerticalSolidList" loCatId="icon" qsTypeId="urn:microsoft.com/office/officeart/2005/8/quickstyle/simple1#6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7A61BFAB-A8C2-4891-89A1-3D72011A5215}">
      <dgm:prSet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BDS1 students generally perceived early haptic exposure as beneficial for confidence, skill awareness, and preparedness for subsequent phantom-head training. In contrast, BDS2 students expressed more critical views regarding the simulator’s impact on manual dexterity and technical skill development</a:t>
          </a:r>
          <a:r>
            <a:rPr lang="en-US" sz="1600" dirty="0"/>
            <a:t>.</a:t>
          </a:r>
        </a:p>
      </dgm:t>
    </dgm:pt>
    <dgm:pt modelId="{5E01553E-5FEB-4755-BCDF-E1A93ED3FA63}" type="parTrans" cxnId="{09604B88-5C79-4B82-BC22-13E2C44ED515}">
      <dgm:prSet/>
      <dgm:spPr/>
      <dgm:t>
        <a:bodyPr/>
        <a:lstStyle/>
        <a:p>
          <a:endParaRPr lang="en-US"/>
        </a:p>
      </dgm:t>
    </dgm:pt>
    <dgm:pt modelId="{040C4074-3F2D-45D8-ACB9-FB8AAAA06F47}" type="sibTrans" cxnId="{09604B88-5C79-4B82-BC22-13E2C44ED515}">
      <dgm:prSet/>
      <dgm:spPr/>
      <dgm:t>
        <a:bodyPr/>
        <a:lstStyle/>
        <a:p>
          <a:endParaRPr lang="en-US"/>
        </a:p>
      </dgm:t>
    </dgm:pt>
    <dgm:pt modelId="{5C147586-B2F3-4EE3-A59C-6021CCFC08EF}">
      <dgm:prSet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Across both cohorts, students consistently reported that a single session was insufficient for meaningful psychomotor learning. </a:t>
          </a:r>
        </a:p>
      </dgm:t>
    </dgm:pt>
    <dgm:pt modelId="{8C99D37F-419F-4BD4-956F-FCEA5133442F}" type="parTrans" cxnId="{245CC73F-46D5-4993-9984-CA88EF27BB63}">
      <dgm:prSet/>
      <dgm:spPr/>
      <dgm:t>
        <a:bodyPr/>
        <a:lstStyle/>
        <a:p>
          <a:endParaRPr lang="en-US"/>
        </a:p>
      </dgm:t>
    </dgm:pt>
    <dgm:pt modelId="{C1345B09-E8DB-4337-96B3-80ABB0F5B07C}" type="sibTrans" cxnId="{245CC73F-46D5-4993-9984-CA88EF27BB63}">
      <dgm:prSet/>
      <dgm:spPr/>
      <dgm:t>
        <a:bodyPr/>
        <a:lstStyle/>
        <a:p>
          <a:endParaRPr lang="en-US"/>
        </a:p>
      </dgm:t>
    </dgm:pt>
    <dgm:pt modelId="{6AD52A31-F795-4B6F-A6CD-CE565E02DFED}">
      <dgm:prSet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Key limitations included simplified task design and reduced realism. Strong consensus emerged regarding the need for increased session frequency, enhanced anatomical fidelity, structured feedback, and clearer curricular integration.</a:t>
          </a:r>
        </a:p>
      </dgm:t>
    </dgm:pt>
    <dgm:pt modelId="{A0536F06-B7B5-4414-A3FB-E95055CEAFDB}" type="parTrans" cxnId="{1581625A-6605-49EB-97C3-42C6270038DE}">
      <dgm:prSet/>
      <dgm:spPr/>
      <dgm:t>
        <a:bodyPr/>
        <a:lstStyle/>
        <a:p>
          <a:endParaRPr lang="en-US"/>
        </a:p>
      </dgm:t>
    </dgm:pt>
    <dgm:pt modelId="{D5D8A591-14AD-44C6-AAA7-5851BCC96526}" type="sibTrans" cxnId="{1581625A-6605-49EB-97C3-42C6270038DE}">
      <dgm:prSet/>
      <dgm:spPr/>
      <dgm:t>
        <a:bodyPr/>
        <a:lstStyle/>
        <a:p>
          <a:endParaRPr lang="en-US"/>
        </a:p>
      </dgm:t>
    </dgm:pt>
    <dgm:pt modelId="{1FCC9A6B-70BB-4BB8-81CF-78F8F00F265D}" type="pres">
      <dgm:prSet presAssocID="{762C954E-38EF-4DE5-85DB-61670AE130A3}" presName="root" presStyleCnt="0">
        <dgm:presLayoutVars>
          <dgm:dir/>
          <dgm:resizeHandles val="exact"/>
        </dgm:presLayoutVars>
      </dgm:prSet>
      <dgm:spPr/>
    </dgm:pt>
    <dgm:pt modelId="{BF7C666F-D829-40F8-8AA5-DF06E73ECB0C}" type="pres">
      <dgm:prSet presAssocID="{7A61BFAB-A8C2-4891-89A1-3D72011A5215}" presName="compNode" presStyleCnt="0"/>
      <dgm:spPr/>
    </dgm:pt>
    <dgm:pt modelId="{C108E48C-487C-4637-94D0-822BBB55D936}" type="pres">
      <dgm:prSet presAssocID="{7A61BFAB-A8C2-4891-89A1-3D72011A5215}" presName="bgRect" presStyleLbl="bgShp" presStyleIdx="0" presStyleCnt="3"/>
      <dgm:spPr/>
    </dgm:pt>
    <dgm:pt modelId="{2A0EB4A8-BC69-4A44-8D37-749347F37EA1}" type="pres">
      <dgm:prSet presAssocID="{7A61BFAB-A8C2-4891-89A1-3D72011A5215}" presName="iconRect" presStyleLbl="node1" presStyleIdx="0" presStyleCnt="3"/>
      <dgm:spPr>
        <a:blipFill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</dgm:spPr>
    </dgm:pt>
    <dgm:pt modelId="{F66BBDDB-CD88-4324-A346-1F42014E134C}" type="pres">
      <dgm:prSet presAssocID="{7A61BFAB-A8C2-4891-89A1-3D72011A5215}" presName="spaceRect" presStyleCnt="0"/>
      <dgm:spPr/>
    </dgm:pt>
    <dgm:pt modelId="{D4D5613B-6BA5-4621-A5FD-2A13FF30BF3F}" type="pres">
      <dgm:prSet presAssocID="{7A61BFAB-A8C2-4891-89A1-3D72011A5215}" presName="parTx" presStyleLbl="revTx" presStyleIdx="0" presStyleCnt="3">
        <dgm:presLayoutVars>
          <dgm:chMax val="0"/>
          <dgm:chPref val="0"/>
        </dgm:presLayoutVars>
      </dgm:prSet>
      <dgm:spPr/>
    </dgm:pt>
    <dgm:pt modelId="{08810675-A2F0-4203-89CB-20477481F8F0}" type="pres">
      <dgm:prSet presAssocID="{040C4074-3F2D-45D8-ACB9-FB8AAAA06F47}" presName="sibTrans" presStyleCnt="0"/>
      <dgm:spPr/>
    </dgm:pt>
    <dgm:pt modelId="{9ED4D960-71F9-42F2-AD8F-03283FFA62DD}" type="pres">
      <dgm:prSet presAssocID="{5C147586-B2F3-4EE3-A59C-6021CCFC08EF}" presName="compNode" presStyleCnt="0"/>
      <dgm:spPr/>
    </dgm:pt>
    <dgm:pt modelId="{7D8FB441-4088-44DF-A3A4-0F97F6A56FD4}" type="pres">
      <dgm:prSet presAssocID="{5C147586-B2F3-4EE3-A59C-6021CCFC08EF}" presName="bgRect" presStyleLbl="bgShp" presStyleIdx="1" presStyleCnt="3"/>
      <dgm:spPr/>
    </dgm:pt>
    <dgm:pt modelId="{9F605908-0631-440C-B1E1-372F0AB2B04F}" type="pres">
      <dgm:prSet presAssocID="{5C147586-B2F3-4EE3-A59C-6021CCFC08EF}" presName="iconRect" presStyleLbl="node1" presStyleIdx="1" presStyleCnt="3"/>
      <dgm:spPr>
        <a:blipFill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</dgm:spPr>
    </dgm:pt>
    <dgm:pt modelId="{6257420D-703F-4CF9-92C7-31F24BFA39D8}" type="pres">
      <dgm:prSet presAssocID="{5C147586-B2F3-4EE3-A59C-6021CCFC08EF}" presName="spaceRect" presStyleCnt="0"/>
      <dgm:spPr/>
    </dgm:pt>
    <dgm:pt modelId="{DDD73B5C-D546-4CC5-A558-2E916717592B}" type="pres">
      <dgm:prSet presAssocID="{5C147586-B2F3-4EE3-A59C-6021CCFC08EF}" presName="parTx" presStyleLbl="revTx" presStyleIdx="1" presStyleCnt="3">
        <dgm:presLayoutVars>
          <dgm:chMax val="0"/>
          <dgm:chPref val="0"/>
        </dgm:presLayoutVars>
      </dgm:prSet>
      <dgm:spPr/>
    </dgm:pt>
    <dgm:pt modelId="{326A0B5D-FCFC-485A-96DC-D3460A11A87C}" type="pres">
      <dgm:prSet presAssocID="{C1345B09-E8DB-4337-96B3-80ABB0F5B07C}" presName="sibTrans" presStyleCnt="0"/>
      <dgm:spPr/>
    </dgm:pt>
    <dgm:pt modelId="{E5C93756-6F10-4E75-8FD6-92C46DDDDC36}" type="pres">
      <dgm:prSet presAssocID="{6AD52A31-F795-4B6F-A6CD-CE565E02DFED}" presName="compNode" presStyleCnt="0"/>
      <dgm:spPr/>
    </dgm:pt>
    <dgm:pt modelId="{9BB827E0-877A-4975-91D1-33E39CD1FDA4}" type="pres">
      <dgm:prSet presAssocID="{6AD52A31-F795-4B6F-A6CD-CE565E02DFED}" presName="bgRect" presStyleLbl="bgShp" presStyleIdx="2" presStyleCnt="3" custLinFactY="20063" custLinFactNeighborX="0" custLinFactNeighborY="100000"/>
      <dgm:spPr/>
    </dgm:pt>
    <dgm:pt modelId="{CA671487-2E1F-4E6E-AE78-2B64517F5E58}" type="pres">
      <dgm:prSet presAssocID="{6AD52A31-F795-4B6F-A6CD-CE565E02DFED}" presName="iconRect" presStyleLbl="nod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</dgm:spPr>
    </dgm:pt>
    <dgm:pt modelId="{9A5606DE-4BDD-4F91-91B7-9675BAF54858}" type="pres">
      <dgm:prSet presAssocID="{6AD52A31-F795-4B6F-A6CD-CE565E02DFED}" presName="spaceRect" presStyleCnt="0"/>
      <dgm:spPr/>
    </dgm:pt>
    <dgm:pt modelId="{918A31DE-C56A-4068-BF73-D09A4B16F84C}" type="pres">
      <dgm:prSet presAssocID="{6AD52A31-F795-4B6F-A6CD-CE565E02DFE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45CC73F-46D5-4993-9984-CA88EF27BB63}" srcId="{762C954E-38EF-4DE5-85DB-61670AE130A3}" destId="{5C147586-B2F3-4EE3-A59C-6021CCFC08EF}" srcOrd="1" destOrd="0" parTransId="{8C99D37F-419F-4BD4-956F-FCEA5133442F}" sibTransId="{C1345B09-E8DB-4337-96B3-80ABB0F5B07C}"/>
    <dgm:cxn modelId="{254A6343-2CC4-482C-8FAD-DEFBE33998F0}" type="presOf" srcId="{5C147586-B2F3-4EE3-A59C-6021CCFC08EF}" destId="{DDD73B5C-D546-4CC5-A558-2E916717592B}" srcOrd="0" destOrd="0" presId="urn:microsoft.com/office/officeart/2018/2/layout/IconVerticalSolidList"/>
    <dgm:cxn modelId="{DC6D7A47-DDA2-4AFD-BB56-DE1B17C5476B}" type="presOf" srcId="{7A61BFAB-A8C2-4891-89A1-3D72011A5215}" destId="{D4D5613B-6BA5-4621-A5FD-2A13FF30BF3F}" srcOrd="0" destOrd="0" presId="urn:microsoft.com/office/officeart/2018/2/layout/IconVerticalSolidList"/>
    <dgm:cxn modelId="{1581625A-6605-49EB-97C3-42C6270038DE}" srcId="{762C954E-38EF-4DE5-85DB-61670AE130A3}" destId="{6AD52A31-F795-4B6F-A6CD-CE565E02DFED}" srcOrd="2" destOrd="0" parTransId="{A0536F06-B7B5-4414-A3FB-E95055CEAFDB}" sibTransId="{D5D8A591-14AD-44C6-AAA7-5851BCC96526}"/>
    <dgm:cxn modelId="{09604B88-5C79-4B82-BC22-13E2C44ED515}" srcId="{762C954E-38EF-4DE5-85DB-61670AE130A3}" destId="{7A61BFAB-A8C2-4891-89A1-3D72011A5215}" srcOrd="0" destOrd="0" parTransId="{5E01553E-5FEB-4755-BCDF-E1A93ED3FA63}" sibTransId="{040C4074-3F2D-45D8-ACB9-FB8AAAA06F47}"/>
    <dgm:cxn modelId="{D8DA9EC1-8616-4359-BCFD-70783BD84934}" type="presOf" srcId="{762C954E-38EF-4DE5-85DB-61670AE130A3}" destId="{1FCC9A6B-70BB-4BB8-81CF-78F8F00F265D}" srcOrd="0" destOrd="0" presId="urn:microsoft.com/office/officeart/2018/2/layout/IconVerticalSolidList"/>
    <dgm:cxn modelId="{0B6AE9DA-2026-471B-9511-C82FC3313F06}" type="presOf" srcId="{6AD52A31-F795-4B6F-A6CD-CE565E02DFED}" destId="{918A31DE-C56A-4068-BF73-D09A4B16F84C}" srcOrd="0" destOrd="0" presId="urn:microsoft.com/office/officeart/2018/2/layout/IconVerticalSolidList"/>
    <dgm:cxn modelId="{93FFD585-0C13-4073-A65E-22EE97DC114C}" type="presParOf" srcId="{1FCC9A6B-70BB-4BB8-81CF-78F8F00F265D}" destId="{BF7C666F-D829-40F8-8AA5-DF06E73ECB0C}" srcOrd="0" destOrd="0" presId="urn:microsoft.com/office/officeart/2018/2/layout/IconVerticalSolidList"/>
    <dgm:cxn modelId="{5417F5E7-4A7F-4DD2-8C30-7FA58A00FA92}" type="presParOf" srcId="{BF7C666F-D829-40F8-8AA5-DF06E73ECB0C}" destId="{C108E48C-487C-4637-94D0-822BBB55D936}" srcOrd="0" destOrd="0" presId="urn:microsoft.com/office/officeart/2018/2/layout/IconVerticalSolidList"/>
    <dgm:cxn modelId="{EC28864F-1087-46DB-A84D-C7E21502F301}" type="presParOf" srcId="{BF7C666F-D829-40F8-8AA5-DF06E73ECB0C}" destId="{2A0EB4A8-BC69-4A44-8D37-749347F37EA1}" srcOrd="1" destOrd="0" presId="urn:microsoft.com/office/officeart/2018/2/layout/IconVerticalSolidList"/>
    <dgm:cxn modelId="{D4155340-EF6D-4E62-AC45-2E4505B7BB61}" type="presParOf" srcId="{BF7C666F-D829-40F8-8AA5-DF06E73ECB0C}" destId="{F66BBDDB-CD88-4324-A346-1F42014E134C}" srcOrd="2" destOrd="0" presId="urn:microsoft.com/office/officeart/2018/2/layout/IconVerticalSolidList"/>
    <dgm:cxn modelId="{1DD29F57-9B1A-4AF9-A5EE-374722A5701C}" type="presParOf" srcId="{BF7C666F-D829-40F8-8AA5-DF06E73ECB0C}" destId="{D4D5613B-6BA5-4621-A5FD-2A13FF30BF3F}" srcOrd="3" destOrd="0" presId="urn:microsoft.com/office/officeart/2018/2/layout/IconVerticalSolidList"/>
    <dgm:cxn modelId="{6CF75F57-ECAE-4FC1-A1FE-1660EEFFA821}" type="presParOf" srcId="{1FCC9A6B-70BB-4BB8-81CF-78F8F00F265D}" destId="{08810675-A2F0-4203-89CB-20477481F8F0}" srcOrd="1" destOrd="0" presId="urn:microsoft.com/office/officeart/2018/2/layout/IconVerticalSolidList"/>
    <dgm:cxn modelId="{8B9EA0AA-F772-4950-994F-C8D07DDD87C9}" type="presParOf" srcId="{1FCC9A6B-70BB-4BB8-81CF-78F8F00F265D}" destId="{9ED4D960-71F9-42F2-AD8F-03283FFA62DD}" srcOrd="2" destOrd="0" presId="urn:microsoft.com/office/officeart/2018/2/layout/IconVerticalSolidList"/>
    <dgm:cxn modelId="{99D10DDB-0F2B-4686-9CB4-66245A694917}" type="presParOf" srcId="{9ED4D960-71F9-42F2-AD8F-03283FFA62DD}" destId="{7D8FB441-4088-44DF-A3A4-0F97F6A56FD4}" srcOrd="0" destOrd="0" presId="urn:microsoft.com/office/officeart/2018/2/layout/IconVerticalSolidList"/>
    <dgm:cxn modelId="{B820F19C-C249-4C80-8DB4-5304B811D38C}" type="presParOf" srcId="{9ED4D960-71F9-42F2-AD8F-03283FFA62DD}" destId="{9F605908-0631-440C-B1E1-372F0AB2B04F}" srcOrd="1" destOrd="0" presId="urn:microsoft.com/office/officeart/2018/2/layout/IconVerticalSolidList"/>
    <dgm:cxn modelId="{8BB2138B-5FD5-4620-9685-F573FB3C9FEC}" type="presParOf" srcId="{9ED4D960-71F9-42F2-AD8F-03283FFA62DD}" destId="{6257420D-703F-4CF9-92C7-31F24BFA39D8}" srcOrd="2" destOrd="0" presId="urn:microsoft.com/office/officeart/2018/2/layout/IconVerticalSolidList"/>
    <dgm:cxn modelId="{E32A5BD2-04F1-4A93-8847-686FDDD1841C}" type="presParOf" srcId="{9ED4D960-71F9-42F2-AD8F-03283FFA62DD}" destId="{DDD73B5C-D546-4CC5-A558-2E916717592B}" srcOrd="3" destOrd="0" presId="urn:microsoft.com/office/officeart/2018/2/layout/IconVerticalSolidList"/>
    <dgm:cxn modelId="{B523CBFE-22D6-40E4-A645-9D04E4E07962}" type="presParOf" srcId="{1FCC9A6B-70BB-4BB8-81CF-78F8F00F265D}" destId="{326A0B5D-FCFC-485A-96DC-D3460A11A87C}" srcOrd="3" destOrd="0" presId="urn:microsoft.com/office/officeart/2018/2/layout/IconVerticalSolidList"/>
    <dgm:cxn modelId="{CD7F6F48-2B3E-43A8-99E9-DECDB933C9A8}" type="presParOf" srcId="{1FCC9A6B-70BB-4BB8-81CF-78F8F00F265D}" destId="{E5C93756-6F10-4E75-8FD6-92C46DDDDC36}" srcOrd="4" destOrd="0" presId="urn:microsoft.com/office/officeart/2018/2/layout/IconVerticalSolidList"/>
    <dgm:cxn modelId="{7FF03078-81C7-4C1A-A94D-5BD4EA5267E0}" type="presParOf" srcId="{E5C93756-6F10-4E75-8FD6-92C46DDDDC36}" destId="{9BB827E0-877A-4975-91D1-33E39CD1FDA4}" srcOrd="0" destOrd="0" presId="urn:microsoft.com/office/officeart/2018/2/layout/IconVerticalSolidList"/>
    <dgm:cxn modelId="{56217DB5-FC4F-4D4D-A210-8ABB397028F1}" type="presParOf" srcId="{E5C93756-6F10-4E75-8FD6-92C46DDDDC36}" destId="{CA671487-2E1F-4E6E-AE78-2B64517F5E58}" srcOrd="1" destOrd="0" presId="urn:microsoft.com/office/officeart/2018/2/layout/IconVerticalSolidList"/>
    <dgm:cxn modelId="{F87FBB1F-8AB9-4049-888E-A1BD72498F11}" type="presParOf" srcId="{E5C93756-6F10-4E75-8FD6-92C46DDDDC36}" destId="{9A5606DE-4BDD-4F91-91B7-9675BAF54858}" srcOrd="2" destOrd="0" presId="urn:microsoft.com/office/officeart/2018/2/layout/IconVerticalSolidList"/>
    <dgm:cxn modelId="{78DBAEC6-E58A-4F80-BB5F-C6CECB55B8C2}" type="presParOf" srcId="{E5C93756-6F10-4E75-8FD6-92C46DDDDC36}" destId="{918A31DE-C56A-4068-BF73-D09A4B16F84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86BBD2-F3E1-41FD-9120-15E214D70737}">
      <dsp:nvSpPr>
        <dsp:cNvPr id="0" name=""/>
        <dsp:cNvSpPr/>
      </dsp:nvSpPr>
      <dsp:spPr>
        <a:xfrm>
          <a:off x="0" y="682"/>
          <a:ext cx="7328160" cy="159781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4703A6-C420-4292-AB0D-950E499B1E9E}">
      <dsp:nvSpPr>
        <dsp:cNvPr id="0" name=""/>
        <dsp:cNvSpPr/>
      </dsp:nvSpPr>
      <dsp:spPr>
        <a:xfrm>
          <a:off x="483337" y="453280"/>
          <a:ext cx="878795" cy="878795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7698CE-956A-43CB-A64A-114BAA3F78E0}">
      <dsp:nvSpPr>
        <dsp:cNvPr id="0" name=""/>
        <dsp:cNvSpPr/>
      </dsp:nvSpPr>
      <dsp:spPr>
        <a:xfrm>
          <a:off x="1845470" y="682"/>
          <a:ext cx="5482689" cy="15978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102" tIns="169102" rIns="169102" bIns="16910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Haptic simulation is increasingly incorporated into undergraduate dental curricula to support psychomotor development, confidence, and formative feedback. However, evidence regarding its educational value when introduced as a limited intervention remains inconclusive.</a:t>
          </a:r>
        </a:p>
      </dsp:txBody>
      <dsp:txXfrm>
        <a:off x="1845470" y="682"/>
        <a:ext cx="5482689" cy="1597810"/>
      </dsp:txXfrm>
    </dsp:sp>
    <dsp:sp modelId="{CBFB909D-9DA1-4809-A7A1-8F37C90C2308}">
      <dsp:nvSpPr>
        <dsp:cNvPr id="0" name=""/>
        <dsp:cNvSpPr/>
      </dsp:nvSpPr>
      <dsp:spPr>
        <a:xfrm>
          <a:off x="0" y="1997945"/>
          <a:ext cx="7328160" cy="159781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18AB25-834C-4B1C-B1BF-00F046C9DEE6}">
      <dsp:nvSpPr>
        <dsp:cNvPr id="0" name=""/>
        <dsp:cNvSpPr/>
      </dsp:nvSpPr>
      <dsp:spPr>
        <a:xfrm>
          <a:off x="483337" y="2357453"/>
          <a:ext cx="878795" cy="878795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E82142-DE49-45B9-9449-029D603D2615}">
      <dsp:nvSpPr>
        <dsp:cNvPr id="0" name=""/>
        <dsp:cNvSpPr/>
      </dsp:nvSpPr>
      <dsp:spPr>
        <a:xfrm>
          <a:off x="1845470" y="1997945"/>
          <a:ext cx="5482689" cy="15978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102" tIns="169102" rIns="169102" bIns="16910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At the University of Glasgow, the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Simodont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® haptic simulator was recently introduced as a one-off session during the first preclinical year.</a:t>
          </a:r>
        </a:p>
      </dsp:txBody>
      <dsp:txXfrm>
        <a:off x="1845470" y="1997945"/>
        <a:ext cx="5482689" cy="1597810"/>
      </dsp:txXfrm>
    </dsp:sp>
    <dsp:sp modelId="{86018D5D-194E-4309-A6C7-E11446BDD0B3}">
      <dsp:nvSpPr>
        <dsp:cNvPr id="0" name=""/>
        <dsp:cNvSpPr/>
      </dsp:nvSpPr>
      <dsp:spPr>
        <a:xfrm>
          <a:off x="0" y="3995208"/>
          <a:ext cx="7328160" cy="159781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B6865B-8792-4CC9-B36A-157B7116DD59}">
      <dsp:nvSpPr>
        <dsp:cNvPr id="0" name=""/>
        <dsp:cNvSpPr/>
      </dsp:nvSpPr>
      <dsp:spPr>
        <a:xfrm>
          <a:off x="483337" y="4354716"/>
          <a:ext cx="878795" cy="878795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31C827-3D3A-4E90-AFD8-AFD80F3B6D54}">
      <dsp:nvSpPr>
        <dsp:cNvPr id="0" name=""/>
        <dsp:cNvSpPr/>
      </dsp:nvSpPr>
      <dsp:spPr>
        <a:xfrm>
          <a:off x="1845470" y="3995208"/>
          <a:ext cx="5482689" cy="15978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102" tIns="169102" rIns="169102" bIns="16910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Understanding how students perceive this early exposure is essential to inform evidence-based curricular integration of haptic simulation in dental education.</a:t>
          </a:r>
        </a:p>
      </dsp:txBody>
      <dsp:txXfrm>
        <a:off x="1845470" y="3995208"/>
        <a:ext cx="5482689" cy="15978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10B94B-5A3E-416E-9B47-4B264F0F160A}">
      <dsp:nvSpPr>
        <dsp:cNvPr id="0" name=""/>
        <dsp:cNvSpPr/>
      </dsp:nvSpPr>
      <dsp:spPr>
        <a:xfrm>
          <a:off x="700" y="175714"/>
          <a:ext cx="3723251" cy="2138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7F8B65-98A5-4C37-B8D9-D2732E2F169A}">
      <dsp:nvSpPr>
        <dsp:cNvPr id="0" name=""/>
        <dsp:cNvSpPr/>
      </dsp:nvSpPr>
      <dsp:spPr>
        <a:xfrm>
          <a:off x="448897" y="601501"/>
          <a:ext cx="3723251" cy="2138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This study aimed to explore undergraduate dental students’ perceptions of early exposure to haptic simulation. </a:t>
          </a:r>
        </a:p>
      </dsp:txBody>
      <dsp:txXfrm>
        <a:off x="511532" y="664136"/>
        <a:ext cx="3597981" cy="2013254"/>
      </dsp:txXfrm>
    </dsp:sp>
    <dsp:sp modelId="{03491222-003E-4B92-A25B-5D165897751B}">
      <dsp:nvSpPr>
        <dsp:cNvPr id="0" name=""/>
        <dsp:cNvSpPr/>
      </dsp:nvSpPr>
      <dsp:spPr>
        <a:xfrm>
          <a:off x="4620346" y="175714"/>
          <a:ext cx="5062181" cy="30452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CCB730-877B-4116-9631-5AE45196429E}">
      <dsp:nvSpPr>
        <dsp:cNvPr id="0" name=""/>
        <dsp:cNvSpPr/>
      </dsp:nvSpPr>
      <dsp:spPr>
        <a:xfrm>
          <a:off x="5068542" y="601501"/>
          <a:ext cx="5062181" cy="30452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The objectives were to evaluate perceived educational value, confidence, and preparedness for preclinical training, development of manual dexterity, simulation realism, and the role of feedback and timing. A further objective was to compare immediate perceptions of first-year students with retrospective views of second-year students.</a:t>
          </a:r>
        </a:p>
      </dsp:txBody>
      <dsp:txXfrm>
        <a:off x="5157734" y="690693"/>
        <a:ext cx="4883797" cy="28668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08E48C-487C-4637-94D0-822BBB55D936}">
      <dsp:nvSpPr>
        <dsp:cNvPr id="0" name=""/>
        <dsp:cNvSpPr/>
      </dsp:nvSpPr>
      <dsp:spPr>
        <a:xfrm>
          <a:off x="0" y="4836"/>
          <a:ext cx="7416637" cy="152499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0EB4A8-BC69-4A44-8D37-749347F37EA1}">
      <dsp:nvSpPr>
        <dsp:cNvPr id="0" name=""/>
        <dsp:cNvSpPr/>
      </dsp:nvSpPr>
      <dsp:spPr>
        <a:xfrm>
          <a:off x="461310" y="347959"/>
          <a:ext cx="839566" cy="838746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D5613B-6BA5-4621-A5FD-2A13FF30BF3F}">
      <dsp:nvSpPr>
        <dsp:cNvPr id="0" name=""/>
        <dsp:cNvSpPr/>
      </dsp:nvSpPr>
      <dsp:spPr>
        <a:xfrm>
          <a:off x="1762187" y="4836"/>
          <a:ext cx="5585408" cy="1526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553" tIns="161553" rIns="161553" bIns="16155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BDS1 students generally perceived early haptic exposure as beneficial for confidence, skill awareness, and preparedness for subsequent phantom-head training. In contrast, BDS2 students expressed more critical views regarding the simulator’s impact on manual dexterity and technical skill development</a:t>
          </a:r>
          <a:r>
            <a:rPr lang="en-US" sz="1600" kern="1200" dirty="0"/>
            <a:t>.</a:t>
          </a:r>
        </a:p>
      </dsp:txBody>
      <dsp:txXfrm>
        <a:off x="1762187" y="4836"/>
        <a:ext cx="5585408" cy="1526484"/>
      </dsp:txXfrm>
    </dsp:sp>
    <dsp:sp modelId="{7D8FB441-4088-44DF-A3A4-0F97F6A56FD4}">
      <dsp:nvSpPr>
        <dsp:cNvPr id="0" name=""/>
        <dsp:cNvSpPr/>
      </dsp:nvSpPr>
      <dsp:spPr>
        <a:xfrm>
          <a:off x="0" y="1901376"/>
          <a:ext cx="7416637" cy="152499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605908-0631-440C-B1E1-372F0AB2B04F}">
      <dsp:nvSpPr>
        <dsp:cNvPr id="0" name=""/>
        <dsp:cNvSpPr/>
      </dsp:nvSpPr>
      <dsp:spPr>
        <a:xfrm>
          <a:off x="461310" y="2244500"/>
          <a:ext cx="839566" cy="838746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D73B5C-D546-4CC5-A558-2E916717592B}">
      <dsp:nvSpPr>
        <dsp:cNvPr id="0" name=""/>
        <dsp:cNvSpPr/>
      </dsp:nvSpPr>
      <dsp:spPr>
        <a:xfrm>
          <a:off x="1762187" y="1901376"/>
          <a:ext cx="5585408" cy="1526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553" tIns="161553" rIns="161553" bIns="16155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Across both cohorts, students consistently reported that a single session was insufficient for meaningful psychomotor learning. </a:t>
          </a:r>
        </a:p>
      </dsp:txBody>
      <dsp:txXfrm>
        <a:off x="1762187" y="1901376"/>
        <a:ext cx="5585408" cy="1526484"/>
      </dsp:txXfrm>
    </dsp:sp>
    <dsp:sp modelId="{9BB827E0-877A-4975-91D1-33E39CD1FDA4}">
      <dsp:nvSpPr>
        <dsp:cNvPr id="0" name=""/>
        <dsp:cNvSpPr/>
      </dsp:nvSpPr>
      <dsp:spPr>
        <a:xfrm>
          <a:off x="0" y="3804244"/>
          <a:ext cx="7416637" cy="152499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671487-2E1F-4E6E-AE78-2B64517F5E58}">
      <dsp:nvSpPr>
        <dsp:cNvPr id="0" name=""/>
        <dsp:cNvSpPr/>
      </dsp:nvSpPr>
      <dsp:spPr>
        <a:xfrm>
          <a:off x="461310" y="4141041"/>
          <a:ext cx="839566" cy="838746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8A31DE-C56A-4068-BF73-D09A4B16F84C}">
      <dsp:nvSpPr>
        <dsp:cNvPr id="0" name=""/>
        <dsp:cNvSpPr/>
      </dsp:nvSpPr>
      <dsp:spPr>
        <a:xfrm>
          <a:off x="1762187" y="3797917"/>
          <a:ext cx="5585408" cy="1526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553" tIns="161553" rIns="161553" bIns="16155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Key limitations included simplified task design and reduced realism. Strong consensus emerged regarding the need for increased session frequency, enhanced anatomical fidelity, structured feedback, and clearer curricular integration.</a:t>
          </a:r>
        </a:p>
      </dsp:txBody>
      <dsp:txXfrm>
        <a:off x="1762187" y="3797917"/>
        <a:ext cx="5585408" cy="15264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F774C-70F7-4ED4-813C-739E51CF8487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24A772-5D94-4F12-8B86-44D4FB26368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42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2E34D-57B0-41D5-A7AF-DF10D1068115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E8327-77F4-4A2B-9238-101C8E3404E4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7327A-3B7B-4F18-AD00-4892CF91FF9D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98241-E647-4007-AB01-BB30869910EB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5554-C941-4C3B-A197-75ED448862A0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B44A0-C3F8-4023-9352-7CF7C034B2C8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3DC5B-471F-47EA-B884-FE923235A560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8C408-3247-4796-93FF-B91D6887AEC0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1D282-CC74-49F4-B876-75084EFB56F1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6EAF9-2583-4989-8D87-13F548ED6E0C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3CFB-BB1B-4B2A-ADF6-B1A4609854C4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AEAA8-1A97-412E-935C-2E918F139579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B0DF1-CA1F-4E36-8C65-C52A9896A8FB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173FD-197A-4AD6-8D60-38B6A76F0734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3949-07FA-4C7A-A990-D6D1043EED71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E2DE8-6D13-4218-A974-D45AA7B6E4FF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B7D7-4BDA-4ABC-B31D-66201C69A314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E3F0A0B-291C-4112-A023-023C51AB2E85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5A92FE9-DB05-4D0D-AF5A-BE8664B9FF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3D9B26A-5143-49A7-BA98-D871D5BD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526211" y="1"/>
            <a:ext cx="5014912" cy="6857999"/>
            <a:chOff x="2928938" y="-4763"/>
            <a:chExt cx="5014912" cy="6862763"/>
          </a:xfrm>
        </p:grpSpPr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id="{68B85E55-A2A1-4682-B891-F201358A92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45EF6EDB-9B5D-49E9-96FA-1AE08BF95E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38338226-D6E2-4EEE-B271-DB4BD096D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4878FB48-17B3-4A11-8025-DE0945CD4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4150A21C-DD6D-4D3C-9E95-7A3CA263B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7505BF04-104D-4180-A284-42FCD6B04D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52CD06E-EB43-4697-A9C1-290232C3BA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102" y="1049979"/>
            <a:ext cx="9049733" cy="3285866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6600" dirty="0">
                <a:solidFill>
                  <a:schemeClr val="bg2"/>
                </a:solidFill>
              </a:rPr>
            </a:br>
            <a:r>
              <a:rPr lang="en-US" sz="4400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Perceptions of Early Haptic Simulation in Undergraduate Dental Education:</a:t>
            </a:r>
            <a:br>
              <a:rPr lang="en-US" sz="4400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Mixed-Methods Study</a:t>
            </a:r>
            <a:br>
              <a:rPr lang="en-US" sz="4400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400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Alsaqer A, Brown J, Cairns A, Al-Ani Z</a:t>
            </a:r>
          </a:p>
        </p:txBody>
      </p:sp>
    </p:spTree>
    <p:extLst>
      <p:ext uri="{BB962C8B-B14F-4D97-AF65-F5344CB8AC3E}">
        <p14:creationId xmlns:p14="http://schemas.microsoft.com/office/powerpoint/2010/main" val="38844669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E0B32B-EB84-36D2-0045-0A50F4D51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94C52C56-BEF2-4E22-8C8E-A7AC96B03A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2340C6-5FE5-E155-F865-BAC194DC4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707" y="929951"/>
            <a:ext cx="2820552" cy="510540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79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31" name="Content Placeholder 2">
            <a:extLst>
              <a:ext uri="{FF2B5EF4-FFF2-40B4-BE49-F238E27FC236}">
                <a16:creationId xmlns:a16="http://schemas.microsoft.com/office/drawing/2014/main" id="{6A2E6783-2175-2876-1D77-3E0CCBD0D6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8217190"/>
              </p:ext>
            </p:extLst>
          </p:nvPr>
        </p:nvGraphicFramePr>
        <p:xfrm>
          <a:off x="4699000" y="685800"/>
          <a:ext cx="7328160" cy="5593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47C19286-935C-4ED7-FF2D-7830F9B26A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699" y="316051"/>
            <a:ext cx="3789393" cy="284204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6772A3-89DD-0763-B52A-2E5EDF6C45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199" y="3838222"/>
            <a:ext cx="2157942" cy="287725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0496992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92CCE-C435-464E-A19A-D4C606FDB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0707" y="293914"/>
            <a:ext cx="9742318" cy="1752599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Aims and Objectives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1" name="Content Placeholder 2">
            <a:extLst>
              <a:ext uri="{FF2B5EF4-FFF2-40B4-BE49-F238E27FC236}">
                <a16:creationId xmlns:a16="http://schemas.microsoft.com/office/drawing/2014/main" id="{27D2709E-AC3F-B2F4-59C0-63C68A6764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4738010"/>
              </p:ext>
            </p:extLst>
          </p:nvPr>
        </p:nvGraphicFramePr>
        <p:xfrm>
          <a:off x="1371600" y="1968759"/>
          <a:ext cx="10131425" cy="38224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0684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D28A4A-ADEE-4373-F20E-E649C8BD2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" name="Rectangle 91">
            <a:extLst>
              <a:ext uri="{FF2B5EF4-FFF2-40B4-BE49-F238E27FC236}">
                <a16:creationId xmlns:a16="http://schemas.microsoft.com/office/drawing/2014/main" id="{88609797-57FF-FD81-9F62-790A5003E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4AB20B8D-F2E1-63C4-FB99-901674F8D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8BC816-1A6F-B238-15AB-622DDD48F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0096" y="736603"/>
            <a:ext cx="7214425" cy="5105400"/>
          </a:xfrm>
        </p:spPr>
        <p:txBody>
          <a:bodyPr vert="horz" lIns="91440" tIns="45720" rIns="91440" bIns="45720" rtlCol="0"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A cross-sectional, mixed-methods survey was conducted involving first-year (BDS1, n = 15) and second-year (BDS2, n = 12) dental students who had completed a single simulation session at the end of their first year.</a:t>
            </a:r>
            <a:b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Questionnaires included Likert-scale items and open-ended questions structured around five educational domains. Quantitative data were analysed descriptively, and qualitative responses underwent thematic analysis.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6AF22585-D9B6-BBFA-DAF2-DE9B73326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97" name="Freeform 6">
              <a:extLst>
                <a:ext uri="{FF2B5EF4-FFF2-40B4-BE49-F238E27FC236}">
                  <a16:creationId xmlns:a16="http://schemas.microsoft.com/office/drawing/2014/main" id="{040C1B4E-05F6-1206-3AF5-8F09FF54AD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7">
              <a:extLst>
                <a:ext uri="{FF2B5EF4-FFF2-40B4-BE49-F238E27FC236}">
                  <a16:creationId xmlns:a16="http://schemas.microsoft.com/office/drawing/2014/main" id="{AE29B526-6266-2ADA-EF89-97A9A1A966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8">
              <a:extLst>
                <a:ext uri="{FF2B5EF4-FFF2-40B4-BE49-F238E27FC236}">
                  <a16:creationId xmlns:a16="http://schemas.microsoft.com/office/drawing/2014/main" id="{F2B746AC-EF71-01E4-88D2-60328E266B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9">
              <a:extLst>
                <a:ext uri="{FF2B5EF4-FFF2-40B4-BE49-F238E27FC236}">
                  <a16:creationId xmlns:a16="http://schemas.microsoft.com/office/drawing/2014/main" id="{05B1E387-0C36-F8D4-54E0-54714A1336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0">
              <a:extLst>
                <a:ext uri="{FF2B5EF4-FFF2-40B4-BE49-F238E27FC236}">
                  <a16:creationId xmlns:a16="http://schemas.microsoft.com/office/drawing/2014/main" id="{DEEAB6BA-06F8-6DC0-FFD0-C327FA185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11">
              <a:extLst>
                <a:ext uri="{FF2B5EF4-FFF2-40B4-BE49-F238E27FC236}">
                  <a16:creationId xmlns:a16="http://schemas.microsoft.com/office/drawing/2014/main" id="{44A5F0DF-FA42-55ED-BA19-13254968FB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Title 1">
            <a:extLst>
              <a:ext uri="{FF2B5EF4-FFF2-40B4-BE49-F238E27FC236}">
                <a16:creationId xmlns:a16="http://schemas.microsoft.com/office/drawing/2014/main" id="{5327476E-F6FA-A8D0-2C5D-C6ED66374783}"/>
              </a:ext>
            </a:extLst>
          </p:cNvPr>
          <p:cNvSpPr txBox="1">
            <a:spLocks/>
          </p:cNvSpPr>
          <p:nvPr/>
        </p:nvSpPr>
        <p:spPr>
          <a:xfrm>
            <a:off x="-560528" y="271463"/>
            <a:ext cx="4618504" cy="510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Materials and methods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C4BF6-EFB1-4133-F3EB-A85BC106DE0B}"/>
              </a:ext>
            </a:extLst>
          </p:cNvPr>
          <p:cNvGrpSpPr/>
          <p:nvPr/>
        </p:nvGrpSpPr>
        <p:grpSpPr>
          <a:xfrm>
            <a:off x="504995" y="1805937"/>
            <a:ext cx="2475737" cy="4639723"/>
            <a:chOff x="522456" y="1662754"/>
            <a:chExt cx="2475737" cy="463972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B88BABC-E309-0C50-91F9-22825CA570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2456" y="1662754"/>
              <a:ext cx="2469962" cy="209960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E5CB891-4B30-F5C2-6DB8-7BD42C4A42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4178" y="3929504"/>
              <a:ext cx="2464015" cy="2372973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</p:grpSp>
    </p:spTree>
    <p:extLst>
      <p:ext uri="{BB962C8B-B14F-4D97-AF65-F5344CB8AC3E}">
        <p14:creationId xmlns:p14="http://schemas.microsoft.com/office/powerpoint/2010/main" val="3413797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1" name="Rectangle 110">
            <a:extLst>
              <a:ext uri="{FF2B5EF4-FFF2-40B4-BE49-F238E27FC236}">
                <a16:creationId xmlns:a16="http://schemas.microsoft.com/office/drawing/2014/main" id="{94C52C56-BEF2-4E22-8C8E-A7AC96B03A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599D66-2FD6-6CDF-C029-09F6F3014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1" y="685800"/>
            <a:ext cx="2639962" cy="51054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 </a:t>
            </a: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16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69" name="Content Placeholder 2">
            <a:extLst>
              <a:ext uri="{FF2B5EF4-FFF2-40B4-BE49-F238E27FC236}">
                <a16:creationId xmlns:a16="http://schemas.microsoft.com/office/drawing/2014/main" id="{2FBDA23B-262A-46B2-27F1-C107BFFE51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9177841"/>
              </p:ext>
            </p:extLst>
          </p:nvPr>
        </p:nvGraphicFramePr>
        <p:xfrm>
          <a:off x="4628734" y="764380"/>
          <a:ext cx="7416637" cy="5329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7337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F2E892-24ED-8319-0C81-DE71702A2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>
            <a:extLst>
              <a:ext uri="{FF2B5EF4-FFF2-40B4-BE49-F238E27FC236}">
                <a16:creationId xmlns:a16="http://schemas.microsoft.com/office/drawing/2014/main" id="{F659138C-74A1-445B-848C-3608AE871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7DFD7409-66D7-4C9C-B528-E79EB64A4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7455" y="0"/>
            <a:ext cx="5014912" cy="6862763"/>
            <a:chOff x="2928938" y="-4763"/>
            <a:chExt cx="5014912" cy="6862763"/>
          </a:xfrm>
        </p:grpSpPr>
        <p:sp>
          <p:nvSpPr>
            <p:cNvPr id="63" name="Freeform 6">
              <a:extLst>
                <a:ext uri="{FF2B5EF4-FFF2-40B4-BE49-F238E27FC236}">
                  <a16:creationId xmlns:a16="http://schemas.microsoft.com/office/drawing/2014/main" id="{87990EF0-5F6F-4FE3-AA65-8968AF2DF8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7">
              <a:extLst>
                <a:ext uri="{FF2B5EF4-FFF2-40B4-BE49-F238E27FC236}">
                  <a16:creationId xmlns:a16="http://schemas.microsoft.com/office/drawing/2014/main" id="{D78F7598-94C7-46E9-8B2A-CB44A0F25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id="{99D2CBB1-072D-4875-B7D7-CADB0ABF3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13">
              <a:extLst>
                <a:ext uri="{FF2B5EF4-FFF2-40B4-BE49-F238E27FC236}">
                  <a16:creationId xmlns:a16="http://schemas.microsoft.com/office/drawing/2014/main" id="{58F600B4-EE22-4BA5-A764-9D80C335C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14">
              <a:extLst>
                <a:ext uri="{FF2B5EF4-FFF2-40B4-BE49-F238E27FC236}">
                  <a16:creationId xmlns:a16="http://schemas.microsoft.com/office/drawing/2014/main" id="{1E8DAD02-2B30-48A9-ACE0-2E9193091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15">
              <a:extLst>
                <a:ext uri="{FF2B5EF4-FFF2-40B4-BE49-F238E27FC236}">
                  <a16:creationId xmlns:a16="http://schemas.microsoft.com/office/drawing/2014/main" id="{F8F76B12-142C-41AF-B239-F414ABCFA2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70" name="Rectangle 69">
            <a:extLst>
              <a:ext uri="{FF2B5EF4-FFF2-40B4-BE49-F238E27FC236}">
                <a16:creationId xmlns:a16="http://schemas.microsoft.com/office/drawing/2014/main" id="{225F4217-4021-45A0-812B-398F9A7A93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929" y="667808"/>
            <a:ext cx="10894142" cy="5580592"/>
          </a:xfrm>
          <a:prstGeom prst="rect">
            <a:avLst/>
          </a:prstGeom>
          <a:ln w="3175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F3FD10-4EFF-E3B9-C431-93D7BF49F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455" y="-858592"/>
            <a:ext cx="3145536" cy="433425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Conclusion 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486F4EBC-E415-40E4-A8BA-BA66F0B63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920240"/>
            <a:ext cx="0" cy="301752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83A251E-8491-189E-2B4F-9349390A9437}"/>
              </a:ext>
            </a:extLst>
          </p:cNvPr>
          <p:cNvSpPr txBox="1"/>
          <p:nvPr/>
        </p:nvSpPr>
        <p:spPr>
          <a:xfrm>
            <a:off x="5007932" y="1261873"/>
            <a:ext cx="6235453" cy="4334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Early exposure to haptic simulation was perceived as a valuable adjunct for orientation, confidence building, and reflective learning, but not as a replacement for conventional phantom-head training.</a:t>
            </a:r>
          </a:p>
          <a:p>
            <a:pPr marL="0" indent="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Students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emphasised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that repetition, realism, and alignment with the preclinical curriculum are essential to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maximise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educational impact.</a:t>
            </a:r>
          </a:p>
          <a:p>
            <a:pPr marL="0" indent="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These findings provide evidence-informed guidance for dental schools considering the early-stage implementation and curricular integration of haptic simulation technologies.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FE87EB-8BB4-C03E-7903-B69CA0C5C8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0952" b="3587"/>
          <a:stretch>
            <a:fillRect/>
          </a:stretch>
        </p:blipFill>
        <p:spPr>
          <a:xfrm>
            <a:off x="995316" y="1642440"/>
            <a:ext cx="3491028" cy="42751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228073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27C19A7-3107-4CB2-BD0D-F7C79BE028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3315AA3-EAE3-44ED-8368-BAC2FFFB48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7023227-530E-4024-91EF-312A851A758C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Parallax design</Template>
  <TotalTime>394</TotalTime>
  <Words>425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Corbel</vt:lpstr>
      <vt:lpstr>Parallax</vt:lpstr>
      <vt:lpstr> Student Perceptions of Early Haptic Simulation in Undergraduate Dental Education:  A Mixed-Methods Study  Alsaqer A, Brown J, Cairns A, Al-Ani Z</vt:lpstr>
      <vt:lpstr>Background</vt:lpstr>
      <vt:lpstr>Aims and Objectives</vt:lpstr>
      <vt:lpstr>A cross-sectional, mixed-methods survey was conducted involving first-year (BDS1, n = 15) and second-year (BDS2, n = 12) dental students who had completed a single simulation session at the end of their first year.  Questionnaires included Likert-scale items and open-ended questions structured around five educational domains. Quantitative data were analysed descriptively, and qualitative responses underwent thematic analysis.</vt:lpstr>
      <vt:lpstr>Results </vt:lpstr>
      <vt:lpstr>Conclusion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Alsaqer, Amani</dc:creator>
  <cp:lastModifiedBy>Ziad Al-Ani</cp:lastModifiedBy>
  <cp:revision>8</cp:revision>
  <dcterms:created xsi:type="dcterms:W3CDTF">2026-07-25T11:27:18Z</dcterms:created>
  <dcterms:modified xsi:type="dcterms:W3CDTF">2026-08-24T15:42:43Z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