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19"/>
  </p:notesMasterIdLst>
  <p:sldIdLst>
    <p:sldId id="2767" r:id="rId5"/>
    <p:sldId id="257" r:id="rId6"/>
    <p:sldId id="2773" r:id="rId7"/>
    <p:sldId id="262" r:id="rId8"/>
    <p:sldId id="2774" r:id="rId9"/>
    <p:sldId id="2775" r:id="rId10"/>
    <p:sldId id="2790" r:id="rId11"/>
    <p:sldId id="264" r:id="rId12"/>
    <p:sldId id="2777" r:id="rId13"/>
    <p:sldId id="2791" r:id="rId14"/>
    <p:sldId id="2789" r:id="rId15"/>
    <p:sldId id="2788" r:id="rId16"/>
    <p:sldId id="2768" r:id="rId17"/>
    <p:sldId id="2782"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99"/>
    <a:srgbClr val="E0D9CA"/>
    <a:srgbClr val="CDCDD1"/>
    <a:srgbClr val="DFDFE1"/>
    <a:srgbClr val="D7D9F9"/>
    <a:srgbClr val="B7DBFF"/>
    <a:srgbClr val="D1E8FF"/>
    <a:srgbClr val="D9D9FF"/>
    <a:srgbClr val="F9F4F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094" autoAdjust="0"/>
    <p:restoredTop sz="70401" autoAdjust="0"/>
  </p:normalViewPr>
  <p:slideViewPr>
    <p:cSldViewPr snapToGrid="0">
      <p:cViewPr>
        <p:scale>
          <a:sx n="70" d="100"/>
          <a:sy n="70" d="100"/>
        </p:scale>
        <p:origin x="561" y="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2D05EE-1874-40CA-ACBB-AAFE8CEAEC56}" type="datetimeFigureOut">
              <a:t>7/29/2026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9B9498-FDEE-4498-AC3A-C83DFCC8A50A}" type="slidenum">
              <a:t>‹#›</a:t>
            </a:fld>
            <a:endParaRPr lang="en-US" dirty="0"/>
          </a:p>
        </p:txBody>
      </p:sp>
    </p:spTree>
    <p:extLst>
      <p:ext uri="{BB962C8B-B14F-4D97-AF65-F5344CB8AC3E}">
        <p14:creationId xmlns:p14="http://schemas.microsoft.com/office/powerpoint/2010/main" val="9007769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65C32D-63EE-4133-9108-A2BD34E475D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371621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A7F0DC-FB5B-9EF4-FC12-A757715BEF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E42D4F-8946-0A87-215F-DF5BF0E153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0DFBAB-6624-E337-5C12-69F8E6F0A6A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B230B5A-D803-51A9-E339-4A657884CF5E}"/>
              </a:ext>
            </a:extLst>
          </p:cNvPr>
          <p:cNvSpPr>
            <a:spLocks noGrp="1"/>
          </p:cNvSpPr>
          <p:nvPr>
            <p:ph type="sldNum" sz="quarter" idx="5"/>
          </p:nvPr>
        </p:nvSpPr>
        <p:spPr/>
        <p:txBody>
          <a:bodyPr/>
          <a:lstStyle/>
          <a:p>
            <a:fld id="{509B9498-FDEE-4498-AC3A-C83DFCC8A50A}" type="slidenum">
              <a:rPr lang="en-GB" smtClean="0"/>
              <a:t>11</a:t>
            </a:fld>
            <a:endParaRPr lang="en-GB" dirty="0"/>
          </a:p>
        </p:txBody>
      </p:sp>
    </p:spTree>
    <p:extLst>
      <p:ext uri="{BB962C8B-B14F-4D97-AF65-F5344CB8AC3E}">
        <p14:creationId xmlns:p14="http://schemas.microsoft.com/office/powerpoint/2010/main" val="29423327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F3862D-F770-33FF-9466-9944B5AEA5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7F2799-90E8-7CBB-44B9-6A8B1B957C6C}"/>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1FBDF11D-B8BB-3B4D-862C-AA432848296D}"/>
              </a:ext>
            </a:extLst>
          </p:cNvPr>
          <p:cNvSpPr>
            <a:spLocks noGrp="1"/>
          </p:cNvSpPr>
          <p:nvPr>
            <p:ph type="body" idx="1"/>
          </p:nvPr>
        </p:nvSpPr>
        <p:spPr/>
        <p:txBody>
          <a:bodyPr/>
          <a:lstStyle/>
          <a:p>
            <a:r>
              <a:rPr lang="en-GB" dirty="0"/>
              <a:t>Inevitably, some students will struggle when learning to perform dental procedures. We can best support them by:</a:t>
            </a:r>
          </a:p>
          <a:p>
            <a:pPr marL="171450" indent="-171450">
              <a:buFont typeface="Arial" panose="020B0604020202020204" pitchFamily="34" charset="0"/>
              <a:buChar char="•"/>
            </a:pPr>
            <a:r>
              <a:rPr lang="en-GB" dirty="0"/>
              <a:t>Providing specific guidance on how to position themselves and their instruments, particularly for upper arch procedures requiring indirect vision </a:t>
            </a:r>
          </a:p>
          <a:p>
            <a:pPr marL="171450" indent="-171450">
              <a:buFont typeface="Arial" panose="020B0604020202020204" pitchFamily="34" charset="0"/>
              <a:buChar char="•"/>
            </a:pPr>
            <a:r>
              <a:rPr lang="en-GB" dirty="0"/>
              <a:t>Allowing students to be come familiar with tools and equipment before practicing specific dental procedures and allowing a degree of freedom over burs with similar functions </a:t>
            </a:r>
          </a:p>
          <a:p>
            <a:pPr marL="171450" indent="-171450">
              <a:buFont typeface="Arial" panose="020B0604020202020204" pitchFamily="34" charset="0"/>
              <a:buChar char="•"/>
            </a:pPr>
            <a:r>
              <a:rPr lang="en-GB" dirty="0"/>
              <a:t>Providing students with pre-sessional resources such as videos, worksheets and diagrams </a:t>
            </a:r>
          </a:p>
          <a:p>
            <a:pPr marL="171450" indent="-171450">
              <a:buFont typeface="Arial" panose="020B0604020202020204" pitchFamily="34" charset="0"/>
              <a:buChar char="•"/>
            </a:pPr>
            <a:r>
              <a:rPr lang="en-GB" dirty="0"/>
              <a:t>Providing constructive advice that addresses how to improve tailored to the individual student </a:t>
            </a:r>
          </a:p>
          <a:p>
            <a:pPr marL="171450" indent="-171450">
              <a:buFont typeface="Arial" panose="020B0604020202020204" pitchFamily="34" charset="0"/>
              <a:buChar char="•"/>
            </a:pPr>
            <a:r>
              <a:rPr lang="en-GB" dirty="0"/>
              <a:t>Ensuring students feel comfortable asking for help and advice </a:t>
            </a:r>
          </a:p>
          <a:p>
            <a:pPr marL="171450" indent="-171450">
              <a:buFont typeface="Arial" panose="020B0604020202020204" pitchFamily="34" charset="0"/>
              <a:buChar char="•"/>
            </a:pPr>
            <a:r>
              <a:rPr lang="en-GB" dirty="0"/>
              <a:t>Ensuring tutors are aware of students’ disabilities and difficulties and how these can impact on their learning </a:t>
            </a:r>
          </a:p>
          <a:p>
            <a:pPr marL="171450" indent="-171450">
              <a:buFont typeface="Arial" panose="020B0604020202020204" pitchFamily="34" charset="0"/>
              <a:buChar char="•"/>
            </a:pPr>
            <a:r>
              <a:rPr lang="en-GB" dirty="0"/>
              <a:t>Maximising timetabling and making use of resources to increase practice opportunities and learning pace</a:t>
            </a:r>
          </a:p>
        </p:txBody>
      </p:sp>
      <p:sp>
        <p:nvSpPr>
          <p:cNvPr id="4" name="Slide Number Placeholder 3">
            <a:extLst>
              <a:ext uri="{FF2B5EF4-FFF2-40B4-BE49-F238E27FC236}">
                <a16:creationId xmlns:a16="http://schemas.microsoft.com/office/drawing/2014/main" id="{1EC26AC1-EC09-276E-10C7-6E33BFF579DA}"/>
              </a:ext>
            </a:extLst>
          </p:cNvPr>
          <p:cNvSpPr>
            <a:spLocks noGrp="1"/>
          </p:cNvSpPr>
          <p:nvPr>
            <p:ph type="sldNum" sz="quarter" idx="5"/>
          </p:nvPr>
        </p:nvSpPr>
        <p:spPr/>
        <p:txBody>
          <a:bodyPr/>
          <a:lstStyle/>
          <a:p>
            <a:fld id="{509B9498-FDEE-4498-AC3A-C83DFCC8A50A}" type="slidenum">
              <a:rPr lang="en-GB" smtClean="0"/>
              <a:t>12</a:t>
            </a:fld>
            <a:endParaRPr lang="en-GB" dirty="0"/>
          </a:p>
        </p:txBody>
      </p:sp>
    </p:spTree>
    <p:extLst>
      <p:ext uri="{BB962C8B-B14F-4D97-AF65-F5344CB8AC3E}">
        <p14:creationId xmlns:p14="http://schemas.microsoft.com/office/powerpoint/2010/main" val="6426680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07E67D-9095-3BF1-9C42-996B364A9C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A4B650-5BA1-7AA3-10AC-60C9C816E407}"/>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A6023517-B79A-4735-438F-23C064E1C0D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2DA7C37B-BAE1-5920-AB64-8450A973DB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65C32D-63EE-4133-9108-A2BD34E475D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93446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r>
              <a:rPr lang="en-GB" dirty="0"/>
              <a:t>Fine motor skills or manual dexterity is the ability to do fine, precise movements with our hands. </a:t>
            </a:r>
          </a:p>
          <a:p>
            <a:endParaRPr lang="en-GB" dirty="0"/>
          </a:p>
          <a:p>
            <a:r>
              <a:rPr lang="en-GB" dirty="0"/>
              <a:t>In dental school this is usually performed on plastic teeth or with virtual reality and haptics technology, as well as on live patients under supervision. </a:t>
            </a:r>
          </a:p>
          <a:p>
            <a:endParaRPr lang="en-GB" dirty="0"/>
          </a:p>
          <a:p>
            <a:r>
              <a:rPr lang="en-GB" dirty="0"/>
              <a:t>However, we know that inevitably some students will struggle more than others in developing these skills which means they experience more difficulty in carrying out dental procedures. </a:t>
            </a:r>
          </a:p>
        </p:txBody>
      </p:sp>
      <p:sp>
        <p:nvSpPr>
          <p:cNvPr id="4" name="Slide Number Placeholder 3"/>
          <p:cNvSpPr>
            <a:spLocks noGrp="1"/>
          </p:cNvSpPr>
          <p:nvPr>
            <p:ph type="sldNum" sz="quarter" idx="5"/>
          </p:nvPr>
        </p:nvSpPr>
        <p:spPr/>
        <p:txBody>
          <a:bodyPr/>
          <a:lstStyle/>
          <a:p>
            <a:fld id="{509B9498-FDEE-4498-AC3A-C83DFCC8A50A}" type="slidenum">
              <a:rPr lang="en-GB" smtClean="0"/>
              <a:t>2</a:t>
            </a:fld>
            <a:endParaRPr lang="en-GB" dirty="0"/>
          </a:p>
        </p:txBody>
      </p:sp>
    </p:spTree>
    <p:extLst>
      <p:ext uri="{BB962C8B-B14F-4D97-AF65-F5344CB8AC3E}">
        <p14:creationId xmlns:p14="http://schemas.microsoft.com/office/powerpoint/2010/main" val="16093802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r>
              <a:rPr lang="en-GB" dirty="0"/>
              <a:t>Existing literature suggests that students struggle with gauging depth and distance and also find mastering indirect vision difficult. </a:t>
            </a:r>
          </a:p>
          <a:p>
            <a:endParaRPr lang="en-GB" dirty="0"/>
          </a:p>
          <a:p>
            <a:r>
              <a:rPr lang="en-GB" dirty="0"/>
              <a:t>The literature also suggests some solutions:</a:t>
            </a:r>
          </a:p>
          <a:p>
            <a:pPr marL="171450" indent="-171450">
              <a:buFont typeface="Arial" panose="020B0604020202020204" pitchFamily="34" charset="0"/>
              <a:buChar char="•"/>
            </a:pPr>
            <a:r>
              <a:rPr lang="en-GB" dirty="0"/>
              <a:t>Manual dexterity screening tests during the admissions process where candidates are assessed for their fine motor skill abilities. However, there is disagreement on this method on the literature as authors argue skills can be developed with training and practice. We also know that candidates can get nervous and anxious during interviews so may not be able to demonstrate their true potential. </a:t>
            </a:r>
          </a:p>
          <a:p>
            <a:pPr marL="171450" indent="-171450">
              <a:buFont typeface="Arial" panose="020B0604020202020204" pitchFamily="34" charset="0"/>
              <a:buChar char="•"/>
            </a:pPr>
            <a:r>
              <a:rPr lang="en-GB" dirty="0"/>
              <a:t>Magnification – however loupes are usually costly and therefore can introduce a financial barrier if made to be mandatory or an expectation and some students may miss out. </a:t>
            </a:r>
          </a:p>
          <a:p>
            <a:pPr marL="171450" indent="-171450">
              <a:buFont typeface="Arial" panose="020B0604020202020204" pitchFamily="34" charset="0"/>
              <a:buChar char="•"/>
            </a:pPr>
            <a:r>
              <a:rPr lang="en-GB" dirty="0"/>
              <a:t>Creative media – activities which utilise the fingers such as drawing and wax sculpting can help to develop fine motor skills, allowing better fine motor manipulation in carrying out dental procedures. </a:t>
            </a:r>
          </a:p>
        </p:txBody>
      </p:sp>
      <p:sp>
        <p:nvSpPr>
          <p:cNvPr id="4" name="Slide Number Placeholder 3"/>
          <p:cNvSpPr>
            <a:spLocks noGrp="1"/>
          </p:cNvSpPr>
          <p:nvPr>
            <p:ph type="sldNum" sz="quarter" idx="5"/>
          </p:nvPr>
        </p:nvSpPr>
        <p:spPr/>
        <p:txBody>
          <a:bodyPr/>
          <a:lstStyle/>
          <a:p>
            <a:fld id="{509B9498-FDEE-4498-AC3A-C83DFCC8A50A}" type="slidenum">
              <a:rPr lang="en-GB" smtClean="0"/>
              <a:t>3</a:t>
            </a:fld>
            <a:endParaRPr lang="en-GB" dirty="0"/>
          </a:p>
        </p:txBody>
      </p:sp>
    </p:spTree>
    <p:extLst>
      <p:ext uri="{BB962C8B-B14F-4D97-AF65-F5344CB8AC3E}">
        <p14:creationId xmlns:p14="http://schemas.microsoft.com/office/powerpoint/2010/main" val="25543653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r>
              <a:rPr lang="en-GB" dirty="0"/>
              <a:t>We invited dental students In years 3-5 who self-assessed as struggling with fine motor skills – we picked these years as students are exposed to both clinical skills labs and patient-facing clinics. </a:t>
            </a:r>
          </a:p>
          <a:p>
            <a:r>
              <a:rPr lang="en-GB" dirty="0"/>
              <a:t>They were invited through a questionnaire disseminated during their clinical skills labs sessions. </a:t>
            </a:r>
          </a:p>
          <a:p>
            <a:r>
              <a:rPr lang="en-GB" dirty="0"/>
              <a:t>The one-to-one interviews were held online on Microsoft Teams and explored the following:</a:t>
            </a:r>
          </a:p>
          <a:p>
            <a:pPr marL="228600" indent="-228600">
              <a:buFont typeface="+mj-lt"/>
              <a:buAutoNum type="arabicPeriod"/>
            </a:pPr>
            <a:r>
              <a:rPr lang="en-GB" dirty="0"/>
              <a:t>The participants understanding of fine motor skills</a:t>
            </a:r>
          </a:p>
          <a:p>
            <a:pPr marL="228600" indent="-228600">
              <a:buFont typeface="+mj-lt"/>
              <a:buAutoNum type="arabicPeriod"/>
            </a:pPr>
            <a:r>
              <a:rPr lang="en-GB" dirty="0"/>
              <a:t>Their feeling and perceptions to their own fine motor skills </a:t>
            </a:r>
          </a:p>
          <a:p>
            <a:pPr marL="228600" indent="-228600">
              <a:buFont typeface="+mj-lt"/>
              <a:buAutoNum type="arabicPeriod"/>
            </a:pPr>
            <a:r>
              <a:rPr lang="en-GB" dirty="0"/>
              <a:t>Their experiences regarding fine motor skills in both clinical skill and patient-facing sessions </a:t>
            </a:r>
          </a:p>
          <a:p>
            <a:pPr marL="228600" indent="-228600">
              <a:buFont typeface="+mj-lt"/>
              <a:buAutoNum type="arabicPeriod"/>
            </a:pPr>
            <a:r>
              <a:rPr lang="en-GB" dirty="0"/>
              <a:t>Recommendations for supportive measures </a:t>
            </a:r>
          </a:p>
          <a:p>
            <a:pPr marL="171450" indent="-171450">
              <a:buFont typeface="Arial" panose="020B0604020202020204" pitchFamily="34" charset="0"/>
              <a:buChar char="•"/>
            </a:pPr>
            <a:endParaRPr lang="en-GB" dirty="0"/>
          </a:p>
          <a:p>
            <a:pPr marL="0" indent="0">
              <a:buFont typeface="Arial" panose="020B0604020202020204" pitchFamily="34" charset="0"/>
              <a:buNone/>
            </a:pPr>
            <a:r>
              <a:rPr lang="en-GB" dirty="0"/>
              <a:t>The data was analysed using reflexive thematic analysis as described by Braun and Clarke. This process is still in progress to reach an end result ready for publication. </a:t>
            </a:r>
          </a:p>
        </p:txBody>
      </p:sp>
      <p:sp>
        <p:nvSpPr>
          <p:cNvPr id="4" name="Slide Number Placeholder 3"/>
          <p:cNvSpPr>
            <a:spLocks noGrp="1"/>
          </p:cNvSpPr>
          <p:nvPr>
            <p:ph type="sldNum" sz="quarter" idx="5"/>
          </p:nvPr>
        </p:nvSpPr>
        <p:spPr/>
        <p:txBody>
          <a:bodyPr/>
          <a:lstStyle/>
          <a:p>
            <a:fld id="{509B9498-FDEE-4498-AC3A-C83DFCC8A50A}" type="slidenum">
              <a:rPr lang="en-GB" smtClean="0"/>
              <a:t>5</a:t>
            </a:fld>
            <a:endParaRPr lang="en-GB" dirty="0"/>
          </a:p>
        </p:txBody>
      </p:sp>
    </p:spTree>
    <p:extLst>
      <p:ext uri="{BB962C8B-B14F-4D97-AF65-F5344CB8AC3E}">
        <p14:creationId xmlns:p14="http://schemas.microsoft.com/office/powerpoint/2010/main" val="18920680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E0DF03-AFDB-215C-042B-9A686A86CE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D7E7FF-F37F-9D2A-68C9-FC3E71830969}"/>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EB15176F-072A-2130-F32D-CB5192D8638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909989A7-AC05-A89D-E99D-11704CC330A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65C32D-63EE-4133-9108-A2BD34E475D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297059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09B9498-FDEE-4498-AC3A-C83DFCC8A50A}" type="slidenum">
              <a:rPr lang="en-GB" smtClean="0"/>
              <a:t>7</a:t>
            </a:fld>
            <a:endParaRPr lang="en-GB" dirty="0"/>
          </a:p>
        </p:txBody>
      </p:sp>
    </p:spTree>
    <p:extLst>
      <p:ext uri="{BB962C8B-B14F-4D97-AF65-F5344CB8AC3E}">
        <p14:creationId xmlns:p14="http://schemas.microsoft.com/office/powerpoint/2010/main" val="22470378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09B9498-FDEE-4498-AC3A-C83DFCC8A50A}" type="slidenum">
              <a:rPr lang="en-GB" smtClean="0"/>
              <a:t>8</a:t>
            </a:fld>
            <a:endParaRPr lang="en-GB" dirty="0"/>
          </a:p>
        </p:txBody>
      </p:sp>
    </p:spTree>
    <p:extLst>
      <p:ext uri="{BB962C8B-B14F-4D97-AF65-F5344CB8AC3E}">
        <p14:creationId xmlns:p14="http://schemas.microsoft.com/office/powerpoint/2010/main" val="20669289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BCCAE9-4497-1C75-F17E-7AD0EF1A25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63E91C-2168-B01A-8380-FAB9903719FE}"/>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BA7ECB6E-79CA-08F6-BACD-65F3D9BD927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90E5D179-20E2-2CB6-9218-193701EAE44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65C32D-63EE-4133-9108-A2BD34E475D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78967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2F29DB-1C1B-4FD0-1638-34C1004B9E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E56EE0-38C9-43F4-B302-E03B7BDF43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95A112-A112-B659-F4CC-7A6D9B876E3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8C8BACD-5E65-16EC-2C79-030977EB99C4}"/>
              </a:ext>
            </a:extLst>
          </p:cNvPr>
          <p:cNvSpPr>
            <a:spLocks noGrp="1"/>
          </p:cNvSpPr>
          <p:nvPr>
            <p:ph type="sldNum" sz="quarter" idx="5"/>
          </p:nvPr>
        </p:nvSpPr>
        <p:spPr/>
        <p:txBody>
          <a:bodyPr/>
          <a:lstStyle/>
          <a:p>
            <a:fld id="{509B9498-FDEE-4498-AC3A-C83DFCC8A50A}" type="slidenum">
              <a:rPr lang="en-GB" smtClean="0"/>
              <a:t>10</a:t>
            </a:fld>
            <a:endParaRPr lang="en-GB" dirty="0"/>
          </a:p>
        </p:txBody>
      </p:sp>
    </p:spTree>
    <p:extLst>
      <p:ext uri="{BB962C8B-B14F-4D97-AF65-F5344CB8AC3E}">
        <p14:creationId xmlns:p14="http://schemas.microsoft.com/office/powerpoint/2010/main" val="15656508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31172" y="3425399"/>
            <a:ext cx="7685140" cy="2621154"/>
          </a:xfrm>
        </p:spPr>
        <p:txBody>
          <a:bodyPr anchor="b">
            <a:noAutofit/>
          </a:bodyPr>
          <a:lstStyle>
            <a:lvl1pPr algn="l">
              <a:defRPr sz="7200">
                <a:solidFill>
                  <a:schemeClr val="bg2"/>
                </a:solidFill>
              </a:defRPr>
            </a:lvl1pPr>
          </a:lstStyle>
          <a:p>
            <a:r>
              <a:rPr lang="en-GB"/>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31172" y="415057"/>
            <a:ext cx="7685139" cy="1414091"/>
          </a:xfrm>
        </p:spPr>
        <p:txBody>
          <a:bodyPr>
            <a:normAutofit/>
          </a:bodyPr>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bg1"/>
                </a:solidFill>
              </a:defRPr>
            </a:lvl1pPr>
          </a:lstStyle>
          <a:p>
            <a:fld id="{B04EF954-66B1-4168-AF40-97F3DAF43FC4}" type="datetime1">
              <a:rPr lang="en-US" smtClean="0"/>
              <a:t>7/29/2026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bg1"/>
                </a:solidFill>
              </a:defRPr>
            </a:lvl1p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bg1"/>
                </a:solidFill>
              </a:defRPr>
            </a:lvl1pPr>
          </a:lstStyle>
          <a:p>
            <a:fld id="{84C450F2-3BB4-4AE4-8A35-A9D7AEA4C850}" type="slidenum">
              <a:rPr lang="en-US" smtClean="0"/>
              <a:pPr/>
              <a:t>‹#›</a:t>
            </a:fld>
            <a:endParaRPr lang="en-US" dirty="0"/>
          </a:p>
        </p:txBody>
      </p:sp>
    </p:spTree>
    <p:extLst>
      <p:ext uri="{BB962C8B-B14F-4D97-AF65-F5344CB8AC3E}">
        <p14:creationId xmlns:p14="http://schemas.microsoft.com/office/powerpoint/2010/main" val="611351099"/>
      </p:ext>
    </p:extLst>
  </p:cSld>
  <p:clrMapOvr>
    <a:masterClrMapping/>
  </p:clrMapOvr>
  <p:extLst>
    <p:ext uri="{DCECCB84-F9BA-43D5-87BE-67443E8EF086}">
      <p15:sldGuideLst xmlns:p15="http://schemas.microsoft.com/office/powerpoint/2012/main">
        <p15:guide id="3" orient="horz" pos="2160">
          <p15:clr>
            <a:srgbClr val="FBAE40"/>
          </p15:clr>
        </p15:guide>
        <p15:guide id="4"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genda 2">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691006" y="998230"/>
            <a:ext cx="3951469" cy="1947672"/>
          </a:xfrm>
        </p:spPr>
        <p:txBody>
          <a:bodyPr anchor="b">
            <a:noAutofit/>
          </a:bodyPr>
          <a:lstStyle>
            <a:lvl1pPr>
              <a:defRPr sz="4400"/>
            </a:lvl1pPr>
          </a:lstStyle>
          <a:p>
            <a:r>
              <a:rPr lang="en-GB"/>
              <a:t>Click to edit Master title style</a:t>
            </a:r>
            <a:endParaRPr lang="en-US" dirty="0"/>
          </a:p>
        </p:txBody>
      </p:sp>
      <p:sp>
        <p:nvSpPr>
          <p:cNvPr id="9" name="Picture Placeholder 3">
            <a:extLst>
              <a:ext uri="{FF2B5EF4-FFF2-40B4-BE49-F238E27FC236}">
                <a16:creationId xmlns:a16="http://schemas.microsoft.com/office/drawing/2014/main" id="{DD60ACDC-1760-F721-E270-0D2FC4872DF2}"/>
              </a:ext>
            </a:extLst>
          </p:cNvPr>
          <p:cNvSpPr>
            <a:spLocks noGrp="1"/>
          </p:cNvSpPr>
          <p:nvPr>
            <p:ph type="pic" sz="quarter" idx="15"/>
          </p:nvPr>
        </p:nvSpPr>
        <p:spPr>
          <a:xfrm>
            <a:off x="0" y="0"/>
            <a:ext cx="7002464" cy="6399152"/>
          </a:xfrm>
          <a:custGeom>
            <a:avLst/>
            <a:gdLst>
              <a:gd name="connsiteX0" fmla="*/ 0 w 7002464"/>
              <a:gd name="connsiteY0" fmla="*/ 0 h 6399152"/>
              <a:gd name="connsiteX1" fmla="*/ 7002464 w 7002464"/>
              <a:gd name="connsiteY1" fmla="*/ 0 h 6399152"/>
              <a:gd name="connsiteX2" fmla="*/ 7002464 w 7002464"/>
              <a:gd name="connsiteY2" fmla="*/ 5797156 h 6399152"/>
              <a:gd name="connsiteX3" fmla="*/ 6400468 w 7002464"/>
              <a:gd name="connsiteY3" fmla="*/ 6399152 h 6399152"/>
              <a:gd name="connsiteX4" fmla="*/ 0 w 7002464"/>
              <a:gd name="connsiteY4" fmla="*/ 6399152 h 63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02464" h="6399152">
                <a:moveTo>
                  <a:pt x="0" y="0"/>
                </a:moveTo>
                <a:lnTo>
                  <a:pt x="7002464" y="0"/>
                </a:lnTo>
                <a:lnTo>
                  <a:pt x="7002464" y="5797156"/>
                </a:lnTo>
                <a:cubicBezTo>
                  <a:pt x="7002464" y="6129629"/>
                  <a:pt x="6732941" y="6399152"/>
                  <a:pt x="6400468" y="6399152"/>
                </a:cubicBezTo>
                <a:lnTo>
                  <a:pt x="0" y="6399152"/>
                </a:lnTo>
                <a:close/>
              </a:path>
            </a:pathLst>
          </a:custGeom>
          <a:blipFill dpi="0" rotWithShape="1">
            <a:blip r:embed="rId2" cstate="screen">
              <a:extLst>
                <a:ext uri="{28A0092B-C50C-407E-A947-70E740481C1C}">
                  <a14:useLocalDpi xmlns:a14="http://schemas.microsoft.com/office/drawing/2010/main"/>
                </a:ext>
              </a:extLst>
            </a:blip>
            <a:srcRect/>
            <a:stretch>
              <a:fillRect/>
            </a:stretch>
          </a:blipFill>
        </p:spPr>
        <p:txBody>
          <a:bodyPr wrap="square">
            <a:noAutofit/>
          </a:bodyPr>
          <a:lstStyle>
            <a:lvl1pPr marL="0" indent="0">
              <a:buNone/>
              <a:defRPr/>
            </a:lvl1pPr>
          </a:lstStyle>
          <a:p>
            <a:r>
              <a:rPr lang="en-GB"/>
              <a:t>Click icon to add picture</a:t>
            </a:r>
            <a:endParaRPr lang="en-US" dirty="0"/>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7691007" y="3099815"/>
            <a:ext cx="3951469" cy="3084599"/>
          </a:xfrm>
        </p:spPr>
        <p:txBody>
          <a:bodyPr>
            <a:normAutofit/>
          </a:bodyPr>
          <a:lstStyle>
            <a:lvl1pPr marL="342900" indent="-342900">
              <a:buFont typeface="+mj-lt"/>
              <a:buAutoNum type="arabicPeriod"/>
              <a:defRPr sz="1800"/>
            </a:lvl1pPr>
            <a:lvl2pPr marL="571500" indent="-342900">
              <a:buFont typeface="+mj-lt"/>
              <a:buAutoNum type="alphaLcPeriod"/>
              <a:defRPr sz="1600"/>
            </a:lvl2pPr>
            <a:lvl3pPr marL="800100" indent="-342900">
              <a:buFont typeface="+mj-lt"/>
              <a:buAutoNum type="romanLcPeriod"/>
              <a:defRPr sz="1400"/>
            </a:lvl3pPr>
            <a:lvl4pPr marL="914400" indent="-228600">
              <a:buFont typeface="+mj-lt"/>
              <a:buAutoNum type="arabicParenR"/>
              <a:defRPr sz="1200"/>
            </a:lvl4pPr>
            <a:lvl5pPr marL="1143000" indent="-228600">
              <a:buFont typeface="+mj-lt"/>
              <a:buAutoNum type="alphaLcParenR"/>
              <a:defRPr sz="11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C747D10D-DAA6-49BD-BCDC-42DE71F72A89}" type="datetime1">
              <a:rPr lang="en-US" smtClean="0"/>
              <a:t>7/29/2026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4182816303"/>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014984" y="2478024"/>
            <a:ext cx="4325112" cy="2454796"/>
          </a:xfrm>
        </p:spPr>
        <p:txBody>
          <a:bodyPr anchor="t">
            <a:normAutofit/>
          </a:bodyPr>
          <a:lstStyle>
            <a:lvl1pPr>
              <a:defRPr sz="4400"/>
            </a:lvl1pPr>
          </a:lstStyle>
          <a:p>
            <a:r>
              <a:rPr lang="en-GB"/>
              <a:t>Click to edit Master title style</a:t>
            </a:r>
            <a:endParaRPr lang="en-US"/>
          </a:p>
        </p:txBody>
      </p:sp>
      <p:sp>
        <p:nvSpPr>
          <p:cNvPr id="8" name="Content Placeholder 7">
            <a:extLst>
              <a:ext uri="{FF2B5EF4-FFF2-40B4-BE49-F238E27FC236}">
                <a16:creationId xmlns:a16="http://schemas.microsoft.com/office/drawing/2014/main" id="{7D633F00-464B-3088-812A-40496FD1021A}"/>
              </a:ext>
            </a:extLst>
          </p:cNvPr>
          <p:cNvSpPr>
            <a:spLocks noGrp="1"/>
          </p:cNvSpPr>
          <p:nvPr>
            <p:ph sz="quarter" idx="13"/>
          </p:nvPr>
        </p:nvSpPr>
        <p:spPr>
          <a:xfrm>
            <a:off x="6273800" y="2478024"/>
            <a:ext cx="4325112" cy="2454796"/>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GB" sz="1800" b="0" i="0" u="none" strike="noStrike" kern="1200" cap="none" spc="0" normalizeH="0" baseline="0" noProof="0">
                <a:ln>
                  <a:noFill/>
                </a:ln>
                <a:solidFill>
                  <a:srgbClr val="131313"/>
                </a:solidFill>
                <a:effectLst/>
                <a:uLnTx/>
                <a:uFillTx/>
                <a:latin typeface="Neue Haas Grotesk Text Pro"/>
                <a:ea typeface="+mn-ea"/>
                <a:cs typeface="+mn-cs"/>
              </a:rPr>
              <a:t>Click to edit Master text styles</a:t>
            </a:r>
          </a:p>
          <a:p>
            <a:pPr marL="228600" marR="0" lvl="1"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GB" sz="1800" b="0" i="0" u="none" strike="noStrike" kern="1200" cap="none" spc="0" normalizeH="0" baseline="0" noProof="0">
                <a:ln>
                  <a:noFill/>
                </a:ln>
                <a:solidFill>
                  <a:srgbClr val="131313"/>
                </a:solidFill>
                <a:effectLst/>
                <a:uLnTx/>
                <a:uFillTx/>
                <a:latin typeface="Neue Haas Grotesk Text Pro"/>
                <a:ea typeface="+mn-ea"/>
                <a:cs typeface="+mn-cs"/>
              </a:rPr>
              <a:t>Second level</a:t>
            </a:r>
          </a:p>
          <a:p>
            <a:pPr marL="228600" marR="0" lvl="2"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GB" sz="1800" b="0" i="0" u="none" strike="noStrike" kern="1200" cap="none" spc="0" normalizeH="0" baseline="0" noProof="0">
                <a:ln>
                  <a:noFill/>
                </a:ln>
                <a:solidFill>
                  <a:srgbClr val="131313"/>
                </a:solidFill>
                <a:effectLst/>
                <a:uLnTx/>
                <a:uFillTx/>
                <a:latin typeface="Neue Haas Grotesk Text Pro"/>
                <a:ea typeface="+mn-ea"/>
                <a:cs typeface="+mn-cs"/>
              </a:rPr>
              <a:t>Third level</a:t>
            </a:r>
          </a:p>
          <a:p>
            <a:pPr marL="228600" marR="0" lvl="3"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GB" sz="1800" b="0" i="0" u="none" strike="noStrike" kern="1200" cap="none" spc="0" normalizeH="0" baseline="0" noProof="0">
                <a:ln>
                  <a:noFill/>
                </a:ln>
                <a:solidFill>
                  <a:srgbClr val="131313"/>
                </a:solidFill>
                <a:effectLst/>
                <a:uLnTx/>
                <a:uFillTx/>
                <a:latin typeface="Neue Haas Grotesk Text Pro"/>
                <a:ea typeface="+mn-ea"/>
                <a:cs typeface="+mn-cs"/>
              </a:rPr>
              <a:t>Fourth level</a:t>
            </a:r>
          </a:p>
          <a:p>
            <a:pPr marL="228600" marR="0" lvl="4"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GB" sz="1800" b="0" i="0" u="none" strike="noStrike" kern="1200" cap="none" spc="0" normalizeH="0" baseline="0" noProof="0">
                <a:ln>
                  <a:noFill/>
                </a:ln>
                <a:solidFill>
                  <a:srgbClr val="131313"/>
                </a:solidFill>
                <a:effectLst/>
                <a:uLnTx/>
                <a:uFillTx/>
                <a:latin typeface="Neue Haas Grotesk Text Pro"/>
                <a:ea typeface="+mn-ea"/>
                <a:cs typeface="+mn-cs"/>
              </a:rPr>
              <a:t>Fifth level</a:t>
            </a:r>
            <a:endParaRPr kumimoji="0" lang="en-US" sz="1100" b="0" i="0" u="none" strike="noStrike" kern="1200" cap="none" spc="0" normalizeH="0" baseline="0" noProof="0" dirty="0">
              <a:ln>
                <a:noFill/>
              </a:ln>
              <a:solidFill>
                <a:srgbClr val="131313"/>
              </a:solidFill>
              <a:effectLst/>
              <a:uLnTx/>
              <a:uFillTx/>
              <a:latin typeface="Neue Haas Grotesk Text Pro"/>
              <a:ea typeface="+mn-ea"/>
              <a:cs typeface="+mn-cs"/>
            </a:endParaRP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9A99C55D-C47D-42B9-AD20-3E2CCE08596C}" type="datetime1">
              <a:rPr lang="en-US" smtClean="0"/>
              <a:t>7/29/2026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6831644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014984" y="2039112"/>
            <a:ext cx="3813048" cy="3538728"/>
          </a:xfrm>
        </p:spPr>
        <p:txBody>
          <a:bodyPr anchor="t">
            <a:normAutofit/>
          </a:bodyPr>
          <a:lstStyle>
            <a:lvl1pPr>
              <a:defRPr sz="3200"/>
            </a:lvl1pPr>
          </a:lstStyle>
          <a:p>
            <a:r>
              <a:rPr lang="en-GB"/>
              <a:t>Click to edit Master title style</a:t>
            </a:r>
            <a:endParaRPr lang="en-US"/>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5422392" y="2039112"/>
            <a:ext cx="5047488" cy="3538728"/>
          </a:xfrm>
        </p:spPr>
        <p:txBody>
          <a:bodyPr vert="horz" lIns="91440" tIns="45720" rIns="91440" bIns="45720" rtlCol="0">
            <a:normAutofit/>
          </a:bodyPr>
          <a:lstStyle>
            <a:lvl1pPr>
              <a:defRPr lang="en-US"/>
            </a:lvl1pPr>
            <a:lvl2pPr>
              <a:defRPr lang="en-US"/>
            </a:lvl2pPr>
            <a:lvl3pPr>
              <a:defRPr lang="en-US"/>
            </a:lvl3pPr>
            <a:lvl4pPr>
              <a:defRPr lang="en-US"/>
            </a:lvl4pPr>
            <a:lvl5pPr>
              <a:defRPr lang="en-US"/>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01EA44AD-1FB0-4882-B380-D102D5E41B49}" type="datetime1">
              <a:rPr lang="en-US" smtClean="0"/>
              <a:t>7/29/2026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2303170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Content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29768" y="1600200"/>
            <a:ext cx="4142232" cy="4636008"/>
          </a:xfrm>
        </p:spPr>
        <p:txBody>
          <a:bodyPr anchor="t">
            <a:normAutofit/>
          </a:bodyPr>
          <a:lstStyle>
            <a:lvl1pPr>
              <a:defRPr sz="3200"/>
            </a:lvl1pPr>
          </a:lstStyle>
          <a:p>
            <a:r>
              <a:rPr lang="en-GB"/>
              <a:t>Click to edit Master title style</a:t>
            </a:r>
            <a:endParaRPr lang="en-US"/>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5422392" y="1600200"/>
            <a:ext cx="5788152" cy="4636008"/>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C21FD0E9-BB2A-40F4-9FCA-339953EA9BCB}" type="datetime1">
              <a:rPr lang="en-US" smtClean="0"/>
              <a:t>7/29/2026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7645397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Content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29767" y="640079"/>
            <a:ext cx="4032505" cy="3621024"/>
          </a:xfrm>
        </p:spPr>
        <p:txBody>
          <a:bodyPr anchor="t">
            <a:normAutofit/>
          </a:bodyPr>
          <a:lstStyle>
            <a:lvl1pPr>
              <a:defRPr sz="3600"/>
            </a:lvl1pPr>
          </a:lstStyle>
          <a:p>
            <a:r>
              <a:rPr lang="en-GB"/>
              <a:t>Click to edit Master title style</a:t>
            </a:r>
            <a:endParaRPr lang="en-US"/>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5422392" y="640715"/>
            <a:ext cx="5968098" cy="571976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B82DCE86-7B4C-43EC-801D-4B957536C306}" type="datetime1">
              <a:rPr lang="en-US" smtClean="0"/>
              <a:t>7/29/2026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7729609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Content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29768" y="640080"/>
            <a:ext cx="3493008" cy="3621024"/>
          </a:xfrm>
        </p:spPr>
        <p:txBody>
          <a:bodyPr anchor="t">
            <a:normAutofit/>
          </a:bodyPr>
          <a:lstStyle>
            <a:lvl1pPr>
              <a:defRPr sz="3200"/>
            </a:lvl1pPr>
          </a:lstStyle>
          <a:p>
            <a:r>
              <a:rPr lang="en-GB"/>
              <a:t>Click to edit Master title style</a:t>
            </a:r>
            <a:endParaRPr lang="en-US"/>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4425696" y="640080"/>
            <a:ext cx="7159752" cy="5724144"/>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1FD3FCD9-BE24-4676-9D2E-63D9ED82EDA2}" type="datetime1">
              <a:rPr lang="en-US" smtClean="0"/>
              <a:t>7/29/2026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9242227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Only (Max)">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841248" y="-1325880"/>
            <a:ext cx="10515600" cy="1325880"/>
          </a:xfrm>
        </p:spPr>
        <p:txBody>
          <a:bodyPr anchor="b">
            <a:normAutofit/>
          </a:bodyPr>
          <a:lstStyle>
            <a:lvl1pPr>
              <a:defRPr sz="24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137159" y="329450"/>
            <a:ext cx="11924209" cy="61991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21CA290A-121B-47D5-B4CD-63E70D76A5D5}" type="datetime1">
              <a:rPr lang="en-US" smtClean="0"/>
              <a:t>7/29/2026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7166298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Content Photo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8" y="603504"/>
            <a:ext cx="4480560" cy="1527048"/>
          </a:xfrm>
        </p:spPr>
        <p:txBody>
          <a:bodyPr anchor="b"/>
          <a:lstStyle/>
          <a:p>
            <a:r>
              <a:rPr lang="en-GB"/>
              <a:t>Click to edit Master title style</a:t>
            </a:r>
            <a:endParaRPr lang="en-US"/>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429767" y="2276856"/>
            <a:ext cx="4480560" cy="404164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Picture Placeholder 3">
            <a:extLst>
              <a:ext uri="{FF2B5EF4-FFF2-40B4-BE49-F238E27FC236}">
                <a16:creationId xmlns:a16="http://schemas.microsoft.com/office/drawing/2014/main" id="{CE823DF8-AABE-3B17-254E-81CD7CA2B5BF}"/>
              </a:ext>
            </a:extLst>
          </p:cNvPr>
          <p:cNvSpPr>
            <a:spLocks noGrp="1"/>
          </p:cNvSpPr>
          <p:nvPr>
            <p:ph type="pic" sz="quarter" idx="15"/>
          </p:nvPr>
        </p:nvSpPr>
        <p:spPr>
          <a:xfrm>
            <a:off x="5737594" y="0"/>
            <a:ext cx="6454406" cy="6399152"/>
          </a:xfrm>
          <a:custGeom>
            <a:avLst/>
            <a:gdLst>
              <a:gd name="connsiteX0" fmla="*/ 0 w 6454406"/>
              <a:gd name="connsiteY0" fmla="*/ 0 h 6399152"/>
              <a:gd name="connsiteX1" fmla="*/ 6454406 w 6454406"/>
              <a:gd name="connsiteY1" fmla="*/ 0 h 6399152"/>
              <a:gd name="connsiteX2" fmla="*/ 6454406 w 6454406"/>
              <a:gd name="connsiteY2" fmla="*/ 6399152 h 6399152"/>
              <a:gd name="connsiteX3" fmla="*/ 601995 w 6454406"/>
              <a:gd name="connsiteY3" fmla="*/ 6399152 h 6399152"/>
              <a:gd name="connsiteX4" fmla="*/ 0 w 6454406"/>
              <a:gd name="connsiteY4" fmla="*/ 5797156 h 63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4406" h="6399152">
                <a:moveTo>
                  <a:pt x="0" y="0"/>
                </a:moveTo>
                <a:lnTo>
                  <a:pt x="6454406" y="0"/>
                </a:lnTo>
                <a:lnTo>
                  <a:pt x="6454406" y="6399152"/>
                </a:lnTo>
                <a:lnTo>
                  <a:pt x="601995" y="6399152"/>
                </a:lnTo>
                <a:cubicBezTo>
                  <a:pt x="269522" y="6399152"/>
                  <a:pt x="0" y="6129629"/>
                  <a:pt x="0" y="5797156"/>
                </a:cubicBez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r>
              <a:rPr lang="en-GB"/>
              <a:t>Click icon to add picture</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260A58D8-7EDF-40A6-A98C-8CBDF59A319E}" type="datetime1">
              <a:rPr lang="en-US" smtClean="0"/>
              <a:t>7/29/2026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effectLst/>
              </a:defRPr>
            </a:lvl1p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tx1"/>
                </a:solidFill>
                <a:effectLst/>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39848124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Content Photo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196328" y="601755"/>
            <a:ext cx="4389120" cy="1527048"/>
          </a:xfrm>
        </p:spPr>
        <p:txBody>
          <a:bodyPr anchor="b"/>
          <a:lstStyle/>
          <a:p>
            <a:r>
              <a:rPr lang="en-GB"/>
              <a:t>Click to edit Master title style</a:t>
            </a:r>
            <a:endParaRPr lang="en-US"/>
          </a:p>
        </p:txBody>
      </p:sp>
      <p:sp>
        <p:nvSpPr>
          <p:cNvPr id="11" name="Picture Placeholder 3">
            <a:extLst>
              <a:ext uri="{FF2B5EF4-FFF2-40B4-BE49-F238E27FC236}">
                <a16:creationId xmlns:a16="http://schemas.microsoft.com/office/drawing/2014/main" id="{6F26914B-7405-10AB-A859-8165D7B1A93C}"/>
              </a:ext>
            </a:extLst>
          </p:cNvPr>
          <p:cNvSpPr>
            <a:spLocks noGrp="1"/>
          </p:cNvSpPr>
          <p:nvPr>
            <p:ph type="pic" sz="quarter" idx="15"/>
          </p:nvPr>
        </p:nvSpPr>
        <p:spPr>
          <a:xfrm>
            <a:off x="0" y="1"/>
            <a:ext cx="6591300" cy="6410303"/>
          </a:xfrm>
          <a:custGeom>
            <a:avLst/>
            <a:gdLst>
              <a:gd name="connsiteX0" fmla="*/ 0 w 6591300"/>
              <a:gd name="connsiteY0" fmla="*/ 0 h 6410303"/>
              <a:gd name="connsiteX1" fmla="*/ 6591300 w 6591300"/>
              <a:gd name="connsiteY1" fmla="*/ 0 h 6410303"/>
              <a:gd name="connsiteX2" fmla="*/ 6591300 w 6591300"/>
              <a:gd name="connsiteY2" fmla="*/ 5807073 h 6410303"/>
              <a:gd name="connsiteX3" fmla="*/ 5988070 w 6591300"/>
              <a:gd name="connsiteY3" fmla="*/ 6410303 h 6410303"/>
              <a:gd name="connsiteX4" fmla="*/ 0 w 6591300"/>
              <a:gd name="connsiteY4" fmla="*/ 6410303 h 64103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91300" h="6410303">
                <a:moveTo>
                  <a:pt x="0" y="0"/>
                </a:moveTo>
                <a:lnTo>
                  <a:pt x="6591300" y="0"/>
                </a:lnTo>
                <a:lnTo>
                  <a:pt x="6591300" y="5807073"/>
                </a:lnTo>
                <a:cubicBezTo>
                  <a:pt x="6591300" y="6140228"/>
                  <a:pt x="6321225" y="6410303"/>
                  <a:pt x="5988070" y="6410303"/>
                </a:cubicBezTo>
                <a:lnTo>
                  <a:pt x="0" y="6410303"/>
                </a:ln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r>
              <a:rPr lang="en-GB"/>
              <a:t>Click icon to add picture</a:t>
            </a:r>
            <a:endParaRPr lang="en-US" dirty="0"/>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7196328" y="2276856"/>
            <a:ext cx="4389120" cy="404164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16DF7C3E-B5DF-4043-B2F9-CD94B277B81B}" type="datetime1">
              <a:rPr lang="en-US" smtClean="0"/>
              <a:t>7/29/2026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370250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Content Photo 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8" y="603504"/>
            <a:ext cx="3401568" cy="1527048"/>
          </a:xfrm>
        </p:spPr>
        <p:txBody>
          <a:bodyPr anchor="b"/>
          <a:lstStyle/>
          <a:p>
            <a:r>
              <a:rPr lang="en-GB"/>
              <a:t>Click to edit Master title style</a:t>
            </a:r>
            <a:endParaRPr lang="en-US"/>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429768" y="2276856"/>
            <a:ext cx="3401568" cy="4041648"/>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Picture Placeholder 3">
            <a:extLst>
              <a:ext uri="{FF2B5EF4-FFF2-40B4-BE49-F238E27FC236}">
                <a16:creationId xmlns:a16="http://schemas.microsoft.com/office/drawing/2014/main" id="{58FA1BA0-D099-705F-F85E-3FBC782F7651}"/>
              </a:ext>
            </a:extLst>
          </p:cNvPr>
          <p:cNvSpPr>
            <a:spLocks noGrp="1"/>
          </p:cNvSpPr>
          <p:nvPr>
            <p:ph type="pic" sz="quarter" idx="15"/>
          </p:nvPr>
        </p:nvSpPr>
        <p:spPr>
          <a:xfrm>
            <a:off x="4502843" y="2"/>
            <a:ext cx="7689157" cy="6399151"/>
          </a:xfrm>
          <a:custGeom>
            <a:avLst/>
            <a:gdLst>
              <a:gd name="connsiteX0" fmla="*/ 0 w 7689157"/>
              <a:gd name="connsiteY0" fmla="*/ 0 h 6399151"/>
              <a:gd name="connsiteX1" fmla="*/ 7689157 w 7689157"/>
              <a:gd name="connsiteY1" fmla="*/ 0 h 6399151"/>
              <a:gd name="connsiteX2" fmla="*/ 7689157 w 7689157"/>
              <a:gd name="connsiteY2" fmla="*/ 6399151 h 6399151"/>
              <a:gd name="connsiteX3" fmla="*/ 601997 w 7689157"/>
              <a:gd name="connsiteY3" fmla="*/ 6399151 h 6399151"/>
              <a:gd name="connsiteX4" fmla="*/ 0 w 7689157"/>
              <a:gd name="connsiteY4" fmla="*/ 5797155 h 63991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89157" h="6399151">
                <a:moveTo>
                  <a:pt x="0" y="0"/>
                </a:moveTo>
                <a:lnTo>
                  <a:pt x="7689157" y="0"/>
                </a:lnTo>
                <a:lnTo>
                  <a:pt x="7689157" y="6399151"/>
                </a:lnTo>
                <a:lnTo>
                  <a:pt x="601997" y="6399151"/>
                </a:lnTo>
                <a:cubicBezTo>
                  <a:pt x="269523" y="6399151"/>
                  <a:pt x="0" y="6129628"/>
                  <a:pt x="0" y="5797155"/>
                </a:cubicBez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r>
              <a:rPr lang="en-GB"/>
              <a:t>Click icon to add picture</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84F04B89-F088-43E2-8F95-5A2E5E9F612E}" type="datetime1">
              <a:rPr lang="en-US" smtClean="0"/>
              <a:t>7/29/2026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1557602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D06AF-EF87-8489-2C82-DEB90B7EFE0C}"/>
              </a:ext>
            </a:extLst>
          </p:cNvPr>
          <p:cNvSpPr>
            <a:spLocks noGrp="1"/>
          </p:cNvSpPr>
          <p:nvPr>
            <p:ph type="title"/>
          </p:nvPr>
        </p:nvSpPr>
        <p:spPr>
          <a:xfrm>
            <a:off x="431172" y="553616"/>
            <a:ext cx="7914087" cy="4008859"/>
          </a:xfrm>
        </p:spPr>
        <p:txBody>
          <a:bodyPr anchor="t">
            <a:normAutofit/>
          </a:bodyPr>
          <a:lstStyle>
            <a:lvl1pPr>
              <a:defRPr sz="6000" cap="all" baseline="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308E5678-CA38-1318-9EA2-5E0A4F9A59BA}"/>
              </a:ext>
            </a:extLst>
          </p:cNvPr>
          <p:cNvSpPr>
            <a:spLocks noGrp="1"/>
          </p:cNvSpPr>
          <p:nvPr>
            <p:ph type="body" idx="1"/>
          </p:nvPr>
        </p:nvSpPr>
        <p:spPr>
          <a:xfrm>
            <a:off x="431172" y="5088156"/>
            <a:ext cx="7914087" cy="1166648"/>
          </a:xfrm>
        </p:spPr>
        <p:txBody>
          <a:bodyPr anchor="b">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44E99186-7E5A-60AF-DE69-5C7DA71611AB}"/>
              </a:ext>
            </a:extLst>
          </p:cNvPr>
          <p:cNvSpPr>
            <a:spLocks noGrp="1"/>
          </p:cNvSpPr>
          <p:nvPr>
            <p:ph type="dt" sz="half" idx="10"/>
          </p:nvPr>
        </p:nvSpPr>
        <p:spPr>
          <a:xfrm>
            <a:off x="431172" y="6490524"/>
            <a:ext cx="2841959" cy="336141"/>
          </a:xfrm>
        </p:spPr>
        <p:txBody>
          <a:bodyPr/>
          <a:lstStyle/>
          <a:p>
            <a:fld id="{26233410-150A-4A72-BF63-6D3ACBC30148}" type="datetime1">
              <a:rPr lang="en-US" smtClean="0"/>
              <a:t>7/29/2026</a:t>
            </a:fld>
            <a:endParaRPr lang="en-US" dirty="0"/>
          </a:p>
        </p:txBody>
      </p:sp>
      <p:sp>
        <p:nvSpPr>
          <p:cNvPr id="5" name="Footer Placeholder 4">
            <a:extLst>
              <a:ext uri="{FF2B5EF4-FFF2-40B4-BE49-F238E27FC236}">
                <a16:creationId xmlns:a16="http://schemas.microsoft.com/office/drawing/2014/main" id="{82FA13D1-1FBA-E820-323B-77B41F1A665D}"/>
              </a:ext>
            </a:extLst>
          </p:cNvPr>
          <p:cNvSpPr>
            <a:spLocks noGrp="1"/>
          </p:cNvSpPr>
          <p:nvPr>
            <p:ph type="ftr" sz="quarter" idx="11"/>
          </p:nvPr>
        </p:nvSpPr>
        <p:spPr>
          <a:xfrm>
            <a:off x="8893370" y="6490524"/>
            <a:ext cx="2662834" cy="336141"/>
          </a:xfrm>
        </p:spPr>
        <p:txBody>
          <a:bodyPr/>
          <a:lstStyle/>
          <a:p>
            <a:r>
              <a:rPr lang="en-US" dirty="0"/>
              <a:t>Sample Footer Text</a:t>
            </a:r>
          </a:p>
        </p:txBody>
      </p:sp>
      <p:sp>
        <p:nvSpPr>
          <p:cNvPr id="6" name="Slide Number Placeholder 5">
            <a:extLst>
              <a:ext uri="{FF2B5EF4-FFF2-40B4-BE49-F238E27FC236}">
                <a16:creationId xmlns:a16="http://schemas.microsoft.com/office/drawing/2014/main" id="{FB39BE85-85F6-4636-C651-D87CC969A49E}"/>
              </a:ext>
            </a:extLst>
          </p:cNvPr>
          <p:cNvSpPr>
            <a:spLocks noGrp="1"/>
          </p:cNvSpPr>
          <p:nvPr>
            <p:ph type="sldNum" sz="quarter" idx="12"/>
          </p:nvPr>
        </p:nvSpPr>
        <p:spPr/>
        <p:txBody>
          <a:bodyPr/>
          <a:lstStyle/>
          <a:p>
            <a:fld id="{84C450F2-3BB4-4AE4-8A35-A9D7AEA4C850}" type="slidenum">
              <a:rPr lang="en-US" smtClean="0"/>
              <a:t>‹#›</a:t>
            </a:fld>
            <a:endParaRPr lang="en-US" dirty="0"/>
          </a:p>
        </p:txBody>
      </p:sp>
    </p:spTree>
    <p:extLst>
      <p:ext uri="{BB962C8B-B14F-4D97-AF65-F5344CB8AC3E}">
        <p14:creationId xmlns:p14="http://schemas.microsoft.com/office/powerpoint/2010/main" val="289410022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Content Photo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321040" y="603504"/>
            <a:ext cx="3401568" cy="1527048"/>
          </a:xfrm>
        </p:spPr>
        <p:txBody>
          <a:bodyPr anchor="b"/>
          <a:lstStyle/>
          <a:p>
            <a:r>
              <a:rPr lang="en-GB"/>
              <a:t>Click to edit Master title style</a:t>
            </a:r>
            <a:endParaRPr lang="en-US"/>
          </a:p>
        </p:txBody>
      </p:sp>
      <p:sp>
        <p:nvSpPr>
          <p:cNvPr id="11" name="Picture Placeholder 3">
            <a:extLst>
              <a:ext uri="{FF2B5EF4-FFF2-40B4-BE49-F238E27FC236}">
                <a16:creationId xmlns:a16="http://schemas.microsoft.com/office/drawing/2014/main" id="{F44EE1A0-D83B-FE6C-4495-F55C5070D5D1}"/>
              </a:ext>
            </a:extLst>
          </p:cNvPr>
          <p:cNvSpPr>
            <a:spLocks noGrp="1"/>
          </p:cNvSpPr>
          <p:nvPr>
            <p:ph type="pic" sz="quarter" idx="15"/>
          </p:nvPr>
        </p:nvSpPr>
        <p:spPr>
          <a:xfrm>
            <a:off x="0" y="0"/>
            <a:ext cx="7734300" cy="6399152"/>
          </a:xfrm>
          <a:custGeom>
            <a:avLst/>
            <a:gdLst>
              <a:gd name="connsiteX0" fmla="*/ 0 w 7734300"/>
              <a:gd name="connsiteY0" fmla="*/ 0 h 6399152"/>
              <a:gd name="connsiteX1" fmla="*/ 7734300 w 7734300"/>
              <a:gd name="connsiteY1" fmla="*/ 0 h 6399152"/>
              <a:gd name="connsiteX2" fmla="*/ 7734300 w 7734300"/>
              <a:gd name="connsiteY2" fmla="*/ 5797156 h 6399152"/>
              <a:gd name="connsiteX3" fmla="*/ 7132304 w 7734300"/>
              <a:gd name="connsiteY3" fmla="*/ 6399152 h 6399152"/>
              <a:gd name="connsiteX4" fmla="*/ 0 w 7734300"/>
              <a:gd name="connsiteY4" fmla="*/ 6399152 h 63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34300" h="6399152">
                <a:moveTo>
                  <a:pt x="0" y="0"/>
                </a:moveTo>
                <a:lnTo>
                  <a:pt x="7734300" y="0"/>
                </a:lnTo>
                <a:lnTo>
                  <a:pt x="7734300" y="5797156"/>
                </a:lnTo>
                <a:cubicBezTo>
                  <a:pt x="7734300" y="6129629"/>
                  <a:pt x="7464777" y="6399152"/>
                  <a:pt x="7132304" y="6399152"/>
                </a:cubicBezTo>
                <a:lnTo>
                  <a:pt x="0" y="6399152"/>
                </a:ln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r>
              <a:rPr lang="en-GB"/>
              <a:t>Click icon to add picture</a:t>
            </a:r>
            <a:endParaRPr lang="en-US" dirty="0"/>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321040" y="2276856"/>
            <a:ext cx="3401568" cy="4041648"/>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A0FCFF8D-E3E3-4D6C-85D1-1D24204FD961}" type="datetime1">
              <a:rPr lang="en-US" smtClean="0"/>
              <a:t>7/29/2026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0657172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Content Photo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21733" y="4162318"/>
            <a:ext cx="2953618" cy="1892808"/>
          </a:xfrm>
        </p:spPr>
        <p:txBody>
          <a:bodyPr anchor="t">
            <a:normAutofit/>
          </a:bodyPr>
          <a:lstStyle>
            <a:lvl1pPr>
              <a:defRPr sz="3200"/>
            </a:lvl1pPr>
          </a:lstStyle>
          <a:p>
            <a:r>
              <a:rPr lang="en-GB"/>
              <a:t>Click to edit Master title style</a:t>
            </a:r>
            <a:endParaRPr lang="en-US"/>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3977640" y="4162318"/>
            <a:ext cx="7772400" cy="2240280"/>
          </a:xfrm>
        </p:spPr>
        <p:txBody>
          <a:bodyPr>
            <a:noAutofit/>
          </a:bodyPr>
          <a:lstStyle>
            <a:lvl1pPr marL="285750" indent="-285750">
              <a:buFont typeface="Arial" panose="020B0604020202020204" pitchFamily="34" charset="0"/>
              <a:buChar char="•"/>
              <a:defRPr sz="1800"/>
            </a:lvl1pPr>
            <a:lvl2pPr marL="514350" indent="-285750">
              <a:buFont typeface="Arial" panose="020B0604020202020204" pitchFamily="34" charset="0"/>
              <a:buChar char="•"/>
              <a:defRPr sz="1600"/>
            </a:lvl2pPr>
            <a:lvl3pPr marL="742950" indent="-285750">
              <a:buFont typeface="Arial" panose="020B0604020202020204" pitchFamily="34" charset="0"/>
              <a:buChar char="•"/>
              <a:defRPr sz="1400"/>
            </a:lvl3pPr>
            <a:lvl4pPr marL="857250" indent="-171450">
              <a:buFont typeface="Arial" panose="020B0604020202020204" pitchFamily="34" charset="0"/>
              <a:buChar char="•"/>
              <a:defRPr sz="1200"/>
            </a:lvl4pPr>
            <a:lvl5pPr marL="1085850" indent="-171450">
              <a:buFont typeface="Arial" panose="020B0604020202020204" pitchFamily="34" charset="0"/>
              <a:buChar char="•"/>
              <a:defRPr sz="11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9" name="Picture Placeholder 8">
            <a:extLst>
              <a:ext uri="{FF2B5EF4-FFF2-40B4-BE49-F238E27FC236}">
                <a16:creationId xmlns:a16="http://schemas.microsoft.com/office/drawing/2014/main" id="{0696DEB7-ADC8-3E90-7A63-F11D6535D0E4}"/>
              </a:ext>
            </a:extLst>
          </p:cNvPr>
          <p:cNvSpPr>
            <a:spLocks noGrp="1"/>
          </p:cNvSpPr>
          <p:nvPr>
            <p:ph type="pic" sz="quarter" idx="15"/>
          </p:nvPr>
        </p:nvSpPr>
        <p:spPr>
          <a:xfrm>
            <a:off x="0" y="0"/>
            <a:ext cx="11750040" cy="3806246"/>
          </a:xfrm>
          <a:custGeom>
            <a:avLst/>
            <a:gdLst>
              <a:gd name="connsiteX0" fmla="*/ 0 w 11733150"/>
              <a:gd name="connsiteY0" fmla="*/ 0 h 3806246"/>
              <a:gd name="connsiteX1" fmla="*/ 11733150 w 11733150"/>
              <a:gd name="connsiteY1" fmla="*/ 0 h 3806246"/>
              <a:gd name="connsiteX2" fmla="*/ 11733150 w 11733150"/>
              <a:gd name="connsiteY2" fmla="*/ 3204250 h 3806246"/>
              <a:gd name="connsiteX3" fmla="*/ 11131154 w 11733150"/>
              <a:gd name="connsiteY3" fmla="*/ 3806246 h 3806246"/>
              <a:gd name="connsiteX4" fmla="*/ 0 w 11733150"/>
              <a:gd name="connsiteY4" fmla="*/ 3806246 h 3806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33150" h="3806246">
                <a:moveTo>
                  <a:pt x="0" y="0"/>
                </a:moveTo>
                <a:lnTo>
                  <a:pt x="11733150" y="0"/>
                </a:lnTo>
                <a:lnTo>
                  <a:pt x="11733150" y="3204250"/>
                </a:lnTo>
                <a:cubicBezTo>
                  <a:pt x="11733150" y="3536723"/>
                  <a:pt x="11463627" y="3806246"/>
                  <a:pt x="11131154" y="3806246"/>
                </a:cubicBezTo>
                <a:lnTo>
                  <a:pt x="0" y="3806246"/>
                </a:ln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r>
              <a:rPr lang="en-GB"/>
              <a:t>Click icon to add picture</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1479AD81-0F74-4052-9D15-1FCBE10FF531}" type="datetime1">
              <a:rPr lang="en-US" smtClean="0"/>
              <a:t>7/29/2026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4404395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Content Photo 1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21733" y="561425"/>
            <a:ext cx="2953618" cy="1892808"/>
          </a:xfrm>
        </p:spPr>
        <p:txBody>
          <a:bodyPr anchor="t">
            <a:normAutofit/>
          </a:bodyPr>
          <a:lstStyle>
            <a:lvl1pPr>
              <a:defRPr sz="3200"/>
            </a:lvl1pPr>
          </a:lstStyle>
          <a:p>
            <a:r>
              <a:rPr lang="en-GB"/>
              <a:t>Click to edit Master title style</a:t>
            </a:r>
            <a:endParaRPr lang="en-US"/>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3977640" y="561425"/>
            <a:ext cx="7772400" cy="2240280"/>
          </a:xfrm>
        </p:spPr>
        <p:txBody>
          <a:bodyPr>
            <a:noAutofit/>
          </a:bodyPr>
          <a:lstStyle>
            <a:lvl1pPr marL="285750" indent="-285750">
              <a:buFont typeface="Arial" panose="020B0604020202020204" pitchFamily="34" charset="0"/>
              <a:buChar char="•"/>
              <a:defRPr sz="1800"/>
            </a:lvl1pPr>
            <a:lvl2pPr marL="514350" indent="-285750">
              <a:buFont typeface="Arial" panose="020B0604020202020204" pitchFamily="34" charset="0"/>
              <a:buChar char="•"/>
              <a:defRPr sz="1600"/>
            </a:lvl2pPr>
            <a:lvl3pPr marL="742950" indent="-285750">
              <a:buFont typeface="Arial" panose="020B0604020202020204" pitchFamily="34" charset="0"/>
              <a:buChar char="•"/>
              <a:defRPr sz="1400"/>
            </a:lvl3pPr>
            <a:lvl4pPr marL="857250" indent="-171450">
              <a:buFont typeface="Arial" panose="020B0604020202020204" pitchFamily="34" charset="0"/>
              <a:buChar char="•"/>
              <a:defRPr sz="1200"/>
            </a:lvl4pPr>
            <a:lvl5pPr marL="1085850" indent="-171450">
              <a:buFont typeface="Arial" panose="020B0604020202020204" pitchFamily="34" charset="0"/>
              <a:buChar char="•"/>
              <a:defRPr sz="11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Picture Placeholder 11">
            <a:extLst>
              <a:ext uri="{FF2B5EF4-FFF2-40B4-BE49-F238E27FC236}">
                <a16:creationId xmlns:a16="http://schemas.microsoft.com/office/drawing/2014/main" id="{20558516-7088-BB33-D6DC-15ED4C60CBAF}"/>
              </a:ext>
            </a:extLst>
          </p:cNvPr>
          <p:cNvSpPr>
            <a:spLocks noGrp="1"/>
          </p:cNvSpPr>
          <p:nvPr>
            <p:ph type="pic" sz="quarter" idx="15"/>
          </p:nvPr>
        </p:nvSpPr>
        <p:spPr>
          <a:xfrm>
            <a:off x="441960" y="3067414"/>
            <a:ext cx="11750040" cy="3790586"/>
          </a:xfrm>
          <a:custGeom>
            <a:avLst/>
            <a:gdLst>
              <a:gd name="connsiteX0" fmla="*/ 603695 w 11750040"/>
              <a:gd name="connsiteY0" fmla="*/ 0 h 3790586"/>
              <a:gd name="connsiteX1" fmla="*/ 11750040 w 11750040"/>
              <a:gd name="connsiteY1" fmla="*/ 0 h 3790586"/>
              <a:gd name="connsiteX2" fmla="*/ 11750040 w 11750040"/>
              <a:gd name="connsiteY2" fmla="*/ 3790586 h 3790586"/>
              <a:gd name="connsiteX3" fmla="*/ 0 w 11750040"/>
              <a:gd name="connsiteY3" fmla="*/ 3790586 h 3790586"/>
              <a:gd name="connsiteX4" fmla="*/ 0 w 11750040"/>
              <a:gd name="connsiteY4" fmla="*/ 603695 h 3790586"/>
              <a:gd name="connsiteX5" fmla="*/ 603695 w 11750040"/>
              <a:gd name="connsiteY5" fmla="*/ 0 h 3790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750040" h="3790586">
                <a:moveTo>
                  <a:pt x="603695" y="0"/>
                </a:moveTo>
                <a:lnTo>
                  <a:pt x="11750040" y="0"/>
                </a:lnTo>
                <a:lnTo>
                  <a:pt x="11750040" y="3790586"/>
                </a:lnTo>
                <a:lnTo>
                  <a:pt x="0" y="3790586"/>
                </a:lnTo>
                <a:lnTo>
                  <a:pt x="0" y="603695"/>
                </a:lnTo>
                <a:cubicBezTo>
                  <a:pt x="0" y="270283"/>
                  <a:pt x="270283" y="0"/>
                  <a:pt x="603695" y="0"/>
                </a:cubicBez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r>
              <a:rPr lang="en-GB"/>
              <a:t>Click icon to add picture</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137160" y="40460"/>
            <a:ext cx="3494314" cy="338328"/>
          </a:xfrm>
        </p:spPr>
        <p:txBody>
          <a:bodyPr/>
          <a:lstStyle/>
          <a:p>
            <a:fld id="{58567813-D47B-4BA9-A366-45E7794B6608}" type="datetime1">
              <a:rPr lang="en-US" smtClean="0"/>
              <a:t>7/29/2026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8876521" y="40460"/>
            <a:ext cx="2805405" cy="338328"/>
          </a:xfrm>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632162" y="40460"/>
            <a:ext cx="429207" cy="338328"/>
          </a:xfr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2260155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Content Photo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311896" y="1078992"/>
            <a:ext cx="3273552" cy="1947672"/>
          </a:xfrm>
        </p:spPr>
        <p:txBody>
          <a:bodyPr anchor="b"/>
          <a:lstStyle/>
          <a:p>
            <a:r>
              <a:rPr lang="en-GB"/>
              <a:t>Click to edit Master title style</a:t>
            </a:r>
            <a:endParaRPr lang="en-US"/>
          </a:p>
        </p:txBody>
      </p:sp>
      <p:sp>
        <p:nvSpPr>
          <p:cNvPr id="11" name="Picture Placeholder 3">
            <a:extLst>
              <a:ext uri="{FF2B5EF4-FFF2-40B4-BE49-F238E27FC236}">
                <a16:creationId xmlns:a16="http://schemas.microsoft.com/office/drawing/2014/main" id="{8073E866-A871-62F7-1E54-F2A44278F834}"/>
              </a:ext>
            </a:extLst>
          </p:cNvPr>
          <p:cNvSpPr>
            <a:spLocks noGrp="1"/>
          </p:cNvSpPr>
          <p:nvPr>
            <p:ph type="pic" sz="quarter" idx="15"/>
          </p:nvPr>
        </p:nvSpPr>
        <p:spPr>
          <a:xfrm>
            <a:off x="0" y="0"/>
            <a:ext cx="7734300" cy="6399152"/>
          </a:xfrm>
          <a:custGeom>
            <a:avLst/>
            <a:gdLst>
              <a:gd name="connsiteX0" fmla="*/ 0 w 7734300"/>
              <a:gd name="connsiteY0" fmla="*/ 0 h 6399152"/>
              <a:gd name="connsiteX1" fmla="*/ 7734300 w 7734300"/>
              <a:gd name="connsiteY1" fmla="*/ 0 h 6399152"/>
              <a:gd name="connsiteX2" fmla="*/ 7734300 w 7734300"/>
              <a:gd name="connsiteY2" fmla="*/ 5797156 h 6399152"/>
              <a:gd name="connsiteX3" fmla="*/ 7132304 w 7734300"/>
              <a:gd name="connsiteY3" fmla="*/ 6399152 h 6399152"/>
              <a:gd name="connsiteX4" fmla="*/ 0 w 7734300"/>
              <a:gd name="connsiteY4" fmla="*/ 6399152 h 63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34300" h="6399152">
                <a:moveTo>
                  <a:pt x="0" y="0"/>
                </a:moveTo>
                <a:lnTo>
                  <a:pt x="7734300" y="0"/>
                </a:lnTo>
                <a:lnTo>
                  <a:pt x="7734300" y="5797156"/>
                </a:lnTo>
                <a:cubicBezTo>
                  <a:pt x="7734300" y="6129629"/>
                  <a:pt x="7464777" y="6399152"/>
                  <a:pt x="7132304" y="6399152"/>
                </a:cubicBezTo>
                <a:lnTo>
                  <a:pt x="0" y="6399152"/>
                </a:ln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r>
              <a:rPr lang="en-GB"/>
              <a:t>Click icon to add picture</a:t>
            </a:r>
            <a:endParaRPr lang="en-US" dirty="0"/>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311896" y="3099816"/>
            <a:ext cx="3273552" cy="2953512"/>
          </a:xfrm>
        </p:spPr>
        <p:txBody>
          <a:bodyPr>
            <a:normAutofit/>
          </a:bodyPr>
          <a:lstStyle>
            <a:lvl1pPr marL="285750" indent="-285750">
              <a:buFont typeface="Arial" panose="020B0604020202020204" pitchFamily="34" charset="0"/>
              <a:buChar char="•"/>
              <a:defRPr sz="1600"/>
            </a:lvl1pPr>
            <a:lvl2pPr marL="514350" indent="-285750">
              <a:buFont typeface="Arial" panose="020B0604020202020204" pitchFamily="34" charset="0"/>
              <a:buChar char="•"/>
              <a:defRPr sz="1400"/>
            </a:lvl2pPr>
            <a:lvl3pPr marL="628650" indent="-171450">
              <a:buFont typeface="Arial" panose="020B0604020202020204" pitchFamily="34" charset="0"/>
              <a:buChar char="•"/>
              <a:defRPr sz="1200"/>
            </a:lvl3pPr>
            <a:lvl4pPr marL="857250" indent="-171450">
              <a:buFont typeface="Arial" panose="020B0604020202020204" pitchFamily="34" charset="0"/>
              <a:buChar char="•"/>
              <a:defRPr sz="1100"/>
            </a:lvl4pPr>
            <a:lvl5pPr marL="1085850" indent="-171450">
              <a:buFont typeface="Arial" panose="020B0604020202020204" pitchFamily="34" charset="0"/>
              <a:buChar char="•"/>
              <a:defRPr sz="105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D3C75A4F-7395-44C0-9A76-83F0F6EA512A}" type="datetime1">
              <a:rPr lang="en-US" smtClean="0"/>
              <a:t>7/29/2026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27827124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Content Photo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21733" y="5111854"/>
            <a:ext cx="3945468" cy="1389888"/>
          </a:xfrm>
        </p:spPr>
        <p:txBody>
          <a:bodyPr anchor="t">
            <a:normAutofit/>
          </a:bodyPr>
          <a:lstStyle>
            <a:lvl1pPr>
              <a:defRPr sz="3200"/>
            </a:lvl1pPr>
          </a:lstStyle>
          <a:p>
            <a:r>
              <a:rPr lang="en-GB"/>
              <a:t>Click to edit Master title style</a:t>
            </a:r>
            <a:endParaRPr lang="en-US"/>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5584372" y="5111854"/>
            <a:ext cx="6168356" cy="1389888"/>
          </a:xfrm>
        </p:spPr>
        <p:txBody>
          <a:bodyPr>
            <a:noAutofit/>
          </a:bodyPr>
          <a:lstStyle>
            <a:lvl1pPr marL="0" indent="0">
              <a:buFont typeface="Arial" panose="020B0604020202020204" pitchFamily="34" charset="0"/>
              <a:buNone/>
              <a:defRPr sz="1400"/>
            </a:lvl1pPr>
            <a:lvl2pPr marL="228600" indent="0">
              <a:buFont typeface="Arial" panose="020B0604020202020204" pitchFamily="34" charset="0"/>
              <a:buNone/>
              <a:defRPr sz="1200"/>
            </a:lvl2pPr>
            <a:lvl3pPr marL="457200" indent="0">
              <a:buFont typeface="Arial" panose="020B0604020202020204" pitchFamily="34" charset="0"/>
              <a:buNone/>
              <a:defRPr sz="1100"/>
            </a:lvl3pPr>
            <a:lvl4pPr marL="685800" indent="0">
              <a:buFont typeface="Arial" panose="020B0604020202020204" pitchFamily="34" charset="0"/>
              <a:buNone/>
              <a:defRPr sz="1050"/>
            </a:lvl4pPr>
            <a:lvl5pPr marL="914400" indent="0">
              <a:buFont typeface="Arial" panose="020B0604020202020204" pitchFamily="34" charset="0"/>
              <a:buNone/>
              <a:defRPr sz="10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9" name="Picture Placeholder 8">
            <a:extLst>
              <a:ext uri="{FF2B5EF4-FFF2-40B4-BE49-F238E27FC236}">
                <a16:creationId xmlns:a16="http://schemas.microsoft.com/office/drawing/2014/main" id="{815B30A2-D0D1-DED2-1133-A673CEA16AE9}"/>
              </a:ext>
            </a:extLst>
          </p:cNvPr>
          <p:cNvSpPr>
            <a:spLocks noGrp="1"/>
          </p:cNvSpPr>
          <p:nvPr>
            <p:ph type="pic" sz="quarter" idx="15"/>
          </p:nvPr>
        </p:nvSpPr>
        <p:spPr>
          <a:xfrm>
            <a:off x="0" y="0"/>
            <a:ext cx="11750040" cy="4724868"/>
          </a:xfrm>
          <a:custGeom>
            <a:avLst/>
            <a:gdLst>
              <a:gd name="connsiteX0" fmla="*/ 0 w 11750040"/>
              <a:gd name="connsiteY0" fmla="*/ 0 h 4724868"/>
              <a:gd name="connsiteX1" fmla="*/ 11750040 w 11750040"/>
              <a:gd name="connsiteY1" fmla="*/ 0 h 4724868"/>
              <a:gd name="connsiteX2" fmla="*/ 11750040 w 11750040"/>
              <a:gd name="connsiteY2" fmla="*/ 4122872 h 4724868"/>
              <a:gd name="connsiteX3" fmla="*/ 11148044 w 11750040"/>
              <a:gd name="connsiteY3" fmla="*/ 4724868 h 4724868"/>
              <a:gd name="connsiteX4" fmla="*/ 0 w 11750040"/>
              <a:gd name="connsiteY4" fmla="*/ 4724868 h 4724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50040" h="4724868">
                <a:moveTo>
                  <a:pt x="0" y="0"/>
                </a:moveTo>
                <a:lnTo>
                  <a:pt x="11750040" y="0"/>
                </a:lnTo>
                <a:lnTo>
                  <a:pt x="11750040" y="4122872"/>
                </a:lnTo>
                <a:cubicBezTo>
                  <a:pt x="11750040" y="4455345"/>
                  <a:pt x="11480517" y="4724868"/>
                  <a:pt x="11148044" y="4724868"/>
                </a:cubicBezTo>
                <a:lnTo>
                  <a:pt x="0" y="4724868"/>
                </a:ln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r>
              <a:rPr lang="en-GB"/>
              <a:t>Click icon to add picture</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1B2EEDCC-520A-464B-900A-5F7E0E1FFC43}" type="datetime1">
              <a:rPr lang="en-US" smtClean="0"/>
              <a:t>7/29/2026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412360975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Content Photo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550408" y="548640"/>
            <a:ext cx="6035040" cy="1143000"/>
          </a:xfrm>
        </p:spPr>
        <p:txBody>
          <a:bodyPr anchor="b"/>
          <a:lstStyle/>
          <a:p>
            <a:r>
              <a:rPr lang="en-GB"/>
              <a:t>Click to edit Master title style</a:t>
            </a:r>
            <a:endParaRPr lang="en-US"/>
          </a:p>
        </p:txBody>
      </p:sp>
      <p:sp>
        <p:nvSpPr>
          <p:cNvPr id="11" name="Picture Placeholder 3">
            <a:extLst>
              <a:ext uri="{FF2B5EF4-FFF2-40B4-BE49-F238E27FC236}">
                <a16:creationId xmlns:a16="http://schemas.microsoft.com/office/drawing/2014/main" id="{C1AB8ED2-AD91-CB22-5624-BD41AB32529E}"/>
              </a:ext>
            </a:extLst>
          </p:cNvPr>
          <p:cNvSpPr>
            <a:spLocks noGrp="1"/>
          </p:cNvSpPr>
          <p:nvPr>
            <p:ph type="pic" sz="quarter" idx="15"/>
          </p:nvPr>
        </p:nvSpPr>
        <p:spPr>
          <a:xfrm>
            <a:off x="0" y="0"/>
            <a:ext cx="4844052" cy="6399152"/>
          </a:xfrm>
          <a:custGeom>
            <a:avLst/>
            <a:gdLst>
              <a:gd name="connsiteX0" fmla="*/ 0 w 4844052"/>
              <a:gd name="connsiteY0" fmla="*/ 0 h 6399152"/>
              <a:gd name="connsiteX1" fmla="*/ 4844052 w 4844052"/>
              <a:gd name="connsiteY1" fmla="*/ 0 h 6399152"/>
              <a:gd name="connsiteX2" fmla="*/ 4844052 w 4844052"/>
              <a:gd name="connsiteY2" fmla="*/ 5795922 h 6399152"/>
              <a:gd name="connsiteX3" fmla="*/ 4240822 w 4844052"/>
              <a:gd name="connsiteY3" fmla="*/ 6399152 h 6399152"/>
              <a:gd name="connsiteX4" fmla="*/ 0 w 4844052"/>
              <a:gd name="connsiteY4" fmla="*/ 6399152 h 63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44052" h="6399152">
                <a:moveTo>
                  <a:pt x="0" y="0"/>
                </a:moveTo>
                <a:lnTo>
                  <a:pt x="4844052" y="0"/>
                </a:lnTo>
                <a:lnTo>
                  <a:pt x="4844052" y="5795922"/>
                </a:lnTo>
                <a:cubicBezTo>
                  <a:pt x="4844052" y="6129077"/>
                  <a:pt x="4573977" y="6399152"/>
                  <a:pt x="4240822" y="6399152"/>
                </a:cubicBezTo>
                <a:lnTo>
                  <a:pt x="0" y="6399152"/>
                </a:ln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r>
              <a:rPr lang="en-GB"/>
              <a:t>Click icon to add picture</a:t>
            </a:r>
            <a:endParaRPr lang="en-US" dirty="0"/>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5550408" y="1828800"/>
            <a:ext cx="6035040" cy="448970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B36C1D43-E95A-44CE-BF39-AC264176BC74}" type="datetime1">
              <a:rPr lang="en-US" smtClean="0"/>
              <a:t>7/29/2026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3213629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Content Photo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8" y="548640"/>
            <a:ext cx="6135624" cy="1143000"/>
          </a:xfrm>
        </p:spPr>
        <p:txBody>
          <a:bodyPr anchor="b"/>
          <a:lstStyle/>
          <a:p>
            <a:r>
              <a:rPr lang="en-GB"/>
              <a:t>Click to edit Master title style</a:t>
            </a:r>
            <a:endParaRPr lang="en-US"/>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429768" y="1828800"/>
            <a:ext cx="6135624" cy="448970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Picture Placeholder 3">
            <a:extLst>
              <a:ext uri="{FF2B5EF4-FFF2-40B4-BE49-F238E27FC236}">
                <a16:creationId xmlns:a16="http://schemas.microsoft.com/office/drawing/2014/main" id="{D436AA50-FCF9-9A32-68F8-A124C794908D}"/>
              </a:ext>
            </a:extLst>
          </p:cNvPr>
          <p:cNvSpPr>
            <a:spLocks noGrp="1"/>
          </p:cNvSpPr>
          <p:nvPr>
            <p:ph type="pic" sz="quarter" idx="15"/>
          </p:nvPr>
        </p:nvSpPr>
        <p:spPr>
          <a:xfrm>
            <a:off x="7353304" y="0"/>
            <a:ext cx="4838696" cy="6399152"/>
          </a:xfrm>
          <a:custGeom>
            <a:avLst/>
            <a:gdLst>
              <a:gd name="connsiteX0" fmla="*/ 0 w 4838696"/>
              <a:gd name="connsiteY0" fmla="*/ 0 h 6399152"/>
              <a:gd name="connsiteX1" fmla="*/ 4838696 w 4838696"/>
              <a:gd name="connsiteY1" fmla="*/ 0 h 6399152"/>
              <a:gd name="connsiteX2" fmla="*/ 4838696 w 4838696"/>
              <a:gd name="connsiteY2" fmla="*/ 6399152 h 6399152"/>
              <a:gd name="connsiteX3" fmla="*/ 603230 w 4838696"/>
              <a:gd name="connsiteY3" fmla="*/ 6399152 h 6399152"/>
              <a:gd name="connsiteX4" fmla="*/ 0 w 4838696"/>
              <a:gd name="connsiteY4" fmla="*/ 5795922 h 63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38696" h="6399152">
                <a:moveTo>
                  <a:pt x="0" y="0"/>
                </a:moveTo>
                <a:lnTo>
                  <a:pt x="4838696" y="0"/>
                </a:lnTo>
                <a:lnTo>
                  <a:pt x="4838696" y="6399152"/>
                </a:lnTo>
                <a:lnTo>
                  <a:pt x="603230" y="6399152"/>
                </a:lnTo>
                <a:cubicBezTo>
                  <a:pt x="270075" y="6399152"/>
                  <a:pt x="0" y="6129077"/>
                  <a:pt x="0" y="5795922"/>
                </a:cubicBez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r>
              <a:rPr lang="en-GB"/>
              <a:t>Click icon to add picture</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6F84395D-714C-468A-B505-16E3BDC41D6C}" type="datetime1">
              <a:rPr lang="en-US" smtClean="0"/>
              <a:t>7/29/2026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effectLst/>
              </a:defRPr>
            </a:lvl1p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tx1"/>
                </a:solidFill>
                <a:effectLst/>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405594400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Content Photo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196328" y="320040"/>
            <a:ext cx="4389120" cy="932688"/>
          </a:xfrm>
        </p:spPr>
        <p:txBody>
          <a:bodyPr anchor="b"/>
          <a:lstStyle/>
          <a:p>
            <a:r>
              <a:rPr lang="en-GB"/>
              <a:t>Click to edit Master title style</a:t>
            </a:r>
            <a:endParaRPr lang="en-US"/>
          </a:p>
        </p:txBody>
      </p:sp>
      <p:sp>
        <p:nvSpPr>
          <p:cNvPr id="11" name="Picture Placeholder 9">
            <a:extLst>
              <a:ext uri="{FF2B5EF4-FFF2-40B4-BE49-F238E27FC236}">
                <a16:creationId xmlns:a16="http://schemas.microsoft.com/office/drawing/2014/main" id="{6B8A8E1B-B99E-8C69-154E-2FAADB07D510}"/>
              </a:ext>
            </a:extLst>
          </p:cNvPr>
          <p:cNvSpPr>
            <a:spLocks noGrp="1"/>
          </p:cNvSpPr>
          <p:nvPr>
            <p:ph type="pic" sz="quarter" idx="15"/>
          </p:nvPr>
        </p:nvSpPr>
        <p:spPr>
          <a:xfrm>
            <a:off x="0" y="0"/>
            <a:ext cx="6591300" cy="6399152"/>
          </a:xfrm>
          <a:custGeom>
            <a:avLst/>
            <a:gdLst>
              <a:gd name="connsiteX0" fmla="*/ 0 w 6591300"/>
              <a:gd name="connsiteY0" fmla="*/ 0 h 6399152"/>
              <a:gd name="connsiteX1" fmla="*/ 6591300 w 6591300"/>
              <a:gd name="connsiteY1" fmla="*/ 0 h 6399152"/>
              <a:gd name="connsiteX2" fmla="*/ 6591300 w 6591300"/>
              <a:gd name="connsiteY2" fmla="*/ 5797156 h 6399152"/>
              <a:gd name="connsiteX3" fmla="*/ 5989304 w 6591300"/>
              <a:gd name="connsiteY3" fmla="*/ 6399152 h 6399152"/>
              <a:gd name="connsiteX4" fmla="*/ 0 w 6591300"/>
              <a:gd name="connsiteY4" fmla="*/ 6399152 h 63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91300" h="6399152">
                <a:moveTo>
                  <a:pt x="0" y="0"/>
                </a:moveTo>
                <a:lnTo>
                  <a:pt x="6591300" y="0"/>
                </a:lnTo>
                <a:lnTo>
                  <a:pt x="6591300" y="5797156"/>
                </a:lnTo>
                <a:cubicBezTo>
                  <a:pt x="6591300" y="6129629"/>
                  <a:pt x="6321777" y="6399152"/>
                  <a:pt x="5989304" y="6399152"/>
                </a:cubicBezTo>
                <a:lnTo>
                  <a:pt x="0" y="6399152"/>
                </a:ln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r>
              <a:rPr lang="en-GB"/>
              <a:t>Click icon to add picture</a:t>
            </a:r>
            <a:endParaRPr lang="en-US" dirty="0"/>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7196328" y="1380744"/>
            <a:ext cx="4389120" cy="498348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4009D615-5030-44BE-B1E7-FCAF557FFC34}" type="datetime1">
              <a:rPr lang="en-US" smtClean="0"/>
              <a:t>7/29/2026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69588665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Content Photo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7" y="320040"/>
            <a:ext cx="4573413" cy="932688"/>
          </a:xfrm>
        </p:spPr>
        <p:txBody>
          <a:bodyPr anchor="b"/>
          <a:lstStyle/>
          <a:p>
            <a:r>
              <a:rPr lang="en-GB"/>
              <a:t>Click to edit Master title style</a:t>
            </a:r>
            <a:endParaRPr lang="en-US"/>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429766" y="1380744"/>
            <a:ext cx="4573413" cy="498348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Picture Placeholder 3">
            <a:extLst>
              <a:ext uri="{FF2B5EF4-FFF2-40B4-BE49-F238E27FC236}">
                <a16:creationId xmlns:a16="http://schemas.microsoft.com/office/drawing/2014/main" id="{2BD82EEA-7278-1A73-C95C-473F75B54048}"/>
              </a:ext>
            </a:extLst>
          </p:cNvPr>
          <p:cNvSpPr>
            <a:spLocks noGrp="1"/>
          </p:cNvSpPr>
          <p:nvPr>
            <p:ph type="pic" sz="quarter" idx="15"/>
          </p:nvPr>
        </p:nvSpPr>
        <p:spPr>
          <a:xfrm>
            <a:off x="5737593" y="0"/>
            <a:ext cx="6454407" cy="6399152"/>
          </a:xfrm>
          <a:custGeom>
            <a:avLst/>
            <a:gdLst>
              <a:gd name="connsiteX0" fmla="*/ 0 w 6454407"/>
              <a:gd name="connsiteY0" fmla="*/ 0 h 6399152"/>
              <a:gd name="connsiteX1" fmla="*/ 6454407 w 6454407"/>
              <a:gd name="connsiteY1" fmla="*/ 0 h 6399152"/>
              <a:gd name="connsiteX2" fmla="*/ 6454407 w 6454407"/>
              <a:gd name="connsiteY2" fmla="*/ 6399152 h 6399152"/>
              <a:gd name="connsiteX3" fmla="*/ 601996 w 6454407"/>
              <a:gd name="connsiteY3" fmla="*/ 6399152 h 6399152"/>
              <a:gd name="connsiteX4" fmla="*/ 0 w 6454407"/>
              <a:gd name="connsiteY4" fmla="*/ 5797156 h 63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4407" h="6399152">
                <a:moveTo>
                  <a:pt x="0" y="0"/>
                </a:moveTo>
                <a:lnTo>
                  <a:pt x="6454407" y="0"/>
                </a:lnTo>
                <a:lnTo>
                  <a:pt x="6454407" y="6399152"/>
                </a:lnTo>
                <a:lnTo>
                  <a:pt x="601996" y="6399152"/>
                </a:lnTo>
                <a:cubicBezTo>
                  <a:pt x="269523" y="6399152"/>
                  <a:pt x="0" y="6129629"/>
                  <a:pt x="0" y="5797156"/>
                </a:cubicBez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r>
              <a:rPr lang="en-GB"/>
              <a:t>Click icon to add picture</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A65D8DDD-BB5E-4F5B-81F2-5E5F98B403C0}" type="datetime1">
              <a:rPr lang="en-US" smtClean="0"/>
              <a:t>7/29/2026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effectLst/>
              </a:defRPr>
            </a:lvl1p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tx1"/>
                </a:solidFill>
                <a:effectLst/>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11897144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Content Photo 1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8" y="603504"/>
            <a:ext cx="11155680" cy="970463"/>
          </a:xfrm>
        </p:spPr>
        <p:txBody>
          <a:bodyPr anchor="ctr"/>
          <a:lstStyle/>
          <a:p>
            <a:r>
              <a:rPr lang="en-GB"/>
              <a:t>Click to edit Master title style</a:t>
            </a:r>
            <a:endParaRPr lang="en-US"/>
          </a:p>
        </p:txBody>
      </p:sp>
      <p:sp>
        <p:nvSpPr>
          <p:cNvPr id="9" name="Picture Placeholder 8">
            <a:extLst>
              <a:ext uri="{FF2B5EF4-FFF2-40B4-BE49-F238E27FC236}">
                <a16:creationId xmlns:a16="http://schemas.microsoft.com/office/drawing/2014/main" id="{19C22D85-D675-737B-9F54-B9D7FC819199}"/>
              </a:ext>
            </a:extLst>
          </p:cNvPr>
          <p:cNvSpPr>
            <a:spLocks noGrp="1"/>
          </p:cNvSpPr>
          <p:nvPr>
            <p:ph type="pic" sz="quarter" idx="15"/>
          </p:nvPr>
        </p:nvSpPr>
        <p:spPr>
          <a:xfrm>
            <a:off x="0" y="1828800"/>
            <a:ext cx="6707699" cy="5029200"/>
          </a:xfrm>
          <a:custGeom>
            <a:avLst/>
            <a:gdLst>
              <a:gd name="connsiteX0" fmla="*/ 0 w 6707699"/>
              <a:gd name="connsiteY0" fmla="*/ 0 h 5029200"/>
              <a:gd name="connsiteX1" fmla="*/ 6129259 w 6707699"/>
              <a:gd name="connsiteY1" fmla="*/ 0 h 5029200"/>
              <a:gd name="connsiteX2" fmla="*/ 6707699 w 6707699"/>
              <a:gd name="connsiteY2" fmla="*/ 578440 h 5029200"/>
              <a:gd name="connsiteX3" fmla="*/ 6707699 w 6707699"/>
              <a:gd name="connsiteY3" fmla="*/ 5029200 h 5029200"/>
              <a:gd name="connsiteX4" fmla="*/ 0 w 6707699"/>
              <a:gd name="connsiteY4" fmla="*/ 5029200 h 5029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07699" h="5029200">
                <a:moveTo>
                  <a:pt x="0" y="0"/>
                </a:moveTo>
                <a:lnTo>
                  <a:pt x="6129259" y="0"/>
                </a:lnTo>
                <a:cubicBezTo>
                  <a:pt x="6448723" y="0"/>
                  <a:pt x="6707699" y="258976"/>
                  <a:pt x="6707699" y="578440"/>
                </a:cubicBezTo>
                <a:lnTo>
                  <a:pt x="6707699" y="5029200"/>
                </a:lnTo>
                <a:lnTo>
                  <a:pt x="0" y="5029200"/>
                </a:ln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r>
              <a:rPr lang="en-GB"/>
              <a:t>Click icon to add picture</a:t>
            </a:r>
            <a:endParaRPr lang="en-US" dirty="0"/>
          </a:p>
        </p:txBody>
      </p:sp>
      <p:sp>
        <p:nvSpPr>
          <p:cNvPr id="8" name="Content Placeholder 7">
            <a:extLst>
              <a:ext uri="{FF2B5EF4-FFF2-40B4-BE49-F238E27FC236}">
                <a16:creationId xmlns:a16="http://schemas.microsoft.com/office/drawing/2014/main" id="{C1897688-419F-6EB2-5CC1-DC14924E5FC3}"/>
              </a:ext>
            </a:extLst>
          </p:cNvPr>
          <p:cNvSpPr>
            <a:spLocks noGrp="1"/>
          </p:cNvSpPr>
          <p:nvPr>
            <p:ph sz="quarter" idx="14"/>
          </p:nvPr>
        </p:nvSpPr>
        <p:spPr>
          <a:xfrm>
            <a:off x="7389302" y="1828800"/>
            <a:ext cx="4196146" cy="45037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7389302" y="6492240"/>
            <a:ext cx="1280160" cy="338328"/>
          </a:xfrm>
        </p:spPr>
        <p:txBody>
          <a:bodyPr/>
          <a:lstStyle/>
          <a:p>
            <a:fld id="{083588C5-4E32-4E6E-80AB-32A6125C957F}" type="datetime1">
              <a:rPr lang="en-US" smtClean="0"/>
              <a:t>7/29/2026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8669462" y="6492240"/>
            <a:ext cx="2888554" cy="338328"/>
          </a:xfrm>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4697862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1_Section Header">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D06AF-EF87-8489-2C82-DEB90B7EFE0C}"/>
              </a:ext>
            </a:extLst>
          </p:cNvPr>
          <p:cNvSpPr>
            <a:spLocks noGrp="1"/>
          </p:cNvSpPr>
          <p:nvPr>
            <p:ph type="title"/>
          </p:nvPr>
        </p:nvSpPr>
        <p:spPr>
          <a:xfrm>
            <a:off x="431172" y="553616"/>
            <a:ext cx="7914087" cy="4008859"/>
          </a:xfrm>
        </p:spPr>
        <p:txBody>
          <a:bodyPr anchor="t">
            <a:normAutofit/>
          </a:bodyPr>
          <a:lstStyle>
            <a:lvl1pPr>
              <a:defRPr sz="6000" cap="all" baseline="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308E5678-CA38-1318-9EA2-5E0A4F9A59BA}"/>
              </a:ext>
            </a:extLst>
          </p:cNvPr>
          <p:cNvSpPr>
            <a:spLocks noGrp="1"/>
          </p:cNvSpPr>
          <p:nvPr>
            <p:ph type="body" idx="1"/>
          </p:nvPr>
        </p:nvSpPr>
        <p:spPr>
          <a:xfrm>
            <a:off x="431172" y="5088156"/>
            <a:ext cx="7914087" cy="1166648"/>
          </a:xfrm>
        </p:spPr>
        <p:txBody>
          <a:bodyPr anchor="b">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44E99186-7E5A-60AF-DE69-5C7DA71611AB}"/>
              </a:ext>
            </a:extLst>
          </p:cNvPr>
          <p:cNvSpPr>
            <a:spLocks noGrp="1"/>
          </p:cNvSpPr>
          <p:nvPr>
            <p:ph type="dt" sz="half" idx="10"/>
          </p:nvPr>
        </p:nvSpPr>
        <p:spPr>
          <a:xfrm>
            <a:off x="431172" y="6490524"/>
            <a:ext cx="2841959" cy="336141"/>
          </a:xfrm>
        </p:spPr>
        <p:txBody>
          <a:bodyPr/>
          <a:lstStyle/>
          <a:p>
            <a:fld id="{91AF1D09-6B76-4716-AD3D-9F53166D3BF5}" type="datetime1">
              <a:rPr lang="en-US" smtClean="0"/>
              <a:t>7/29/2026</a:t>
            </a:fld>
            <a:endParaRPr lang="en-US" dirty="0"/>
          </a:p>
        </p:txBody>
      </p:sp>
      <p:sp>
        <p:nvSpPr>
          <p:cNvPr id="5" name="Footer Placeholder 4">
            <a:extLst>
              <a:ext uri="{FF2B5EF4-FFF2-40B4-BE49-F238E27FC236}">
                <a16:creationId xmlns:a16="http://schemas.microsoft.com/office/drawing/2014/main" id="{82FA13D1-1FBA-E820-323B-77B41F1A665D}"/>
              </a:ext>
            </a:extLst>
          </p:cNvPr>
          <p:cNvSpPr>
            <a:spLocks noGrp="1"/>
          </p:cNvSpPr>
          <p:nvPr>
            <p:ph type="ftr" sz="quarter" idx="11"/>
          </p:nvPr>
        </p:nvSpPr>
        <p:spPr>
          <a:xfrm>
            <a:off x="8893370" y="6490524"/>
            <a:ext cx="2662834" cy="336141"/>
          </a:xfrm>
        </p:spPr>
        <p:txBody>
          <a:bodyPr/>
          <a:lstStyle/>
          <a:p>
            <a:r>
              <a:rPr lang="en-US" dirty="0"/>
              <a:t>Sample Footer Text</a:t>
            </a:r>
          </a:p>
        </p:txBody>
      </p:sp>
      <p:sp>
        <p:nvSpPr>
          <p:cNvPr id="6" name="Slide Number Placeholder 5">
            <a:extLst>
              <a:ext uri="{FF2B5EF4-FFF2-40B4-BE49-F238E27FC236}">
                <a16:creationId xmlns:a16="http://schemas.microsoft.com/office/drawing/2014/main" id="{FB39BE85-85F6-4636-C651-D87CC969A49E}"/>
              </a:ext>
            </a:extLst>
          </p:cNvPr>
          <p:cNvSpPr>
            <a:spLocks noGrp="1"/>
          </p:cNvSpPr>
          <p:nvPr>
            <p:ph type="sldNum" sz="quarter" idx="12"/>
          </p:nvPr>
        </p:nvSpPr>
        <p:spPr/>
        <p:txBody>
          <a:bodyPr/>
          <a:lstStyle/>
          <a:p>
            <a:fld id="{84C450F2-3BB4-4AE4-8A35-A9D7AEA4C850}" type="slidenum">
              <a:rPr lang="en-US" smtClean="0"/>
              <a:t>‹#›</a:t>
            </a:fld>
            <a:endParaRPr lang="en-US" dirty="0"/>
          </a:p>
        </p:txBody>
      </p:sp>
    </p:spTree>
    <p:extLst>
      <p:ext uri="{BB962C8B-B14F-4D97-AF65-F5344CB8AC3E}">
        <p14:creationId xmlns:p14="http://schemas.microsoft.com/office/powerpoint/2010/main" val="347720500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Content Photo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820076" y="320040"/>
            <a:ext cx="6766560" cy="932688"/>
          </a:xfrm>
        </p:spPr>
        <p:txBody>
          <a:bodyPr anchor="b"/>
          <a:lstStyle/>
          <a:p>
            <a:r>
              <a:rPr lang="en-GB"/>
              <a:t>Click to edit Master title style</a:t>
            </a:r>
            <a:endParaRPr lang="en-US"/>
          </a:p>
        </p:txBody>
      </p:sp>
      <p:sp>
        <p:nvSpPr>
          <p:cNvPr id="11" name="Picture Placeholder 3">
            <a:extLst>
              <a:ext uri="{FF2B5EF4-FFF2-40B4-BE49-F238E27FC236}">
                <a16:creationId xmlns:a16="http://schemas.microsoft.com/office/drawing/2014/main" id="{1B32E518-8213-A79A-7E36-BA4D782F8ED4}"/>
              </a:ext>
            </a:extLst>
          </p:cNvPr>
          <p:cNvSpPr>
            <a:spLocks noGrp="1"/>
          </p:cNvSpPr>
          <p:nvPr>
            <p:ph type="pic" sz="quarter" idx="15"/>
          </p:nvPr>
        </p:nvSpPr>
        <p:spPr>
          <a:xfrm>
            <a:off x="0" y="0"/>
            <a:ext cx="4147926" cy="6399152"/>
          </a:xfrm>
          <a:custGeom>
            <a:avLst/>
            <a:gdLst>
              <a:gd name="connsiteX0" fmla="*/ 0 w 4147926"/>
              <a:gd name="connsiteY0" fmla="*/ 0 h 6399152"/>
              <a:gd name="connsiteX1" fmla="*/ 4147926 w 4147926"/>
              <a:gd name="connsiteY1" fmla="*/ 0 h 6399152"/>
              <a:gd name="connsiteX2" fmla="*/ 4147926 w 4147926"/>
              <a:gd name="connsiteY2" fmla="*/ 5795922 h 6399152"/>
              <a:gd name="connsiteX3" fmla="*/ 3544696 w 4147926"/>
              <a:gd name="connsiteY3" fmla="*/ 6399152 h 6399152"/>
              <a:gd name="connsiteX4" fmla="*/ 0 w 4147926"/>
              <a:gd name="connsiteY4" fmla="*/ 6399152 h 63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47926" h="6399152">
                <a:moveTo>
                  <a:pt x="0" y="0"/>
                </a:moveTo>
                <a:lnTo>
                  <a:pt x="4147926" y="0"/>
                </a:lnTo>
                <a:lnTo>
                  <a:pt x="4147926" y="5795922"/>
                </a:lnTo>
                <a:cubicBezTo>
                  <a:pt x="4147926" y="6129077"/>
                  <a:pt x="3877851" y="6399152"/>
                  <a:pt x="3544696" y="6399152"/>
                </a:cubicBezTo>
                <a:lnTo>
                  <a:pt x="0" y="6399152"/>
                </a:ln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r>
              <a:rPr lang="en-GB"/>
              <a:t>Click icon to add picture</a:t>
            </a:r>
            <a:endParaRPr lang="en-US" dirty="0"/>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4820076" y="1380744"/>
            <a:ext cx="6766560" cy="498348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B337EAFE-6A88-4B1F-9ABC-CA3CFB830DD6}" type="datetime1">
              <a:rPr lang="en-US" smtClean="0"/>
              <a:t>7/29/2026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218114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Content Photo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8" y="320040"/>
            <a:ext cx="6858000" cy="932688"/>
          </a:xfrm>
        </p:spPr>
        <p:txBody>
          <a:bodyPr anchor="b"/>
          <a:lstStyle/>
          <a:p>
            <a:r>
              <a:rPr lang="en-GB"/>
              <a:t>Click to edit Master title style</a:t>
            </a:r>
            <a:endParaRPr lang="en-US"/>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429768" y="1380744"/>
            <a:ext cx="6858000" cy="498348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Picture Placeholder 3">
            <a:extLst>
              <a:ext uri="{FF2B5EF4-FFF2-40B4-BE49-F238E27FC236}">
                <a16:creationId xmlns:a16="http://schemas.microsoft.com/office/drawing/2014/main" id="{22444857-0BC3-ACAE-DBB1-5D530AA35ED8}"/>
              </a:ext>
            </a:extLst>
          </p:cNvPr>
          <p:cNvSpPr>
            <a:spLocks noGrp="1"/>
          </p:cNvSpPr>
          <p:nvPr>
            <p:ph type="pic" sz="quarter" idx="15"/>
          </p:nvPr>
        </p:nvSpPr>
        <p:spPr>
          <a:xfrm>
            <a:off x="8046768" y="0"/>
            <a:ext cx="4145232" cy="6399152"/>
          </a:xfrm>
          <a:custGeom>
            <a:avLst/>
            <a:gdLst>
              <a:gd name="connsiteX0" fmla="*/ 0 w 4145232"/>
              <a:gd name="connsiteY0" fmla="*/ 0 h 6399152"/>
              <a:gd name="connsiteX1" fmla="*/ 4145232 w 4145232"/>
              <a:gd name="connsiteY1" fmla="*/ 0 h 6399152"/>
              <a:gd name="connsiteX2" fmla="*/ 4145232 w 4145232"/>
              <a:gd name="connsiteY2" fmla="*/ 6399152 h 6399152"/>
              <a:gd name="connsiteX3" fmla="*/ 603230 w 4145232"/>
              <a:gd name="connsiteY3" fmla="*/ 6399152 h 6399152"/>
              <a:gd name="connsiteX4" fmla="*/ 0 w 4145232"/>
              <a:gd name="connsiteY4" fmla="*/ 5795922 h 63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45232" h="6399152">
                <a:moveTo>
                  <a:pt x="0" y="0"/>
                </a:moveTo>
                <a:lnTo>
                  <a:pt x="4145232" y="0"/>
                </a:lnTo>
                <a:lnTo>
                  <a:pt x="4145232" y="6399152"/>
                </a:lnTo>
                <a:lnTo>
                  <a:pt x="603230" y="6399152"/>
                </a:lnTo>
                <a:cubicBezTo>
                  <a:pt x="270075" y="6399152"/>
                  <a:pt x="0" y="6129077"/>
                  <a:pt x="0" y="5795922"/>
                </a:cubicBez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r>
              <a:rPr lang="en-GB"/>
              <a:t>Click icon to add picture</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9EF70683-5F2F-44F3-8B59-45258C4FD45A}" type="datetime1">
              <a:rPr lang="en-US" smtClean="0"/>
              <a:t>7/29/2026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effectLst/>
              </a:defRPr>
            </a:lvl1p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tx1"/>
                </a:solidFill>
                <a:effectLst/>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346706546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Content Photo 1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8" y="548639"/>
            <a:ext cx="4855464" cy="1453896"/>
          </a:xfrm>
        </p:spPr>
        <p:txBody>
          <a:bodyPr anchor="t"/>
          <a:lstStyle/>
          <a:p>
            <a:r>
              <a:rPr lang="en-GB"/>
              <a:t>Click to edit Master title style</a:t>
            </a:r>
            <a:endParaRPr lang="en-US"/>
          </a:p>
        </p:txBody>
      </p:sp>
      <p:sp>
        <p:nvSpPr>
          <p:cNvPr id="11" name="Picture Placeholder 8">
            <a:extLst>
              <a:ext uri="{FF2B5EF4-FFF2-40B4-BE49-F238E27FC236}">
                <a16:creationId xmlns:a16="http://schemas.microsoft.com/office/drawing/2014/main" id="{C202BC3A-8633-9F03-1586-99447DA1CFF3}"/>
              </a:ext>
            </a:extLst>
          </p:cNvPr>
          <p:cNvSpPr>
            <a:spLocks noGrp="1"/>
          </p:cNvSpPr>
          <p:nvPr>
            <p:ph type="pic" sz="quarter" idx="15"/>
          </p:nvPr>
        </p:nvSpPr>
        <p:spPr>
          <a:xfrm>
            <a:off x="0" y="2293496"/>
            <a:ext cx="5285232" cy="4564504"/>
          </a:xfrm>
          <a:custGeom>
            <a:avLst/>
            <a:gdLst>
              <a:gd name="connsiteX0" fmla="*/ 0 w 5285232"/>
              <a:gd name="connsiteY0" fmla="*/ 0 h 4564504"/>
              <a:gd name="connsiteX1" fmla="*/ 4706792 w 5285232"/>
              <a:gd name="connsiteY1" fmla="*/ 0 h 4564504"/>
              <a:gd name="connsiteX2" fmla="*/ 5285232 w 5285232"/>
              <a:gd name="connsiteY2" fmla="*/ 578440 h 4564504"/>
              <a:gd name="connsiteX3" fmla="*/ 5285232 w 5285232"/>
              <a:gd name="connsiteY3" fmla="*/ 4564504 h 4564504"/>
              <a:gd name="connsiteX4" fmla="*/ 0 w 5285232"/>
              <a:gd name="connsiteY4" fmla="*/ 4564504 h 45645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85232" h="4564504">
                <a:moveTo>
                  <a:pt x="0" y="0"/>
                </a:moveTo>
                <a:lnTo>
                  <a:pt x="4706792" y="0"/>
                </a:lnTo>
                <a:cubicBezTo>
                  <a:pt x="5026256" y="0"/>
                  <a:pt x="5285232" y="258976"/>
                  <a:pt x="5285232" y="578440"/>
                </a:cubicBezTo>
                <a:lnTo>
                  <a:pt x="5285232" y="4564504"/>
                </a:lnTo>
                <a:lnTo>
                  <a:pt x="0" y="4564504"/>
                </a:ln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r>
              <a:rPr lang="en-GB"/>
              <a:t>Click icon to add picture</a:t>
            </a:r>
            <a:endParaRPr lang="en-US" dirty="0"/>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6096000" y="549275"/>
            <a:ext cx="5585925" cy="578326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6096000" y="6492240"/>
            <a:ext cx="2651760" cy="338328"/>
          </a:xfrm>
        </p:spPr>
        <p:txBody>
          <a:bodyPr/>
          <a:lstStyle/>
          <a:p>
            <a:fld id="{813EDC87-0EBE-4D2E-8804-E5F0EDA0B797}" type="datetime1">
              <a:rPr lang="en-US" smtClean="0"/>
              <a:t>7/29/2026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98820955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Content Photo 1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8" y="550218"/>
            <a:ext cx="3827439" cy="1453896"/>
          </a:xfrm>
        </p:spPr>
        <p:txBody>
          <a:bodyPr anchor="t">
            <a:normAutofit/>
          </a:bodyPr>
          <a:lstStyle>
            <a:lvl1pPr>
              <a:defRPr sz="3200"/>
            </a:lvl1pPr>
          </a:lstStyle>
          <a:p>
            <a:r>
              <a:rPr lang="en-GB"/>
              <a:t>Click to edit Master title style</a:t>
            </a:r>
            <a:endParaRPr lang="en-US"/>
          </a:p>
        </p:txBody>
      </p:sp>
      <p:sp>
        <p:nvSpPr>
          <p:cNvPr id="10" name="Picture Placeholder 8">
            <a:extLst>
              <a:ext uri="{FF2B5EF4-FFF2-40B4-BE49-F238E27FC236}">
                <a16:creationId xmlns:a16="http://schemas.microsoft.com/office/drawing/2014/main" id="{E211327B-3880-6494-1C8F-EEE1BF913B81}"/>
              </a:ext>
            </a:extLst>
          </p:cNvPr>
          <p:cNvSpPr>
            <a:spLocks noGrp="1"/>
          </p:cNvSpPr>
          <p:nvPr>
            <p:ph type="pic" sz="quarter" idx="15"/>
          </p:nvPr>
        </p:nvSpPr>
        <p:spPr>
          <a:xfrm>
            <a:off x="0" y="2293494"/>
            <a:ext cx="4176819" cy="4564506"/>
          </a:xfrm>
          <a:custGeom>
            <a:avLst/>
            <a:gdLst>
              <a:gd name="connsiteX0" fmla="*/ 0 w 4176819"/>
              <a:gd name="connsiteY0" fmla="*/ 0 h 4564506"/>
              <a:gd name="connsiteX1" fmla="*/ 3598379 w 4176819"/>
              <a:gd name="connsiteY1" fmla="*/ 0 h 4564506"/>
              <a:gd name="connsiteX2" fmla="*/ 4176819 w 4176819"/>
              <a:gd name="connsiteY2" fmla="*/ 578440 h 4564506"/>
              <a:gd name="connsiteX3" fmla="*/ 4176819 w 4176819"/>
              <a:gd name="connsiteY3" fmla="*/ 4564506 h 4564506"/>
              <a:gd name="connsiteX4" fmla="*/ 0 w 4176819"/>
              <a:gd name="connsiteY4" fmla="*/ 4564506 h 4564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76819" h="4564506">
                <a:moveTo>
                  <a:pt x="0" y="0"/>
                </a:moveTo>
                <a:lnTo>
                  <a:pt x="3598379" y="0"/>
                </a:lnTo>
                <a:cubicBezTo>
                  <a:pt x="3917843" y="0"/>
                  <a:pt x="4176819" y="258976"/>
                  <a:pt x="4176819" y="578440"/>
                </a:cubicBezTo>
                <a:lnTo>
                  <a:pt x="4176819" y="4564506"/>
                </a:lnTo>
                <a:lnTo>
                  <a:pt x="0" y="4564506"/>
                </a:ln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r>
              <a:rPr lang="en-GB"/>
              <a:t>Click icon to add picture</a:t>
            </a:r>
            <a:endParaRPr lang="en-US" dirty="0"/>
          </a:p>
        </p:txBody>
      </p:sp>
      <p:sp>
        <p:nvSpPr>
          <p:cNvPr id="8" name="Content Placeholder 7">
            <a:extLst>
              <a:ext uri="{FF2B5EF4-FFF2-40B4-BE49-F238E27FC236}">
                <a16:creationId xmlns:a16="http://schemas.microsoft.com/office/drawing/2014/main" id="{83F7B03F-5EDA-605B-1A2E-F48896E48939}"/>
              </a:ext>
            </a:extLst>
          </p:cNvPr>
          <p:cNvSpPr>
            <a:spLocks noGrp="1"/>
          </p:cNvSpPr>
          <p:nvPr>
            <p:ph sz="quarter" idx="14"/>
          </p:nvPr>
        </p:nvSpPr>
        <p:spPr>
          <a:xfrm>
            <a:off x="5120787" y="549275"/>
            <a:ext cx="6561138" cy="578815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5115073" y="6492240"/>
            <a:ext cx="2843784" cy="338328"/>
          </a:xfrm>
        </p:spPr>
        <p:txBody>
          <a:bodyPr/>
          <a:lstStyle/>
          <a:p>
            <a:fld id="{51CF56A9-FD41-47F4-80A0-DA74EEEC2541}" type="datetime1">
              <a:rPr lang="en-US" smtClean="0"/>
              <a:t>7/29/2026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96832620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ig Number">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5B8561-D435-07DE-2456-79994CDFB83C}"/>
              </a:ext>
            </a:extLst>
          </p:cNvPr>
          <p:cNvSpPr>
            <a:spLocks noGrp="1"/>
          </p:cNvSpPr>
          <p:nvPr>
            <p:ph type="title" hasCustomPrompt="1"/>
          </p:nvPr>
        </p:nvSpPr>
        <p:spPr>
          <a:xfrm>
            <a:off x="493776" y="603504"/>
            <a:ext cx="11201400" cy="4206240"/>
          </a:xfrm>
        </p:spPr>
        <p:txBody>
          <a:bodyPr>
            <a:normAutofit/>
          </a:bodyPr>
          <a:lstStyle>
            <a:lvl1pPr algn="ctr">
              <a:defRPr sz="27800"/>
            </a:lvl1pPr>
          </a:lstStyle>
          <a:p>
            <a:r>
              <a:rPr lang="en-US"/>
              <a:t>##%</a:t>
            </a:r>
          </a:p>
        </p:txBody>
      </p:sp>
      <p:sp>
        <p:nvSpPr>
          <p:cNvPr id="3" name="Date Placeholder 2">
            <a:extLst>
              <a:ext uri="{FF2B5EF4-FFF2-40B4-BE49-F238E27FC236}">
                <a16:creationId xmlns:a16="http://schemas.microsoft.com/office/drawing/2014/main" id="{615DF3EE-4BB8-4215-E053-BF3ED1BB9F97}"/>
              </a:ext>
            </a:extLst>
          </p:cNvPr>
          <p:cNvSpPr>
            <a:spLocks noGrp="1"/>
          </p:cNvSpPr>
          <p:nvPr>
            <p:ph type="dt" sz="half" idx="10"/>
          </p:nvPr>
        </p:nvSpPr>
        <p:spPr/>
        <p:txBody>
          <a:bodyPr/>
          <a:lstStyle/>
          <a:p>
            <a:fld id="{A4CBD270-9BF1-4C68-A7FA-BA016D8BB959}" type="datetime1">
              <a:rPr lang="en-US" smtClean="0"/>
              <a:t>7/29/2026</a:t>
            </a:fld>
            <a:endParaRPr lang="en-US" dirty="0"/>
          </a:p>
        </p:txBody>
      </p:sp>
      <p:sp>
        <p:nvSpPr>
          <p:cNvPr id="4" name="Footer Placeholder 3">
            <a:extLst>
              <a:ext uri="{FF2B5EF4-FFF2-40B4-BE49-F238E27FC236}">
                <a16:creationId xmlns:a16="http://schemas.microsoft.com/office/drawing/2014/main" id="{943AE6E7-0083-439C-3FBC-ADE4BE86C1A4}"/>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id="{2AF27A3B-009A-1790-7D93-9A1F6351D8BE}"/>
              </a:ext>
            </a:extLst>
          </p:cNvPr>
          <p:cNvSpPr>
            <a:spLocks noGrp="1"/>
          </p:cNvSpPr>
          <p:nvPr>
            <p:ph type="sldNum" sz="quarter" idx="12"/>
          </p:nvPr>
        </p:nvSpPr>
        <p:spPr/>
        <p:txBody>
          <a:bodyPr/>
          <a:lstStyle/>
          <a:p>
            <a:fld id="{CC057153-B650-4DEB-B370-79DDCFDCE934}" type="slidenum">
              <a:rPr lang="en-US" smtClean="0"/>
              <a:pPr/>
              <a:t>‹#›</a:t>
            </a:fld>
            <a:endParaRPr lang="en-US" dirty="0"/>
          </a:p>
        </p:txBody>
      </p:sp>
      <p:sp>
        <p:nvSpPr>
          <p:cNvPr id="7" name="Content Placeholder 6">
            <a:extLst>
              <a:ext uri="{FF2B5EF4-FFF2-40B4-BE49-F238E27FC236}">
                <a16:creationId xmlns:a16="http://schemas.microsoft.com/office/drawing/2014/main" id="{A42AC33E-6837-F850-DF64-4475DAA059EE}"/>
              </a:ext>
            </a:extLst>
          </p:cNvPr>
          <p:cNvSpPr>
            <a:spLocks noGrp="1"/>
          </p:cNvSpPr>
          <p:nvPr>
            <p:ph sz="quarter" idx="13"/>
          </p:nvPr>
        </p:nvSpPr>
        <p:spPr>
          <a:xfrm>
            <a:off x="1389888" y="4809744"/>
            <a:ext cx="9345168" cy="1225296"/>
          </a:xfrm>
        </p:spPr>
        <p:txBody>
          <a:bodyPr>
            <a:normAutofit/>
          </a:bodyPr>
          <a:lstStyle>
            <a:lvl1pPr marL="0" indent="0" algn="ctr">
              <a:buNone/>
              <a:defRPr sz="2800" cap="all" baseline="0"/>
            </a:lvl1pPr>
            <a:lvl2pPr marL="228600" indent="0" algn="ctr">
              <a:buNone/>
              <a:defRPr sz="2400" cap="all" baseline="0"/>
            </a:lvl2pPr>
            <a:lvl3pPr marL="457200" indent="0" algn="ctr">
              <a:buNone/>
              <a:defRPr sz="2000" cap="all" baseline="0"/>
            </a:lvl3pPr>
            <a:lvl4pPr marL="685800" indent="0" algn="ctr">
              <a:buNone/>
              <a:defRPr sz="1800" cap="all" baseline="0"/>
            </a:lvl4pPr>
            <a:lvl5pPr marL="914400" indent="0" algn="ctr">
              <a:buNone/>
              <a:defRPr sz="1600" cap="all" baseline="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2021740340"/>
      </p:ext>
    </p:extLst>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ig Number 2">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5B8561-D435-07DE-2456-79994CDFB83C}"/>
              </a:ext>
            </a:extLst>
          </p:cNvPr>
          <p:cNvSpPr>
            <a:spLocks noGrp="1"/>
          </p:cNvSpPr>
          <p:nvPr>
            <p:ph type="title" hasCustomPrompt="1"/>
          </p:nvPr>
        </p:nvSpPr>
        <p:spPr>
          <a:xfrm>
            <a:off x="539496" y="420624"/>
            <a:ext cx="11100816" cy="4334256"/>
          </a:xfrm>
        </p:spPr>
        <p:txBody>
          <a:bodyPr>
            <a:normAutofit/>
          </a:bodyPr>
          <a:lstStyle>
            <a:lvl1pPr algn="l">
              <a:defRPr sz="27800">
                <a:solidFill>
                  <a:schemeClr val="tx1"/>
                </a:solidFill>
              </a:defRPr>
            </a:lvl1pPr>
          </a:lstStyle>
          <a:p>
            <a:r>
              <a:rPr lang="en-US"/>
              <a:t>##%</a:t>
            </a:r>
          </a:p>
        </p:txBody>
      </p:sp>
      <p:sp>
        <p:nvSpPr>
          <p:cNvPr id="3" name="Date Placeholder 2">
            <a:extLst>
              <a:ext uri="{FF2B5EF4-FFF2-40B4-BE49-F238E27FC236}">
                <a16:creationId xmlns:a16="http://schemas.microsoft.com/office/drawing/2014/main" id="{615DF3EE-4BB8-4215-E053-BF3ED1BB9F97}"/>
              </a:ext>
            </a:extLst>
          </p:cNvPr>
          <p:cNvSpPr>
            <a:spLocks noGrp="1"/>
          </p:cNvSpPr>
          <p:nvPr>
            <p:ph type="dt" sz="half" idx="10"/>
          </p:nvPr>
        </p:nvSpPr>
        <p:spPr/>
        <p:txBody>
          <a:bodyPr/>
          <a:lstStyle>
            <a:lvl1pPr>
              <a:defRPr>
                <a:solidFill>
                  <a:schemeClr val="tx1"/>
                </a:solidFill>
              </a:defRPr>
            </a:lvl1pPr>
          </a:lstStyle>
          <a:p>
            <a:fld id="{E023AFB7-90A6-428C-A019-BBE6272496B8}" type="datetime1">
              <a:rPr lang="en-US" smtClean="0"/>
              <a:t>7/29/2026</a:t>
            </a:fld>
            <a:endParaRPr lang="en-US" dirty="0"/>
          </a:p>
        </p:txBody>
      </p:sp>
      <p:sp>
        <p:nvSpPr>
          <p:cNvPr id="4" name="Footer Placeholder 3">
            <a:extLst>
              <a:ext uri="{FF2B5EF4-FFF2-40B4-BE49-F238E27FC236}">
                <a16:creationId xmlns:a16="http://schemas.microsoft.com/office/drawing/2014/main" id="{943AE6E7-0083-439C-3FBC-ADE4BE86C1A4}"/>
              </a:ext>
            </a:extLst>
          </p:cNvPr>
          <p:cNvSpPr>
            <a:spLocks noGrp="1"/>
          </p:cNvSpPr>
          <p:nvPr>
            <p:ph type="ftr" sz="quarter" idx="11"/>
          </p:nvPr>
        </p:nvSpPr>
        <p:spPr/>
        <p:txBody>
          <a:bodyPr/>
          <a:lstStyle>
            <a:lvl1pPr>
              <a:defRPr>
                <a:solidFill>
                  <a:schemeClr val="tx1"/>
                </a:solidFill>
              </a:defRPr>
            </a:lvl1pPr>
          </a:lstStyle>
          <a:p>
            <a:r>
              <a:rPr lang="en-US" dirty="0"/>
              <a:t>Sample Footer Text</a:t>
            </a:r>
          </a:p>
        </p:txBody>
      </p:sp>
      <p:sp>
        <p:nvSpPr>
          <p:cNvPr id="5" name="Slide Number Placeholder 4">
            <a:extLst>
              <a:ext uri="{FF2B5EF4-FFF2-40B4-BE49-F238E27FC236}">
                <a16:creationId xmlns:a16="http://schemas.microsoft.com/office/drawing/2014/main" id="{2AF27A3B-009A-1790-7D93-9A1F6351D8BE}"/>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dirty="0"/>
          </a:p>
        </p:txBody>
      </p:sp>
      <p:sp>
        <p:nvSpPr>
          <p:cNvPr id="7" name="Content Placeholder 6">
            <a:extLst>
              <a:ext uri="{FF2B5EF4-FFF2-40B4-BE49-F238E27FC236}">
                <a16:creationId xmlns:a16="http://schemas.microsoft.com/office/drawing/2014/main" id="{A42AC33E-6837-F850-DF64-4475DAA059EE}"/>
              </a:ext>
            </a:extLst>
          </p:cNvPr>
          <p:cNvSpPr>
            <a:spLocks noGrp="1"/>
          </p:cNvSpPr>
          <p:nvPr>
            <p:ph sz="quarter" idx="13" hasCustomPrompt="1"/>
          </p:nvPr>
        </p:nvSpPr>
        <p:spPr>
          <a:xfrm>
            <a:off x="621792" y="4873752"/>
            <a:ext cx="8439912" cy="1490472"/>
          </a:xfrm>
        </p:spPr>
        <p:txBody>
          <a:bodyPr>
            <a:normAutofit/>
          </a:bodyPr>
          <a:lstStyle>
            <a:lvl1pPr marL="0" indent="0" algn="l">
              <a:buNone/>
              <a:defRPr sz="2800" cap="all" baseline="0">
                <a:solidFill>
                  <a:schemeClr val="tx1"/>
                </a:solidFill>
              </a:defRPr>
            </a:lvl1pPr>
            <a:lvl2pPr marL="228600" indent="0" algn="l">
              <a:buNone/>
              <a:defRPr sz="2400" cap="all" baseline="0">
                <a:solidFill>
                  <a:schemeClr val="tx1"/>
                </a:solidFill>
              </a:defRPr>
            </a:lvl2pPr>
            <a:lvl3pPr marL="457200" indent="0" algn="l">
              <a:buNone/>
              <a:defRPr sz="2000" cap="all" baseline="0">
                <a:solidFill>
                  <a:schemeClr val="tx1"/>
                </a:solidFill>
              </a:defRPr>
            </a:lvl3pPr>
            <a:lvl4pPr marL="685800" indent="0" algn="l">
              <a:buNone/>
              <a:defRPr sz="1800" cap="all" baseline="0">
                <a:solidFill>
                  <a:schemeClr val="tx1"/>
                </a:solidFill>
              </a:defRPr>
            </a:lvl4pPr>
            <a:lvl5pPr marL="914400" indent="0" algn="l">
              <a:buNone/>
              <a:defRPr sz="1600" cap="all" baseline="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40170125"/>
      </p:ext>
    </p:extLst>
  </p:cSld>
  <p:clrMapOvr>
    <a:overrideClrMapping bg1="lt1" tx1="dk1" bg2="lt2" tx2="dk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ig Number 3">
    <p:bg>
      <p:bgRef idx="1001">
        <a:schemeClr val="bg1"/>
      </p:bgRef>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3193DB7D-955F-21DF-15DA-4285375617FC}"/>
              </a:ext>
            </a:extLst>
          </p:cNvPr>
          <p:cNvSpPr/>
          <p:nvPr userDrawn="1"/>
        </p:nvSpPr>
        <p:spPr>
          <a:xfrm>
            <a:off x="1" y="4783948"/>
            <a:ext cx="11762231" cy="2074052"/>
          </a:xfrm>
          <a:custGeom>
            <a:avLst/>
            <a:gdLst>
              <a:gd name="connsiteX0" fmla="*/ 0 w 11762231"/>
              <a:gd name="connsiteY0" fmla="*/ 0 h 2074052"/>
              <a:gd name="connsiteX1" fmla="*/ 112775 w 11762231"/>
              <a:gd name="connsiteY1" fmla="*/ 0 h 2074052"/>
              <a:gd name="connsiteX2" fmla="*/ 11102489 w 11762231"/>
              <a:gd name="connsiteY2" fmla="*/ 0 h 2074052"/>
              <a:gd name="connsiteX3" fmla="*/ 11437005 w 11762231"/>
              <a:gd name="connsiteY3" fmla="*/ 0 h 2074052"/>
              <a:gd name="connsiteX4" fmla="*/ 11762231 w 11762231"/>
              <a:gd name="connsiteY4" fmla="*/ 325226 h 2074052"/>
              <a:gd name="connsiteX5" fmla="*/ 11762231 w 11762231"/>
              <a:gd name="connsiteY5" fmla="*/ 2074052 h 2074052"/>
              <a:gd name="connsiteX6" fmla="*/ 11427715 w 11762231"/>
              <a:gd name="connsiteY6" fmla="*/ 2074052 h 2074052"/>
              <a:gd name="connsiteX7" fmla="*/ 112775 w 11762231"/>
              <a:gd name="connsiteY7" fmla="*/ 2074052 h 2074052"/>
              <a:gd name="connsiteX8" fmla="*/ 0 w 11762231"/>
              <a:gd name="connsiteY8" fmla="*/ 2074052 h 2074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62231" h="2074052">
                <a:moveTo>
                  <a:pt x="0" y="0"/>
                </a:moveTo>
                <a:lnTo>
                  <a:pt x="112775" y="0"/>
                </a:lnTo>
                <a:lnTo>
                  <a:pt x="11102489" y="0"/>
                </a:lnTo>
                <a:lnTo>
                  <a:pt x="11437005" y="0"/>
                </a:lnTo>
                <a:cubicBezTo>
                  <a:pt x="11616622" y="0"/>
                  <a:pt x="11762231" y="145609"/>
                  <a:pt x="11762231" y="325226"/>
                </a:cubicBezTo>
                <a:lnTo>
                  <a:pt x="11762231" y="2074052"/>
                </a:lnTo>
                <a:lnTo>
                  <a:pt x="11427715" y="2074052"/>
                </a:lnTo>
                <a:lnTo>
                  <a:pt x="112775" y="2074052"/>
                </a:lnTo>
                <a:lnTo>
                  <a:pt x="0" y="2074052"/>
                </a:lnTo>
                <a:close/>
              </a:path>
            </a:pathLst>
          </a:custGeom>
          <a:solidFill>
            <a:schemeClr val="bg2"/>
          </a:solidFill>
          <a:ln w="2540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0EDE6"/>
              </a:solidFill>
              <a:effectLst/>
              <a:uLnTx/>
              <a:uFillTx/>
              <a:latin typeface="Neue Haas Grotesk Text Pro"/>
              <a:ea typeface="+mn-ea"/>
              <a:cs typeface="+mn-cs"/>
            </a:endParaRPr>
          </a:p>
        </p:txBody>
      </p:sp>
      <p:sp>
        <p:nvSpPr>
          <p:cNvPr id="2" name="Title 1">
            <a:extLst>
              <a:ext uri="{FF2B5EF4-FFF2-40B4-BE49-F238E27FC236}">
                <a16:creationId xmlns:a16="http://schemas.microsoft.com/office/drawing/2014/main" id="{0B5B8561-D435-07DE-2456-79994CDFB83C}"/>
              </a:ext>
            </a:extLst>
          </p:cNvPr>
          <p:cNvSpPr>
            <a:spLocks noGrp="1"/>
          </p:cNvSpPr>
          <p:nvPr>
            <p:ph type="title" hasCustomPrompt="1"/>
          </p:nvPr>
        </p:nvSpPr>
        <p:spPr>
          <a:xfrm>
            <a:off x="539496" y="420624"/>
            <a:ext cx="11100816" cy="4334256"/>
          </a:xfrm>
        </p:spPr>
        <p:txBody>
          <a:bodyPr>
            <a:normAutofit/>
          </a:bodyPr>
          <a:lstStyle>
            <a:lvl1pPr algn="l">
              <a:defRPr sz="27800">
                <a:solidFill>
                  <a:schemeClr val="tx1"/>
                </a:solidFill>
              </a:defRPr>
            </a:lvl1pPr>
          </a:lstStyle>
          <a:p>
            <a:r>
              <a:rPr lang="en-US"/>
              <a:t>##%</a:t>
            </a:r>
          </a:p>
        </p:txBody>
      </p:sp>
      <p:sp>
        <p:nvSpPr>
          <p:cNvPr id="3" name="Date Placeholder 2">
            <a:extLst>
              <a:ext uri="{FF2B5EF4-FFF2-40B4-BE49-F238E27FC236}">
                <a16:creationId xmlns:a16="http://schemas.microsoft.com/office/drawing/2014/main" id="{615DF3EE-4BB8-4215-E053-BF3ED1BB9F97}"/>
              </a:ext>
            </a:extLst>
          </p:cNvPr>
          <p:cNvSpPr>
            <a:spLocks noGrp="1"/>
          </p:cNvSpPr>
          <p:nvPr>
            <p:ph type="dt" sz="half" idx="10"/>
          </p:nvPr>
        </p:nvSpPr>
        <p:spPr/>
        <p:txBody>
          <a:bodyPr/>
          <a:lstStyle>
            <a:lvl1pPr>
              <a:defRPr>
                <a:solidFill>
                  <a:schemeClr val="tx1"/>
                </a:solidFill>
              </a:defRPr>
            </a:lvl1pPr>
          </a:lstStyle>
          <a:p>
            <a:fld id="{09E47A9E-7C3C-4663-841E-C89520FA85A3}" type="datetime1">
              <a:rPr lang="en-US" smtClean="0"/>
              <a:t>7/29/2026</a:t>
            </a:fld>
            <a:endParaRPr lang="en-US" dirty="0"/>
          </a:p>
        </p:txBody>
      </p:sp>
      <p:sp>
        <p:nvSpPr>
          <p:cNvPr id="4" name="Footer Placeholder 3">
            <a:extLst>
              <a:ext uri="{FF2B5EF4-FFF2-40B4-BE49-F238E27FC236}">
                <a16:creationId xmlns:a16="http://schemas.microsoft.com/office/drawing/2014/main" id="{943AE6E7-0083-439C-3FBC-ADE4BE86C1A4}"/>
              </a:ext>
            </a:extLst>
          </p:cNvPr>
          <p:cNvSpPr>
            <a:spLocks noGrp="1"/>
          </p:cNvSpPr>
          <p:nvPr>
            <p:ph type="ftr" sz="quarter" idx="11"/>
          </p:nvPr>
        </p:nvSpPr>
        <p:spPr>
          <a:xfrm>
            <a:off x="8430768" y="6492240"/>
            <a:ext cx="2660904" cy="338328"/>
          </a:xfrm>
        </p:spPr>
        <p:txBody>
          <a:bodyPr/>
          <a:lstStyle>
            <a:lvl1pPr>
              <a:defRPr>
                <a:solidFill>
                  <a:schemeClr val="tx1"/>
                </a:solidFill>
              </a:defRPr>
            </a:lvl1pPr>
          </a:lstStyle>
          <a:p>
            <a:r>
              <a:rPr lang="en-US" dirty="0"/>
              <a:t>Sample Footer Text</a:t>
            </a:r>
          </a:p>
        </p:txBody>
      </p:sp>
      <p:sp>
        <p:nvSpPr>
          <p:cNvPr id="5" name="Slide Number Placeholder 4">
            <a:extLst>
              <a:ext uri="{FF2B5EF4-FFF2-40B4-BE49-F238E27FC236}">
                <a16:creationId xmlns:a16="http://schemas.microsoft.com/office/drawing/2014/main" id="{2AF27A3B-009A-1790-7D93-9A1F6351D8BE}"/>
              </a:ext>
            </a:extLst>
          </p:cNvPr>
          <p:cNvSpPr>
            <a:spLocks noGrp="1"/>
          </p:cNvSpPr>
          <p:nvPr>
            <p:ph type="sldNum" sz="quarter" idx="12"/>
          </p:nvPr>
        </p:nvSpPr>
        <p:spPr>
          <a:xfrm>
            <a:off x="11183112" y="6492240"/>
            <a:ext cx="457200" cy="338328"/>
          </a:xfrm>
        </p:spPr>
        <p:txBody>
          <a:bodyPr/>
          <a:lstStyle>
            <a:lvl1pPr>
              <a:defRPr>
                <a:solidFill>
                  <a:schemeClr val="tx1"/>
                </a:solidFill>
              </a:defRPr>
            </a:lvl1pPr>
          </a:lstStyle>
          <a:p>
            <a:fld id="{CC057153-B650-4DEB-B370-79DDCFDCE934}" type="slidenum">
              <a:rPr lang="en-US" smtClean="0"/>
              <a:pPr/>
              <a:t>‹#›</a:t>
            </a:fld>
            <a:endParaRPr lang="en-US" dirty="0"/>
          </a:p>
        </p:txBody>
      </p:sp>
      <p:sp>
        <p:nvSpPr>
          <p:cNvPr id="7" name="Content Placeholder 6">
            <a:extLst>
              <a:ext uri="{FF2B5EF4-FFF2-40B4-BE49-F238E27FC236}">
                <a16:creationId xmlns:a16="http://schemas.microsoft.com/office/drawing/2014/main" id="{A42AC33E-6837-F850-DF64-4475DAA059EE}"/>
              </a:ext>
            </a:extLst>
          </p:cNvPr>
          <p:cNvSpPr>
            <a:spLocks noGrp="1"/>
          </p:cNvSpPr>
          <p:nvPr>
            <p:ph sz="quarter" idx="13" hasCustomPrompt="1"/>
          </p:nvPr>
        </p:nvSpPr>
        <p:spPr>
          <a:xfrm>
            <a:off x="621792" y="4873752"/>
            <a:ext cx="8439912" cy="1589420"/>
          </a:xfrm>
        </p:spPr>
        <p:txBody>
          <a:bodyPr anchor="ctr">
            <a:normAutofit/>
          </a:bodyPr>
          <a:lstStyle>
            <a:lvl1pPr marL="0" indent="0" algn="l">
              <a:buNone/>
              <a:defRPr sz="2800" cap="all" baseline="0">
                <a:solidFill>
                  <a:schemeClr val="tx1"/>
                </a:solidFill>
              </a:defRPr>
            </a:lvl1pPr>
            <a:lvl2pPr marL="228600" indent="0" algn="l">
              <a:buNone/>
              <a:defRPr sz="2400" cap="all" baseline="0">
                <a:solidFill>
                  <a:schemeClr val="tx1"/>
                </a:solidFill>
              </a:defRPr>
            </a:lvl2pPr>
            <a:lvl3pPr marL="457200" indent="0" algn="l">
              <a:buNone/>
              <a:defRPr sz="2000" cap="all" baseline="0">
                <a:solidFill>
                  <a:schemeClr val="tx1"/>
                </a:solidFill>
              </a:defRPr>
            </a:lvl3pPr>
            <a:lvl4pPr marL="685800" indent="0" algn="l">
              <a:buNone/>
              <a:defRPr sz="1800" cap="all" baseline="0">
                <a:solidFill>
                  <a:schemeClr val="tx1"/>
                </a:solidFill>
              </a:defRPr>
            </a:lvl4pPr>
            <a:lvl5pPr marL="914400" indent="0" algn="l">
              <a:buNone/>
              <a:defRPr sz="1600" cap="all" baseline="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47767934"/>
      </p:ext>
    </p:extLst>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tatem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1133856"/>
          </a:xfrm>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42FED8FD-3F8D-425F-9991-7FB6FCCEC5A2}" type="datetime1">
              <a:rPr lang="en-US" smtClean="0"/>
              <a:t>7/29/2026</a:t>
            </a:fld>
            <a:endParaRPr lang="en-US" dirty="0"/>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CC057153-B650-4DEB-B370-79DDCFDCE934}" type="slidenum">
              <a:rPr lang="en-US" smtClean="0"/>
              <a:pPr/>
              <a:t>‹#›</a:t>
            </a:fld>
            <a:endParaRPr lang="en-US" dirty="0"/>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12648" y="630936"/>
            <a:ext cx="8266176" cy="5605272"/>
          </a:xfrm>
        </p:spPr>
        <p:txBody>
          <a:bodyPr anchor="ctr">
            <a:normAutofit/>
          </a:bodyPr>
          <a:lstStyle>
            <a:lvl1pPr marL="0" indent="0">
              <a:lnSpc>
                <a:spcPct val="100000"/>
              </a:lnSpc>
              <a:buNone/>
              <a:defRPr sz="5400" b="1"/>
            </a:lvl1pPr>
            <a:lvl2pPr marL="228600" indent="0">
              <a:lnSpc>
                <a:spcPct val="100000"/>
              </a:lnSpc>
              <a:buNone/>
              <a:defRPr sz="4800" b="1"/>
            </a:lvl2pPr>
            <a:lvl3pPr marL="457200" indent="0">
              <a:lnSpc>
                <a:spcPct val="100000"/>
              </a:lnSpc>
              <a:buNone/>
              <a:defRPr sz="4400" b="1"/>
            </a:lvl3pPr>
            <a:lvl4pPr marL="685800" indent="0">
              <a:lnSpc>
                <a:spcPct val="100000"/>
              </a:lnSpc>
              <a:buNone/>
              <a:defRPr sz="4000" b="1"/>
            </a:lvl4pPr>
            <a:lvl5pPr marL="914400" indent="0">
              <a:lnSpc>
                <a:spcPct val="100000"/>
              </a:lnSpc>
              <a:buNone/>
              <a:defRPr sz="3600" b="1"/>
            </a:lvl5pPr>
          </a:lstStyle>
          <a:p>
            <a:pPr lvl="0"/>
            <a:r>
              <a:rPr lang="en-US"/>
              <a:t>Click to edit Statement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653613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tatement 2">
    <p:spTree>
      <p:nvGrpSpPr>
        <p:cNvPr id="1" name=""/>
        <p:cNvGrpSpPr/>
        <p:nvPr/>
      </p:nvGrpSpPr>
      <p:grpSpPr>
        <a:xfrm>
          <a:off x="0" y="0"/>
          <a:ext cx="0" cy="0"/>
          <a:chOff x="0" y="0"/>
          <a:chExt cx="0" cy="0"/>
        </a:xfrm>
      </p:grpSpPr>
      <p:sp>
        <p:nvSpPr>
          <p:cNvPr id="16" name="Freeform: Shape 15">
            <a:extLst>
              <a:ext uri="{FF2B5EF4-FFF2-40B4-BE49-F238E27FC236}">
                <a16:creationId xmlns:a16="http://schemas.microsoft.com/office/drawing/2014/main" id="{860B29AE-EBEF-71CC-AE38-3B2CD14FCA19}"/>
              </a:ext>
            </a:extLst>
          </p:cNvPr>
          <p:cNvSpPr/>
          <p:nvPr userDrawn="1"/>
        </p:nvSpPr>
        <p:spPr>
          <a:xfrm rot="5400000" flipV="1">
            <a:off x="-2566724" y="2566724"/>
            <a:ext cx="6399213" cy="1265765"/>
          </a:xfrm>
          <a:custGeom>
            <a:avLst/>
            <a:gdLst>
              <a:gd name="connsiteX0" fmla="*/ 0 w 6399213"/>
              <a:gd name="connsiteY0" fmla="*/ 0 h 1265765"/>
              <a:gd name="connsiteX1" fmla="*/ 0 w 6399213"/>
              <a:gd name="connsiteY1" fmla="*/ 1265765 h 1265765"/>
              <a:gd name="connsiteX2" fmla="*/ 5982881 w 6399213"/>
              <a:gd name="connsiteY2" fmla="*/ 1265765 h 1265765"/>
              <a:gd name="connsiteX3" fmla="*/ 6399213 w 6399213"/>
              <a:gd name="connsiteY3" fmla="*/ 849433 h 1265765"/>
              <a:gd name="connsiteX4" fmla="*/ 6399213 w 6399213"/>
              <a:gd name="connsiteY4" fmla="*/ 0 h 12657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99213" h="1265765">
                <a:moveTo>
                  <a:pt x="0" y="0"/>
                </a:moveTo>
                <a:lnTo>
                  <a:pt x="0" y="1265765"/>
                </a:lnTo>
                <a:lnTo>
                  <a:pt x="5982881" y="1265765"/>
                </a:lnTo>
                <a:cubicBezTo>
                  <a:pt x="6212815" y="1265765"/>
                  <a:pt x="6399213" y="1079367"/>
                  <a:pt x="6399213" y="849433"/>
                </a:cubicBezTo>
                <a:lnTo>
                  <a:pt x="6399213" y="0"/>
                </a:lnTo>
                <a:close/>
              </a:path>
            </a:pathLst>
          </a:custGeom>
          <a:solidFill>
            <a:schemeClr val="bg2"/>
          </a:solidFill>
          <a:ln w="2540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0EDE6"/>
              </a:solidFill>
              <a:effectLst/>
              <a:uLnTx/>
              <a:uFillTx/>
              <a:latin typeface="Neue Haas Grotesk Text Pro"/>
              <a:ea typeface="+mn-ea"/>
              <a:cs typeface="+mn-cs"/>
            </a:endParaRPr>
          </a:p>
        </p:txBody>
      </p:sp>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1133856"/>
          </a:xfrm>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5BD6B3E3-A05B-4311-9C9A-DA8A512CAB97}" type="datetime1">
              <a:rPr lang="en-US" smtClean="0"/>
              <a:t>7/29/2026</a:t>
            </a:fld>
            <a:endParaRPr lang="en-US" dirty="0"/>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CC057153-B650-4DEB-B370-79DDCFDCE934}" type="slidenum">
              <a:rPr lang="en-US" smtClean="0"/>
              <a:pPr/>
              <a:t>‹#›</a:t>
            </a:fld>
            <a:endParaRPr lang="en-US" dirty="0"/>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1798217" y="630935"/>
            <a:ext cx="8266176" cy="5605272"/>
          </a:xfrm>
        </p:spPr>
        <p:txBody>
          <a:bodyPr anchor="ctr">
            <a:normAutofit/>
          </a:bodyPr>
          <a:lstStyle>
            <a:lvl1pPr marL="0" indent="0">
              <a:lnSpc>
                <a:spcPct val="100000"/>
              </a:lnSpc>
              <a:buNone/>
              <a:defRPr sz="5400" b="1"/>
            </a:lvl1pPr>
            <a:lvl2pPr marL="228600" indent="0">
              <a:lnSpc>
                <a:spcPct val="100000"/>
              </a:lnSpc>
              <a:buNone/>
              <a:defRPr sz="4800" b="1"/>
            </a:lvl2pPr>
            <a:lvl3pPr marL="457200" indent="0">
              <a:lnSpc>
                <a:spcPct val="100000"/>
              </a:lnSpc>
              <a:buNone/>
              <a:defRPr sz="4400" b="1"/>
            </a:lvl3pPr>
            <a:lvl4pPr marL="685800" indent="0">
              <a:lnSpc>
                <a:spcPct val="100000"/>
              </a:lnSpc>
              <a:buNone/>
              <a:defRPr sz="4000" b="1"/>
            </a:lvl4pPr>
            <a:lvl5pPr marL="914400" indent="0">
              <a:lnSpc>
                <a:spcPct val="100000"/>
              </a:lnSpc>
              <a:buNone/>
              <a:defRPr sz="3600" b="1"/>
            </a:lvl5pPr>
          </a:lstStyle>
          <a:p>
            <a:pPr lvl="0"/>
            <a:r>
              <a:rPr lang="en-US"/>
              <a:t>Click to edit Statement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1914536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tatement 3">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1CEC059F-651D-D540-DF60-D6361D9C716B}"/>
              </a:ext>
            </a:extLst>
          </p:cNvPr>
          <p:cNvSpPr/>
          <p:nvPr userDrawn="1"/>
        </p:nvSpPr>
        <p:spPr>
          <a:xfrm flipV="1">
            <a:off x="1" y="6099048"/>
            <a:ext cx="10487111" cy="758952"/>
          </a:xfrm>
          <a:custGeom>
            <a:avLst/>
            <a:gdLst>
              <a:gd name="connsiteX0" fmla="*/ 0 w 10487111"/>
              <a:gd name="connsiteY0" fmla="*/ 758952 h 758952"/>
              <a:gd name="connsiteX1" fmla="*/ 10070779 w 10487111"/>
              <a:gd name="connsiteY1" fmla="*/ 758952 h 758952"/>
              <a:gd name="connsiteX2" fmla="*/ 10487111 w 10487111"/>
              <a:gd name="connsiteY2" fmla="*/ 342620 h 758952"/>
              <a:gd name="connsiteX3" fmla="*/ 10487111 w 10487111"/>
              <a:gd name="connsiteY3" fmla="*/ 0 h 758952"/>
              <a:gd name="connsiteX4" fmla="*/ 0 w 10487111"/>
              <a:gd name="connsiteY4" fmla="*/ 0 h 7589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87111" h="758952">
                <a:moveTo>
                  <a:pt x="0" y="758952"/>
                </a:moveTo>
                <a:lnTo>
                  <a:pt x="10070779" y="758952"/>
                </a:lnTo>
                <a:cubicBezTo>
                  <a:pt x="10300713" y="758952"/>
                  <a:pt x="10487111" y="572554"/>
                  <a:pt x="10487111" y="342620"/>
                </a:cubicBezTo>
                <a:lnTo>
                  <a:pt x="10487111" y="0"/>
                </a:lnTo>
                <a:lnTo>
                  <a:pt x="0" y="0"/>
                </a:lnTo>
                <a:close/>
              </a:path>
            </a:pathLst>
          </a:custGeom>
          <a:solidFill>
            <a:schemeClr val="bg2"/>
          </a:solidFill>
          <a:ln w="2540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0EDE6"/>
              </a:solidFill>
              <a:effectLst/>
              <a:uLnTx/>
              <a:uFillTx/>
              <a:latin typeface="Neue Haas Grotesk Text Pro"/>
              <a:ea typeface="+mn-ea"/>
              <a:cs typeface="+mn-cs"/>
            </a:endParaRPr>
          </a:p>
        </p:txBody>
      </p:sp>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1133856"/>
          </a:xfrm>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FAEFBAE2-1C27-41D0-8DBA-D202F753417F}" type="datetime1">
              <a:rPr lang="en-US" smtClean="0"/>
              <a:t>7/29/2026</a:t>
            </a:fld>
            <a:endParaRPr lang="en-US" dirty="0"/>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a:xfrm>
            <a:off x="7068312" y="6492240"/>
            <a:ext cx="2660904" cy="338328"/>
          </a:xfrm>
        </p:spPr>
        <p:txBody>
          <a:bodyPr/>
          <a:lstStyle/>
          <a:p>
            <a:r>
              <a:rPr lang="en-US" dirty="0"/>
              <a:t>Sample Footer Text</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a:xfrm>
            <a:off x="9820656" y="6492240"/>
            <a:ext cx="457200" cy="338328"/>
          </a:xfrm>
        </p:spPr>
        <p:txBody>
          <a:bodyPr/>
          <a:lstStyle/>
          <a:p>
            <a:fld id="{CC057153-B650-4DEB-B370-79DDCFDCE934}" type="slidenum">
              <a:rPr lang="en-US" smtClean="0"/>
              <a:pPr/>
              <a:t>‹#›</a:t>
            </a:fld>
            <a:endParaRPr lang="en-US" dirty="0"/>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283464" y="1596767"/>
            <a:ext cx="9537192" cy="4142232"/>
          </a:xfrm>
        </p:spPr>
        <p:txBody>
          <a:bodyPr anchor="b">
            <a:normAutofit/>
          </a:bodyPr>
          <a:lstStyle>
            <a:lvl1pPr marL="0" indent="0">
              <a:lnSpc>
                <a:spcPct val="100000"/>
              </a:lnSpc>
              <a:buNone/>
              <a:defRPr sz="6000" b="1"/>
            </a:lvl1pPr>
            <a:lvl2pPr marL="228600" indent="0">
              <a:lnSpc>
                <a:spcPct val="100000"/>
              </a:lnSpc>
              <a:buNone/>
              <a:defRPr sz="5400" b="1"/>
            </a:lvl2pPr>
            <a:lvl3pPr marL="457200" indent="0">
              <a:lnSpc>
                <a:spcPct val="100000"/>
              </a:lnSpc>
              <a:buNone/>
              <a:defRPr sz="4800" b="1"/>
            </a:lvl3pPr>
            <a:lvl4pPr marL="685800" indent="0">
              <a:lnSpc>
                <a:spcPct val="100000"/>
              </a:lnSpc>
              <a:buNone/>
              <a:defRPr sz="4400" b="1"/>
            </a:lvl4pPr>
            <a:lvl5pPr marL="914400" indent="0">
              <a:lnSpc>
                <a:spcPct val="100000"/>
              </a:lnSpc>
              <a:buNone/>
              <a:defRPr sz="4000" b="1"/>
            </a:lvl5pPr>
          </a:lstStyle>
          <a:p>
            <a:pPr lvl="0"/>
            <a:r>
              <a:rPr lang="en-US"/>
              <a:t>Click to edit Statement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88597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31172" y="293302"/>
            <a:ext cx="11125032" cy="965101"/>
          </a:xfrm>
        </p:spPr>
        <p:txBody>
          <a:bodyPr/>
          <a:lstStyle/>
          <a:p>
            <a:r>
              <a:rPr lang="en-GB"/>
              <a:t>Click to edit Master title style</a:t>
            </a:r>
            <a:endParaRPr lang="en-US" dirty="0"/>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431172" y="1384847"/>
            <a:ext cx="11125032" cy="490511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FE21D4C7-8630-4B98-978C-30388BBD4EE8}" type="datetime1">
              <a:rPr lang="en-US" smtClean="0"/>
              <a:t>7/29/2026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84C450F2-3BB4-4AE4-8A35-A9D7AEA4C850}" type="slidenum">
              <a:rPr lang="en-US" smtClean="0"/>
              <a:t>‹#›</a:t>
            </a:fld>
            <a:endParaRPr lang="en-US" dirty="0"/>
          </a:p>
        </p:txBody>
      </p:sp>
    </p:spTree>
    <p:extLst>
      <p:ext uri="{BB962C8B-B14F-4D97-AF65-F5344CB8AC3E}">
        <p14:creationId xmlns:p14="http://schemas.microsoft.com/office/powerpoint/2010/main" val="383444325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F0761-EA67-F7D1-62E4-095EADA262F0}"/>
              </a:ext>
            </a:extLst>
          </p:cNvPr>
          <p:cNvSpPr>
            <a:spLocks noGrp="1"/>
          </p:cNvSpPr>
          <p:nvPr>
            <p:ph type="title" hasCustomPrompt="1"/>
          </p:nvPr>
        </p:nvSpPr>
        <p:spPr>
          <a:xfrm>
            <a:off x="1499616" y="1524002"/>
            <a:ext cx="9198864" cy="2871216"/>
          </a:xfrm>
        </p:spPr>
        <p:txBody>
          <a:bodyPr anchor="ctr">
            <a:normAutofit/>
          </a:bodyPr>
          <a:lstStyle>
            <a:lvl1pPr>
              <a:lnSpc>
                <a:spcPct val="110000"/>
              </a:lnSpc>
              <a:defRPr sz="4000" cap="none" baseline="0"/>
            </a:lvl1pPr>
          </a:lstStyle>
          <a:p>
            <a:r>
              <a:rPr lang="en-US"/>
              <a:t>Click to edit Quote</a:t>
            </a:r>
          </a:p>
        </p:txBody>
      </p:sp>
      <p:sp>
        <p:nvSpPr>
          <p:cNvPr id="3" name="Date Placeholder 2">
            <a:extLst>
              <a:ext uri="{FF2B5EF4-FFF2-40B4-BE49-F238E27FC236}">
                <a16:creationId xmlns:a16="http://schemas.microsoft.com/office/drawing/2014/main" id="{49A78CD0-57A9-DB86-E3A3-40628E6D68B7}"/>
              </a:ext>
            </a:extLst>
          </p:cNvPr>
          <p:cNvSpPr>
            <a:spLocks noGrp="1"/>
          </p:cNvSpPr>
          <p:nvPr>
            <p:ph type="dt" sz="half" idx="10"/>
          </p:nvPr>
        </p:nvSpPr>
        <p:spPr/>
        <p:txBody>
          <a:bodyPr/>
          <a:lstStyle/>
          <a:p>
            <a:fld id="{6A453612-8941-41EA-ABBA-F717A06C8346}" type="datetime1">
              <a:rPr lang="en-US" smtClean="0"/>
              <a:t>7/29/2026</a:t>
            </a:fld>
            <a:endParaRPr lang="en-US" dirty="0"/>
          </a:p>
        </p:txBody>
      </p:sp>
      <p:sp>
        <p:nvSpPr>
          <p:cNvPr id="4" name="Footer Placeholder 3">
            <a:extLst>
              <a:ext uri="{FF2B5EF4-FFF2-40B4-BE49-F238E27FC236}">
                <a16:creationId xmlns:a16="http://schemas.microsoft.com/office/drawing/2014/main" id="{B54C2DF4-76B6-1299-74E1-66F403C01A3C}"/>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id="{2535CA15-3DFE-125B-C658-77179EDEA2F0}"/>
              </a:ext>
            </a:extLst>
          </p:cNvPr>
          <p:cNvSpPr>
            <a:spLocks noGrp="1"/>
          </p:cNvSpPr>
          <p:nvPr>
            <p:ph type="sldNum" sz="quarter" idx="12"/>
          </p:nvPr>
        </p:nvSpPr>
        <p:spPr/>
        <p:txBody>
          <a:bodyPr/>
          <a:lstStyle/>
          <a:p>
            <a:fld id="{CC057153-B650-4DEB-B370-79DDCFDCE934}" type="slidenum">
              <a:rPr lang="en-US" smtClean="0"/>
              <a:pPr/>
              <a:t>‹#›</a:t>
            </a:fld>
            <a:endParaRPr lang="en-US" dirty="0"/>
          </a:p>
        </p:txBody>
      </p:sp>
      <p:sp>
        <p:nvSpPr>
          <p:cNvPr id="7" name="Content Placeholder 6">
            <a:extLst>
              <a:ext uri="{FF2B5EF4-FFF2-40B4-BE49-F238E27FC236}">
                <a16:creationId xmlns:a16="http://schemas.microsoft.com/office/drawing/2014/main" id="{E5FAB025-061F-4B04-451A-37E42755863E}"/>
              </a:ext>
            </a:extLst>
          </p:cNvPr>
          <p:cNvSpPr>
            <a:spLocks noGrp="1"/>
          </p:cNvSpPr>
          <p:nvPr>
            <p:ph sz="quarter" idx="13" hasCustomPrompt="1"/>
          </p:nvPr>
        </p:nvSpPr>
        <p:spPr>
          <a:xfrm>
            <a:off x="1499616" y="5376672"/>
            <a:ext cx="9198864" cy="466344"/>
          </a:xfrm>
        </p:spPr>
        <p:txBody>
          <a:bodyPr>
            <a:normAutofit/>
          </a:bodyPr>
          <a:lstStyle>
            <a:lvl1pPr marL="0" indent="0">
              <a:buNone/>
              <a:defRPr sz="2200" b="1" cap="all" baseline="0">
                <a:solidFill>
                  <a:schemeClr val="accent1"/>
                </a:solidFill>
              </a:defRPr>
            </a:lvl1pPr>
            <a:lvl2pPr marL="228600" indent="0">
              <a:buNone/>
              <a:defRPr sz="2000" b="1" cap="all" baseline="0">
                <a:solidFill>
                  <a:schemeClr val="accent1"/>
                </a:solidFill>
              </a:defRPr>
            </a:lvl2pPr>
            <a:lvl3pPr marL="457200" indent="0">
              <a:buNone/>
              <a:defRPr sz="1800" b="1" cap="all" baseline="0">
                <a:solidFill>
                  <a:schemeClr val="accent1"/>
                </a:solidFill>
              </a:defRPr>
            </a:lvl3pPr>
            <a:lvl4pPr marL="685800" indent="0">
              <a:buNone/>
              <a:defRPr sz="1600" b="1" cap="all" baseline="0">
                <a:solidFill>
                  <a:schemeClr val="accent1"/>
                </a:solidFill>
              </a:defRPr>
            </a:lvl4pPr>
            <a:lvl5pPr marL="914400" indent="0">
              <a:buNone/>
              <a:defRPr sz="1400" b="1" cap="all" baseline="0">
                <a:solidFill>
                  <a:schemeClr val="accent1"/>
                </a:solidFill>
              </a:defRPr>
            </a:lvl5pPr>
          </a:lstStyle>
          <a:p>
            <a:pPr lvl="0"/>
            <a:r>
              <a:rPr lang="en-US"/>
              <a:t>Quote Author</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269020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Quote 2">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19D41517-889E-CBB7-FD17-C5FECA783B2A}"/>
              </a:ext>
            </a:extLst>
          </p:cNvPr>
          <p:cNvSpPr/>
          <p:nvPr userDrawn="1"/>
        </p:nvSpPr>
        <p:spPr>
          <a:xfrm flipV="1">
            <a:off x="0" y="823828"/>
            <a:ext cx="11385608" cy="6034172"/>
          </a:xfrm>
          <a:custGeom>
            <a:avLst/>
            <a:gdLst>
              <a:gd name="connsiteX0" fmla="*/ 0 w 11385608"/>
              <a:gd name="connsiteY0" fmla="*/ 6034172 h 6034172"/>
              <a:gd name="connsiteX1" fmla="*/ 10969276 w 11385608"/>
              <a:gd name="connsiteY1" fmla="*/ 6034172 h 6034172"/>
              <a:gd name="connsiteX2" fmla="*/ 11385608 w 11385608"/>
              <a:gd name="connsiteY2" fmla="*/ 5617840 h 6034172"/>
              <a:gd name="connsiteX3" fmla="*/ 11385608 w 11385608"/>
              <a:gd name="connsiteY3" fmla="*/ 0 h 6034172"/>
              <a:gd name="connsiteX4" fmla="*/ 0 w 11385608"/>
              <a:gd name="connsiteY4" fmla="*/ 0 h 60341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5608" h="6034172">
                <a:moveTo>
                  <a:pt x="0" y="6034172"/>
                </a:moveTo>
                <a:lnTo>
                  <a:pt x="10969276" y="6034172"/>
                </a:lnTo>
                <a:cubicBezTo>
                  <a:pt x="11199210" y="6034172"/>
                  <a:pt x="11385608" y="5847774"/>
                  <a:pt x="11385608" y="5617840"/>
                </a:cubicBezTo>
                <a:lnTo>
                  <a:pt x="11385608" y="0"/>
                </a:lnTo>
                <a:lnTo>
                  <a:pt x="0" y="0"/>
                </a:lnTo>
                <a:close/>
              </a:path>
            </a:pathLst>
          </a:custGeom>
          <a:solidFill>
            <a:schemeClr val="bg2"/>
          </a:solidFill>
          <a:ln w="2540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0EDE6"/>
              </a:solidFill>
              <a:effectLst/>
              <a:uLnTx/>
              <a:uFillTx/>
              <a:latin typeface="Neue Haas Grotesk Text Pro"/>
              <a:ea typeface="+mn-ea"/>
              <a:cs typeface="+mn-cs"/>
            </a:endParaRPr>
          </a:p>
        </p:txBody>
      </p:sp>
      <p:sp>
        <p:nvSpPr>
          <p:cNvPr id="2" name="Title 1">
            <a:extLst>
              <a:ext uri="{FF2B5EF4-FFF2-40B4-BE49-F238E27FC236}">
                <a16:creationId xmlns:a16="http://schemas.microsoft.com/office/drawing/2014/main" id="{823F0761-EA67-F7D1-62E4-095EADA262F0}"/>
              </a:ext>
            </a:extLst>
          </p:cNvPr>
          <p:cNvSpPr>
            <a:spLocks noGrp="1"/>
          </p:cNvSpPr>
          <p:nvPr>
            <p:ph type="title" hasCustomPrompt="1"/>
          </p:nvPr>
        </p:nvSpPr>
        <p:spPr>
          <a:xfrm>
            <a:off x="429768" y="1783080"/>
            <a:ext cx="8499079" cy="2249424"/>
          </a:xfrm>
        </p:spPr>
        <p:txBody>
          <a:bodyPr anchor="t">
            <a:normAutofit/>
          </a:bodyPr>
          <a:lstStyle>
            <a:lvl1pPr>
              <a:lnSpc>
                <a:spcPct val="100000"/>
              </a:lnSpc>
              <a:defRPr sz="3600" cap="none" baseline="0"/>
            </a:lvl1pPr>
          </a:lstStyle>
          <a:p>
            <a:r>
              <a:rPr lang="en-US"/>
              <a:t>Click to edit Quote</a:t>
            </a:r>
          </a:p>
        </p:txBody>
      </p:sp>
      <p:sp>
        <p:nvSpPr>
          <p:cNvPr id="3" name="Date Placeholder 2">
            <a:extLst>
              <a:ext uri="{FF2B5EF4-FFF2-40B4-BE49-F238E27FC236}">
                <a16:creationId xmlns:a16="http://schemas.microsoft.com/office/drawing/2014/main" id="{49A78CD0-57A9-DB86-E3A3-40628E6D68B7}"/>
              </a:ext>
            </a:extLst>
          </p:cNvPr>
          <p:cNvSpPr>
            <a:spLocks noGrp="1"/>
          </p:cNvSpPr>
          <p:nvPr>
            <p:ph type="dt" sz="half" idx="10"/>
          </p:nvPr>
        </p:nvSpPr>
        <p:spPr/>
        <p:txBody>
          <a:bodyPr/>
          <a:lstStyle/>
          <a:p>
            <a:fld id="{73D6CD22-E4B3-48A1-94CA-B89DB574ED80}" type="datetime1">
              <a:rPr lang="en-US" smtClean="0"/>
              <a:t>7/29/2026</a:t>
            </a:fld>
            <a:endParaRPr lang="en-US" dirty="0"/>
          </a:p>
        </p:txBody>
      </p:sp>
      <p:sp>
        <p:nvSpPr>
          <p:cNvPr id="4" name="Footer Placeholder 3">
            <a:extLst>
              <a:ext uri="{FF2B5EF4-FFF2-40B4-BE49-F238E27FC236}">
                <a16:creationId xmlns:a16="http://schemas.microsoft.com/office/drawing/2014/main" id="{B54C2DF4-76B6-1299-74E1-66F403C01A3C}"/>
              </a:ext>
            </a:extLst>
          </p:cNvPr>
          <p:cNvSpPr>
            <a:spLocks noGrp="1"/>
          </p:cNvSpPr>
          <p:nvPr>
            <p:ph type="ftr" sz="quarter" idx="11"/>
          </p:nvPr>
        </p:nvSpPr>
        <p:spPr>
          <a:xfrm>
            <a:off x="8669124" y="6492240"/>
            <a:ext cx="2660904" cy="338328"/>
          </a:xfrm>
        </p:spPr>
        <p:txBody>
          <a:bodyPr/>
          <a:lstStyle/>
          <a:p>
            <a:r>
              <a:rPr lang="en-US" dirty="0"/>
              <a:t>Sample Footer Text</a:t>
            </a:r>
          </a:p>
        </p:txBody>
      </p:sp>
      <p:sp>
        <p:nvSpPr>
          <p:cNvPr id="5" name="Slide Number Placeholder 4">
            <a:extLst>
              <a:ext uri="{FF2B5EF4-FFF2-40B4-BE49-F238E27FC236}">
                <a16:creationId xmlns:a16="http://schemas.microsoft.com/office/drawing/2014/main" id="{2535CA15-3DFE-125B-C658-77179EDEA2F0}"/>
              </a:ext>
            </a:extLst>
          </p:cNvPr>
          <p:cNvSpPr>
            <a:spLocks noGrp="1"/>
          </p:cNvSpPr>
          <p:nvPr>
            <p:ph type="sldNum" sz="quarter" idx="12"/>
          </p:nvPr>
        </p:nvSpPr>
        <p:spPr>
          <a:xfrm>
            <a:off x="11421468" y="6492240"/>
            <a:ext cx="457200" cy="338328"/>
          </a:xfrm>
        </p:spPr>
        <p:txBody>
          <a:bodyPr/>
          <a:lstStyle/>
          <a:p>
            <a:fld id="{CC057153-B650-4DEB-B370-79DDCFDCE934}" type="slidenum">
              <a:rPr lang="en-US" smtClean="0"/>
              <a:pPr/>
              <a:t>‹#›</a:t>
            </a:fld>
            <a:endParaRPr lang="en-US" dirty="0"/>
          </a:p>
        </p:txBody>
      </p:sp>
      <p:sp>
        <p:nvSpPr>
          <p:cNvPr id="7" name="Content Placeholder 6">
            <a:extLst>
              <a:ext uri="{FF2B5EF4-FFF2-40B4-BE49-F238E27FC236}">
                <a16:creationId xmlns:a16="http://schemas.microsoft.com/office/drawing/2014/main" id="{E5FAB025-061F-4B04-451A-37E42755863E}"/>
              </a:ext>
            </a:extLst>
          </p:cNvPr>
          <p:cNvSpPr>
            <a:spLocks noGrp="1"/>
          </p:cNvSpPr>
          <p:nvPr>
            <p:ph sz="quarter" idx="13" hasCustomPrompt="1"/>
          </p:nvPr>
        </p:nvSpPr>
        <p:spPr>
          <a:xfrm>
            <a:off x="429768" y="5120640"/>
            <a:ext cx="5431536" cy="1289304"/>
          </a:xfrm>
        </p:spPr>
        <p:txBody>
          <a:bodyPr vert="horz" lIns="91440" tIns="45720" rIns="91440" bIns="45720" rtlCol="0" anchor="ctr">
            <a:normAutofit/>
          </a:bodyPr>
          <a:lstStyle>
            <a:lvl1pPr marL="0" indent="0">
              <a:buNone/>
              <a:defRPr lang="en-US" b="1" cap="all" baseline="0" dirty="0"/>
            </a:lvl1pPr>
            <a:lvl2pPr marL="228600" indent="0">
              <a:buNone/>
              <a:defRPr lang="en-US" b="1" cap="all" baseline="0" dirty="0"/>
            </a:lvl2pPr>
            <a:lvl3pPr marL="457200" indent="0">
              <a:buNone/>
              <a:defRPr lang="en-US" b="1" cap="all" baseline="0" dirty="0"/>
            </a:lvl3pPr>
            <a:lvl4pPr marL="685800" indent="0">
              <a:buNone/>
              <a:defRPr lang="en-US" b="1" cap="all" baseline="0" dirty="0"/>
            </a:lvl4pPr>
            <a:lvl5pPr marL="914400" indent="0">
              <a:buNone/>
              <a:defRPr lang="en-US" b="1" cap="all" baseline="0" dirty="0"/>
            </a:lvl5pPr>
          </a:lstStyle>
          <a:p>
            <a:pPr lvl="0"/>
            <a:r>
              <a:rPr lang="en-US"/>
              <a:t>Quote Author</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0466918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clusion">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29768" y="429768"/>
            <a:ext cx="10890374" cy="1627632"/>
          </a:xfrm>
        </p:spPr>
        <p:txBody>
          <a:bodyPr anchor="t">
            <a:normAutofit/>
          </a:bodyPr>
          <a:lstStyle>
            <a:lvl1pPr>
              <a:defRPr sz="5400"/>
            </a:lvl1pPr>
          </a:lstStyle>
          <a:p>
            <a:r>
              <a:rPr lang="en-GB"/>
              <a:t>Click to edit Master title style</a:t>
            </a:r>
            <a:endParaRPr lang="en-US"/>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429768" y="3264408"/>
            <a:ext cx="10890374" cy="283464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97C38B47-093E-417D-A1C3-81EEF797AC69}" type="datetime1">
              <a:rPr lang="en-US" smtClean="0"/>
              <a:t>7/29/2026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692609295"/>
      </p:ext>
    </p:extLst>
  </p:cSld>
  <p:clrMapOvr>
    <a:overrideClrMapping bg1="lt1" tx1="dk1" bg2="lt2" tx2="dk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clusion 2">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29768" y="1627318"/>
            <a:ext cx="8430768" cy="1842020"/>
          </a:xfrm>
        </p:spPr>
        <p:txBody>
          <a:bodyPr anchor="b">
            <a:normAutofit/>
          </a:bodyPr>
          <a:lstStyle>
            <a:lvl1pPr>
              <a:defRPr sz="6000"/>
            </a:lvl1pPr>
          </a:lstStyle>
          <a:p>
            <a:r>
              <a:rPr lang="en-GB"/>
              <a:t>Click to edit Master title style</a:t>
            </a:r>
            <a:endParaRPr lang="en-US"/>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429768" y="3622673"/>
            <a:ext cx="8430768" cy="1828800"/>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A250925D-4314-49E4-A383-289640FEB5E3}" type="datetime1">
              <a:rPr lang="en-US" smtClean="0"/>
              <a:t>7/29/2026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393871806"/>
      </p:ext>
    </p:extLst>
  </p:cSld>
  <p:clrMapOvr>
    <a:overrideClrMapping bg1="lt1" tx1="dk1" bg2="lt2" tx2="dk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7" y="294248"/>
            <a:ext cx="11164825" cy="958480"/>
          </a:xfrm>
        </p:spPr>
        <p:txBody>
          <a:bodyPr/>
          <a:lstStyle/>
          <a:p>
            <a:r>
              <a:rPr lang="en-GB"/>
              <a:t>Click to edit Master title style</a:t>
            </a:r>
            <a:endParaRPr lang="en-US"/>
          </a:p>
        </p:txBody>
      </p:sp>
      <p:sp>
        <p:nvSpPr>
          <p:cNvPr id="9" name="Text Placeholder 8">
            <a:extLst>
              <a:ext uri="{FF2B5EF4-FFF2-40B4-BE49-F238E27FC236}">
                <a16:creationId xmlns:a16="http://schemas.microsoft.com/office/drawing/2014/main" id="{778C515B-8D5A-0268-9044-7B2013C87E02}"/>
              </a:ext>
            </a:extLst>
          </p:cNvPr>
          <p:cNvSpPr>
            <a:spLocks noGrp="1"/>
          </p:cNvSpPr>
          <p:nvPr>
            <p:ph type="body" sz="quarter" idx="13"/>
          </p:nvPr>
        </p:nvSpPr>
        <p:spPr>
          <a:xfrm>
            <a:off x="429767" y="2020825"/>
            <a:ext cx="5212208" cy="428472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Text Placeholder 10">
            <a:extLst>
              <a:ext uri="{FF2B5EF4-FFF2-40B4-BE49-F238E27FC236}">
                <a16:creationId xmlns:a16="http://schemas.microsoft.com/office/drawing/2014/main" id="{13C7061A-8ED7-8B72-BD2B-2DF67F8C7A75}"/>
              </a:ext>
            </a:extLst>
          </p:cNvPr>
          <p:cNvSpPr>
            <a:spLocks noGrp="1"/>
          </p:cNvSpPr>
          <p:nvPr>
            <p:ph type="body" sz="quarter" idx="14"/>
          </p:nvPr>
        </p:nvSpPr>
        <p:spPr>
          <a:xfrm>
            <a:off x="6381622" y="2020822"/>
            <a:ext cx="5212208" cy="428472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EE2C59E0-667A-459A-BBD1-70DA72C3C576}" type="datetime1">
              <a:rPr lang="en-US" smtClean="0"/>
              <a:t>7/29/2026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00664005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429768" y="276166"/>
            <a:ext cx="11164824" cy="976562"/>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429767" y="1380744"/>
            <a:ext cx="5212080"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1" name="Text Placeholder 10">
            <a:extLst>
              <a:ext uri="{FF2B5EF4-FFF2-40B4-BE49-F238E27FC236}">
                <a16:creationId xmlns:a16="http://schemas.microsoft.com/office/drawing/2014/main" id="{A211279F-0D05-3637-19CD-29468F4DD2F3}"/>
              </a:ext>
            </a:extLst>
          </p:cNvPr>
          <p:cNvSpPr>
            <a:spLocks noGrp="1"/>
          </p:cNvSpPr>
          <p:nvPr>
            <p:ph type="body" sz="quarter" idx="13"/>
          </p:nvPr>
        </p:nvSpPr>
        <p:spPr>
          <a:xfrm>
            <a:off x="430213" y="2021134"/>
            <a:ext cx="5211762" cy="434315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382512" y="1380744"/>
            <a:ext cx="5212080"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3" name="Text Placeholder 12">
            <a:extLst>
              <a:ext uri="{FF2B5EF4-FFF2-40B4-BE49-F238E27FC236}">
                <a16:creationId xmlns:a16="http://schemas.microsoft.com/office/drawing/2014/main" id="{F1B170DE-636A-B1A9-2EAB-C426DBFB3E51}"/>
              </a:ext>
            </a:extLst>
          </p:cNvPr>
          <p:cNvSpPr>
            <a:spLocks noGrp="1"/>
          </p:cNvSpPr>
          <p:nvPr>
            <p:ph type="body" sz="quarter" idx="14"/>
          </p:nvPr>
        </p:nvSpPr>
        <p:spPr>
          <a:xfrm>
            <a:off x="6381750" y="2020888"/>
            <a:ext cx="5213350" cy="43434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706CC00B-2F01-4379-B0FD-8DA094C16FA4}" type="datetime1">
              <a:rPr lang="en-US" smtClean="0"/>
              <a:t>7/29/2026</a:t>
            </a:fld>
            <a:endParaRPr lang="en-US" dirty="0"/>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r>
              <a:rPr lang="en-US" dirty="0"/>
              <a:t>Sample Footer Text</a:t>
            </a:r>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61834677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429768" y="557784"/>
            <a:ext cx="3713996" cy="2212313"/>
          </a:xfrm>
        </p:spPr>
        <p:txBody>
          <a:bodyPr anchor="t">
            <a:normAutofit/>
          </a:bodyPr>
          <a:lstStyle>
            <a:lvl1pPr>
              <a:defRPr sz="3200"/>
            </a:lvl1pPr>
          </a:lstStyle>
          <a:p>
            <a:r>
              <a:rPr lang="en-GB"/>
              <a:t>Click to edit Master title style</a:t>
            </a:r>
            <a:endParaRPr lang="en-US"/>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429767" y="2826137"/>
            <a:ext cx="3310128" cy="3434638"/>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13" name="Picture Placeholder 8">
            <a:extLst>
              <a:ext uri="{FF2B5EF4-FFF2-40B4-BE49-F238E27FC236}">
                <a16:creationId xmlns:a16="http://schemas.microsoft.com/office/drawing/2014/main" id="{FA23F0E6-EDAF-3A7F-5EC8-F911E9AE48EF}"/>
              </a:ext>
            </a:extLst>
          </p:cNvPr>
          <p:cNvSpPr>
            <a:spLocks noGrp="1"/>
          </p:cNvSpPr>
          <p:nvPr>
            <p:ph type="pic" sz="quarter" idx="13"/>
          </p:nvPr>
        </p:nvSpPr>
        <p:spPr>
          <a:xfrm>
            <a:off x="4502843" y="0"/>
            <a:ext cx="7689157" cy="6399152"/>
          </a:xfrm>
          <a:custGeom>
            <a:avLst/>
            <a:gdLst>
              <a:gd name="connsiteX0" fmla="*/ 0 w 7689157"/>
              <a:gd name="connsiteY0" fmla="*/ 0 h 6399152"/>
              <a:gd name="connsiteX1" fmla="*/ 7689157 w 7689157"/>
              <a:gd name="connsiteY1" fmla="*/ 0 h 6399152"/>
              <a:gd name="connsiteX2" fmla="*/ 7689157 w 7689157"/>
              <a:gd name="connsiteY2" fmla="*/ 6399152 h 6399152"/>
              <a:gd name="connsiteX3" fmla="*/ 578440 w 7689157"/>
              <a:gd name="connsiteY3" fmla="*/ 6399152 h 6399152"/>
              <a:gd name="connsiteX4" fmla="*/ 0 w 7689157"/>
              <a:gd name="connsiteY4" fmla="*/ 5820712 h 63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89157" h="6399152">
                <a:moveTo>
                  <a:pt x="0" y="0"/>
                </a:moveTo>
                <a:lnTo>
                  <a:pt x="7689157" y="0"/>
                </a:lnTo>
                <a:lnTo>
                  <a:pt x="7689157" y="6399152"/>
                </a:lnTo>
                <a:lnTo>
                  <a:pt x="578440" y="6399152"/>
                </a:lnTo>
                <a:cubicBezTo>
                  <a:pt x="258976" y="6399152"/>
                  <a:pt x="0" y="6140176"/>
                  <a:pt x="0" y="5820712"/>
                </a:cubicBez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r>
              <a:rPr lang="en-GB"/>
              <a:t>Click icon to add picture</a:t>
            </a:r>
            <a:endParaRPr lang="en-US" dirty="0"/>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5019F103-9E7C-4D5A-827C-0D2D66EE1CD2}" type="datetime1">
              <a:rPr lang="en-US" smtClean="0"/>
              <a:t>7/29/2026</a:t>
            </a:fld>
            <a:endParaRPr lang="en-US" dirty="0"/>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82146388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981377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Photo 1">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29768" y="5276088"/>
            <a:ext cx="11347704" cy="786384"/>
          </a:xfrm>
        </p:spPr>
        <p:txBody>
          <a:bodyPr anchor="b">
            <a:normAutofit/>
          </a:bodyPr>
          <a:lstStyle>
            <a:lvl1pPr algn="l">
              <a:defRPr sz="4400">
                <a:solidFill>
                  <a:schemeClr val="bg1"/>
                </a:solidFill>
              </a:defRPr>
            </a:lvl1pPr>
          </a:lstStyle>
          <a:p>
            <a:r>
              <a:rPr lang="en-GB"/>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29768" y="5980176"/>
            <a:ext cx="11347704" cy="530352"/>
          </a:xfrm>
        </p:spPr>
        <p:txBody>
          <a:bodyPr anchor="ctr">
            <a:normAutofit/>
          </a:bodyPr>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9" name="Picture Placeholder 8">
            <a:extLst>
              <a:ext uri="{FF2B5EF4-FFF2-40B4-BE49-F238E27FC236}">
                <a16:creationId xmlns:a16="http://schemas.microsoft.com/office/drawing/2014/main" id="{A9E06FED-92D3-C4D6-28D7-600D842F7AC3}"/>
              </a:ext>
            </a:extLst>
          </p:cNvPr>
          <p:cNvSpPr>
            <a:spLocks noGrp="1"/>
          </p:cNvSpPr>
          <p:nvPr>
            <p:ph type="pic" sz="quarter" idx="13"/>
          </p:nvPr>
        </p:nvSpPr>
        <p:spPr>
          <a:xfrm>
            <a:off x="0" y="0"/>
            <a:ext cx="11733150" cy="5135804"/>
          </a:xfrm>
          <a:custGeom>
            <a:avLst/>
            <a:gdLst>
              <a:gd name="connsiteX0" fmla="*/ 0 w 11733150"/>
              <a:gd name="connsiteY0" fmla="*/ 0 h 5135804"/>
              <a:gd name="connsiteX1" fmla="*/ 11733150 w 11733150"/>
              <a:gd name="connsiteY1" fmla="*/ 0 h 5135804"/>
              <a:gd name="connsiteX2" fmla="*/ 11733150 w 11733150"/>
              <a:gd name="connsiteY2" fmla="*/ 4533808 h 5135804"/>
              <a:gd name="connsiteX3" fmla="*/ 11131154 w 11733150"/>
              <a:gd name="connsiteY3" fmla="*/ 5135804 h 5135804"/>
              <a:gd name="connsiteX4" fmla="*/ 0 w 11733150"/>
              <a:gd name="connsiteY4" fmla="*/ 5135804 h 5135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33150" h="5135804">
                <a:moveTo>
                  <a:pt x="0" y="0"/>
                </a:moveTo>
                <a:lnTo>
                  <a:pt x="11733150" y="0"/>
                </a:lnTo>
                <a:lnTo>
                  <a:pt x="11733150" y="4533808"/>
                </a:lnTo>
                <a:cubicBezTo>
                  <a:pt x="11733150" y="4866281"/>
                  <a:pt x="11463627" y="5135804"/>
                  <a:pt x="11131154" y="5135804"/>
                </a:cubicBezTo>
                <a:lnTo>
                  <a:pt x="0" y="5135804"/>
                </a:ln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r>
              <a:rPr lang="en-GB"/>
              <a:t>Click icon to add picture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137160" y="6519672"/>
            <a:ext cx="3494314" cy="365125"/>
          </a:xfrm>
        </p:spPr>
        <p:txBody>
          <a:bodyPr/>
          <a:lstStyle>
            <a:lvl1pPr>
              <a:defRPr>
                <a:solidFill>
                  <a:schemeClr val="bg1"/>
                </a:solidFill>
                <a:effectLst/>
              </a:defRPr>
            </a:lvl1pPr>
          </a:lstStyle>
          <a:p>
            <a:fld id="{8C13480A-5F85-4A30-80F2-F92581C6474C}" type="datetime1">
              <a:rPr lang="en-US" smtClean="0"/>
              <a:t>7/29/2026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8876521" y="6519672"/>
            <a:ext cx="2805405" cy="365125"/>
          </a:xfrm>
        </p:spPr>
        <p:txBody>
          <a:bodyPr/>
          <a:lstStyle>
            <a:lvl1pPr>
              <a:defRPr>
                <a:solidFill>
                  <a:schemeClr val="bg1"/>
                </a:solidFill>
                <a:effectLst/>
              </a:defRPr>
            </a:lvl1p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632162" y="6519672"/>
            <a:ext cx="429207" cy="365125"/>
          </a:xfrm>
        </p:spPr>
        <p:txBody>
          <a:bodyPr vert="horz" lIns="91440" tIns="45720" rIns="91440" bIns="45720" rtlCol="0" anchor="ctr"/>
          <a:lstStyle>
            <a:lvl1pPr>
              <a:defRPr lang="en-US" smtClean="0">
                <a:solidFill>
                  <a:schemeClr val="bg2"/>
                </a:solidFill>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236618478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Photo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29768" y="411480"/>
            <a:ext cx="4590288" cy="3739896"/>
          </a:xfrm>
        </p:spPr>
        <p:txBody>
          <a:bodyPr anchor="t">
            <a:normAutofit/>
          </a:bodyPr>
          <a:lstStyle>
            <a:lvl1pPr algn="l">
              <a:defRPr sz="5200">
                <a:solidFill>
                  <a:schemeClr val="tx2"/>
                </a:solidFill>
              </a:defRPr>
            </a:lvl1pPr>
          </a:lstStyle>
          <a:p>
            <a:r>
              <a:rPr lang="en-GB"/>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29768" y="4873752"/>
            <a:ext cx="4206240" cy="1380744"/>
          </a:xfrm>
        </p:spPr>
        <p:txBody>
          <a:bodyPr anchor="b">
            <a:normAutofit/>
          </a:bodyPr>
          <a:lstStyle>
            <a:lvl1pPr marL="0" indent="0" algn="l">
              <a:buNone/>
              <a:defRPr sz="1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15" name="Picture Placeholder 6">
            <a:extLst>
              <a:ext uri="{FF2B5EF4-FFF2-40B4-BE49-F238E27FC236}">
                <a16:creationId xmlns:a16="http://schemas.microsoft.com/office/drawing/2014/main" id="{3D161DAC-42AF-C3D9-37A1-04B90F30DEED}"/>
              </a:ext>
            </a:extLst>
          </p:cNvPr>
          <p:cNvSpPr>
            <a:spLocks noGrp="1"/>
          </p:cNvSpPr>
          <p:nvPr>
            <p:ph type="pic" sz="quarter" idx="13"/>
          </p:nvPr>
        </p:nvSpPr>
        <p:spPr>
          <a:xfrm>
            <a:off x="5586160" y="0"/>
            <a:ext cx="6605841" cy="6399152"/>
          </a:xfrm>
          <a:custGeom>
            <a:avLst/>
            <a:gdLst>
              <a:gd name="connsiteX0" fmla="*/ 0 w 6605841"/>
              <a:gd name="connsiteY0" fmla="*/ 0 h 6399152"/>
              <a:gd name="connsiteX1" fmla="*/ 6605841 w 6605841"/>
              <a:gd name="connsiteY1" fmla="*/ 0 h 6399152"/>
              <a:gd name="connsiteX2" fmla="*/ 6605841 w 6605841"/>
              <a:gd name="connsiteY2" fmla="*/ 6399152 h 6399152"/>
              <a:gd name="connsiteX3" fmla="*/ 601995 w 6605841"/>
              <a:gd name="connsiteY3" fmla="*/ 6399152 h 6399152"/>
              <a:gd name="connsiteX4" fmla="*/ 0 w 6605841"/>
              <a:gd name="connsiteY4" fmla="*/ 5797156 h 63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05841" h="6399152">
                <a:moveTo>
                  <a:pt x="0" y="0"/>
                </a:moveTo>
                <a:lnTo>
                  <a:pt x="6605841" y="0"/>
                </a:lnTo>
                <a:lnTo>
                  <a:pt x="6605841" y="6399152"/>
                </a:lnTo>
                <a:lnTo>
                  <a:pt x="601995" y="6399152"/>
                </a:lnTo>
                <a:cubicBezTo>
                  <a:pt x="269522" y="6399152"/>
                  <a:pt x="0" y="6129629"/>
                  <a:pt x="0" y="5797156"/>
                </a:cubicBez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r>
              <a:rPr lang="en-GB"/>
              <a:t>Click icon to add picture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tx2"/>
                </a:solidFill>
                <a:effectLst/>
              </a:defRPr>
            </a:lvl1pPr>
          </a:lstStyle>
          <a:p>
            <a:fld id="{B2BF18D3-87BE-4A2D-AD2C-B21E415FD900}" type="datetime1">
              <a:rPr lang="en-US" smtClean="0"/>
              <a:t>7/29/2026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tx2"/>
                </a:solidFill>
              </a:defRPr>
            </a:lvl1p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2"/>
                </a:solidFill>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324774033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Photo 3">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29768" y="411480"/>
            <a:ext cx="5330952" cy="3739896"/>
          </a:xfrm>
        </p:spPr>
        <p:txBody>
          <a:bodyPr anchor="t">
            <a:normAutofit/>
          </a:bodyPr>
          <a:lstStyle>
            <a:lvl1pPr algn="l">
              <a:defRPr sz="6600">
                <a:solidFill>
                  <a:schemeClr val="tx2"/>
                </a:solidFill>
              </a:defRPr>
            </a:lvl1pPr>
          </a:lstStyle>
          <a:p>
            <a:r>
              <a:rPr lang="en-GB"/>
              <a:t>Click to edit Master title style</a:t>
            </a:r>
            <a:endParaRPr lang="en-US"/>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29768" y="4873752"/>
            <a:ext cx="4517136" cy="1380744"/>
          </a:xfrm>
        </p:spPr>
        <p:txBody>
          <a:bodyPr anchor="b">
            <a:normAutofit/>
          </a:bodyPr>
          <a:lstStyle>
            <a:lvl1pPr marL="0" indent="0" algn="l">
              <a:buNone/>
              <a:defRPr sz="1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10" name="Picture Placeholder 6">
            <a:extLst>
              <a:ext uri="{FF2B5EF4-FFF2-40B4-BE49-F238E27FC236}">
                <a16:creationId xmlns:a16="http://schemas.microsoft.com/office/drawing/2014/main" id="{DEE3B02A-3B83-3083-3F07-26E25C6C135D}"/>
              </a:ext>
            </a:extLst>
          </p:cNvPr>
          <p:cNvSpPr>
            <a:spLocks noGrp="1"/>
          </p:cNvSpPr>
          <p:nvPr>
            <p:ph type="pic" sz="quarter" idx="13"/>
          </p:nvPr>
        </p:nvSpPr>
        <p:spPr>
          <a:xfrm>
            <a:off x="6517248" y="0"/>
            <a:ext cx="5674753" cy="6399152"/>
          </a:xfrm>
          <a:custGeom>
            <a:avLst/>
            <a:gdLst>
              <a:gd name="connsiteX0" fmla="*/ 0 w 5674753"/>
              <a:gd name="connsiteY0" fmla="*/ 0 h 6399152"/>
              <a:gd name="connsiteX1" fmla="*/ 5674753 w 5674753"/>
              <a:gd name="connsiteY1" fmla="*/ 0 h 6399152"/>
              <a:gd name="connsiteX2" fmla="*/ 5674753 w 5674753"/>
              <a:gd name="connsiteY2" fmla="*/ 6399152 h 6399152"/>
              <a:gd name="connsiteX3" fmla="*/ 601996 w 5674753"/>
              <a:gd name="connsiteY3" fmla="*/ 6399152 h 6399152"/>
              <a:gd name="connsiteX4" fmla="*/ 0 w 5674753"/>
              <a:gd name="connsiteY4" fmla="*/ 5797156 h 63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74753" h="6399152">
                <a:moveTo>
                  <a:pt x="0" y="0"/>
                </a:moveTo>
                <a:lnTo>
                  <a:pt x="5674753" y="0"/>
                </a:lnTo>
                <a:lnTo>
                  <a:pt x="5674753" y="6399152"/>
                </a:lnTo>
                <a:lnTo>
                  <a:pt x="601996" y="6399152"/>
                </a:lnTo>
                <a:cubicBezTo>
                  <a:pt x="269523" y="6399152"/>
                  <a:pt x="0" y="6129629"/>
                  <a:pt x="0" y="5797156"/>
                </a:cubicBez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r>
              <a:rPr lang="en-GB"/>
              <a:t>Click icon to add picture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tx2"/>
                </a:solidFill>
                <a:effectLst/>
              </a:defRPr>
            </a:lvl1pPr>
          </a:lstStyle>
          <a:p>
            <a:fld id="{73F0B94E-0195-4FC9-AEFD-CCBB878ACEDF}" type="datetime1">
              <a:rPr lang="en-US" smtClean="0"/>
              <a:t>7/29/2026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tx2"/>
                </a:solidFill>
              </a:defRPr>
            </a:lvl1p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2"/>
                </a:solidFill>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172932866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Photo 4">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7269480" y="411480"/>
            <a:ext cx="4361688" cy="3968496"/>
          </a:xfrm>
        </p:spPr>
        <p:txBody>
          <a:bodyPr anchor="t">
            <a:normAutofit/>
          </a:bodyPr>
          <a:lstStyle>
            <a:lvl1pPr algn="l">
              <a:defRPr sz="5400">
                <a:solidFill>
                  <a:schemeClr val="tx2"/>
                </a:solidFill>
              </a:defRPr>
            </a:lvl1pPr>
          </a:lstStyle>
          <a:p>
            <a:r>
              <a:rPr lang="en-GB"/>
              <a:t>Click to edit Master title style</a:t>
            </a:r>
            <a:endParaRPr lang="en-US"/>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269480" y="4873752"/>
            <a:ext cx="4206240" cy="1380744"/>
          </a:xfrm>
        </p:spPr>
        <p:txBody>
          <a:bodyPr anchor="b">
            <a:normAutofit/>
          </a:bodyPr>
          <a:lstStyle>
            <a:lvl1pPr marL="0" indent="0" algn="l">
              <a:buNone/>
              <a:defRPr sz="1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11" name="Picture Placeholder 6">
            <a:extLst>
              <a:ext uri="{FF2B5EF4-FFF2-40B4-BE49-F238E27FC236}">
                <a16:creationId xmlns:a16="http://schemas.microsoft.com/office/drawing/2014/main" id="{1D6AB98B-BD95-F9FC-BB22-1A89B6EE3246}"/>
              </a:ext>
            </a:extLst>
          </p:cNvPr>
          <p:cNvSpPr>
            <a:spLocks noGrp="1"/>
          </p:cNvSpPr>
          <p:nvPr>
            <p:ph type="pic" sz="quarter" idx="13"/>
          </p:nvPr>
        </p:nvSpPr>
        <p:spPr>
          <a:xfrm>
            <a:off x="0" y="0"/>
            <a:ext cx="6604503" cy="6399152"/>
          </a:xfrm>
          <a:custGeom>
            <a:avLst/>
            <a:gdLst>
              <a:gd name="connsiteX0" fmla="*/ 0 w 6604503"/>
              <a:gd name="connsiteY0" fmla="*/ 0 h 6399152"/>
              <a:gd name="connsiteX1" fmla="*/ 6604503 w 6604503"/>
              <a:gd name="connsiteY1" fmla="*/ 0 h 6399152"/>
              <a:gd name="connsiteX2" fmla="*/ 6604503 w 6604503"/>
              <a:gd name="connsiteY2" fmla="*/ 5797156 h 6399152"/>
              <a:gd name="connsiteX3" fmla="*/ 6002507 w 6604503"/>
              <a:gd name="connsiteY3" fmla="*/ 6399152 h 6399152"/>
              <a:gd name="connsiteX4" fmla="*/ 0 w 6604503"/>
              <a:gd name="connsiteY4" fmla="*/ 6399152 h 63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04503" h="6399152">
                <a:moveTo>
                  <a:pt x="0" y="0"/>
                </a:moveTo>
                <a:lnTo>
                  <a:pt x="6604503" y="0"/>
                </a:lnTo>
                <a:lnTo>
                  <a:pt x="6604503" y="5797156"/>
                </a:lnTo>
                <a:cubicBezTo>
                  <a:pt x="6604503" y="6129629"/>
                  <a:pt x="6334980" y="6399152"/>
                  <a:pt x="6002507" y="6399152"/>
                </a:cubicBezTo>
                <a:lnTo>
                  <a:pt x="0" y="6399152"/>
                </a:ln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r>
              <a:rPr lang="en-GB"/>
              <a:t>Click icon to add picture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tx2"/>
                </a:solidFill>
                <a:effectLst/>
              </a:defRPr>
            </a:lvl1pPr>
          </a:lstStyle>
          <a:p>
            <a:fld id="{9B0F68CC-6BDD-49E7-8971-97164A4B1FA2}" type="datetime1">
              <a:rPr lang="en-US" smtClean="0"/>
              <a:t>7/29/2026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tx2"/>
                </a:solidFill>
              </a:defRPr>
            </a:lvl1p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2"/>
                </a:solidFill>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15091141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genda">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429768" y="411480"/>
            <a:ext cx="11045952" cy="1828800"/>
          </a:xfrm>
        </p:spPr>
        <p:txBody>
          <a:bodyPr anchor="t">
            <a:normAutofit/>
          </a:bodyPr>
          <a:lstStyle>
            <a:lvl1pPr>
              <a:defRPr sz="8000"/>
            </a:lvl1pPr>
          </a:lstStyle>
          <a:p>
            <a:r>
              <a:rPr lang="en-GB"/>
              <a:t>Click to edit Master title style</a:t>
            </a:r>
            <a:endParaRPr lang="en-US" dirty="0"/>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272784" y="2423160"/>
            <a:ext cx="5202936" cy="3858768"/>
          </a:xfrm>
        </p:spPr>
        <p:txBody>
          <a:bodyPr vert="horz" lIns="91440" tIns="45720" rIns="91440" bIns="45720" rtlCol="0">
            <a:normAutofit/>
          </a:bodyPr>
          <a:lstStyle>
            <a:lvl1pPr marL="457200" indent="-457200">
              <a:buFont typeface="+mj-lt"/>
              <a:buAutoNum type="arabicPeriod"/>
              <a:defRPr lang="en-US" dirty="0"/>
            </a:lvl1pPr>
            <a:lvl2pPr marL="571500" indent="-342900">
              <a:buFont typeface="+mj-lt"/>
              <a:buAutoNum type="alphaLcPeriod"/>
              <a:defRPr lang="en-US" dirty="0"/>
            </a:lvl2pPr>
            <a:lvl3pPr marL="800100" indent="-342900">
              <a:buFont typeface="+mj-lt"/>
              <a:buAutoNum type="romanLcPeriod"/>
              <a:defRPr lang="en-US" dirty="0"/>
            </a:lvl3pPr>
            <a:lvl4pPr marL="914400" indent="-228600">
              <a:buFont typeface="+mj-lt"/>
              <a:buAutoNum type="arabicParenR"/>
              <a:defRPr lang="en-US" dirty="0"/>
            </a:lvl4pPr>
            <a:lvl5pPr marL="1143000" indent="-228600">
              <a:buFont typeface="+mj-lt"/>
              <a:buAutoNum type="alphaLcParenR"/>
              <a:defRPr lang="en-US" dirty="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p:txBody>
          <a:bodyPr/>
          <a:lstStyle/>
          <a:p>
            <a:fld id="{E244D5D5-F2FF-4BCB-BACC-FA9A736697CB}" type="datetime1">
              <a:rPr lang="en-US" smtClean="0"/>
              <a:t>7/29/2026</a:t>
            </a:fld>
            <a:endParaRPr lang="en-US" dirty="0"/>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52966426"/>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theme" Target="../theme/theme1.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431173" y="285210"/>
            <a:ext cx="10653578" cy="965101"/>
          </a:xfrm>
          <a:prstGeom prst="rect">
            <a:avLst/>
          </a:prstGeom>
        </p:spPr>
        <p:txBody>
          <a:bodyPr vert="horz" lIns="91440" tIns="45720" rIns="91440" bIns="45720" rtlCol="0" anchor="b">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431172" y="1384847"/>
            <a:ext cx="10653579" cy="4905116"/>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431172" y="6490524"/>
            <a:ext cx="2841959" cy="336141"/>
          </a:xfrm>
          <a:prstGeom prst="rect">
            <a:avLst/>
          </a:prstGeom>
        </p:spPr>
        <p:txBody>
          <a:bodyPr vert="horz" lIns="91440" tIns="45720" rIns="91440" bIns="45720" rtlCol="0" anchor="ctr"/>
          <a:lstStyle>
            <a:lvl1pPr algn="l">
              <a:defRPr sz="800">
                <a:solidFill>
                  <a:schemeClr val="tx1"/>
                </a:solidFill>
              </a:defRPr>
            </a:lvl1pPr>
          </a:lstStyle>
          <a:p>
            <a:fld id="{072E1B28-DB45-4001-B295-7D7933E04419}" type="datetime1">
              <a:rPr lang="en-US" smtClean="0"/>
              <a:t>7/29/2026</a:t>
            </a:fld>
            <a:endParaRPr lang="en-US" dirty="0"/>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8893370" y="6490524"/>
            <a:ext cx="2662834" cy="336141"/>
          </a:xfrm>
          <a:prstGeom prst="rect">
            <a:avLst/>
          </a:prstGeom>
        </p:spPr>
        <p:txBody>
          <a:bodyPr vert="horz" lIns="91440" tIns="45720" rIns="91440" bIns="45720" rtlCol="0" anchor="ctr"/>
          <a:lstStyle>
            <a:lvl1pPr algn="r">
              <a:defRPr sz="800">
                <a:solidFill>
                  <a:schemeClr val="tx1"/>
                </a:solidFill>
              </a:defRPr>
            </a:lvl1pPr>
          </a:lstStyle>
          <a:p>
            <a:r>
              <a:rPr lang="en-US" dirty="0"/>
              <a:t>Sample Footer Text</a:t>
            </a:r>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648431" y="6490524"/>
            <a:ext cx="457200" cy="336141"/>
          </a:xfrm>
          <a:prstGeom prst="rect">
            <a:avLst/>
          </a:prstGeom>
        </p:spPr>
        <p:txBody>
          <a:bodyPr vert="horz" lIns="91440" tIns="45720" rIns="91440" bIns="45720" rtlCol="0" anchor="ctr"/>
          <a:lstStyle>
            <a:lvl1pPr algn="r">
              <a:defRPr sz="800">
                <a:solidFill>
                  <a:schemeClr val="tx1"/>
                </a:solidFill>
              </a:defRPr>
            </a:lvl1pPr>
          </a:lstStyle>
          <a:p>
            <a:fld id="{84C450F2-3BB4-4AE4-8A35-A9D7AEA4C850}" type="slidenum">
              <a:rPr lang="en-US" smtClean="0"/>
              <a:pPr/>
              <a:t>‹#›</a:t>
            </a:fld>
            <a:endParaRPr lang="en-US" dirty="0"/>
          </a:p>
        </p:txBody>
      </p:sp>
    </p:spTree>
    <p:extLst>
      <p:ext uri="{BB962C8B-B14F-4D97-AF65-F5344CB8AC3E}">
        <p14:creationId xmlns:p14="http://schemas.microsoft.com/office/powerpoint/2010/main" val="1317099004"/>
      </p:ext>
    </p:extLst>
  </p:cSld>
  <p:clrMap bg1="lt1" tx1="dk1" bg2="lt2" tx2="dk2" accent1="accent1" accent2="accent2" accent3="accent3" accent4="accent4" accent5="accent5" accent6="accent6" hlink="hlink" folHlink="folHlink"/>
  <p:sldLayoutIdLst>
    <p:sldLayoutId id="2147483685" r:id="rId1"/>
    <p:sldLayoutId id="2147483687" r:id="rId2"/>
    <p:sldLayoutId id="2147483740" r:id="rId3"/>
    <p:sldLayoutId id="2147483686"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 id="2147483704" r:id="rId13"/>
    <p:sldLayoutId id="2147483705" r:id="rId14"/>
    <p:sldLayoutId id="2147483706" r:id="rId15"/>
    <p:sldLayoutId id="2147483707" r:id="rId16"/>
    <p:sldLayoutId id="2147483708" r:id="rId17"/>
    <p:sldLayoutId id="2147483709" r:id="rId18"/>
    <p:sldLayoutId id="2147483710" r:id="rId19"/>
    <p:sldLayoutId id="2147483711" r:id="rId20"/>
    <p:sldLayoutId id="2147483712" r:id="rId21"/>
    <p:sldLayoutId id="2147483713" r:id="rId22"/>
    <p:sldLayoutId id="2147483714" r:id="rId23"/>
    <p:sldLayoutId id="2147483715" r:id="rId24"/>
    <p:sldLayoutId id="2147483716" r:id="rId25"/>
    <p:sldLayoutId id="2147483717" r:id="rId26"/>
    <p:sldLayoutId id="2147483718" r:id="rId27"/>
    <p:sldLayoutId id="2147483719" r:id="rId28"/>
    <p:sldLayoutId id="2147483720" r:id="rId29"/>
    <p:sldLayoutId id="2147483721" r:id="rId30"/>
    <p:sldLayoutId id="2147483722" r:id="rId31"/>
    <p:sldLayoutId id="2147483723" r:id="rId32"/>
    <p:sldLayoutId id="2147483724" r:id="rId33"/>
    <p:sldLayoutId id="2147483725" r:id="rId34"/>
    <p:sldLayoutId id="2147483726" r:id="rId35"/>
    <p:sldLayoutId id="2147483727" r:id="rId36"/>
    <p:sldLayoutId id="2147483728" r:id="rId37"/>
    <p:sldLayoutId id="2147483729" r:id="rId38"/>
    <p:sldLayoutId id="2147483730" r:id="rId39"/>
    <p:sldLayoutId id="2147483731" r:id="rId40"/>
    <p:sldLayoutId id="2147483732" r:id="rId41"/>
    <p:sldLayoutId id="2147483733" r:id="rId42"/>
    <p:sldLayoutId id="2147483734" r:id="rId43"/>
    <p:sldLayoutId id="2147483735" r:id="rId44"/>
    <p:sldLayoutId id="2147483736" r:id="rId45"/>
    <p:sldLayoutId id="2147483737" r:id="rId46"/>
    <p:sldLayoutId id="2147483741" r:id="rId47"/>
  </p:sldLayoutIdLst>
  <p:hf hdr="0"/>
  <p:txStyles>
    <p:titleStyle>
      <a:lvl1pPr algn="l" defTabSz="914400" rtl="0" eaLnBrk="1" latinLnBrk="0" hangingPunct="1">
        <a:lnSpc>
          <a:spcPct val="90000"/>
        </a:lnSpc>
        <a:spcBef>
          <a:spcPct val="0"/>
        </a:spcBef>
        <a:buNone/>
        <a:defRPr sz="3200" b="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2160">
          <p15:clr>
            <a:srgbClr val="F26B43"/>
          </p15:clr>
        </p15:guide>
        <p15:guide id="4"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0.gif"/></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7.xml"/></Relationships>
</file>

<file path=ppt/slides/_rels/slide12.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25.svg"/><Relationship Id="rId7"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43.xml"/><Relationship Id="rId6" Type="http://schemas.openxmlformats.org/officeDocument/2006/relationships/image" Target="../media/image28.svg"/><Relationship Id="rId5" Type="http://schemas.openxmlformats.org/officeDocument/2006/relationships/image" Target="../media/image27.svg"/><Relationship Id="rId4" Type="http://schemas.openxmlformats.org/officeDocument/2006/relationships/image" Target="../media/image26.svg"/><Relationship Id="rId9" Type="http://schemas.openxmlformats.org/officeDocument/2006/relationships/image" Target="../media/image31.sv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0.gif"/></Relationships>
</file>

<file path=ppt/slides/_rels/slide14.xml.rels><?xml version="1.0" encoding="UTF-8" standalone="yes"?>
<Relationships xmlns="http://schemas.openxmlformats.org/package/2006/relationships"><Relationship Id="rId3" Type="http://schemas.openxmlformats.org/officeDocument/2006/relationships/hyperlink" Target="https://doi.org/10.1111/eje.12965" TargetMode="External"/><Relationship Id="rId2" Type="http://schemas.openxmlformats.org/officeDocument/2006/relationships/hyperlink" Target="https://my.clevelandclinic.org/health/articles/25235-fine-motor-skills" TargetMode="External"/><Relationship Id="rId1" Type="http://schemas.openxmlformats.org/officeDocument/2006/relationships/slideLayout" Target="../slideLayouts/slideLayout43.xml"/><Relationship Id="rId4" Type="http://schemas.openxmlformats.org/officeDocument/2006/relationships/hyperlink" Target="https://doi.org/10.1002/jdd.13233"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47.xml"/><Relationship Id="rId4" Type="http://schemas.openxmlformats.org/officeDocument/2006/relationships/image" Target="../media/image24.svg"/></Relationships>
</file>

<file path=ppt/slides/_rels/slide5.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0D9CA"/>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A38E9-D21E-DE68-38AC-F56AEA15B379}"/>
              </a:ext>
            </a:extLst>
          </p:cNvPr>
          <p:cNvSpPr>
            <a:spLocks noGrp="1"/>
          </p:cNvSpPr>
          <p:nvPr>
            <p:ph type="ctrTitle"/>
          </p:nvPr>
        </p:nvSpPr>
        <p:spPr>
          <a:xfrm>
            <a:off x="633282" y="2616390"/>
            <a:ext cx="5279697" cy="2621154"/>
          </a:xfrm>
        </p:spPr>
        <p:txBody>
          <a:bodyPr anchor="b">
            <a:noAutofit/>
          </a:bodyPr>
          <a:lstStyle/>
          <a:p>
            <a:pPr algn="ctr"/>
            <a:r>
              <a:rPr lang="en-US" sz="4800" b="1" dirty="0">
                <a:solidFill>
                  <a:schemeClr val="accent1"/>
                </a:solidFill>
                <a:latin typeface="Aptos Light" panose="020B0004020202020204" pitchFamily="34" charset="0"/>
              </a:rPr>
              <a:t>Exploring Fine motor skill difficulties in undergraduate dental students</a:t>
            </a:r>
          </a:p>
        </p:txBody>
      </p:sp>
      <p:sp>
        <p:nvSpPr>
          <p:cNvPr id="3" name="Subtitle 2">
            <a:extLst>
              <a:ext uri="{FF2B5EF4-FFF2-40B4-BE49-F238E27FC236}">
                <a16:creationId xmlns:a16="http://schemas.microsoft.com/office/drawing/2014/main" id="{7604D864-A6BD-C75F-9B88-BAB58775ABDD}"/>
              </a:ext>
            </a:extLst>
          </p:cNvPr>
          <p:cNvSpPr>
            <a:spLocks noGrp="1"/>
          </p:cNvSpPr>
          <p:nvPr>
            <p:ph type="subTitle" idx="1"/>
          </p:nvPr>
        </p:nvSpPr>
        <p:spPr>
          <a:xfrm>
            <a:off x="6545180" y="2721954"/>
            <a:ext cx="4840705" cy="1414091"/>
          </a:xfrm>
        </p:spPr>
        <p:txBody>
          <a:bodyPr anchor="t">
            <a:normAutofit fontScale="85000" lnSpcReduction="20000"/>
          </a:bodyPr>
          <a:lstStyle/>
          <a:p>
            <a:pPr algn="ctr"/>
            <a:r>
              <a:rPr lang="en-US" dirty="0">
                <a:solidFill>
                  <a:srgbClr val="003399"/>
                </a:solidFill>
                <a:latin typeface="Aptos Light" panose="020B0004020202020204" pitchFamily="34" charset="0"/>
              </a:rPr>
              <a:t>Lead Researcher: Dr Zahra Khalaf </a:t>
            </a:r>
          </a:p>
          <a:p>
            <a:pPr algn="ctr"/>
            <a:r>
              <a:rPr lang="en-US" dirty="0">
                <a:solidFill>
                  <a:srgbClr val="003399"/>
                </a:solidFill>
                <a:latin typeface="Aptos Light" panose="020B0004020202020204" pitchFamily="34" charset="0"/>
              </a:rPr>
              <a:t>Supervised by: Dr Dominic Hurst</a:t>
            </a:r>
          </a:p>
          <a:p>
            <a:pPr algn="ctr"/>
            <a:r>
              <a:rPr lang="en-US" dirty="0">
                <a:solidFill>
                  <a:srgbClr val="003399"/>
                </a:solidFill>
                <a:latin typeface="Aptos Light" panose="020B0004020202020204" pitchFamily="34" charset="0"/>
              </a:rPr>
              <a:t>Barts and the London School of Dentistry, London, United Kingdom</a:t>
            </a:r>
          </a:p>
        </p:txBody>
      </p:sp>
      <p:sp>
        <p:nvSpPr>
          <p:cNvPr id="11" name="Date Placeholder 10">
            <a:extLst>
              <a:ext uri="{FF2B5EF4-FFF2-40B4-BE49-F238E27FC236}">
                <a16:creationId xmlns:a16="http://schemas.microsoft.com/office/drawing/2014/main" id="{3B60C5C2-A596-7FEB-7260-D4D75F7F7904}"/>
              </a:ext>
            </a:extLst>
          </p:cNvPr>
          <p:cNvSpPr>
            <a:spLocks noGrp="1"/>
          </p:cNvSpPr>
          <p:nvPr>
            <p:ph type="dt" sz="half" idx="10"/>
          </p:nvPr>
        </p:nvSpPr>
        <p:spPr>
          <a:xfrm>
            <a:off x="431172" y="6490524"/>
            <a:ext cx="2841959" cy="336141"/>
          </a:xfrm>
        </p:spPr>
        <p:txBody>
          <a:bodyPr/>
          <a:lstStyle/>
          <a:p>
            <a:pPr lvl="0"/>
            <a:r>
              <a:rPr lang="en-US" noProof="0" dirty="0"/>
              <a:t>August 2026</a:t>
            </a:r>
          </a:p>
        </p:txBody>
      </p:sp>
      <p:sp>
        <p:nvSpPr>
          <p:cNvPr id="13" name="Slide Number Placeholder 12">
            <a:extLst>
              <a:ext uri="{FF2B5EF4-FFF2-40B4-BE49-F238E27FC236}">
                <a16:creationId xmlns:a16="http://schemas.microsoft.com/office/drawing/2014/main" id="{6247F861-42CF-FE05-F8FD-7EBB0D76F029}"/>
              </a:ext>
            </a:extLst>
          </p:cNvPr>
          <p:cNvSpPr>
            <a:spLocks noGrp="1"/>
          </p:cNvSpPr>
          <p:nvPr>
            <p:ph type="sldNum" sz="quarter" idx="12"/>
          </p:nvPr>
        </p:nvSpPr>
        <p:spPr>
          <a:xfrm>
            <a:off x="11648431" y="6490524"/>
            <a:ext cx="457200" cy="336141"/>
          </a:xfrm>
        </p:spPr>
        <p:txBody>
          <a:bodyPr/>
          <a:lstStyle/>
          <a:p>
            <a:pPr lvl="0"/>
            <a:fld id="{84C450F2-3BB4-4AE4-8A35-A9D7AEA4C850}" type="slidenum">
              <a:rPr lang="en-US" noProof="0" smtClean="0"/>
              <a:pPr lvl="0"/>
              <a:t>1</a:t>
            </a:fld>
            <a:endParaRPr lang="en-US" noProof="0" dirty="0"/>
          </a:p>
        </p:txBody>
      </p:sp>
      <p:pic>
        <p:nvPicPr>
          <p:cNvPr id="5" name="Picture 4">
            <a:extLst>
              <a:ext uri="{FF2B5EF4-FFF2-40B4-BE49-F238E27FC236}">
                <a16:creationId xmlns:a16="http://schemas.microsoft.com/office/drawing/2014/main" id="{D2776BAA-9711-6971-E853-86011164B120}"/>
              </a:ext>
            </a:extLst>
          </p:cNvPr>
          <p:cNvPicPr>
            <a:picLocks noChangeAspect="1"/>
          </p:cNvPicPr>
          <p:nvPr/>
        </p:nvPicPr>
        <p:blipFill>
          <a:blip r:embed="rId3"/>
          <a:srcRect t="6749"/>
          <a:stretch>
            <a:fillRect/>
          </a:stretch>
        </p:blipFill>
        <p:spPr>
          <a:xfrm>
            <a:off x="110450" y="161736"/>
            <a:ext cx="2680518" cy="806058"/>
          </a:xfrm>
          <a:prstGeom prst="rect">
            <a:avLst/>
          </a:prstGeom>
        </p:spPr>
      </p:pic>
      <p:pic>
        <p:nvPicPr>
          <p:cNvPr id="1026" name="Picture 2" descr="Best Medical Colleges in London – International Students Guide">
            <a:extLst>
              <a:ext uri="{FF2B5EF4-FFF2-40B4-BE49-F238E27FC236}">
                <a16:creationId xmlns:a16="http://schemas.microsoft.com/office/drawing/2014/main" id="{54A529E9-1A7F-09B1-06C9-68B7CB2DD62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05276" y="5933699"/>
            <a:ext cx="3371755" cy="728642"/>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Connector 5">
            <a:extLst>
              <a:ext uri="{FF2B5EF4-FFF2-40B4-BE49-F238E27FC236}">
                <a16:creationId xmlns:a16="http://schemas.microsoft.com/office/drawing/2014/main" id="{27912AAC-1400-CB0D-87E3-38BA2E7D3A47}"/>
              </a:ext>
            </a:extLst>
          </p:cNvPr>
          <p:cNvCxnSpPr>
            <a:cxnSpLocks/>
          </p:cNvCxnSpPr>
          <p:nvPr/>
        </p:nvCxnSpPr>
        <p:spPr>
          <a:xfrm>
            <a:off x="110450" y="1256976"/>
            <a:ext cx="12081550" cy="0"/>
          </a:xfrm>
          <a:prstGeom prst="line">
            <a:avLst/>
          </a:prstGeom>
          <a:ln w="38100" cap="flat" cmpd="sng" algn="ctr">
            <a:solidFill>
              <a:schemeClr val="accent1">
                <a:lumMod val="75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8" name="Straight Connector 7">
            <a:extLst>
              <a:ext uri="{FF2B5EF4-FFF2-40B4-BE49-F238E27FC236}">
                <a16:creationId xmlns:a16="http://schemas.microsoft.com/office/drawing/2014/main" id="{7F4E9A2B-0968-24F1-FAFB-78B064D84A8E}"/>
              </a:ext>
            </a:extLst>
          </p:cNvPr>
          <p:cNvCxnSpPr>
            <a:cxnSpLocks/>
          </p:cNvCxnSpPr>
          <p:nvPr/>
        </p:nvCxnSpPr>
        <p:spPr>
          <a:xfrm>
            <a:off x="0" y="5719656"/>
            <a:ext cx="12192000" cy="0"/>
          </a:xfrm>
          <a:prstGeom prst="line">
            <a:avLst/>
          </a:prstGeom>
          <a:ln w="38100" cap="flat" cmpd="sng" algn="ctr">
            <a:solidFill>
              <a:schemeClr val="accent1">
                <a:lumMod val="75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41826145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1D013754-F87B-DA74-6488-BFFC7EEC8739}"/>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4FBEF151-79CC-7865-24C3-1F463B689BCA}"/>
              </a:ext>
            </a:extLst>
          </p:cNvPr>
          <p:cNvGrpSpPr/>
          <p:nvPr/>
        </p:nvGrpSpPr>
        <p:grpSpPr>
          <a:xfrm>
            <a:off x="685801" y="2569028"/>
            <a:ext cx="1545771" cy="368958"/>
            <a:chOff x="0" y="0"/>
            <a:chExt cx="808177" cy="192903"/>
          </a:xfrm>
        </p:grpSpPr>
        <p:sp>
          <p:nvSpPr>
            <p:cNvPr id="3" name="Freeform 3">
              <a:extLst>
                <a:ext uri="{FF2B5EF4-FFF2-40B4-BE49-F238E27FC236}">
                  <a16:creationId xmlns:a16="http://schemas.microsoft.com/office/drawing/2014/main" id="{64FC5110-AA88-D321-DBE3-877BCF8A8E1C}"/>
                </a:ext>
              </a:extLst>
            </p:cNvPr>
            <p:cNvSpPr/>
            <p:nvPr/>
          </p:nvSpPr>
          <p:spPr>
            <a:xfrm>
              <a:off x="0" y="0"/>
              <a:ext cx="808177" cy="192903"/>
            </a:xfrm>
            <a:custGeom>
              <a:avLst/>
              <a:gdLst/>
              <a:ahLst/>
              <a:cxnLst/>
              <a:rect l="l" t="t" r="r" b="b"/>
              <a:pathLst>
                <a:path w="808177" h="192903">
                  <a:moveTo>
                    <a:pt x="0" y="0"/>
                  </a:moveTo>
                  <a:lnTo>
                    <a:pt x="808177" y="0"/>
                  </a:lnTo>
                  <a:lnTo>
                    <a:pt x="808177" y="192903"/>
                  </a:lnTo>
                  <a:lnTo>
                    <a:pt x="0" y="192903"/>
                  </a:lnTo>
                  <a:close/>
                </a:path>
              </a:pathLst>
            </a:custGeom>
            <a:solidFill>
              <a:srgbClr val="CED5E6"/>
            </a:solidFill>
          </p:spPr>
          <p:txBody>
            <a:bodyPr/>
            <a:lstStyle/>
            <a:p>
              <a:endParaRPr lang="en-GB" sz="1200"/>
            </a:p>
          </p:txBody>
        </p:sp>
        <p:sp>
          <p:nvSpPr>
            <p:cNvPr id="4" name="TextBox 4">
              <a:extLst>
                <a:ext uri="{FF2B5EF4-FFF2-40B4-BE49-F238E27FC236}">
                  <a16:creationId xmlns:a16="http://schemas.microsoft.com/office/drawing/2014/main" id="{72176660-AE28-A746-4BAF-1DE8867FDE30}"/>
                </a:ext>
              </a:extLst>
            </p:cNvPr>
            <p:cNvSpPr txBox="1"/>
            <p:nvPr/>
          </p:nvSpPr>
          <p:spPr>
            <a:xfrm>
              <a:off x="0" y="-28575"/>
              <a:ext cx="808177" cy="221478"/>
            </a:xfrm>
            <a:prstGeom prst="rect">
              <a:avLst/>
            </a:prstGeom>
          </p:spPr>
          <p:txBody>
            <a:bodyPr lIns="33867" tIns="33867" rIns="33867" bIns="33867" rtlCol="0" anchor="ctr"/>
            <a:lstStyle/>
            <a:p>
              <a:pPr algn="ctr">
                <a:lnSpc>
                  <a:spcPts val="1493"/>
                </a:lnSpc>
              </a:pPr>
              <a:endParaRPr lang="en-US" sz="1066" b="1" dirty="0">
                <a:solidFill>
                  <a:srgbClr val="000000"/>
                </a:solidFill>
                <a:latin typeface="Montserrat Bold"/>
                <a:ea typeface="Montserrat Bold"/>
                <a:cs typeface="Montserrat Bold"/>
                <a:sym typeface="Montserrat Bold"/>
              </a:endParaRPr>
            </a:p>
          </p:txBody>
        </p:sp>
      </p:grpSp>
      <p:grpSp>
        <p:nvGrpSpPr>
          <p:cNvPr id="5" name="Group 5">
            <a:extLst>
              <a:ext uri="{FF2B5EF4-FFF2-40B4-BE49-F238E27FC236}">
                <a16:creationId xmlns:a16="http://schemas.microsoft.com/office/drawing/2014/main" id="{0C5FD36D-3742-AE7A-59E8-9A02FE4375E8}"/>
              </a:ext>
            </a:extLst>
          </p:cNvPr>
          <p:cNvGrpSpPr/>
          <p:nvPr/>
        </p:nvGrpSpPr>
        <p:grpSpPr>
          <a:xfrm>
            <a:off x="2231572" y="2569028"/>
            <a:ext cx="1545771" cy="368958"/>
            <a:chOff x="0" y="0"/>
            <a:chExt cx="768727" cy="183486"/>
          </a:xfrm>
        </p:grpSpPr>
        <p:sp>
          <p:nvSpPr>
            <p:cNvPr id="6" name="Freeform 6">
              <a:extLst>
                <a:ext uri="{FF2B5EF4-FFF2-40B4-BE49-F238E27FC236}">
                  <a16:creationId xmlns:a16="http://schemas.microsoft.com/office/drawing/2014/main" id="{4F4CD317-78C8-8223-858A-95FD5FEDD52F}"/>
                </a:ext>
              </a:extLst>
            </p:cNvPr>
            <p:cNvSpPr/>
            <p:nvPr/>
          </p:nvSpPr>
          <p:spPr>
            <a:xfrm>
              <a:off x="0" y="0"/>
              <a:ext cx="768727" cy="183486"/>
            </a:xfrm>
            <a:custGeom>
              <a:avLst/>
              <a:gdLst/>
              <a:ahLst/>
              <a:cxnLst/>
              <a:rect l="l" t="t" r="r" b="b"/>
              <a:pathLst>
                <a:path w="768727" h="183486">
                  <a:moveTo>
                    <a:pt x="0" y="0"/>
                  </a:moveTo>
                  <a:lnTo>
                    <a:pt x="768727" y="0"/>
                  </a:lnTo>
                  <a:lnTo>
                    <a:pt x="768727" y="183486"/>
                  </a:lnTo>
                  <a:lnTo>
                    <a:pt x="0" y="183486"/>
                  </a:lnTo>
                  <a:close/>
                </a:path>
              </a:pathLst>
            </a:custGeom>
            <a:solidFill>
              <a:srgbClr val="979BFF"/>
            </a:solidFill>
          </p:spPr>
          <p:txBody>
            <a:bodyPr/>
            <a:lstStyle/>
            <a:p>
              <a:endParaRPr lang="en-GB" sz="1200"/>
            </a:p>
          </p:txBody>
        </p:sp>
        <p:sp>
          <p:nvSpPr>
            <p:cNvPr id="7" name="TextBox 7">
              <a:extLst>
                <a:ext uri="{FF2B5EF4-FFF2-40B4-BE49-F238E27FC236}">
                  <a16:creationId xmlns:a16="http://schemas.microsoft.com/office/drawing/2014/main" id="{069180F0-1E58-4205-8CD0-AB7AD0CC4E7C}"/>
                </a:ext>
              </a:extLst>
            </p:cNvPr>
            <p:cNvSpPr txBox="1"/>
            <p:nvPr/>
          </p:nvSpPr>
          <p:spPr>
            <a:xfrm>
              <a:off x="0" y="-28575"/>
              <a:ext cx="768727" cy="212061"/>
            </a:xfrm>
            <a:prstGeom prst="rect">
              <a:avLst/>
            </a:prstGeom>
          </p:spPr>
          <p:txBody>
            <a:bodyPr lIns="33867" tIns="33867" rIns="33867" bIns="33867" rtlCol="0" anchor="ctr"/>
            <a:lstStyle/>
            <a:p>
              <a:pPr algn="ctr">
                <a:lnSpc>
                  <a:spcPts val="1493"/>
                </a:lnSpc>
              </a:pPr>
              <a:endParaRPr lang="en-US" sz="1066" b="1" dirty="0">
                <a:solidFill>
                  <a:srgbClr val="000000"/>
                </a:solidFill>
                <a:latin typeface="Montserrat Bold"/>
                <a:ea typeface="Montserrat Bold"/>
                <a:cs typeface="Montserrat Bold"/>
                <a:sym typeface="Montserrat Bold"/>
              </a:endParaRPr>
            </a:p>
          </p:txBody>
        </p:sp>
      </p:grpSp>
      <p:grpSp>
        <p:nvGrpSpPr>
          <p:cNvPr id="8" name="Group 8">
            <a:extLst>
              <a:ext uri="{FF2B5EF4-FFF2-40B4-BE49-F238E27FC236}">
                <a16:creationId xmlns:a16="http://schemas.microsoft.com/office/drawing/2014/main" id="{D3F505E5-F11C-E5CB-5E2C-E82EC4A34EC7}"/>
              </a:ext>
            </a:extLst>
          </p:cNvPr>
          <p:cNvGrpSpPr/>
          <p:nvPr/>
        </p:nvGrpSpPr>
        <p:grpSpPr>
          <a:xfrm>
            <a:off x="3777343" y="2569028"/>
            <a:ext cx="1545771" cy="368958"/>
            <a:chOff x="0" y="0"/>
            <a:chExt cx="768727" cy="183486"/>
          </a:xfrm>
        </p:grpSpPr>
        <p:sp>
          <p:nvSpPr>
            <p:cNvPr id="9" name="Freeform 9">
              <a:extLst>
                <a:ext uri="{FF2B5EF4-FFF2-40B4-BE49-F238E27FC236}">
                  <a16:creationId xmlns:a16="http://schemas.microsoft.com/office/drawing/2014/main" id="{A70A7C78-6F82-2619-837E-9AD09F6763EB}"/>
                </a:ext>
              </a:extLst>
            </p:cNvPr>
            <p:cNvSpPr/>
            <p:nvPr/>
          </p:nvSpPr>
          <p:spPr>
            <a:xfrm>
              <a:off x="0" y="0"/>
              <a:ext cx="768727" cy="183486"/>
            </a:xfrm>
            <a:custGeom>
              <a:avLst/>
              <a:gdLst/>
              <a:ahLst/>
              <a:cxnLst/>
              <a:rect l="l" t="t" r="r" b="b"/>
              <a:pathLst>
                <a:path w="768727" h="183486">
                  <a:moveTo>
                    <a:pt x="0" y="0"/>
                  </a:moveTo>
                  <a:lnTo>
                    <a:pt x="768727" y="0"/>
                  </a:lnTo>
                  <a:lnTo>
                    <a:pt x="768727" y="183486"/>
                  </a:lnTo>
                  <a:lnTo>
                    <a:pt x="0" y="183486"/>
                  </a:lnTo>
                  <a:close/>
                </a:path>
              </a:pathLst>
            </a:custGeom>
            <a:solidFill>
              <a:srgbClr val="89E2E8"/>
            </a:solidFill>
          </p:spPr>
          <p:txBody>
            <a:bodyPr/>
            <a:lstStyle/>
            <a:p>
              <a:endParaRPr lang="en-GB" sz="1200"/>
            </a:p>
          </p:txBody>
        </p:sp>
        <p:sp>
          <p:nvSpPr>
            <p:cNvPr id="10" name="TextBox 10">
              <a:extLst>
                <a:ext uri="{FF2B5EF4-FFF2-40B4-BE49-F238E27FC236}">
                  <a16:creationId xmlns:a16="http://schemas.microsoft.com/office/drawing/2014/main" id="{663C34E9-EA97-A40E-556B-E8C99C733220}"/>
                </a:ext>
              </a:extLst>
            </p:cNvPr>
            <p:cNvSpPr txBox="1"/>
            <p:nvPr/>
          </p:nvSpPr>
          <p:spPr>
            <a:xfrm>
              <a:off x="0" y="-28575"/>
              <a:ext cx="768727" cy="212061"/>
            </a:xfrm>
            <a:prstGeom prst="rect">
              <a:avLst/>
            </a:prstGeom>
          </p:spPr>
          <p:txBody>
            <a:bodyPr lIns="33867" tIns="33867" rIns="33867" bIns="33867" rtlCol="0" anchor="ctr"/>
            <a:lstStyle/>
            <a:p>
              <a:pPr algn="ctr">
                <a:lnSpc>
                  <a:spcPts val="1493"/>
                </a:lnSpc>
              </a:pPr>
              <a:endParaRPr lang="en-US" sz="1066" b="1" dirty="0">
                <a:solidFill>
                  <a:srgbClr val="000000"/>
                </a:solidFill>
                <a:latin typeface="Montserrat Bold"/>
                <a:ea typeface="Montserrat Bold"/>
                <a:cs typeface="Montserrat Bold"/>
                <a:sym typeface="Montserrat Bold"/>
              </a:endParaRPr>
            </a:p>
          </p:txBody>
        </p:sp>
      </p:grpSp>
      <p:grpSp>
        <p:nvGrpSpPr>
          <p:cNvPr id="11" name="Group 11">
            <a:extLst>
              <a:ext uri="{FF2B5EF4-FFF2-40B4-BE49-F238E27FC236}">
                <a16:creationId xmlns:a16="http://schemas.microsoft.com/office/drawing/2014/main" id="{78C1B249-AD36-A022-FF74-4E88EC7500EF}"/>
              </a:ext>
            </a:extLst>
          </p:cNvPr>
          <p:cNvGrpSpPr/>
          <p:nvPr/>
        </p:nvGrpSpPr>
        <p:grpSpPr>
          <a:xfrm>
            <a:off x="5323115" y="2569028"/>
            <a:ext cx="1545771" cy="368958"/>
            <a:chOff x="0" y="0"/>
            <a:chExt cx="768727" cy="183486"/>
          </a:xfrm>
        </p:grpSpPr>
        <p:sp>
          <p:nvSpPr>
            <p:cNvPr id="12" name="Freeform 12">
              <a:extLst>
                <a:ext uri="{FF2B5EF4-FFF2-40B4-BE49-F238E27FC236}">
                  <a16:creationId xmlns:a16="http://schemas.microsoft.com/office/drawing/2014/main" id="{7AD41A37-9A7B-A48C-914A-215DAABB212C}"/>
                </a:ext>
              </a:extLst>
            </p:cNvPr>
            <p:cNvSpPr/>
            <p:nvPr/>
          </p:nvSpPr>
          <p:spPr>
            <a:xfrm>
              <a:off x="0" y="0"/>
              <a:ext cx="768727" cy="183486"/>
            </a:xfrm>
            <a:custGeom>
              <a:avLst/>
              <a:gdLst/>
              <a:ahLst/>
              <a:cxnLst/>
              <a:rect l="l" t="t" r="r" b="b"/>
              <a:pathLst>
                <a:path w="768727" h="183486">
                  <a:moveTo>
                    <a:pt x="0" y="0"/>
                  </a:moveTo>
                  <a:lnTo>
                    <a:pt x="768727" y="0"/>
                  </a:lnTo>
                  <a:lnTo>
                    <a:pt x="768727" y="183486"/>
                  </a:lnTo>
                  <a:lnTo>
                    <a:pt x="0" y="183486"/>
                  </a:lnTo>
                  <a:close/>
                </a:path>
              </a:pathLst>
            </a:custGeom>
            <a:solidFill>
              <a:srgbClr val="ADE466"/>
            </a:solidFill>
          </p:spPr>
          <p:txBody>
            <a:bodyPr/>
            <a:lstStyle/>
            <a:p>
              <a:endParaRPr lang="en-GB" sz="1200"/>
            </a:p>
          </p:txBody>
        </p:sp>
        <p:sp>
          <p:nvSpPr>
            <p:cNvPr id="13" name="TextBox 13">
              <a:extLst>
                <a:ext uri="{FF2B5EF4-FFF2-40B4-BE49-F238E27FC236}">
                  <a16:creationId xmlns:a16="http://schemas.microsoft.com/office/drawing/2014/main" id="{E30308D5-0157-4442-C98B-55E7D53B2CD7}"/>
                </a:ext>
              </a:extLst>
            </p:cNvPr>
            <p:cNvSpPr txBox="1"/>
            <p:nvPr/>
          </p:nvSpPr>
          <p:spPr>
            <a:xfrm>
              <a:off x="0" y="-28575"/>
              <a:ext cx="768727" cy="212061"/>
            </a:xfrm>
            <a:prstGeom prst="rect">
              <a:avLst/>
            </a:prstGeom>
          </p:spPr>
          <p:txBody>
            <a:bodyPr lIns="33867" tIns="33867" rIns="33867" bIns="33867" rtlCol="0" anchor="ctr"/>
            <a:lstStyle/>
            <a:p>
              <a:pPr algn="ctr">
                <a:lnSpc>
                  <a:spcPts val="1493"/>
                </a:lnSpc>
              </a:pPr>
              <a:endParaRPr lang="en-US" sz="1066" b="1" dirty="0">
                <a:solidFill>
                  <a:srgbClr val="000000"/>
                </a:solidFill>
                <a:latin typeface="Montserrat Bold"/>
                <a:ea typeface="Montserrat Bold"/>
                <a:cs typeface="Montserrat Bold"/>
                <a:sym typeface="Montserrat Bold"/>
              </a:endParaRPr>
            </a:p>
          </p:txBody>
        </p:sp>
      </p:grpSp>
      <p:grpSp>
        <p:nvGrpSpPr>
          <p:cNvPr id="14" name="Group 14">
            <a:extLst>
              <a:ext uri="{FF2B5EF4-FFF2-40B4-BE49-F238E27FC236}">
                <a16:creationId xmlns:a16="http://schemas.microsoft.com/office/drawing/2014/main" id="{89DA2B49-D361-512E-F6D5-000AA62FB907}"/>
              </a:ext>
            </a:extLst>
          </p:cNvPr>
          <p:cNvGrpSpPr/>
          <p:nvPr/>
        </p:nvGrpSpPr>
        <p:grpSpPr>
          <a:xfrm>
            <a:off x="6868887" y="2569028"/>
            <a:ext cx="1545771" cy="368958"/>
            <a:chOff x="0" y="0"/>
            <a:chExt cx="768727" cy="183486"/>
          </a:xfrm>
        </p:grpSpPr>
        <p:sp>
          <p:nvSpPr>
            <p:cNvPr id="15" name="Freeform 15">
              <a:extLst>
                <a:ext uri="{FF2B5EF4-FFF2-40B4-BE49-F238E27FC236}">
                  <a16:creationId xmlns:a16="http://schemas.microsoft.com/office/drawing/2014/main" id="{9D793B89-896A-043A-7D57-C5CB040A7D61}"/>
                </a:ext>
              </a:extLst>
            </p:cNvPr>
            <p:cNvSpPr/>
            <p:nvPr/>
          </p:nvSpPr>
          <p:spPr>
            <a:xfrm>
              <a:off x="0" y="0"/>
              <a:ext cx="768727" cy="183486"/>
            </a:xfrm>
            <a:custGeom>
              <a:avLst/>
              <a:gdLst/>
              <a:ahLst/>
              <a:cxnLst/>
              <a:rect l="l" t="t" r="r" b="b"/>
              <a:pathLst>
                <a:path w="768727" h="183486">
                  <a:moveTo>
                    <a:pt x="0" y="0"/>
                  </a:moveTo>
                  <a:lnTo>
                    <a:pt x="768727" y="0"/>
                  </a:lnTo>
                  <a:lnTo>
                    <a:pt x="768727" y="183486"/>
                  </a:lnTo>
                  <a:lnTo>
                    <a:pt x="0" y="183486"/>
                  </a:lnTo>
                  <a:close/>
                </a:path>
              </a:pathLst>
            </a:custGeom>
            <a:solidFill>
              <a:srgbClr val="E8E252"/>
            </a:solidFill>
            <a:ln cap="sq">
              <a:noFill/>
              <a:prstDash val="solid"/>
              <a:miter/>
            </a:ln>
          </p:spPr>
          <p:txBody>
            <a:bodyPr/>
            <a:lstStyle/>
            <a:p>
              <a:endParaRPr lang="en-GB" sz="1200"/>
            </a:p>
          </p:txBody>
        </p:sp>
        <p:sp>
          <p:nvSpPr>
            <p:cNvPr id="16" name="TextBox 16">
              <a:extLst>
                <a:ext uri="{FF2B5EF4-FFF2-40B4-BE49-F238E27FC236}">
                  <a16:creationId xmlns:a16="http://schemas.microsoft.com/office/drawing/2014/main" id="{F42E88AD-5158-20E2-FC7C-D5A658A3F37A}"/>
                </a:ext>
              </a:extLst>
            </p:cNvPr>
            <p:cNvSpPr txBox="1"/>
            <p:nvPr/>
          </p:nvSpPr>
          <p:spPr>
            <a:xfrm>
              <a:off x="0" y="-28575"/>
              <a:ext cx="768727" cy="212061"/>
            </a:xfrm>
            <a:prstGeom prst="rect">
              <a:avLst/>
            </a:prstGeom>
          </p:spPr>
          <p:txBody>
            <a:bodyPr lIns="33867" tIns="33867" rIns="33867" bIns="33867" rtlCol="0" anchor="ctr"/>
            <a:lstStyle/>
            <a:p>
              <a:pPr algn="ctr">
                <a:lnSpc>
                  <a:spcPts val="1493"/>
                </a:lnSpc>
                <a:spcBef>
                  <a:spcPct val="0"/>
                </a:spcBef>
              </a:pPr>
              <a:endParaRPr lang="en-US" sz="1066" b="1" dirty="0">
                <a:solidFill>
                  <a:srgbClr val="000000"/>
                </a:solidFill>
                <a:latin typeface="Montserrat Bold"/>
                <a:ea typeface="Montserrat Bold"/>
                <a:cs typeface="Montserrat Bold"/>
                <a:sym typeface="Montserrat Bold"/>
              </a:endParaRPr>
            </a:p>
          </p:txBody>
        </p:sp>
      </p:grpSp>
      <p:grpSp>
        <p:nvGrpSpPr>
          <p:cNvPr id="17" name="Group 17">
            <a:extLst>
              <a:ext uri="{FF2B5EF4-FFF2-40B4-BE49-F238E27FC236}">
                <a16:creationId xmlns:a16="http://schemas.microsoft.com/office/drawing/2014/main" id="{1A748279-FC90-01BC-5A7A-F9F60DC3B064}"/>
              </a:ext>
            </a:extLst>
          </p:cNvPr>
          <p:cNvGrpSpPr/>
          <p:nvPr/>
        </p:nvGrpSpPr>
        <p:grpSpPr>
          <a:xfrm>
            <a:off x="8414658" y="2569028"/>
            <a:ext cx="1545771" cy="368958"/>
            <a:chOff x="0" y="0"/>
            <a:chExt cx="768727" cy="183486"/>
          </a:xfrm>
        </p:grpSpPr>
        <p:sp>
          <p:nvSpPr>
            <p:cNvPr id="18" name="Freeform 18">
              <a:extLst>
                <a:ext uri="{FF2B5EF4-FFF2-40B4-BE49-F238E27FC236}">
                  <a16:creationId xmlns:a16="http://schemas.microsoft.com/office/drawing/2014/main" id="{5E0E453E-68E8-2E03-6E7A-1444F4DA6E43}"/>
                </a:ext>
              </a:extLst>
            </p:cNvPr>
            <p:cNvSpPr/>
            <p:nvPr/>
          </p:nvSpPr>
          <p:spPr>
            <a:xfrm>
              <a:off x="0" y="0"/>
              <a:ext cx="768727" cy="183486"/>
            </a:xfrm>
            <a:custGeom>
              <a:avLst/>
              <a:gdLst/>
              <a:ahLst/>
              <a:cxnLst/>
              <a:rect l="l" t="t" r="r" b="b"/>
              <a:pathLst>
                <a:path w="768727" h="183486">
                  <a:moveTo>
                    <a:pt x="0" y="0"/>
                  </a:moveTo>
                  <a:lnTo>
                    <a:pt x="768727" y="0"/>
                  </a:lnTo>
                  <a:lnTo>
                    <a:pt x="768727" y="183486"/>
                  </a:lnTo>
                  <a:lnTo>
                    <a:pt x="0" y="183486"/>
                  </a:lnTo>
                  <a:close/>
                </a:path>
              </a:pathLst>
            </a:custGeom>
            <a:solidFill>
              <a:srgbClr val="FFD308"/>
            </a:solidFill>
            <a:ln cap="sq">
              <a:noFill/>
              <a:prstDash val="solid"/>
              <a:miter/>
            </a:ln>
          </p:spPr>
          <p:txBody>
            <a:bodyPr/>
            <a:lstStyle/>
            <a:p>
              <a:endParaRPr lang="en-GB" sz="1200"/>
            </a:p>
          </p:txBody>
        </p:sp>
        <p:sp>
          <p:nvSpPr>
            <p:cNvPr id="19" name="TextBox 19">
              <a:extLst>
                <a:ext uri="{FF2B5EF4-FFF2-40B4-BE49-F238E27FC236}">
                  <a16:creationId xmlns:a16="http://schemas.microsoft.com/office/drawing/2014/main" id="{E3397377-A8B1-85C6-A68B-E799AE2C0600}"/>
                </a:ext>
              </a:extLst>
            </p:cNvPr>
            <p:cNvSpPr txBox="1"/>
            <p:nvPr/>
          </p:nvSpPr>
          <p:spPr>
            <a:xfrm>
              <a:off x="0" y="-28575"/>
              <a:ext cx="768727" cy="212061"/>
            </a:xfrm>
            <a:prstGeom prst="rect">
              <a:avLst/>
            </a:prstGeom>
          </p:spPr>
          <p:txBody>
            <a:bodyPr lIns="33867" tIns="33867" rIns="33867" bIns="33867" rtlCol="0" anchor="ctr"/>
            <a:lstStyle/>
            <a:p>
              <a:pPr algn="ctr">
                <a:lnSpc>
                  <a:spcPts val="1493"/>
                </a:lnSpc>
                <a:spcBef>
                  <a:spcPct val="0"/>
                </a:spcBef>
              </a:pPr>
              <a:endParaRPr lang="en-US" sz="1066" b="1" dirty="0">
                <a:solidFill>
                  <a:srgbClr val="000000"/>
                </a:solidFill>
                <a:latin typeface="Montserrat Bold"/>
                <a:ea typeface="Montserrat Bold"/>
                <a:cs typeface="Montserrat Bold"/>
                <a:sym typeface="Montserrat Bold"/>
              </a:endParaRPr>
            </a:p>
          </p:txBody>
        </p:sp>
      </p:grpSp>
      <p:grpSp>
        <p:nvGrpSpPr>
          <p:cNvPr id="20" name="Group 20">
            <a:extLst>
              <a:ext uri="{FF2B5EF4-FFF2-40B4-BE49-F238E27FC236}">
                <a16:creationId xmlns:a16="http://schemas.microsoft.com/office/drawing/2014/main" id="{1099213A-6756-E19C-DC55-80CA340DD2C8}"/>
              </a:ext>
            </a:extLst>
          </p:cNvPr>
          <p:cNvGrpSpPr/>
          <p:nvPr/>
        </p:nvGrpSpPr>
        <p:grpSpPr>
          <a:xfrm>
            <a:off x="9960429" y="2569028"/>
            <a:ext cx="1545771" cy="368958"/>
            <a:chOff x="0" y="0"/>
            <a:chExt cx="768727" cy="183486"/>
          </a:xfrm>
        </p:grpSpPr>
        <p:sp>
          <p:nvSpPr>
            <p:cNvPr id="21" name="Freeform 21">
              <a:extLst>
                <a:ext uri="{FF2B5EF4-FFF2-40B4-BE49-F238E27FC236}">
                  <a16:creationId xmlns:a16="http://schemas.microsoft.com/office/drawing/2014/main" id="{93FA334B-16B7-3CB0-CF58-7935C55FB5AB}"/>
                </a:ext>
              </a:extLst>
            </p:cNvPr>
            <p:cNvSpPr/>
            <p:nvPr/>
          </p:nvSpPr>
          <p:spPr>
            <a:xfrm>
              <a:off x="0" y="0"/>
              <a:ext cx="768727" cy="183486"/>
            </a:xfrm>
            <a:custGeom>
              <a:avLst/>
              <a:gdLst/>
              <a:ahLst/>
              <a:cxnLst/>
              <a:rect l="l" t="t" r="r" b="b"/>
              <a:pathLst>
                <a:path w="768727" h="183486">
                  <a:moveTo>
                    <a:pt x="0" y="0"/>
                  </a:moveTo>
                  <a:lnTo>
                    <a:pt x="768727" y="0"/>
                  </a:lnTo>
                  <a:lnTo>
                    <a:pt x="768727" y="183486"/>
                  </a:lnTo>
                  <a:lnTo>
                    <a:pt x="0" y="183486"/>
                  </a:lnTo>
                  <a:close/>
                </a:path>
              </a:pathLst>
            </a:custGeom>
            <a:solidFill>
              <a:srgbClr val="FFA678"/>
            </a:solidFill>
            <a:ln cap="sq">
              <a:noFill/>
              <a:prstDash val="solid"/>
              <a:miter/>
            </a:ln>
          </p:spPr>
          <p:txBody>
            <a:bodyPr/>
            <a:lstStyle/>
            <a:p>
              <a:endParaRPr lang="en-GB" sz="1200"/>
            </a:p>
          </p:txBody>
        </p:sp>
        <p:sp>
          <p:nvSpPr>
            <p:cNvPr id="22" name="TextBox 22">
              <a:extLst>
                <a:ext uri="{FF2B5EF4-FFF2-40B4-BE49-F238E27FC236}">
                  <a16:creationId xmlns:a16="http://schemas.microsoft.com/office/drawing/2014/main" id="{AC1AF217-D9B5-701F-C613-00B0D83789D8}"/>
                </a:ext>
              </a:extLst>
            </p:cNvPr>
            <p:cNvSpPr txBox="1"/>
            <p:nvPr/>
          </p:nvSpPr>
          <p:spPr>
            <a:xfrm>
              <a:off x="0" y="-28575"/>
              <a:ext cx="768727" cy="212061"/>
            </a:xfrm>
            <a:prstGeom prst="rect">
              <a:avLst/>
            </a:prstGeom>
          </p:spPr>
          <p:txBody>
            <a:bodyPr lIns="33867" tIns="33867" rIns="33867" bIns="33867" rtlCol="0" anchor="ctr"/>
            <a:lstStyle/>
            <a:p>
              <a:pPr algn="ctr">
                <a:lnSpc>
                  <a:spcPts val="1493"/>
                </a:lnSpc>
                <a:spcBef>
                  <a:spcPct val="0"/>
                </a:spcBef>
              </a:pPr>
              <a:endParaRPr lang="en-US" sz="1066" b="1" dirty="0">
                <a:solidFill>
                  <a:srgbClr val="000000"/>
                </a:solidFill>
                <a:latin typeface="Montserrat Bold"/>
                <a:ea typeface="Montserrat Bold"/>
                <a:cs typeface="Montserrat Bold"/>
                <a:sym typeface="Montserrat Bold"/>
              </a:endParaRPr>
            </a:p>
          </p:txBody>
        </p:sp>
      </p:grpSp>
      <p:sp>
        <p:nvSpPr>
          <p:cNvPr id="25" name="AutoShape 25">
            <a:extLst>
              <a:ext uri="{FF2B5EF4-FFF2-40B4-BE49-F238E27FC236}">
                <a16:creationId xmlns:a16="http://schemas.microsoft.com/office/drawing/2014/main" id="{10196E10-31EF-011C-D8C0-E27BC3BC591D}"/>
              </a:ext>
            </a:extLst>
          </p:cNvPr>
          <p:cNvSpPr/>
          <p:nvPr/>
        </p:nvSpPr>
        <p:spPr>
          <a:xfrm flipH="1" flipV="1">
            <a:off x="2253000" y="1044027"/>
            <a:ext cx="0" cy="1866939"/>
          </a:xfrm>
          <a:prstGeom prst="line">
            <a:avLst/>
          </a:prstGeom>
          <a:ln w="38100" cap="flat">
            <a:solidFill>
              <a:srgbClr val="979BFF"/>
            </a:solidFill>
            <a:prstDash val="solid"/>
            <a:headEnd type="none" w="sm" len="sm"/>
            <a:tailEnd type="diamond" w="lg" len="lg"/>
          </a:ln>
        </p:spPr>
        <p:txBody>
          <a:bodyPr/>
          <a:lstStyle/>
          <a:p>
            <a:endParaRPr lang="en-GB" sz="1200"/>
          </a:p>
        </p:txBody>
      </p:sp>
      <p:sp>
        <p:nvSpPr>
          <p:cNvPr id="26" name="AutoShape 26">
            <a:extLst>
              <a:ext uri="{FF2B5EF4-FFF2-40B4-BE49-F238E27FC236}">
                <a16:creationId xmlns:a16="http://schemas.microsoft.com/office/drawing/2014/main" id="{1656589F-75CB-7263-4251-987122136645}"/>
              </a:ext>
            </a:extLst>
          </p:cNvPr>
          <p:cNvSpPr/>
          <p:nvPr/>
        </p:nvSpPr>
        <p:spPr>
          <a:xfrm>
            <a:off x="5323114" y="2937986"/>
            <a:ext cx="0" cy="1546517"/>
          </a:xfrm>
          <a:prstGeom prst="line">
            <a:avLst/>
          </a:prstGeom>
          <a:ln w="38100" cap="flat">
            <a:solidFill>
              <a:srgbClr val="ADE466"/>
            </a:solidFill>
            <a:prstDash val="solid"/>
            <a:headEnd type="none" w="sm" len="sm"/>
            <a:tailEnd type="diamond" w="lg" len="lg"/>
          </a:ln>
        </p:spPr>
        <p:txBody>
          <a:bodyPr/>
          <a:lstStyle/>
          <a:p>
            <a:endParaRPr lang="en-GB" sz="1200"/>
          </a:p>
        </p:txBody>
      </p:sp>
      <p:sp>
        <p:nvSpPr>
          <p:cNvPr id="27" name="AutoShape 27">
            <a:extLst>
              <a:ext uri="{FF2B5EF4-FFF2-40B4-BE49-F238E27FC236}">
                <a16:creationId xmlns:a16="http://schemas.microsoft.com/office/drawing/2014/main" id="{EE23BCE2-EDF4-1512-E62F-29F863F1228E}"/>
              </a:ext>
            </a:extLst>
          </p:cNvPr>
          <p:cNvSpPr/>
          <p:nvPr/>
        </p:nvSpPr>
        <p:spPr>
          <a:xfrm flipV="1">
            <a:off x="6868886" y="1022511"/>
            <a:ext cx="0" cy="1546517"/>
          </a:xfrm>
          <a:prstGeom prst="line">
            <a:avLst/>
          </a:prstGeom>
          <a:ln w="38100" cap="flat">
            <a:solidFill>
              <a:srgbClr val="E8E252"/>
            </a:solidFill>
            <a:prstDash val="solid"/>
            <a:headEnd type="none" w="sm" len="sm"/>
            <a:tailEnd type="diamond" w="lg" len="lg"/>
          </a:ln>
        </p:spPr>
        <p:txBody>
          <a:bodyPr/>
          <a:lstStyle/>
          <a:p>
            <a:endParaRPr lang="en-GB" sz="1200"/>
          </a:p>
        </p:txBody>
      </p:sp>
      <p:sp>
        <p:nvSpPr>
          <p:cNvPr id="44" name="TextBox 44">
            <a:extLst>
              <a:ext uri="{FF2B5EF4-FFF2-40B4-BE49-F238E27FC236}">
                <a16:creationId xmlns:a16="http://schemas.microsoft.com/office/drawing/2014/main" id="{37060B3A-DFBF-A6F0-F768-A4D6C94B7181}"/>
              </a:ext>
            </a:extLst>
          </p:cNvPr>
          <p:cNvSpPr txBox="1"/>
          <p:nvPr/>
        </p:nvSpPr>
        <p:spPr>
          <a:xfrm>
            <a:off x="10452811" y="3587270"/>
            <a:ext cx="561006" cy="585280"/>
          </a:xfrm>
          <a:prstGeom prst="rect">
            <a:avLst/>
          </a:prstGeom>
        </p:spPr>
        <p:txBody>
          <a:bodyPr lIns="33867" tIns="33867" rIns="33867" bIns="33867" rtlCol="0" anchor="ctr"/>
          <a:lstStyle/>
          <a:p>
            <a:pPr algn="ctr">
              <a:lnSpc>
                <a:spcPts val="1391"/>
              </a:lnSpc>
            </a:pPr>
            <a:endParaRPr sz="1200"/>
          </a:p>
        </p:txBody>
      </p:sp>
      <p:sp>
        <p:nvSpPr>
          <p:cNvPr id="47" name="TextBox 47">
            <a:extLst>
              <a:ext uri="{FF2B5EF4-FFF2-40B4-BE49-F238E27FC236}">
                <a16:creationId xmlns:a16="http://schemas.microsoft.com/office/drawing/2014/main" id="{C57DAA66-347D-0C4F-2B28-28522294DD44}"/>
              </a:ext>
            </a:extLst>
          </p:cNvPr>
          <p:cNvSpPr txBox="1"/>
          <p:nvPr/>
        </p:nvSpPr>
        <p:spPr>
          <a:xfrm>
            <a:off x="7361268" y="3587270"/>
            <a:ext cx="561006" cy="585280"/>
          </a:xfrm>
          <a:prstGeom prst="rect">
            <a:avLst/>
          </a:prstGeom>
        </p:spPr>
        <p:txBody>
          <a:bodyPr lIns="33867" tIns="33867" rIns="33867" bIns="33867" rtlCol="0" anchor="ctr"/>
          <a:lstStyle/>
          <a:p>
            <a:pPr algn="ctr">
              <a:lnSpc>
                <a:spcPts val="1391"/>
              </a:lnSpc>
            </a:pPr>
            <a:endParaRPr sz="1200"/>
          </a:p>
        </p:txBody>
      </p:sp>
      <p:sp>
        <p:nvSpPr>
          <p:cNvPr id="72" name="TextBox 72">
            <a:extLst>
              <a:ext uri="{FF2B5EF4-FFF2-40B4-BE49-F238E27FC236}">
                <a16:creationId xmlns:a16="http://schemas.microsoft.com/office/drawing/2014/main" id="{EA8CC6AE-2308-5CC3-6454-065E2293BDE9}"/>
              </a:ext>
            </a:extLst>
          </p:cNvPr>
          <p:cNvSpPr txBox="1"/>
          <p:nvPr/>
        </p:nvSpPr>
        <p:spPr>
          <a:xfrm>
            <a:off x="3764643" y="5835489"/>
            <a:ext cx="4973839" cy="483722"/>
          </a:xfrm>
          <a:prstGeom prst="rect">
            <a:avLst/>
          </a:prstGeom>
        </p:spPr>
        <p:txBody>
          <a:bodyPr wrap="square" lIns="0" tIns="0" rIns="0" bIns="0" rtlCol="0" anchor="t">
            <a:spAutoFit/>
          </a:bodyPr>
          <a:lstStyle/>
          <a:p>
            <a:pPr algn="ctr">
              <a:lnSpc>
                <a:spcPts val="3304"/>
              </a:lnSpc>
              <a:spcBef>
                <a:spcPct val="0"/>
              </a:spcBef>
            </a:pPr>
            <a:r>
              <a:rPr lang="en-US" sz="4800" b="1" dirty="0">
                <a:solidFill>
                  <a:schemeClr val="accent1"/>
                </a:solidFill>
                <a:latin typeface="Aptos Light" panose="020B0004020202020204" pitchFamily="34" charset="0"/>
              </a:rPr>
              <a:t>Results – The How</a:t>
            </a:r>
            <a:endParaRPr lang="en-US" sz="4800" b="1" dirty="0">
              <a:solidFill>
                <a:srgbClr val="000000"/>
              </a:solidFill>
              <a:latin typeface="Montserrat Bold"/>
              <a:ea typeface="Montserrat Bold"/>
              <a:cs typeface="Montserrat Bold"/>
              <a:sym typeface="Montserrat Bold"/>
            </a:endParaRPr>
          </a:p>
        </p:txBody>
      </p:sp>
      <p:sp>
        <p:nvSpPr>
          <p:cNvPr id="78" name="Rectangle 77">
            <a:extLst>
              <a:ext uri="{FF2B5EF4-FFF2-40B4-BE49-F238E27FC236}">
                <a16:creationId xmlns:a16="http://schemas.microsoft.com/office/drawing/2014/main" id="{E429494A-07D8-EA0D-7C70-4A17AA37D70C}"/>
              </a:ext>
            </a:extLst>
          </p:cNvPr>
          <p:cNvSpPr/>
          <p:nvPr/>
        </p:nvSpPr>
        <p:spPr>
          <a:xfrm>
            <a:off x="1850755" y="518853"/>
            <a:ext cx="3171431" cy="612018"/>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84" name="Rectangle 83">
            <a:extLst>
              <a:ext uri="{FF2B5EF4-FFF2-40B4-BE49-F238E27FC236}">
                <a16:creationId xmlns:a16="http://schemas.microsoft.com/office/drawing/2014/main" id="{EF8E3D14-E9FD-25C1-2A27-6A533DBC281F}"/>
              </a:ext>
            </a:extLst>
          </p:cNvPr>
          <p:cNvSpPr/>
          <p:nvPr/>
        </p:nvSpPr>
        <p:spPr>
          <a:xfrm>
            <a:off x="4313812" y="433605"/>
            <a:ext cx="3171431" cy="612018"/>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87" name="Rectangle 86">
            <a:extLst>
              <a:ext uri="{FF2B5EF4-FFF2-40B4-BE49-F238E27FC236}">
                <a16:creationId xmlns:a16="http://schemas.microsoft.com/office/drawing/2014/main" id="{F66F2C79-C496-A567-6F19-FF7AD82DA485}"/>
              </a:ext>
            </a:extLst>
          </p:cNvPr>
          <p:cNvSpPr/>
          <p:nvPr/>
        </p:nvSpPr>
        <p:spPr>
          <a:xfrm>
            <a:off x="8362013" y="246630"/>
            <a:ext cx="3692163" cy="612018"/>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93" name="Rectangle 92">
            <a:extLst>
              <a:ext uri="{FF2B5EF4-FFF2-40B4-BE49-F238E27FC236}">
                <a16:creationId xmlns:a16="http://schemas.microsoft.com/office/drawing/2014/main" id="{28D6910E-AA7E-30B4-69BF-5C0FC3547522}"/>
              </a:ext>
            </a:extLst>
          </p:cNvPr>
          <p:cNvSpPr/>
          <p:nvPr/>
        </p:nvSpPr>
        <p:spPr>
          <a:xfrm>
            <a:off x="2419486" y="3075811"/>
            <a:ext cx="3171431" cy="648671"/>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99" name="Rectangle 98">
            <a:extLst>
              <a:ext uri="{FF2B5EF4-FFF2-40B4-BE49-F238E27FC236}">
                <a16:creationId xmlns:a16="http://schemas.microsoft.com/office/drawing/2014/main" id="{BEBCB971-873E-1ED2-69A9-ED46FF9E1380}"/>
              </a:ext>
            </a:extLst>
          </p:cNvPr>
          <p:cNvSpPr/>
          <p:nvPr/>
        </p:nvSpPr>
        <p:spPr>
          <a:xfrm>
            <a:off x="7089541" y="3032914"/>
            <a:ext cx="3171431" cy="648671"/>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02" name="Rectangle 101">
            <a:extLst>
              <a:ext uri="{FF2B5EF4-FFF2-40B4-BE49-F238E27FC236}">
                <a16:creationId xmlns:a16="http://schemas.microsoft.com/office/drawing/2014/main" id="{6E2E0B4F-730C-8E94-040E-5230EA85109A}"/>
              </a:ext>
            </a:extLst>
          </p:cNvPr>
          <p:cNvSpPr/>
          <p:nvPr/>
        </p:nvSpPr>
        <p:spPr>
          <a:xfrm>
            <a:off x="5517103" y="3116664"/>
            <a:ext cx="3171431" cy="983469"/>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pPr lvl="0">
              <a:defRPr b="1"/>
            </a:pPr>
            <a:r>
              <a:rPr lang="en-GB" dirty="0"/>
              <a:t>Practice</a:t>
            </a:r>
          </a:p>
        </p:txBody>
      </p:sp>
      <p:grpSp>
        <p:nvGrpSpPr>
          <p:cNvPr id="28" name="Group 27">
            <a:extLst>
              <a:ext uri="{FF2B5EF4-FFF2-40B4-BE49-F238E27FC236}">
                <a16:creationId xmlns:a16="http://schemas.microsoft.com/office/drawing/2014/main" id="{309126CE-C602-C5CC-C805-03663A81A1D3}"/>
              </a:ext>
            </a:extLst>
          </p:cNvPr>
          <p:cNvGrpSpPr/>
          <p:nvPr/>
        </p:nvGrpSpPr>
        <p:grpSpPr>
          <a:xfrm>
            <a:off x="2253000" y="422049"/>
            <a:ext cx="4801391" cy="612018"/>
            <a:chOff x="687006" y="737398"/>
            <a:chExt cx="4801391" cy="612018"/>
          </a:xfrm>
        </p:grpSpPr>
        <p:sp>
          <p:nvSpPr>
            <p:cNvPr id="29" name="Rectangle 28">
              <a:extLst>
                <a:ext uri="{FF2B5EF4-FFF2-40B4-BE49-F238E27FC236}">
                  <a16:creationId xmlns:a16="http://schemas.microsoft.com/office/drawing/2014/main" id="{7FA7A157-EE6B-5ABB-64E6-376361606E87}"/>
                </a:ext>
              </a:extLst>
            </p:cNvPr>
            <p:cNvSpPr/>
            <p:nvPr/>
          </p:nvSpPr>
          <p:spPr>
            <a:xfrm>
              <a:off x="687006" y="737398"/>
              <a:ext cx="4801391" cy="612018"/>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30" name="TextBox 29">
              <a:extLst>
                <a:ext uri="{FF2B5EF4-FFF2-40B4-BE49-F238E27FC236}">
                  <a16:creationId xmlns:a16="http://schemas.microsoft.com/office/drawing/2014/main" id="{432AB07B-F306-E91C-F351-AF25BD8D09FF}"/>
                </a:ext>
              </a:extLst>
            </p:cNvPr>
            <p:cNvSpPr txBox="1"/>
            <p:nvPr/>
          </p:nvSpPr>
          <p:spPr>
            <a:xfrm>
              <a:off x="687006" y="737398"/>
              <a:ext cx="4801391" cy="612018"/>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844550">
                <a:lnSpc>
                  <a:spcPct val="90000"/>
                </a:lnSpc>
                <a:spcBef>
                  <a:spcPct val="0"/>
                </a:spcBef>
                <a:spcAft>
                  <a:spcPct val="35000"/>
                </a:spcAft>
                <a:buNone/>
                <a:defRPr b="1"/>
              </a:pPr>
              <a:r>
                <a:rPr lang="en-GB" sz="1900" kern="1200" dirty="0"/>
                <a:t>Feedback</a:t>
              </a:r>
            </a:p>
          </p:txBody>
        </p:sp>
      </p:grpSp>
      <p:grpSp>
        <p:nvGrpSpPr>
          <p:cNvPr id="31" name="Group 30">
            <a:extLst>
              <a:ext uri="{FF2B5EF4-FFF2-40B4-BE49-F238E27FC236}">
                <a16:creationId xmlns:a16="http://schemas.microsoft.com/office/drawing/2014/main" id="{74293D53-C37C-6482-DD28-766EE05CCAA1}"/>
              </a:ext>
            </a:extLst>
          </p:cNvPr>
          <p:cNvGrpSpPr/>
          <p:nvPr/>
        </p:nvGrpSpPr>
        <p:grpSpPr>
          <a:xfrm>
            <a:off x="2478754" y="1239100"/>
            <a:ext cx="6017941" cy="2781517"/>
            <a:chOff x="-529544" y="-248865"/>
            <a:chExt cx="6017941" cy="2781517"/>
          </a:xfrm>
        </p:grpSpPr>
        <p:sp>
          <p:nvSpPr>
            <p:cNvPr id="32" name="Rectangle 31">
              <a:extLst>
                <a:ext uri="{FF2B5EF4-FFF2-40B4-BE49-F238E27FC236}">
                  <a16:creationId xmlns:a16="http://schemas.microsoft.com/office/drawing/2014/main" id="{AA0699E9-4C95-2A06-7D69-5BBC7843137F}"/>
                </a:ext>
              </a:extLst>
            </p:cNvPr>
            <p:cNvSpPr/>
            <p:nvPr/>
          </p:nvSpPr>
          <p:spPr>
            <a:xfrm>
              <a:off x="687006" y="1349417"/>
              <a:ext cx="4801391" cy="1183235"/>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33" name="TextBox 32">
              <a:extLst>
                <a:ext uri="{FF2B5EF4-FFF2-40B4-BE49-F238E27FC236}">
                  <a16:creationId xmlns:a16="http://schemas.microsoft.com/office/drawing/2014/main" id="{602CC701-8499-84D3-0B6F-AA41DE59B7A6}"/>
                </a:ext>
              </a:extLst>
            </p:cNvPr>
            <p:cNvSpPr txBox="1"/>
            <p:nvPr/>
          </p:nvSpPr>
          <p:spPr>
            <a:xfrm>
              <a:off x="-529544" y="-248865"/>
              <a:ext cx="4801391" cy="1183235"/>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pPr>
              <a:r>
                <a:rPr lang="en-GB" sz="1400" kern="1200" dirty="0"/>
                <a:t>Constructive, informative feedback</a:t>
              </a:r>
            </a:p>
            <a:p>
              <a:pPr marL="0" lvl="0" indent="0" algn="l" defTabSz="622300">
                <a:lnSpc>
                  <a:spcPct val="90000"/>
                </a:lnSpc>
                <a:spcBef>
                  <a:spcPct val="0"/>
                </a:spcBef>
                <a:spcAft>
                  <a:spcPct val="35000"/>
                </a:spcAft>
                <a:buNone/>
              </a:pPr>
              <a:r>
                <a:rPr lang="en-GB" sz="1400" kern="1200" dirty="0"/>
                <a:t>Tailored feedback</a:t>
              </a:r>
            </a:p>
            <a:p>
              <a:pPr marL="0" lvl="0" indent="0" algn="l" defTabSz="622300">
                <a:lnSpc>
                  <a:spcPct val="90000"/>
                </a:lnSpc>
                <a:spcBef>
                  <a:spcPct val="0"/>
                </a:spcBef>
                <a:spcAft>
                  <a:spcPct val="35000"/>
                </a:spcAft>
                <a:buNone/>
              </a:pPr>
              <a:r>
                <a:rPr lang="en-GB" sz="1400" kern="1200" dirty="0"/>
                <a:t>Standardising feedback delivery</a:t>
              </a:r>
            </a:p>
            <a:p>
              <a:pPr marL="0" lvl="0" indent="0" algn="l" defTabSz="622300">
                <a:lnSpc>
                  <a:spcPct val="90000"/>
                </a:lnSpc>
                <a:spcBef>
                  <a:spcPct val="0"/>
                </a:spcBef>
                <a:spcAft>
                  <a:spcPct val="35000"/>
                </a:spcAft>
                <a:buNone/>
              </a:pPr>
              <a:r>
                <a:rPr lang="en-GB" sz="1400" kern="1200" dirty="0"/>
                <a:t>Approachability of tutors</a:t>
              </a:r>
            </a:p>
          </p:txBody>
        </p:sp>
      </p:grpSp>
      <p:grpSp>
        <p:nvGrpSpPr>
          <p:cNvPr id="34" name="Group 33">
            <a:extLst>
              <a:ext uri="{FF2B5EF4-FFF2-40B4-BE49-F238E27FC236}">
                <a16:creationId xmlns:a16="http://schemas.microsoft.com/office/drawing/2014/main" id="{76F2A16A-0629-E3F3-EB92-3A3748BB2265}"/>
              </a:ext>
            </a:extLst>
          </p:cNvPr>
          <p:cNvGrpSpPr/>
          <p:nvPr/>
        </p:nvGrpSpPr>
        <p:grpSpPr>
          <a:xfrm>
            <a:off x="6868886" y="421308"/>
            <a:ext cx="4801391" cy="612018"/>
            <a:chOff x="6471814" y="737398"/>
            <a:chExt cx="4801391" cy="612018"/>
          </a:xfrm>
        </p:grpSpPr>
        <p:sp>
          <p:nvSpPr>
            <p:cNvPr id="35" name="Rectangle 34">
              <a:extLst>
                <a:ext uri="{FF2B5EF4-FFF2-40B4-BE49-F238E27FC236}">
                  <a16:creationId xmlns:a16="http://schemas.microsoft.com/office/drawing/2014/main" id="{2FCDC309-FC88-6F42-1A3A-B9F05AF4EE1F}"/>
                </a:ext>
              </a:extLst>
            </p:cNvPr>
            <p:cNvSpPr/>
            <p:nvPr/>
          </p:nvSpPr>
          <p:spPr>
            <a:xfrm>
              <a:off x="6471814" y="737398"/>
              <a:ext cx="4801391" cy="612018"/>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36" name="TextBox 35">
              <a:extLst>
                <a:ext uri="{FF2B5EF4-FFF2-40B4-BE49-F238E27FC236}">
                  <a16:creationId xmlns:a16="http://schemas.microsoft.com/office/drawing/2014/main" id="{80258DD2-2833-AB05-CBE0-649ED7D366F9}"/>
                </a:ext>
              </a:extLst>
            </p:cNvPr>
            <p:cNvSpPr txBox="1"/>
            <p:nvPr/>
          </p:nvSpPr>
          <p:spPr>
            <a:xfrm>
              <a:off x="6471814" y="737398"/>
              <a:ext cx="4801391" cy="612018"/>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844550">
                <a:lnSpc>
                  <a:spcPct val="90000"/>
                </a:lnSpc>
                <a:spcBef>
                  <a:spcPct val="0"/>
                </a:spcBef>
                <a:spcAft>
                  <a:spcPct val="35000"/>
                </a:spcAft>
                <a:buNone/>
                <a:defRPr b="1"/>
              </a:pPr>
              <a:r>
                <a:rPr lang="en-GB" sz="1900" kern="1200" dirty="0"/>
                <a:t>Learning Resources</a:t>
              </a:r>
            </a:p>
          </p:txBody>
        </p:sp>
      </p:grpSp>
      <p:grpSp>
        <p:nvGrpSpPr>
          <p:cNvPr id="37" name="Group 36">
            <a:extLst>
              <a:ext uri="{FF2B5EF4-FFF2-40B4-BE49-F238E27FC236}">
                <a16:creationId xmlns:a16="http://schemas.microsoft.com/office/drawing/2014/main" id="{B615CCB2-2C30-4E38-48D2-8C6A7D97CEF9}"/>
              </a:ext>
            </a:extLst>
          </p:cNvPr>
          <p:cNvGrpSpPr/>
          <p:nvPr/>
        </p:nvGrpSpPr>
        <p:grpSpPr>
          <a:xfrm>
            <a:off x="3695305" y="1212686"/>
            <a:ext cx="8232849" cy="2807931"/>
            <a:chOff x="6471814" y="-275279"/>
            <a:chExt cx="8232849" cy="2807931"/>
          </a:xfrm>
        </p:grpSpPr>
        <p:sp>
          <p:nvSpPr>
            <p:cNvPr id="38" name="Rectangle 37">
              <a:extLst>
                <a:ext uri="{FF2B5EF4-FFF2-40B4-BE49-F238E27FC236}">
                  <a16:creationId xmlns:a16="http://schemas.microsoft.com/office/drawing/2014/main" id="{701A1BC8-2FD4-DC74-D843-4E758770BD8B}"/>
                </a:ext>
              </a:extLst>
            </p:cNvPr>
            <p:cNvSpPr/>
            <p:nvPr/>
          </p:nvSpPr>
          <p:spPr>
            <a:xfrm>
              <a:off x="6471814" y="1349417"/>
              <a:ext cx="4801391" cy="1183235"/>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39" name="TextBox 38">
              <a:extLst>
                <a:ext uri="{FF2B5EF4-FFF2-40B4-BE49-F238E27FC236}">
                  <a16:creationId xmlns:a16="http://schemas.microsoft.com/office/drawing/2014/main" id="{D467ADE6-1DE8-2F5F-9437-D9A3861EB418}"/>
                </a:ext>
              </a:extLst>
            </p:cNvPr>
            <p:cNvSpPr txBox="1"/>
            <p:nvPr/>
          </p:nvSpPr>
          <p:spPr>
            <a:xfrm>
              <a:off x="9903272" y="-275279"/>
              <a:ext cx="4801391" cy="1183235"/>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pPr>
              <a:r>
                <a:rPr lang="en-GB" sz="1400" kern="1200" dirty="0"/>
                <a:t>Course booklets with diagrams </a:t>
              </a:r>
            </a:p>
            <a:p>
              <a:pPr marL="0" lvl="0" indent="0" algn="l" defTabSz="622300">
                <a:lnSpc>
                  <a:spcPct val="90000"/>
                </a:lnSpc>
                <a:spcBef>
                  <a:spcPct val="0"/>
                </a:spcBef>
                <a:spcAft>
                  <a:spcPct val="35000"/>
                </a:spcAft>
                <a:buNone/>
              </a:pPr>
              <a:r>
                <a:rPr lang="en-GB" sz="1400" kern="1200" dirty="0"/>
                <a:t>Pre-reading materials on the VLE</a:t>
              </a:r>
            </a:p>
            <a:p>
              <a:pPr marL="0" lvl="0" indent="0" algn="l" defTabSz="622300">
                <a:lnSpc>
                  <a:spcPct val="90000"/>
                </a:lnSpc>
                <a:spcBef>
                  <a:spcPct val="0"/>
                </a:spcBef>
                <a:spcAft>
                  <a:spcPct val="35000"/>
                </a:spcAft>
                <a:buNone/>
              </a:pPr>
              <a:r>
                <a:rPr lang="en-GB" sz="1400" kern="1200" dirty="0"/>
                <a:t>Video tutorials and live demonstrations</a:t>
              </a:r>
            </a:p>
            <a:p>
              <a:pPr marL="0" lvl="0" indent="0" algn="l" defTabSz="622300">
                <a:lnSpc>
                  <a:spcPct val="90000"/>
                </a:lnSpc>
                <a:spcBef>
                  <a:spcPct val="0"/>
                </a:spcBef>
                <a:spcAft>
                  <a:spcPct val="35000"/>
                </a:spcAft>
                <a:buNone/>
              </a:pPr>
              <a:r>
                <a:rPr lang="en-GB" sz="1400" kern="1200" dirty="0"/>
                <a:t>Manual dexterity activities </a:t>
              </a:r>
            </a:p>
          </p:txBody>
        </p:sp>
      </p:grpSp>
      <p:grpSp>
        <p:nvGrpSpPr>
          <p:cNvPr id="40" name="Group 39">
            <a:extLst>
              <a:ext uri="{FF2B5EF4-FFF2-40B4-BE49-F238E27FC236}">
                <a16:creationId xmlns:a16="http://schemas.microsoft.com/office/drawing/2014/main" id="{CA220590-26DF-8DBA-E4B0-28E71FAA3927}"/>
              </a:ext>
            </a:extLst>
          </p:cNvPr>
          <p:cNvGrpSpPr/>
          <p:nvPr/>
        </p:nvGrpSpPr>
        <p:grpSpPr>
          <a:xfrm>
            <a:off x="5590917" y="3593539"/>
            <a:ext cx="4801391" cy="983469"/>
            <a:chOff x="3579410" y="3696382"/>
            <a:chExt cx="4801391" cy="983469"/>
          </a:xfrm>
        </p:grpSpPr>
        <p:sp>
          <p:nvSpPr>
            <p:cNvPr id="41" name="Rectangle 40">
              <a:extLst>
                <a:ext uri="{FF2B5EF4-FFF2-40B4-BE49-F238E27FC236}">
                  <a16:creationId xmlns:a16="http://schemas.microsoft.com/office/drawing/2014/main" id="{8BFA0C93-7976-8DA1-C633-A49A8C141907}"/>
                </a:ext>
              </a:extLst>
            </p:cNvPr>
            <p:cNvSpPr/>
            <p:nvPr/>
          </p:nvSpPr>
          <p:spPr>
            <a:xfrm>
              <a:off x="3579410" y="3696382"/>
              <a:ext cx="4801391" cy="983469"/>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42" name="TextBox 41">
              <a:extLst>
                <a:ext uri="{FF2B5EF4-FFF2-40B4-BE49-F238E27FC236}">
                  <a16:creationId xmlns:a16="http://schemas.microsoft.com/office/drawing/2014/main" id="{3959B7AF-C282-E3F4-4905-3142DF3355C5}"/>
                </a:ext>
              </a:extLst>
            </p:cNvPr>
            <p:cNvSpPr txBox="1"/>
            <p:nvPr/>
          </p:nvSpPr>
          <p:spPr>
            <a:xfrm>
              <a:off x="3579410" y="3696382"/>
              <a:ext cx="4801391" cy="983469"/>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pPr>
              <a:r>
                <a:rPr lang="en-GB" sz="1400" kern="1200" dirty="0"/>
                <a:t>Space for failure</a:t>
              </a:r>
            </a:p>
            <a:p>
              <a:pPr marL="0" lvl="0" indent="0" algn="l" defTabSz="622300">
                <a:lnSpc>
                  <a:spcPct val="90000"/>
                </a:lnSpc>
                <a:spcBef>
                  <a:spcPct val="0"/>
                </a:spcBef>
                <a:spcAft>
                  <a:spcPct val="35000"/>
                </a:spcAft>
                <a:buNone/>
              </a:pPr>
              <a:r>
                <a:rPr lang="en-GB" sz="1400" kern="1200" dirty="0"/>
                <a:t>More opportunities – extra sessions, using surplus clinical space </a:t>
              </a:r>
            </a:p>
            <a:p>
              <a:pPr marL="0" lvl="0" indent="0" algn="l" defTabSz="622300">
                <a:lnSpc>
                  <a:spcPct val="90000"/>
                </a:lnSpc>
                <a:spcBef>
                  <a:spcPct val="0"/>
                </a:spcBef>
                <a:spcAft>
                  <a:spcPct val="35000"/>
                </a:spcAft>
                <a:buNone/>
              </a:pPr>
              <a:r>
                <a:rPr lang="en-GB" sz="1400" kern="1200" dirty="0"/>
                <a:t>Phantom heads during clinical deadtime  </a:t>
              </a:r>
            </a:p>
          </p:txBody>
        </p:sp>
      </p:grpSp>
    </p:spTree>
    <p:extLst>
      <p:ext uri="{BB962C8B-B14F-4D97-AF65-F5344CB8AC3E}">
        <p14:creationId xmlns:p14="http://schemas.microsoft.com/office/powerpoint/2010/main" val="2404368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animBg="1"/>
      <p:bldP spid="27" grpId="0" animBg="1"/>
      <p:bldP spid="102"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DC0D666B-9B72-C392-D43E-CA3E7CB0C23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4EF78C47-6E08-1A06-CB3B-24DB4F4458B6}"/>
              </a:ext>
            </a:extLst>
          </p:cNvPr>
          <p:cNvSpPr/>
          <p:nvPr/>
        </p:nvSpPr>
        <p:spPr>
          <a:xfrm>
            <a:off x="1900750" y="781085"/>
            <a:ext cx="647669" cy="1543171"/>
          </a:xfrm>
          <a:custGeom>
            <a:avLst/>
            <a:gdLst/>
            <a:ahLst/>
            <a:cxnLst/>
            <a:rect l="l" t="t" r="r" b="b"/>
            <a:pathLst>
              <a:path w="971503" h="2314756">
                <a:moveTo>
                  <a:pt x="971503" y="2314756"/>
                </a:moveTo>
                <a:lnTo>
                  <a:pt x="971503" y="2037614"/>
                </a:lnTo>
                <a:cubicBezTo>
                  <a:pt x="971503" y="1976986"/>
                  <a:pt x="947418" y="1918840"/>
                  <a:pt x="904547" y="1875970"/>
                </a:cubicBezTo>
                <a:cubicBezTo>
                  <a:pt x="861676" y="1833099"/>
                  <a:pt x="803531" y="1809014"/>
                  <a:pt x="742903" y="1809014"/>
                </a:cubicBezTo>
                <a:lnTo>
                  <a:pt x="228600" y="1809014"/>
                </a:lnTo>
                <a:cubicBezTo>
                  <a:pt x="102348" y="1809014"/>
                  <a:pt x="0" y="1706666"/>
                  <a:pt x="0" y="1580414"/>
                </a:cubicBezTo>
                <a:lnTo>
                  <a:pt x="0" y="191459"/>
                </a:lnTo>
                <a:cubicBezTo>
                  <a:pt x="0" y="140681"/>
                  <a:pt x="20171" y="91983"/>
                  <a:pt x="56077" y="56077"/>
                </a:cubicBezTo>
                <a:cubicBezTo>
                  <a:pt x="91982" y="20172"/>
                  <a:pt x="140681" y="0"/>
                  <a:pt x="191458" y="0"/>
                </a:cubicBezTo>
                <a:lnTo>
                  <a:pt x="382917" y="0"/>
                </a:lnTo>
              </a:path>
            </a:pathLst>
          </a:custGeom>
          <a:ln w="38100" cap="flat">
            <a:solidFill>
              <a:srgbClr val="ADE466"/>
            </a:solidFill>
            <a:prstDash val="solid"/>
            <a:headEnd type="none" w="sm" len="sm"/>
            <a:tailEnd type="triangle" w="lg" len="med"/>
          </a:ln>
        </p:spPr>
        <p:txBody>
          <a:bodyPr/>
          <a:lstStyle/>
          <a:p>
            <a:endParaRPr lang="en-GB" sz="1200"/>
          </a:p>
        </p:txBody>
      </p:sp>
      <p:sp>
        <p:nvSpPr>
          <p:cNvPr id="3" name="Freeform 3">
            <a:extLst>
              <a:ext uri="{FF2B5EF4-FFF2-40B4-BE49-F238E27FC236}">
                <a16:creationId xmlns:a16="http://schemas.microsoft.com/office/drawing/2014/main" id="{7FAE8741-BEED-0AA0-9360-F1EA28DDF3D2}"/>
              </a:ext>
            </a:extLst>
          </p:cNvPr>
          <p:cNvSpPr/>
          <p:nvPr/>
        </p:nvSpPr>
        <p:spPr>
          <a:xfrm>
            <a:off x="4048937" y="781085"/>
            <a:ext cx="734345" cy="1543171"/>
          </a:xfrm>
          <a:custGeom>
            <a:avLst/>
            <a:gdLst/>
            <a:ahLst/>
            <a:cxnLst/>
            <a:rect l="l" t="t" r="r" b="b"/>
            <a:pathLst>
              <a:path w="1101517" h="2314756">
                <a:moveTo>
                  <a:pt x="1101518" y="2314756"/>
                </a:moveTo>
                <a:lnTo>
                  <a:pt x="1101518" y="2037614"/>
                </a:lnTo>
                <a:cubicBezTo>
                  <a:pt x="1101518" y="1911362"/>
                  <a:pt x="999169" y="1809014"/>
                  <a:pt x="872918" y="1809014"/>
                </a:cubicBezTo>
                <a:lnTo>
                  <a:pt x="228600" y="1809014"/>
                </a:lnTo>
                <a:cubicBezTo>
                  <a:pt x="102348" y="1809014"/>
                  <a:pt x="0" y="1706666"/>
                  <a:pt x="0" y="1580414"/>
                </a:cubicBezTo>
                <a:lnTo>
                  <a:pt x="0" y="191459"/>
                </a:lnTo>
                <a:cubicBezTo>
                  <a:pt x="0" y="85719"/>
                  <a:pt x="85719" y="0"/>
                  <a:pt x="191459" y="0"/>
                </a:cubicBezTo>
                <a:lnTo>
                  <a:pt x="382917" y="0"/>
                </a:lnTo>
              </a:path>
            </a:pathLst>
          </a:custGeom>
          <a:ln w="38100" cap="flat">
            <a:solidFill>
              <a:srgbClr val="FFD308"/>
            </a:solidFill>
            <a:prstDash val="solid"/>
            <a:headEnd type="none" w="sm" len="sm"/>
            <a:tailEnd type="triangle" w="lg" len="med"/>
          </a:ln>
        </p:spPr>
        <p:txBody>
          <a:bodyPr/>
          <a:lstStyle/>
          <a:p>
            <a:endParaRPr lang="en-GB" sz="1200"/>
          </a:p>
        </p:txBody>
      </p:sp>
      <p:grpSp>
        <p:nvGrpSpPr>
          <p:cNvPr id="4" name="Group 4">
            <a:extLst>
              <a:ext uri="{FF2B5EF4-FFF2-40B4-BE49-F238E27FC236}">
                <a16:creationId xmlns:a16="http://schemas.microsoft.com/office/drawing/2014/main" id="{B0F86439-D87C-229C-BF4C-AFFA887963E1}"/>
              </a:ext>
            </a:extLst>
          </p:cNvPr>
          <p:cNvGrpSpPr/>
          <p:nvPr/>
        </p:nvGrpSpPr>
        <p:grpSpPr>
          <a:xfrm>
            <a:off x="987254" y="2298979"/>
            <a:ext cx="1030310" cy="496045"/>
            <a:chOff x="121169" y="-38100"/>
            <a:chExt cx="1552914" cy="747655"/>
          </a:xfrm>
        </p:grpSpPr>
        <p:sp>
          <p:nvSpPr>
            <p:cNvPr id="5" name="Freeform 5">
              <a:extLst>
                <a:ext uri="{FF2B5EF4-FFF2-40B4-BE49-F238E27FC236}">
                  <a16:creationId xmlns:a16="http://schemas.microsoft.com/office/drawing/2014/main" id="{091D05C1-3ACA-7E2F-F893-651747B6D883}"/>
                </a:ext>
              </a:extLst>
            </p:cNvPr>
            <p:cNvSpPr/>
            <p:nvPr/>
          </p:nvSpPr>
          <p:spPr>
            <a:xfrm>
              <a:off x="121169" y="0"/>
              <a:ext cx="1552914" cy="709555"/>
            </a:xfrm>
            <a:custGeom>
              <a:avLst/>
              <a:gdLst/>
              <a:ahLst/>
              <a:cxnLst/>
              <a:rect l="l" t="t" r="r" b="b"/>
              <a:pathLst>
                <a:path w="1552914" h="709555">
                  <a:moveTo>
                    <a:pt x="22833" y="0"/>
                  </a:moveTo>
                  <a:lnTo>
                    <a:pt x="1320806" y="0"/>
                  </a:lnTo>
                  <a:cubicBezTo>
                    <a:pt x="1345167" y="0"/>
                    <a:pt x="1367665" y="13041"/>
                    <a:pt x="1379772" y="34180"/>
                  </a:cubicBezTo>
                  <a:lnTo>
                    <a:pt x="1543818" y="320597"/>
                  </a:lnTo>
                  <a:cubicBezTo>
                    <a:pt x="1555946" y="341771"/>
                    <a:pt x="1555946" y="367785"/>
                    <a:pt x="1543818" y="388958"/>
                  </a:cubicBezTo>
                  <a:lnTo>
                    <a:pt x="1379772" y="675375"/>
                  </a:lnTo>
                  <a:cubicBezTo>
                    <a:pt x="1367665" y="696514"/>
                    <a:pt x="1345167" y="709555"/>
                    <a:pt x="1320806" y="709555"/>
                  </a:cubicBezTo>
                  <a:lnTo>
                    <a:pt x="22833" y="709555"/>
                  </a:lnTo>
                  <a:cubicBezTo>
                    <a:pt x="14690" y="709555"/>
                    <a:pt x="7163" y="705218"/>
                    <a:pt x="3079" y="698173"/>
                  </a:cubicBezTo>
                  <a:cubicBezTo>
                    <a:pt x="-1005" y="691128"/>
                    <a:pt x="-1027" y="682441"/>
                    <a:pt x="3020" y="675375"/>
                  </a:cubicBezTo>
                  <a:lnTo>
                    <a:pt x="167066" y="388958"/>
                  </a:lnTo>
                  <a:cubicBezTo>
                    <a:pt x="179193" y="367785"/>
                    <a:pt x="179193" y="341771"/>
                    <a:pt x="167066" y="320597"/>
                  </a:cubicBezTo>
                  <a:lnTo>
                    <a:pt x="3020" y="34180"/>
                  </a:lnTo>
                  <a:cubicBezTo>
                    <a:pt x="-1027" y="27114"/>
                    <a:pt x="-1005" y="18427"/>
                    <a:pt x="3079" y="11382"/>
                  </a:cubicBezTo>
                  <a:cubicBezTo>
                    <a:pt x="7163" y="4337"/>
                    <a:pt x="14690" y="0"/>
                    <a:pt x="22833" y="0"/>
                  </a:cubicBezTo>
                  <a:close/>
                </a:path>
              </a:pathLst>
            </a:custGeom>
            <a:solidFill>
              <a:srgbClr val="89E2E8"/>
            </a:solidFill>
            <a:ln cap="sq">
              <a:noFill/>
              <a:prstDash val="solid"/>
              <a:miter/>
            </a:ln>
          </p:spPr>
          <p:txBody>
            <a:bodyPr/>
            <a:lstStyle/>
            <a:p>
              <a:endParaRPr lang="en-GB" sz="1200"/>
            </a:p>
          </p:txBody>
        </p:sp>
        <p:sp>
          <p:nvSpPr>
            <p:cNvPr id="6" name="TextBox 6">
              <a:extLst>
                <a:ext uri="{FF2B5EF4-FFF2-40B4-BE49-F238E27FC236}">
                  <a16:creationId xmlns:a16="http://schemas.microsoft.com/office/drawing/2014/main" id="{C6DF3F5A-5A35-4DC1-B5B0-59AB4184AF41}"/>
                </a:ext>
              </a:extLst>
            </p:cNvPr>
            <p:cNvSpPr txBox="1"/>
            <p:nvPr/>
          </p:nvSpPr>
          <p:spPr>
            <a:xfrm>
              <a:off x="177800" y="-38100"/>
              <a:ext cx="1325952" cy="747655"/>
            </a:xfrm>
            <a:prstGeom prst="rect">
              <a:avLst/>
            </a:prstGeom>
          </p:spPr>
          <p:txBody>
            <a:bodyPr lIns="33867" tIns="33867" rIns="33867" bIns="33867" rtlCol="0" anchor="ctr"/>
            <a:lstStyle/>
            <a:p>
              <a:pPr algn="ctr">
                <a:lnSpc>
                  <a:spcPts val="1680"/>
                </a:lnSpc>
                <a:spcBef>
                  <a:spcPct val="0"/>
                </a:spcBef>
              </a:pPr>
              <a:endParaRPr lang="en-US" sz="1200" b="1" dirty="0">
                <a:solidFill>
                  <a:srgbClr val="000000"/>
                </a:solidFill>
                <a:latin typeface="Montserrat Bold"/>
                <a:ea typeface="Montserrat Bold"/>
                <a:cs typeface="Montserrat Bold"/>
                <a:sym typeface="Montserrat Bold"/>
              </a:endParaRPr>
            </a:p>
          </p:txBody>
        </p:sp>
      </p:grpSp>
      <p:grpSp>
        <p:nvGrpSpPr>
          <p:cNvPr id="7" name="Group 7">
            <a:extLst>
              <a:ext uri="{FF2B5EF4-FFF2-40B4-BE49-F238E27FC236}">
                <a16:creationId xmlns:a16="http://schemas.microsoft.com/office/drawing/2014/main" id="{19D8A5A8-5DE3-C2D4-A742-7C3D958FC3E8}"/>
              </a:ext>
            </a:extLst>
          </p:cNvPr>
          <p:cNvGrpSpPr/>
          <p:nvPr/>
        </p:nvGrpSpPr>
        <p:grpSpPr>
          <a:xfrm>
            <a:off x="2024294" y="2324257"/>
            <a:ext cx="1048249" cy="470767"/>
            <a:chOff x="0" y="0"/>
            <a:chExt cx="1579952" cy="709555"/>
          </a:xfrm>
        </p:grpSpPr>
        <p:sp>
          <p:nvSpPr>
            <p:cNvPr id="8" name="Freeform 8">
              <a:extLst>
                <a:ext uri="{FF2B5EF4-FFF2-40B4-BE49-F238E27FC236}">
                  <a16:creationId xmlns:a16="http://schemas.microsoft.com/office/drawing/2014/main" id="{31F293EC-FAFF-A30C-7021-741F55C1185A}"/>
                </a:ext>
              </a:extLst>
            </p:cNvPr>
            <p:cNvSpPr/>
            <p:nvPr/>
          </p:nvSpPr>
          <p:spPr>
            <a:xfrm>
              <a:off x="16557" y="0"/>
              <a:ext cx="1552914" cy="709555"/>
            </a:xfrm>
            <a:custGeom>
              <a:avLst/>
              <a:gdLst/>
              <a:ahLst/>
              <a:cxnLst/>
              <a:rect l="l" t="t" r="r" b="b"/>
              <a:pathLst>
                <a:path w="1552914" h="709555">
                  <a:moveTo>
                    <a:pt x="22833" y="0"/>
                  </a:moveTo>
                  <a:lnTo>
                    <a:pt x="1320806" y="0"/>
                  </a:lnTo>
                  <a:cubicBezTo>
                    <a:pt x="1345167" y="0"/>
                    <a:pt x="1367665" y="13041"/>
                    <a:pt x="1379772" y="34180"/>
                  </a:cubicBezTo>
                  <a:lnTo>
                    <a:pt x="1543818" y="320597"/>
                  </a:lnTo>
                  <a:cubicBezTo>
                    <a:pt x="1555946" y="341771"/>
                    <a:pt x="1555946" y="367785"/>
                    <a:pt x="1543818" y="388958"/>
                  </a:cubicBezTo>
                  <a:lnTo>
                    <a:pt x="1379772" y="675375"/>
                  </a:lnTo>
                  <a:cubicBezTo>
                    <a:pt x="1367665" y="696514"/>
                    <a:pt x="1345167" y="709555"/>
                    <a:pt x="1320806" y="709555"/>
                  </a:cubicBezTo>
                  <a:lnTo>
                    <a:pt x="22833" y="709555"/>
                  </a:lnTo>
                  <a:cubicBezTo>
                    <a:pt x="14690" y="709555"/>
                    <a:pt x="7163" y="705218"/>
                    <a:pt x="3079" y="698173"/>
                  </a:cubicBezTo>
                  <a:cubicBezTo>
                    <a:pt x="-1005" y="691128"/>
                    <a:pt x="-1027" y="682441"/>
                    <a:pt x="3020" y="675375"/>
                  </a:cubicBezTo>
                  <a:lnTo>
                    <a:pt x="167066" y="388958"/>
                  </a:lnTo>
                  <a:cubicBezTo>
                    <a:pt x="179193" y="367785"/>
                    <a:pt x="179193" y="341771"/>
                    <a:pt x="167066" y="320597"/>
                  </a:cubicBezTo>
                  <a:lnTo>
                    <a:pt x="3020" y="34180"/>
                  </a:lnTo>
                  <a:cubicBezTo>
                    <a:pt x="-1027" y="27114"/>
                    <a:pt x="-1005" y="18427"/>
                    <a:pt x="3079" y="11382"/>
                  </a:cubicBezTo>
                  <a:cubicBezTo>
                    <a:pt x="7163" y="4337"/>
                    <a:pt x="14690" y="0"/>
                    <a:pt x="22833" y="0"/>
                  </a:cubicBezTo>
                  <a:close/>
                </a:path>
              </a:pathLst>
            </a:custGeom>
            <a:solidFill>
              <a:srgbClr val="ADE466"/>
            </a:solidFill>
            <a:ln cap="sq">
              <a:noFill/>
              <a:prstDash val="solid"/>
              <a:miter/>
            </a:ln>
          </p:spPr>
          <p:txBody>
            <a:bodyPr/>
            <a:lstStyle/>
            <a:p>
              <a:endParaRPr lang="en-GB" sz="1200"/>
            </a:p>
          </p:txBody>
        </p:sp>
        <p:sp>
          <p:nvSpPr>
            <p:cNvPr id="9" name="TextBox 9">
              <a:extLst>
                <a:ext uri="{FF2B5EF4-FFF2-40B4-BE49-F238E27FC236}">
                  <a16:creationId xmlns:a16="http://schemas.microsoft.com/office/drawing/2014/main" id="{FF943990-AA6F-281B-A85D-934F7CE79932}"/>
                </a:ext>
              </a:extLst>
            </p:cNvPr>
            <p:cNvSpPr txBox="1"/>
            <p:nvPr/>
          </p:nvSpPr>
          <p:spPr>
            <a:xfrm>
              <a:off x="177800" y="-38100"/>
              <a:ext cx="1325952" cy="747655"/>
            </a:xfrm>
            <a:prstGeom prst="rect">
              <a:avLst/>
            </a:prstGeom>
          </p:spPr>
          <p:txBody>
            <a:bodyPr lIns="33867" tIns="33867" rIns="33867" bIns="33867" rtlCol="0" anchor="ctr"/>
            <a:lstStyle/>
            <a:p>
              <a:pPr algn="ctr">
                <a:lnSpc>
                  <a:spcPts val="1680"/>
                </a:lnSpc>
                <a:spcBef>
                  <a:spcPct val="0"/>
                </a:spcBef>
              </a:pPr>
              <a:endParaRPr lang="en-US" sz="1200" b="1" dirty="0">
                <a:solidFill>
                  <a:srgbClr val="000000"/>
                </a:solidFill>
                <a:latin typeface="Montserrat Bold"/>
                <a:ea typeface="Montserrat Bold"/>
                <a:cs typeface="Montserrat Bold"/>
                <a:sym typeface="Montserrat Bold"/>
              </a:endParaRPr>
            </a:p>
          </p:txBody>
        </p:sp>
      </p:grpSp>
      <p:sp>
        <p:nvSpPr>
          <p:cNvPr id="10" name="TextBox 10">
            <a:extLst>
              <a:ext uri="{FF2B5EF4-FFF2-40B4-BE49-F238E27FC236}">
                <a16:creationId xmlns:a16="http://schemas.microsoft.com/office/drawing/2014/main" id="{E8D3BEFC-4D5A-DBE4-D4D4-F430FE25D4D0}"/>
              </a:ext>
            </a:extLst>
          </p:cNvPr>
          <p:cNvSpPr txBox="1"/>
          <p:nvPr/>
        </p:nvSpPr>
        <p:spPr>
          <a:xfrm>
            <a:off x="1415840" y="3799630"/>
            <a:ext cx="2488711" cy="923330"/>
          </a:xfrm>
          <a:prstGeom prst="rect">
            <a:avLst/>
          </a:prstGeom>
        </p:spPr>
        <p:txBody>
          <a:bodyPr wrap="square" lIns="0" tIns="0" rIns="0" bIns="0" rtlCol="0" anchor="t">
            <a:spAutoFit/>
          </a:bodyPr>
          <a:lstStyle/>
          <a:p>
            <a:pPr lvl="0" algn="ctr">
              <a:buNone/>
            </a:pPr>
            <a:r>
              <a:rPr lang="en-GB" sz="1000" dirty="0"/>
              <a:t>“So I have had some tutors where they kind of like sat down with me for like 5 minutes and we've kind of drawn out what it is I need to do. And I think that's really, really helpful for me because I'm more of a visual learner.”</a:t>
            </a:r>
          </a:p>
        </p:txBody>
      </p:sp>
      <p:sp>
        <p:nvSpPr>
          <p:cNvPr id="11" name="TextBox 11">
            <a:extLst>
              <a:ext uri="{FF2B5EF4-FFF2-40B4-BE49-F238E27FC236}">
                <a16:creationId xmlns:a16="http://schemas.microsoft.com/office/drawing/2014/main" id="{B992BFF6-A623-53FA-BD3D-139751DB39A5}"/>
              </a:ext>
            </a:extLst>
          </p:cNvPr>
          <p:cNvSpPr txBox="1"/>
          <p:nvPr/>
        </p:nvSpPr>
        <p:spPr>
          <a:xfrm>
            <a:off x="1284287" y="5178646"/>
            <a:ext cx="1297836" cy="194027"/>
          </a:xfrm>
          <a:prstGeom prst="rect">
            <a:avLst/>
          </a:prstGeom>
        </p:spPr>
        <p:txBody>
          <a:bodyPr lIns="0" tIns="0" rIns="0" bIns="0" rtlCol="0" anchor="t">
            <a:spAutoFit/>
          </a:bodyPr>
          <a:lstStyle/>
          <a:p>
            <a:pPr>
              <a:lnSpc>
                <a:spcPts val="1621"/>
              </a:lnSpc>
            </a:pPr>
            <a:r>
              <a:rPr lang="en-US" sz="1266" b="1" dirty="0">
                <a:solidFill>
                  <a:srgbClr val="000000"/>
                </a:solidFill>
                <a:latin typeface="Montserrat Bold"/>
                <a:ea typeface="Montserrat Bold"/>
                <a:cs typeface="Montserrat Bold"/>
                <a:sym typeface="Montserrat Bold"/>
              </a:rPr>
              <a:t>Guidance</a:t>
            </a:r>
          </a:p>
        </p:txBody>
      </p:sp>
      <p:sp>
        <p:nvSpPr>
          <p:cNvPr id="14" name="TextBox 14">
            <a:extLst>
              <a:ext uri="{FF2B5EF4-FFF2-40B4-BE49-F238E27FC236}">
                <a16:creationId xmlns:a16="http://schemas.microsoft.com/office/drawing/2014/main" id="{8015CE8F-6FE4-AA05-6417-68C91ED42142}"/>
              </a:ext>
            </a:extLst>
          </p:cNvPr>
          <p:cNvSpPr txBox="1"/>
          <p:nvPr/>
        </p:nvSpPr>
        <p:spPr>
          <a:xfrm>
            <a:off x="2320897" y="945481"/>
            <a:ext cx="1280701" cy="692497"/>
          </a:xfrm>
          <a:prstGeom prst="rect">
            <a:avLst/>
          </a:prstGeom>
        </p:spPr>
        <p:txBody>
          <a:bodyPr lIns="0" tIns="0" rIns="0" bIns="0" rtlCol="0" anchor="t">
            <a:spAutoFit/>
          </a:bodyPr>
          <a:lstStyle/>
          <a:p>
            <a:pPr lvl="0" algn="ctr">
              <a:buNone/>
            </a:pPr>
            <a:r>
              <a:rPr lang="en-GB" sz="900" dirty="0"/>
              <a:t>“I think the videos, when they said watch this before each session, I thought those were really good.” </a:t>
            </a:r>
          </a:p>
        </p:txBody>
      </p:sp>
      <p:sp>
        <p:nvSpPr>
          <p:cNvPr id="15" name="TextBox 15">
            <a:extLst>
              <a:ext uri="{FF2B5EF4-FFF2-40B4-BE49-F238E27FC236}">
                <a16:creationId xmlns:a16="http://schemas.microsoft.com/office/drawing/2014/main" id="{A01C53AF-2386-3B20-FD7C-9BA61843E6BF}"/>
              </a:ext>
            </a:extLst>
          </p:cNvPr>
          <p:cNvSpPr txBox="1"/>
          <p:nvPr/>
        </p:nvSpPr>
        <p:spPr>
          <a:xfrm>
            <a:off x="2303762" y="443110"/>
            <a:ext cx="1297836" cy="194027"/>
          </a:xfrm>
          <a:prstGeom prst="rect">
            <a:avLst/>
          </a:prstGeom>
        </p:spPr>
        <p:txBody>
          <a:bodyPr lIns="0" tIns="0" rIns="0" bIns="0" rtlCol="0" anchor="t">
            <a:spAutoFit/>
          </a:bodyPr>
          <a:lstStyle/>
          <a:p>
            <a:pPr>
              <a:lnSpc>
                <a:spcPts val="1621"/>
              </a:lnSpc>
            </a:pPr>
            <a:r>
              <a:rPr lang="en-US" sz="1266" b="1" dirty="0">
                <a:solidFill>
                  <a:srgbClr val="000000"/>
                </a:solidFill>
                <a:latin typeface="Montserrat Bold"/>
                <a:ea typeface="Montserrat Bold"/>
                <a:cs typeface="Montserrat Bold"/>
                <a:sym typeface="Montserrat Bold"/>
              </a:rPr>
              <a:t>Resources</a:t>
            </a:r>
          </a:p>
        </p:txBody>
      </p:sp>
      <p:sp>
        <p:nvSpPr>
          <p:cNvPr id="16" name="TextBox 16">
            <a:extLst>
              <a:ext uri="{FF2B5EF4-FFF2-40B4-BE49-F238E27FC236}">
                <a16:creationId xmlns:a16="http://schemas.microsoft.com/office/drawing/2014/main" id="{704DC4DC-5842-6B3E-155C-65F6FA532088}"/>
              </a:ext>
            </a:extLst>
          </p:cNvPr>
          <p:cNvSpPr txBox="1"/>
          <p:nvPr/>
        </p:nvSpPr>
        <p:spPr>
          <a:xfrm>
            <a:off x="5724485" y="3775611"/>
            <a:ext cx="1280701" cy="553998"/>
          </a:xfrm>
          <a:prstGeom prst="rect">
            <a:avLst/>
          </a:prstGeom>
        </p:spPr>
        <p:txBody>
          <a:bodyPr lIns="0" tIns="0" rIns="0" bIns="0" rtlCol="0" anchor="t">
            <a:spAutoFit/>
          </a:bodyPr>
          <a:lstStyle/>
          <a:p>
            <a:pPr lvl="0" algn="ctr">
              <a:buNone/>
            </a:pPr>
            <a:r>
              <a:rPr lang="en-GB" sz="900" dirty="0"/>
              <a:t>“So really there's just kind of more practice and more sessions would be helpful”</a:t>
            </a:r>
          </a:p>
        </p:txBody>
      </p:sp>
      <p:sp>
        <p:nvSpPr>
          <p:cNvPr id="17" name="TextBox 17">
            <a:extLst>
              <a:ext uri="{FF2B5EF4-FFF2-40B4-BE49-F238E27FC236}">
                <a16:creationId xmlns:a16="http://schemas.microsoft.com/office/drawing/2014/main" id="{B837438B-340E-6CD9-51F6-0A1EEEC3CD06}"/>
              </a:ext>
            </a:extLst>
          </p:cNvPr>
          <p:cNvSpPr txBox="1"/>
          <p:nvPr/>
        </p:nvSpPr>
        <p:spPr>
          <a:xfrm>
            <a:off x="4492709" y="443110"/>
            <a:ext cx="1297836" cy="194027"/>
          </a:xfrm>
          <a:prstGeom prst="rect">
            <a:avLst/>
          </a:prstGeom>
        </p:spPr>
        <p:txBody>
          <a:bodyPr lIns="0" tIns="0" rIns="0" bIns="0" rtlCol="0" anchor="t">
            <a:spAutoFit/>
          </a:bodyPr>
          <a:lstStyle/>
          <a:p>
            <a:pPr>
              <a:lnSpc>
                <a:spcPts val="1621"/>
              </a:lnSpc>
            </a:pPr>
            <a:r>
              <a:rPr lang="en-US" sz="1266" b="1" dirty="0">
                <a:solidFill>
                  <a:srgbClr val="000000"/>
                </a:solidFill>
                <a:latin typeface="Montserrat Bold"/>
                <a:ea typeface="Montserrat Bold"/>
                <a:cs typeface="Montserrat Bold"/>
                <a:sym typeface="Montserrat Bold"/>
              </a:rPr>
              <a:t>Practice</a:t>
            </a:r>
          </a:p>
        </p:txBody>
      </p:sp>
      <p:sp>
        <p:nvSpPr>
          <p:cNvPr id="18" name="Freeform 18">
            <a:extLst>
              <a:ext uri="{FF2B5EF4-FFF2-40B4-BE49-F238E27FC236}">
                <a16:creationId xmlns:a16="http://schemas.microsoft.com/office/drawing/2014/main" id="{BB5525B8-6C3B-E0EC-67DA-61291E69A63D}"/>
              </a:ext>
            </a:extLst>
          </p:cNvPr>
          <p:cNvSpPr/>
          <p:nvPr/>
        </p:nvSpPr>
        <p:spPr>
          <a:xfrm>
            <a:off x="918633" y="2795024"/>
            <a:ext cx="512354" cy="1710509"/>
          </a:xfrm>
          <a:custGeom>
            <a:avLst/>
            <a:gdLst/>
            <a:ahLst/>
            <a:cxnLst/>
            <a:rect l="l" t="t" r="r" b="b"/>
            <a:pathLst>
              <a:path w="768531" h="2565763">
                <a:moveTo>
                  <a:pt x="379923" y="2565763"/>
                </a:moveTo>
                <a:lnTo>
                  <a:pt x="189961" y="2565763"/>
                </a:lnTo>
                <a:cubicBezTo>
                  <a:pt x="85049" y="2565763"/>
                  <a:pt x="0" y="2480715"/>
                  <a:pt x="0" y="2375802"/>
                </a:cubicBezTo>
                <a:lnTo>
                  <a:pt x="0" y="880897"/>
                </a:lnTo>
                <a:cubicBezTo>
                  <a:pt x="0" y="754644"/>
                  <a:pt x="102348" y="652297"/>
                  <a:pt x="228600" y="652297"/>
                </a:cubicBezTo>
                <a:lnTo>
                  <a:pt x="539931" y="652297"/>
                </a:lnTo>
                <a:cubicBezTo>
                  <a:pt x="600559" y="652297"/>
                  <a:pt x="658705" y="628212"/>
                  <a:pt x="701575" y="585342"/>
                </a:cubicBezTo>
                <a:cubicBezTo>
                  <a:pt x="744446" y="542471"/>
                  <a:pt x="768531" y="484325"/>
                  <a:pt x="768531" y="423697"/>
                </a:cubicBezTo>
                <a:lnTo>
                  <a:pt x="768531" y="0"/>
                </a:lnTo>
              </a:path>
            </a:pathLst>
          </a:custGeom>
          <a:ln w="38100" cap="flat">
            <a:solidFill>
              <a:srgbClr val="89E2E8"/>
            </a:solidFill>
            <a:prstDash val="solid"/>
            <a:headEnd type="triangle" w="lg" len="med"/>
            <a:tailEnd type="none" w="sm" len="sm"/>
          </a:ln>
        </p:spPr>
        <p:txBody>
          <a:bodyPr/>
          <a:lstStyle/>
          <a:p>
            <a:endParaRPr lang="en-GB" sz="1200"/>
          </a:p>
        </p:txBody>
      </p:sp>
      <p:sp>
        <p:nvSpPr>
          <p:cNvPr id="20" name="TextBox 20">
            <a:extLst>
              <a:ext uri="{FF2B5EF4-FFF2-40B4-BE49-F238E27FC236}">
                <a16:creationId xmlns:a16="http://schemas.microsoft.com/office/drawing/2014/main" id="{D1C45F51-EEAB-746C-B2BB-9DFF3AFEAB0C}"/>
              </a:ext>
            </a:extLst>
          </p:cNvPr>
          <p:cNvSpPr txBox="1"/>
          <p:nvPr/>
        </p:nvSpPr>
        <p:spPr>
          <a:xfrm>
            <a:off x="4439342" y="888748"/>
            <a:ext cx="1280701" cy="971613"/>
          </a:xfrm>
          <a:prstGeom prst="rect">
            <a:avLst/>
          </a:prstGeom>
        </p:spPr>
        <p:txBody>
          <a:bodyPr lIns="0" tIns="0" rIns="0" bIns="0" rtlCol="0" anchor="t">
            <a:spAutoFit/>
          </a:bodyPr>
          <a:lstStyle/>
          <a:p>
            <a:pPr lvl="0" algn="ctr">
              <a:buNone/>
            </a:pPr>
            <a:r>
              <a:rPr lang="en-GB" sz="900" dirty="0"/>
              <a:t>“I think if I had more practice, even on phantom heads, that could have helped me right from the beginning”</a:t>
            </a:r>
          </a:p>
          <a:p>
            <a:pPr>
              <a:lnSpc>
                <a:spcPts val="1216"/>
              </a:lnSpc>
            </a:pPr>
            <a:r>
              <a:rPr lang="en-US" sz="795" dirty="0">
                <a:solidFill>
                  <a:srgbClr val="000000"/>
                </a:solidFill>
                <a:latin typeface="Montserrat"/>
                <a:ea typeface="Montserrat"/>
                <a:cs typeface="Montserrat"/>
                <a:sym typeface="Montserrat"/>
              </a:rPr>
              <a:t>.</a:t>
            </a:r>
          </a:p>
        </p:txBody>
      </p:sp>
      <p:sp>
        <p:nvSpPr>
          <p:cNvPr id="21" name="TextBox 21">
            <a:extLst>
              <a:ext uri="{FF2B5EF4-FFF2-40B4-BE49-F238E27FC236}">
                <a16:creationId xmlns:a16="http://schemas.microsoft.com/office/drawing/2014/main" id="{415579F2-8C10-24B5-0355-9E9904EB2A39}"/>
              </a:ext>
            </a:extLst>
          </p:cNvPr>
          <p:cNvSpPr txBox="1"/>
          <p:nvPr/>
        </p:nvSpPr>
        <p:spPr>
          <a:xfrm>
            <a:off x="5701631" y="5203444"/>
            <a:ext cx="1528645" cy="194027"/>
          </a:xfrm>
          <a:prstGeom prst="rect">
            <a:avLst/>
          </a:prstGeom>
        </p:spPr>
        <p:txBody>
          <a:bodyPr wrap="square" lIns="0" tIns="0" rIns="0" bIns="0" rtlCol="0" anchor="t">
            <a:spAutoFit/>
          </a:bodyPr>
          <a:lstStyle/>
          <a:p>
            <a:pPr>
              <a:lnSpc>
                <a:spcPts val="1621"/>
              </a:lnSpc>
            </a:pPr>
            <a:r>
              <a:rPr lang="en-US" sz="1266" b="1" dirty="0">
                <a:solidFill>
                  <a:srgbClr val="000000"/>
                </a:solidFill>
                <a:latin typeface="Montserrat Bold"/>
                <a:ea typeface="Montserrat Bold"/>
                <a:cs typeface="Montserrat Bold"/>
                <a:sym typeface="Montserrat Bold"/>
              </a:rPr>
              <a:t>Practice</a:t>
            </a:r>
          </a:p>
        </p:txBody>
      </p:sp>
      <p:sp>
        <p:nvSpPr>
          <p:cNvPr id="22" name="Freeform 22">
            <a:extLst>
              <a:ext uri="{FF2B5EF4-FFF2-40B4-BE49-F238E27FC236}">
                <a16:creationId xmlns:a16="http://schemas.microsoft.com/office/drawing/2014/main" id="{8BA62C94-D249-495C-C010-1368C396B6CF}"/>
              </a:ext>
            </a:extLst>
          </p:cNvPr>
          <p:cNvSpPr/>
          <p:nvPr/>
        </p:nvSpPr>
        <p:spPr>
          <a:xfrm>
            <a:off x="5234945" y="2795024"/>
            <a:ext cx="665769" cy="1710509"/>
          </a:xfrm>
          <a:custGeom>
            <a:avLst/>
            <a:gdLst/>
            <a:ahLst/>
            <a:cxnLst/>
            <a:rect l="l" t="t" r="r" b="b"/>
            <a:pathLst>
              <a:path w="998654" h="2565763">
                <a:moveTo>
                  <a:pt x="379922" y="2565763"/>
                </a:moveTo>
                <a:lnTo>
                  <a:pt x="189961" y="2565763"/>
                </a:lnTo>
                <a:cubicBezTo>
                  <a:pt x="85048" y="2565763"/>
                  <a:pt x="0" y="2480715"/>
                  <a:pt x="0" y="2375802"/>
                </a:cubicBezTo>
                <a:lnTo>
                  <a:pt x="0" y="880897"/>
                </a:lnTo>
                <a:cubicBezTo>
                  <a:pt x="0" y="820268"/>
                  <a:pt x="24084" y="762123"/>
                  <a:pt x="66955" y="719252"/>
                </a:cubicBezTo>
                <a:cubicBezTo>
                  <a:pt x="109826" y="676381"/>
                  <a:pt x="167971" y="652297"/>
                  <a:pt x="228600" y="652297"/>
                </a:cubicBezTo>
                <a:lnTo>
                  <a:pt x="770054" y="652297"/>
                </a:lnTo>
                <a:cubicBezTo>
                  <a:pt x="830682" y="652297"/>
                  <a:pt x="888828" y="628212"/>
                  <a:pt x="931698" y="585342"/>
                </a:cubicBezTo>
                <a:cubicBezTo>
                  <a:pt x="974569" y="542471"/>
                  <a:pt x="998654" y="484325"/>
                  <a:pt x="998654" y="423697"/>
                </a:cubicBezTo>
                <a:lnTo>
                  <a:pt x="998654" y="0"/>
                </a:lnTo>
              </a:path>
            </a:pathLst>
          </a:custGeom>
          <a:ln w="38100" cap="flat">
            <a:solidFill>
              <a:srgbClr val="FFA678"/>
            </a:solidFill>
            <a:prstDash val="solid"/>
            <a:headEnd type="triangle" w="lg" len="med"/>
            <a:tailEnd type="none" w="sm" len="sm"/>
          </a:ln>
        </p:spPr>
        <p:txBody>
          <a:bodyPr/>
          <a:lstStyle/>
          <a:p>
            <a:endParaRPr lang="en-GB" sz="1200"/>
          </a:p>
        </p:txBody>
      </p:sp>
      <p:sp>
        <p:nvSpPr>
          <p:cNvPr id="23" name="TextBox 23">
            <a:extLst>
              <a:ext uri="{FF2B5EF4-FFF2-40B4-BE49-F238E27FC236}">
                <a16:creationId xmlns:a16="http://schemas.microsoft.com/office/drawing/2014/main" id="{FE48D4C4-F48E-7D2A-4F47-158E8C50339A}"/>
              </a:ext>
            </a:extLst>
          </p:cNvPr>
          <p:cNvSpPr txBox="1"/>
          <p:nvPr/>
        </p:nvSpPr>
        <p:spPr>
          <a:xfrm>
            <a:off x="7897972" y="3688713"/>
            <a:ext cx="2352949" cy="969496"/>
          </a:xfrm>
          <a:prstGeom prst="rect">
            <a:avLst/>
          </a:prstGeom>
        </p:spPr>
        <p:txBody>
          <a:bodyPr wrap="square" lIns="0" tIns="0" rIns="0" bIns="0" rtlCol="0" anchor="t">
            <a:spAutoFit/>
          </a:bodyPr>
          <a:lstStyle/>
          <a:p>
            <a:pPr lvl="0" algn="ctr">
              <a:buNone/>
            </a:pPr>
            <a:r>
              <a:rPr lang="en-GB" sz="900" dirty="0"/>
              <a:t>“Pre reading beforehand when they send out like videos and like maybe the step-by-step process or something, that's what I always find helpful because I can plan it out in my head the night before or the morning of and just relax myself a little bit and just know exactly what I'm doing”</a:t>
            </a:r>
          </a:p>
        </p:txBody>
      </p:sp>
      <p:sp>
        <p:nvSpPr>
          <p:cNvPr id="24" name="TextBox 24">
            <a:extLst>
              <a:ext uri="{FF2B5EF4-FFF2-40B4-BE49-F238E27FC236}">
                <a16:creationId xmlns:a16="http://schemas.microsoft.com/office/drawing/2014/main" id="{E168FE7E-B2B1-5181-D94E-B14E3DD60E22}"/>
              </a:ext>
            </a:extLst>
          </p:cNvPr>
          <p:cNvSpPr txBox="1"/>
          <p:nvPr/>
        </p:nvSpPr>
        <p:spPr>
          <a:xfrm>
            <a:off x="8345310" y="5203444"/>
            <a:ext cx="1339134" cy="194027"/>
          </a:xfrm>
          <a:prstGeom prst="rect">
            <a:avLst/>
          </a:prstGeom>
        </p:spPr>
        <p:txBody>
          <a:bodyPr wrap="square" lIns="0" tIns="0" rIns="0" bIns="0" rtlCol="0" anchor="t">
            <a:spAutoFit/>
          </a:bodyPr>
          <a:lstStyle/>
          <a:p>
            <a:pPr>
              <a:lnSpc>
                <a:spcPts val="1621"/>
              </a:lnSpc>
            </a:pPr>
            <a:r>
              <a:rPr lang="en-US" sz="1266" b="1" dirty="0">
                <a:solidFill>
                  <a:srgbClr val="000000"/>
                </a:solidFill>
                <a:latin typeface="Montserrat Bold"/>
                <a:ea typeface="Montserrat Bold"/>
                <a:cs typeface="Montserrat Bold"/>
                <a:sym typeface="Montserrat Bold"/>
              </a:rPr>
              <a:t>Resources</a:t>
            </a:r>
          </a:p>
        </p:txBody>
      </p:sp>
      <p:sp>
        <p:nvSpPr>
          <p:cNvPr id="25" name="Freeform 25">
            <a:extLst>
              <a:ext uri="{FF2B5EF4-FFF2-40B4-BE49-F238E27FC236}">
                <a16:creationId xmlns:a16="http://schemas.microsoft.com/office/drawing/2014/main" id="{DD113F4C-14FB-2C0B-283B-90A4B0EC9A59}"/>
              </a:ext>
            </a:extLst>
          </p:cNvPr>
          <p:cNvSpPr/>
          <p:nvPr/>
        </p:nvSpPr>
        <p:spPr>
          <a:xfrm>
            <a:off x="7393101" y="2795024"/>
            <a:ext cx="742476" cy="1710509"/>
          </a:xfrm>
          <a:custGeom>
            <a:avLst/>
            <a:gdLst/>
            <a:ahLst/>
            <a:cxnLst/>
            <a:rect l="l" t="t" r="r" b="b"/>
            <a:pathLst>
              <a:path w="1113714" h="2565763">
                <a:moveTo>
                  <a:pt x="379923" y="2565763"/>
                </a:moveTo>
                <a:lnTo>
                  <a:pt x="189961" y="2565763"/>
                </a:lnTo>
                <a:cubicBezTo>
                  <a:pt x="85048" y="2565763"/>
                  <a:pt x="0" y="2480715"/>
                  <a:pt x="0" y="2375802"/>
                </a:cubicBezTo>
                <a:lnTo>
                  <a:pt x="0" y="880897"/>
                </a:lnTo>
                <a:cubicBezTo>
                  <a:pt x="0" y="820268"/>
                  <a:pt x="24085" y="762123"/>
                  <a:pt x="66956" y="719252"/>
                </a:cubicBezTo>
                <a:cubicBezTo>
                  <a:pt x="109826" y="676381"/>
                  <a:pt x="167971" y="652297"/>
                  <a:pt x="228600" y="652297"/>
                </a:cubicBezTo>
                <a:lnTo>
                  <a:pt x="885114" y="652297"/>
                </a:lnTo>
                <a:cubicBezTo>
                  <a:pt x="945743" y="652297"/>
                  <a:pt x="1003888" y="628212"/>
                  <a:pt x="1046759" y="585342"/>
                </a:cubicBezTo>
                <a:cubicBezTo>
                  <a:pt x="1089630" y="542471"/>
                  <a:pt x="1113714" y="484325"/>
                  <a:pt x="1113714" y="423697"/>
                </a:cubicBezTo>
                <a:lnTo>
                  <a:pt x="1113714" y="0"/>
                </a:lnTo>
              </a:path>
            </a:pathLst>
          </a:custGeom>
          <a:ln w="38100" cap="flat">
            <a:solidFill>
              <a:srgbClr val="FFBBE6"/>
            </a:solidFill>
            <a:prstDash val="solid"/>
            <a:headEnd type="triangle" w="lg" len="med"/>
            <a:tailEnd type="none" w="sm" len="sm"/>
          </a:ln>
        </p:spPr>
        <p:txBody>
          <a:bodyPr/>
          <a:lstStyle/>
          <a:p>
            <a:endParaRPr lang="en-GB" sz="1200"/>
          </a:p>
        </p:txBody>
      </p:sp>
      <p:sp>
        <p:nvSpPr>
          <p:cNvPr id="29" name="Freeform 29">
            <a:extLst>
              <a:ext uri="{FF2B5EF4-FFF2-40B4-BE49-F238E27FC236}">
                <a16:creationId xmlns:a16="http://schemas.microsoft.com/office/drawing/2014/main" id="{F9E9B048-89B6-DF17-9ABB-EC7464593187}"/>
              </a:ext>
            </a:extLst>
          </p:cNvPr>
          <p:cNvSpPr/>
          <p:nvPr/>
        </p:nvSpPr>
        <p:spPr>
          <a:xfrm>
            <a:off x="6197124" y="781085"/>
            <a:ext cx="821022" cy="1543171"/>
          </a:xfrm>
          <a:custGeom>
            <a:avLst/>
            <a:gdLst/>
            <a:ahLst/>
            <a:cxnLst/>
            <a:rect l="l" t="t" r="r" b="b"/>
            <a:pathLst>
              <a:path w="1231533" h="2314756">
                <a:moveTo>
                  <a:pt x="1231533" y="2314756"/>
                </a:moveTo>
                <a:lnTo>
                  <a:pt x="1231533" y="2037614"/>
                </a:lnTo>
                <a:cubicBezTo>
                  <a:pt x="1231533" y="1911362"/>
                  <a:pt x="1129185" y="1809014"/>
                  <a:pt x="1002933" y="1809014"/>
                </a:cubicBezTo>
                <a:lnTo>
                  <a:pt x="228600" y="1809014"/>
                </a:lnTo>
                <a:cubicBezTo>
                  <a:pt x="102348" y="1809014"/>
                  <a:pt x="0" y="1706666"/>
                  <a:pt x="0" y="1580414"/>
                </a:cubicBezTo>
                <a:lnTo>
                  <a:pt x="0" y="191459"/>
                </a:lnTo>
                <a:cubicBezTo>
                  <a:pt x="0" y="140681"/>
                  <a:pt x="20172" y="91983"/>
                  <a:pt x="56078" y="56077"/>
                </a:cubicBezTo>
                <a:cubicBezTo>
                  <a:pt x="91982" y="20172"/>
                  <a:pt x="140681" y="0"/>
                  <a:pt x="191459" y="0"/>
                </a:cubicBezTo>
                <a:lnTo>
                  <a:pt x="382917" y="0"/>
                </a:lnTo>
              </a:path>
            </a:pathLst>
          </a:custGeom>
          <a:ln w="38100" cap="flat">
            <a:solidFill>
              <a:srgbClr val="FFBEC4"/>
            </a:solidFill>
            <a:prstDash val="solid"/>
            <a:headEnd type="none" w="sm" len="sm"/>
            <a:tailEnd type="triangle" w="lg" len="med"/>
          </a:ln>
        </p:spPr>
        <p:txBody>
          <a:bodyPr/>
          <a:lstStyle/>
          <a:p>
            <a:endParaRPr lang="en-GB" sz="1200"/>
          </a:p>
        </p:txBody>
      </p:sp>
      <p:sp>
        <p:nvSpPr>
          <p:cNvPr id="30" name="TextBox 30">
            <a:extLst>
              <a:ext uri="{FF2B5EF4-FFF2-40B4-BE49-F238E27FC236}">
                <a16:creationId xmlns:a16="http://schemas.microsoft.com/office/drawing/2014/main" id="{93ADC218-90DE-F266-5914-39F01C2790FB}"/>
              </a:ext>
            </a:extLst>
          </p:cNvPr>
          <p:cNvSpPr txBox="1"/>
          <p:nvPr/>
        </p:nvSpPr>
        <p:spPr>
          <a:xfrm>
            <a:off x="6617271" y="945481"/>
            <a:ext cx="1280701" cy="692497"/>
          </a:xfrm>
          <a:prstGeom prst="rect">
            <a:avLst/>
          </a:prstGeom>
        </p:spPr>
        <p:txBody>
          <a:bodyPr lIns="0" tIns="0" rIns="0" bIns="0" rtlCol="0" anchor="t">
            <a:spAutoFit/>
          </a:bodyPr>
          <a:lstStyle/>
          <a:p>
            <a:pPr lvl="0" algn="ctr">
              <a:buNone/>
            </a:pPr>
            <a:r>
              <a:rPr lang="en-GB" sz="900" dirty="0"/>
              <a:t>“I would like look on the QM plus and see what we're going to do tomorrow and try to find anything relevant.”</a:t>
            </a:r>
          </a:p>
        </p:txBody>
      </p:sp>
      <p:sp>
        <p:nvSpPr>
          <p:cNvPr id="31" name="TextBox 31">
            <a:extLst>
              <a:ext uri="{FF2B5EF4-FFF2-40B4-BE49-F238E27FC236}">
                <a16:creationId xmlns:a16="http://schemas.microsoft.com/office/drawing/2014/main" id="{C5DF4E3E-F071-6564-D4AC-A18F8692BE4C}"/>
              </a:ext>
            </a:extLst>
          </p:cNvPr>
          <p:cNvSpPr txBox="1"/>
          <p:nvPr/>
        </p:nvSpPr>
        <p:spPr>
          <a:xfrm>
            <a:off x="6666141" y="410313"/>
            <a:ext cx="1453920" cy="194027"/>
          </a:xfrm>
          <a:prstGeom prst="rect">
            <a:avLst/>
          </a:prstGeom>
        </p:spPr>
        <p:txBody>
          <a:bodyPr lIns="0" tIns="0" rIns="0" bIns="0" rtlCol="0" anchor="t">
            <a:spAutoFit/>
          </a:bodyPr>
          <a:lstStyle/>
          <a:p>
            <a:pPr>
              <a:lnSpc>
                <a:spcPts val="1621"/>
              </a:lnSpc>
            </a:pPr>
            <a:r>
              <a:rPr lang="en-US" sz="1266" b="1" dirty="0">
                <a:solidFill>
                  <a:srgbClr val="000000"/>
                </a:solidFill>
                <a:latin typeface="Montserrat Bold"/>
                <a:ea typeface="Montserrat Bold"/>
                <a:cs typeface="Montserrat Bold"/>
                <a:sym typeface="Montserrat Bold"/>
              </a:rPr>
              <a:t>Resources</a:t>
            </a:r>
          </a:p>
        </p:txBody>
      </p:sp>
      <p:sp>
        <p:nvSpPr>
          <p:cNvPr id="32" name="Freeform 32">
            <a:extLst>
              <a:ext uri="{FF2B5EF4-FFF2-40B4-BE49-F238E27FC236}">
                <a16:creationId xmlns:a16="http://schemas.microsoft.com/office/drawing/2014/main" id="{7696849F-B61F-28E7-DD39-0CFAF74D725A}"/>
              </a:ext>
            </a:extLst>
          </p:cNvPr>
          <p:cNvSpPr/>
          <p:nvPr/>
        </p:nvSpPr>
        <p:spPr>
          <a:xfrm>
            <a:off x="8345310" y="781085"/>
            <a:ext cx="907698" cy="1543171"/>
          </a:xfrm>
          <a:custGeom>
            <a:avLst/>
            <a:gdLst/>
            <a:ahLst/>
            <a:cxnLst/>
            <a:rect l="l" t="t" r="r" b="b"/>
            <a:pathLst>
              <a:path w="1361547" h="2314756">
                <a:moveTo>
                  <a:pt x="1361547" y="2314756"/>
                </a:moveTo>
                <a:lnTo>
                  <a:pt x="1361547" y="2037614"/>
                </a:lnTo>
                <a:cubicBezTo>
                  <a:pt x="1361547" y="1911362"/>
                  <a:pt x="1259200" y="1809014"/>
                  <a:pt x="1132947" y="1809014"/>
                </a:cubicBezTo>
                <a:lnTo>
                  <a:pt x="228600" y="1809014"/>
                </a:lnTo>
                <a:cubicBezTo>
                  <a:pt x="102348" y="1809014"/>
                  <a:pt x="0" y="1706666"/>
                  <a:pt x="0" y="1580414"/>
                </a:cubicBezTo>
                <a:lnTo>
                  <a:pt x="0" y="191459"/>
                </a:lnTo>
                <a:cubicBezTo>
                  <a:pt x="0" y="85719"/>
                  <a:pt x="85719" y="0"/>
                  <a:pt x="191459" y="0"/>
                </a:cubicBezTo>
                <a:lnTo>
                  <a:pt x="382918" y="0"/>
                </a:lnTo>
              </a:path>
            </a:pathLst>
          </a:custGeom>
          <a:ln w="38100" cap="flat">
            <a:solidFill>
              <a:srgbClr val="EDC0FF"/>
            </a:solidFill>
            <a:prstDash val="solid"/>
            <a:headEnd type="none" w="sm" len="sm"/>
            <a:tailEnd type="triangle" w="lg" len="med"/>
          </a:ln>
        </p:spPr>
        <p:txBody>
          <a:bodyPr/>
          <a:lstStyle/>
          <a:p>
            <a:endParaRPr lang="en-GB" sz="1200"/>
          </a:p>
        </p:txBody>
      </p:sp>
      <p:sp>
        <p:nvSpPr>
          <p:cNvPr id="33" name="TextBox 33">
            <a:extLst>
              <a:ext uri="{FF2B5EF4-FFF2-40B4-BE49-F238E27FC236}">
                <a16:creationId xmlns:a16="http://schemas.microsoft.com/office/drawing/2014/main" id="{620E77C5-575D-7EBE-B167-5D0BAA149BF5}"/>
              </a:ext>
            </a:extLst>
          </p:cNvPr>
          <p:cNvSpPr txBox="1"/>
          <p:nvPr/>
        </p:nvSpPr>
        <p:spPr>
          <a:xfrm>
            <a:off x="8765458" y="945481"/>
            <a:ext cx="1814714" cy="830997"/>
          </a:xfrm>
          <a:prstGeom prst="rect">
            <a:avLst/>
          </a:prstGeom>
        </p:spPr>
        <p:txBody>
          <a:bodyPr wrap="square" lIns="0" tIns="0" rIns="0" bIns="0" rtlCol="0" anchor="t">
            <a:spAutoFit/>
          </a:bodyPr>
          <a:lstStyle/>
          <a:p>
            <a:pPr lvl="0" algn="ctr">
              <a:buNone/>
            </a:pPr>
            <a:r>
              <a:rPr lang="en-GB" sz="900" dirty="0"/>
              <a:t>But I thought it was quite nice to sort of, like, organize. I could see exactly what we're doing next week, and I could see how far I've gone. So I actually quite, I thought the books were quite good. </a:t>
            </a:r>
          </a:p>
        </p:txBody>
      </p:sp>
      <p:sp>
        <p:nvSpPr>
          <p:cNvPr id="34" name="TextBox 34">
            <a:extLst>
              <a:ext uri="{FF2B5EF4-FFF2-40B4-BE49-F238E27FC236}">
                <a16:creationId xmlns:a16="http://schemas.microsoft.com/office/drawing/2014/main" id="{CC04EC8A-77D8-7C96-D42E-C9E2E7D200A4}"/>
              </a:ext>
            </a:extLst>
          </p:cNvPr>
          <p:cNvSpPr txBox="1"/>
          <p:nvPr/>
        </p:nvSpPr>
        <p:spPr>
          <a:xfrm>
            <a:off x="8839233" y="415892"/>
            <a:ext cx="1297836" cy="194027"/>
          </a:xfrm>
          <a:prstGeom prst="rect">
            <a:avLst/>
          </a:prstGeom>
        </p:spPr>
        <p:txBody>
          <a:bodyPr lIns="0" tIns="0" rIns="0" bIns="0" rtlCol="0" anchor="t">
            <a:spAutoFit/>
          </a:bodyPr>
          <a:lstStyle/>
          <a:p>
            <a:pPr>
              <a:lnSpc>
                <a:spcPts val="1621"/>
              </a:lnSpc>
            </a:pPr>
            <a:r>
              <a:rPr lang="en-US" sz="1266" b="1" dirty="0">
                <a:solidFill>
                  <a:srgbClr val="000000"/>
                </a:solidFill>
                <a:latin typeface="Montserrat Bold"/>
                <a:ea typeface="Montserrat Bold"/>
                <a:cs typeface="Montserrat Bold"/>
                <a:sym typeface="Montserrat Bold"/>
              </a:rPr>
              <a:t>Resources</a:t>
            </a:r>
          </a:p>
        </p:txBody>
      </p:sp>
      <p:grpSp>
        <p:nvGrpSpPr>
          <p:cNvPr id="35" name="Group 35">
            <a:extLst>
              <a:ext uri="{FF2B5EF4-FFF2-40B4-BE49-F238E27FC236}">
                <a16:creationId xmlns:a16="http://schemas.microsoft.com/office/drawing/2014/main" id="{D74A4531-2320-0526-2C47-FB4DAD831B38}"/>
              </a:ext>
            </a:extLst>
          </p:cNvPr>
          <p:cNvGrpSpPr/>
          <p:nvPr/>
        </p:nvGrpSpPr>
        <p:grpSpPr>
          <a:xfrm>
            <a:off x="3141726" y="2324257"/>
            <a:ext cx="1048249" cy="470767"/>
            <a:chOff x="0" y="0"/>
            <a:chExt cx="1579952" cy="709555"/>
          </a:xfrm>
        </p:grpSpPr>
        <p:sp>
          <p:nvSpPr>
            <p:cNvPr id="36" name="Freeform 36">
              <a:extLst>
                <a:ext uri="{FF2B5EF4-FFF2-40B4-BE49-F238E27FC236}">
                  <a16:creationId xmlns:a16="http://schemas.microsoft.com/office/drawing/2014/main" id="{E7E64A4E-FD94-04DA-7690-3097809A456E}"/>
                </a:ext>
              </a:extLst>
            </p:cNvPr>
            <p:cNvSpPr/>
            <p:nvPr/>
          </p:nvSpPr>
          <p:spPr>
            <a:xfrm>
              <a:off x="16557" y="0"/>
              <a:ext cx="1552914" cy="709555"/>
            </a:xfrm>
            <a:custGeom>
              <a:avLst/>
              <a:gdLst/>
              <a:ahLst/>
              <a:cxnLst/>
              <a:rect l="l" t="t" r="r" b="b"/>
              <a:pathLst>
                <a:path w="1552914" h="709555">
                  <a:moveTo>
                    <a:pt x="22833" y="0"/>
                  </a:moveTo>
                  <a:lnTo>
                    <a:pt x="1320806" y="0"/>
                  </a:lnTo>
                  <a:cubicBezTo>
                    <a:pt x="1345167" y="0"/>
                    <a:pt x="1367665" y="13041"/>
                    <a:pt x="1379772" y="34180"/>
                  </a:cubicBezTo>
                  <a:lnTo>
                    <a:pt x="1543818" y="320597"/>
                  </a:lnTo>
                  <a:cubicBezTo>
                    <a:pt x="1555946" y="341771"/>
                    <a:pt x="1555946" y="367785"/>
                    <a:pt x="1543818" y="388958"/>
                  </a:cubicBezTo>
                  <a:lnTo>
                    <a:pt x="1379772" y="675375"/>
                  </a:lnTo>
                  <a:cubicBezTo>
                    <a:pt x="1367665" y="696514"/>
                    <a:pt x="1345167" y="709555"/>
                    <a:pt x="1320806" y="709555"/>
                  </a:cubicBezTo>
                  <a:lnTo>
                    <a:pt x="22833" y="709555"/>
                  </a:lnTo>
                  <a:cubicBezTo>
                    <a:pt x="14690" y="709555"/>
                    <a:pt x="7163" y="705218"/>
                    <a:pt x="3079" y="698173"/>
                  </a:cubicBezTo>
                  <a:cubicBezTo>
                    <a:pt x="-1005" y="691128"/>
                    <a:pt x="-1027" y="682441"/>
                    <a:pt x="3020" y="675375"/>
                  </a:cubicBezTo>
                  <a:lnTo>
                    <a:pt x="167066" y="388958"/>
                  </a:lnTo>
                  <a:cubicBezTo>
                    <a:pt x="179193" y="367785"/>
                    <a:pt x="179193" y="341771"/>
                    <a:pt x="167066" y="320597"/>
                  </a:cubicBezTo>
                  <a:lnTo>
                    <a:pt x="3020" y="34180"/>
                  </a:lnTo>
                  <a:cubicBezTo>
                    <a:pt x="-1027" y="27114"/>
                    <a:pt x="-1005" y="18427"/>
                    <a:pt x="3079" y="11382"/>
                  </a:cubicBezTo>
                  <a:cubicBezTo>
                    <a:pt x="7163" y="4337"/>
                    <a:pt x="14690" y="0"/>
                    <a:pt x="22833" y="0"/>
                  </a:cubicBezTo>
                  <a:close/>
                </a:path>
              </a:pathLst>
            </a:custGeom>
            <a:solidFill>
              <a:srgbClr val="E8E252"/>
            </a:solidFill>
            <a:ln cap="sq">
              <a:noFill/>
              <a:prstDash val="solid"/>
              <a:miter/>
            </a:ln>
          </p:spPr>
          <p:txBody>
            <a:bodyPr/>
            <a:lstStyle/>
            <a:p>
              <a:endParaRPr lang="en-GB" sz="1200"/>
            </a:p>
          </p:txBody>
        </p:sp>
        <p:sp>
          <p:nvSpPr>
            <p:cNvPr id="37" name="TextBox 37">
              <a:extLst>
                <a:ext uri="{FF2B5EF4-FFF2-40B4-BE49-F238E27FC236}">
                  <a16:creationId xmlns:a16="http://schemas.microsoft.com/office/drawing/2014/main" id="{B18F89F1-922D-0292-389D-B39C098A2ACF}"/>
                </a:ext>
              </a:extLst>
            </p:cNvPr>
            <p:cNvSpPr txBox="1"/>
            <p:nvPr/>
          </p:nvSpPr>
          <p:spPr>
            <a:xfrm>
              <a:off x="177800" y="-38100"/>
              <a:ext cx="1325952" cy="747655"/>
            </a:xfrm>
            <a:prstGeom prst="rect">
              <a:avLst/>
            </a:prstGeom>
          </p:spPr>
          <p:txBody>
            <a:bodyPr lIns="33867" tIns="33867" rIns="33867" bIns="33867" rtlCol="0" anchor="ctr"/>
            <a:lstStyle/>
            <a:p>
              <a:pPr algn="ctr">
                <a:lnSpc>
                  <a:spcPts val="1680"/>
                </a:lnSpc>
                <a:spcBef>
                  <a:spcPct val="0"/>
                </a:spcBef>
              </a:pPr>
              <a:endParaRPr lang="en-US" sz="1200" b="1" dirty="0">
                <a:solidFill>
                  <a:srgbClr val="000000"/>
                </a:solidFill>
                <a:latin typeface="Montserrat Bold"/>
                <a:ea typeface="Montserrat Bold"/>
                <a:cs typeface="Montserrat Bold"/>
                <a:sym typeface="Montserrat Bold"/>
              </a:endParaRPr>
            </a:p>
          </p:txBody>
        </p:sp>
      </p:grpSp>
      <p:grpSp>
        <p:nvGrpSpPr>
          <p:cNvPr id="38" name="Group 38">
            <a:extLst>
              <a:ext uri="{FF2B5EF4-FFF2-40B4-BE49-F238E27FC236}">
                <a16:creationId xmlns:a16="http://schemas.microsoft.com/office/drawing/2014/main" id="{D3BA14B8-9C16-33A0-BE8C-EEECD7E84CCC}"/>
              </a:ext>
            </a:extLst>
          </p:cNvPr>
          <p:cNvGrpSpPr/>
          <p:nvPr/>
        </p:nvGrpSpPr>
        <p:grpSpPr>
          <a:xfrm>
            <a:off x="4259158" y="2324257"/>
            <a:ext cx="1048249" cy="470767"/>
            <a:chOff x="0" y="0"/>
            <a:chExt cx="1579952" cy="709555"/>
          </a:xfrm>
        </p:grpSpPr>
        <p:sp>
          <p:nvSpPr>
            <p:cNvPr id="39" name="Freeform 39">
              <a:extLst>
                <a:ext uri="{FF2B5EF4-FFF2-40B4-BE49-F238E27FC236}">
                  <a16:creationId xmlns:a16="http://schemas.microsoft.com/office/drawing/2014/main" id="{8899C4E4-4B05-F206-D4D7-994105BDF69C}"/>
                </a:ext>
              </a:extLst>
            </p:cNvPr>
            <p:cNvSpPr/>
            <p:nvPr/>
          </p:nvSpPr>
          <p:spPr>
            <a:xfrm>
              <a:off x="16557" y="0"/>
              <a:ext cx="1552914" cy="709555"/>
            </a:xfrm>
            <a:custGeom>
              <a:avLst/>
              <a:gdLst/>
              <a:ahLst/>
              <a:cxnLst/>
              <a:rect l="l" t="t" r="r" b="b"/>
              <a:pathLst>
                <a:path w="1552914" h="709555">
                  <a:moveTo>
                    <a:pt x="22833" y="0"/>
                  </a:moveTo>
                  <a:lnTo>
                    <a:pt x="1320806" y="0"/>
                  </a:lnTo>
                  <a:cubicBezTo>
                    <a:pt x="1345167" y="0"/>
                    <a:pt x="1367665" y="13041"/>
                    <a:pt x="1379772" y="34180"/>
                  </a:cubicBezTo>
                  <a:lnTo>
                    <a:pt x="1543818" y="320597"/>
                  </a:lnTo>
                  <a:cubicBezTo>
                    <a:pt x="1555946" y="341771"/>
                    <a:pt x="1555946" y="367785"/>
                    <a:pt x="1543818" y="388958"/>
                  </a:cubicBezTo>
                  <a:lnTo>
                    <a:pt x="1379772" y="675375"/>
                  </a:lnTo>
                  <a:cubicBezTo>
                    <a:pt x="1367665" y="696514"/>
                    <a:pt x="1345167" y="709555"/>
                    <a:pt x="1320806" y="709555"/>
                  </a:cubicBezTo>
                  <a:lnTo>
                    <a:pt x="22833" y="709555"/>
                  </a:lnTo>
                  <a:cubicBezTo>
                    <a:pt x="14690" y="709555"/>
                    <a:pt x="7163" y="705218"/>
                    <a:pt x="3079" y="698173"/>
                  </a:cubicBezTo>
                  <a:cubicBezTo>
                    <a:pt x="-1005" y="691128"/>
                    <a:pt x="-1027" y="682441"/>
                    <a:pt x="3020" y="675375"/>
                  </a:cubicBezTo>
                  <a:lnTo>
                    <a:pt x="167066" y="388958"/>
                  </a:lnTo>
                  <a:cubicBezTo>
                    <a:pt x="179193" y="367785"/>
                    <a:pt x="179193" y="341771"/>
                    <a:pt x="167066" y="320597"/>
                  </a:cubicBezTo>
                  <a:lnTo>
                    <a:pt x="3020" y="34180"/>
                  </a:lnTo>
                  <a:cubicBezTo>
                    <a:pt x="-1027" y="27114"/>
                    <a:pt x="-1005" y="18427"/>
                    <a:pt x="3079" y="11382"/>
                  </a:cubicBezTo>
                  <a:cubicBezTo>
                    <a:pt x="7163" y="4337"/>
                    <a:pt x="14690" y="0"/>
                    <a:pt x="22833" y="0"/>
                  </a:cubicBezTo>
                  <a:close/>
                </a:path>
              </a:pathLst>
            </a:custGeom>
            <a:solidFill>
              <a:srgbClr val="FDDB3E"/>
            </a:solidFill>
            <a:ln cap="sq">
              <a:noFill/>
              <a:prstDash val="solid"/>
              <a:miter/>
            </a:ln>
          </p:spPr>
          <p:txBody>
            <a:bodyPr/>
            <a:lstStyle/>
            <a:p>
              <a:endParaRPr lang="en-GB" sz="1200"/>
            </a:p>
          </p:txBody>
        </p:sp>
        <p:sp>
          <p:nvSpPr>
            <p:cNvPr id="40" name="TextBox 40">
              <a:extLst>
                <a:ext uri="{FF2B5EF4-FFF2-40B4-BE49-F238E27FC236}">
                  <a16:creationId xmlns:a16="http://schemas.microsoft.com/office/drawing/2014/main" id="{2DAE53B1-10E7-FCA9-76B1-24368B2D3481}"/>
                </a:ext>
              </a:extLst>
            </p:cNvPr>
            <p:cNvSpPr txBox="1"/>
            <p:nvPr/>
          </p:nvSpPr>
          <p:spPr>
            <a:xfrm>
              <a:off x="177800" y="-38100"/>
              <a:ext cx="1325952" cy="747655"/>
            </a:xfrm>
            <a:prstGeom prst="rect">
              <a:avLst/>
            </a:prstGeom>
          </p:spPr>
          <p:txBody>
            <a:bodyPr lIns="33867" tIns="33867" rIns="33867" bIns="33867" rtlCol="0" anchor="ctr"/>
            <a:lstStyle/>
            <a:p>
              <a:pPr algn="ctr">
                <a:lnSpc>
                  <a:spcPts val="1680"/>
                </a:lnSpc>
                <a:spcBef>
                  <a:spcPct val="0"/>
                </a:spcBef>
              </a:pPr>
              <a:endParaRPr lang="en-US" sz="1200" b="1" dirty="0">
                <a:solidFill>
                  <a:srgbClr val="000000"/>
                </a:solidFill>
                <a:latin typeface="Montserrat Bold"/>
                <a:ea typeface="Montserrat Bold"/>
                <a:cs typeface="Montserrat Bold"/>
                <a:sym typeface="Montserrat Bold"/>
              </a:endParaRPr>
            </a:p>
          </p:txBody>
        </p:sp>
      </p:grpSp>
      <p:grpSp>
        <p:nvGrpSpPr>
          <p:cNvPr id="41" name="Group 41">
            <a:extLst>
              <a:ext uri="{FF2B5EF4-FFF2-40B4-BE49-F238E27FC236}">
                <a16:creationId xmlns:a16="http://schemas.microsoft.com/office/drawing/2014/main" id="{28E97630-D8EC-6DDA-4771-72EC660D6CDF}"/>
              </a:ext>
            </a:extLst>
          </p:cNvPr>
          <p:cNvGrpSpPr/>
          <p:nvPr/>
        </p:nvGrpSpPr>
        <p:grpSpPr>
          <a:xfrm>
            <a:off x="5376590" y="2324257"/>
            <a:ext cx="1048249" cy="470767"/>
            <a:chOff x="0" y="0"/>
            <a:chExt cx="1579952" cy="709555"/>
          </a:xfrm>
        </p:grpSpPr>
        <p:sp>
          <p:nvSpPr>
            <p:cNvPr id="42" name="Freeform 42">
              <a:extLst>
                <a:ext uri="{FF2B5EF4-FFF2-40B4-BE49-F238E27FC236}">
                  <a16:creationId xmlns:a16="http://schemas.microsoft.com/office/drawing/2014/main" id="{0D08B99C-683E-59D5-5EB3-6AE4EA6F40B4}"/>
                </a:ext>
              </a:extLst>
            </p:cNvPr>
            <p:cNvSpPr/>
            <p:nvPr/>
          </p:nvSpPr>
          <p:spPr>
            <a:xfrm>
              <a:off x="16557" y="0"/>
              <a:ext cx="1552914" cy="709555"/>
            </a:xfrm>
            <a:custGeom>
              <a:avLst/>
              <a:gdLst/>
              <a:ahLst/>
              <a:cxnLst/>
              <a:rect l="l" t="t" r="r" b="b"/>
              <a:pathLst>
                <a:path w="1552914" h="709555">
                  <a:moveTo>
                    <a:pt x="22833" y="0"/>
                  </a:moveTo>
                  <a:lnTo>
                    <a:pt x="1320806" y="0"/>
                  </a:lnTo>
                  <a:cubicBezTo>
                    <a:pt x="1345167" y="0"/>
                    <a:pt x="1367665" y="13041"/>
                    <a:pt x="1379772" y="34180"/>
                  </a:cubicBezTo>
                  <a:lnTo>
                    <a:pt x="1543818" y="320597"/>
                  </a:lnTo>
                  <a:cubicBezTo>
                    <a:pt x="1555946" y="341771"/>
                    <a:pt x="1555946" y="367785"/>
                    <a:pt x="1543818" y="388958"/>
                  </a:cubicBezTo>
                  <a:lnTo>
                    <a:pt x="1379772" y="675375"/>
                  </a:lnTo>
                  <a:cubicBezTo>
                    <a:pt x="1367665" y="696514"/>
                    <a:pt x="1345167" y="709555"/>
                    <a:pt x="1320806" y="709555"/>
                  </a:cubicBezTo>
                  <a:lnTo>
                    <a:pt x="22833" y="709555"/>
                  </a:lnTo>
                  <a:cubicBezTo>
                    <a:pt x="14690" y="709555"/>
                    <a:pt x="7163" y="705218"/>
                    <a:pt x="3079" y="698173"/>
                  </a:cubicBezTo>
                  <a:cubicBezTo>
                    <a:pt x="-1005" y="691128"/>
                    <a:pt x="-1027" y="682441"/>
                    <a:pt x="3020" y="675375"/>
                  </a:cubicBezTo>
                  <a:lnTo>
                    <a:pt x="167066" y="388958"/>
                  </a:lnTo>
                  <a:cubicBezTo>
                    <a:pt x="179193" y="367785"/>
                    <a:pt x="179193" y="341771"/>
                    <a:pt x="167066" y="320597"/>
                  </a:cubicBezTo>
                  <a:lnTo>
                    <a:pt x="3020" y="34180"/>
                  </a:lnTo>
                  <a:cubicBezTo>
                    <a:pt x="-1027" y="27114"/>
                    <a:pt x="-1005" y="18427"/>
                    <a:pt x="3079" y="11382"/>
                  </a:cubicBezTo>
                  <a:cubicBezTo>
                    <a:pt x="7163" y="4337"/>
                    <a:pt x="14690" y="0"/>
                    <a:pt x="22833" y="0"/>
                  </a:cubicBezTo>
                  <a:close/>
                </a:path>
              </a:pathLst>
            </a:custGeom>
            <a:solidFill>
              <a:srgbClr val="FFA678"/>
            </a:solidFill>
            <a:ln cap="sq">
              <a:noFill/>
              <a:prstDash val="solid"/>
              <a:miter/>
            </a:ln>
          </p:spPr>
          <p:txBody>
            <a:bodyPr/>
            <a:lstStyle/>
            <a:p>
              <a:endParaRPr lang="en-GB" sz="1200"/>
            </a:p>
          </p:txBody>
        </p:sp>
        <p:sp>
          <p:nvSpPr>
            <p:cNvPr id="43" name="TextBox 43">
              <a:extLst>
                <a:ext uri="{FF2B5EF4-FFF2-40B4-BE49-F238E27FC236}">
                  <a16:creationId xmlns:a16="http://schemas.microsoft.com/office/drawing/2014/main" id="{BFFD0495-704E-F320-5828-36169646731A}"/>
                </a:ext>
              </a:extLst>
            </p:cNvPr>
            <p:cNvSpPr txBox="1"/>
            <p:nvPr/>
          </p:nvSpPr>
          <p:spPr>
            <a:xfrm>
              <a:off x="177800" y="-38100"/>
              <a:ext cx="1325952" cy="747655"/>
            </a:xfrm>
            <a:prstGeom prst="rect">
              <a:avLst/>
            </a:prstGeom>
          </p:spPr>
          <p:txBody>
            <a:bodyPr lIns="33867" tIns="33867" rIns="33867" bIns="33867" rtlCol="0" anchor="ctr"/>
            <a:lstStyle/>
            <a:p>
              <a:pPr algn="ctr">
                <a:lnSpc>
                  <a:spcPts val="1680"/>
                </a:lnSpc>
                <a:spcBef>
                  <a:spcPct val="0"/>
                </a:spcBef>
              </a:pPr>
              <a:endParaRPr lang="en-US" sz="1200" b="1" dirty="0">
                <a:solidFill>
                  <a:srgbClr val="000000"/>
                </a:solidFill>
                <a:latin typeface="Montserrat Bold"/>
                <a:ea typeface="Montserrat Bold"/>
                <a:cs typeface="Montserrat Bold"/>
                <a:sym typeface="Montserrat Bold"/>
              </a:endParaRPr>
            </a:p>
          </p:txBody>
        </p:sp>
      </p:grpSp>
      <p:grpSp>
        <p:nvGrpSpPr>
          <p:cNvPr id="44" name="Group 44">
            <a:extLst>
              <a:ext uri="{FF2B5EF4-FFF2-40B4-BE49-F238E27FC236}">
                <a16:creationId xmlns:a16="http://schemas.microsoft.com/office/drawing/2014/main" id="{E5E0A2A0-4B1B-8EF8-D38C-6C0FAAB95563}"/>
              </a:ext>
            </a:extLst>
          </p:cNvPr>
          <p:cNvGrpSpPr/>
          <p:nvPr/>
        </p:nvGrpSpPr>
        <p:grpSpPr>
          <a:xfrm>
            <a:off x="6494021" y="2324257"/>
            <a:ext cx="1048249" cy="470767"/>
            <a:chOff x="0" y="0"/>
            <a:chExt cx="1579952" cy="709555"/>
          </a:xfrm>
        </p:grpSpPr>
        <p:sp>
          <p:nvSpPr>
            <p:cNvPr id="45" name="Freeform 45">
              <a:extLst>
                <a:ext uri="{FF2B5EF4-FFF2-40B4-BE49-F238E27FC236}">
                  <a16:creationId xmlns:a16="http://schemas.microsoft.com/office/drawing/2014/main" id="{812EB30A-1504-56AA-D90E-4BD48AFE5A00}"/>
                </a:ext>
              </a:extLst>
            </p:cNvPr>
            <p:cNvSpPr/>
            <p:nvPr/>
          </p:nvSpPr>
          <p:spPr>
            <a:xfrm>
              <a:off x="16557" y="0"/>
              <a:ext cx="1552914" cy="709555"/>
            </a:xfrm>
            <a:custGeom>
              <a:avLst/>
              <a:gdLst/>
              <a:ahLst/>
              <a:cxnLst/>
              <a:rect l="l" t="t" r="r" b="b"/>
              <a:pathLst>
                <a:path w="1552914" h="709555">
                  <a:moveTo>
                    <a:pt x="22833" y="0"/>
                  </a:moveTo>
                  <a:lnTo>
                    <a:pt x="1320806" y="0"/>
                  </a:lnTo>
                  <a:cubicBezTo>
                    <a:pt x="1345167" y="0"/>
                    <a:pt x="1367665" y="13041"/>
                    <a:pt x="1379772" y="34180"/>
                  </a:cubicBezTo>
                  <a:lnTo>
                    <a:pt x="1543818" y="320597"/>
                  </a:lnTo>
                  <a:cubicBezTo>
                    <a:pt x="1555946" y="341771"/>
                    <a:pt x="1555946" y="367785"/>
                    <a:pt x="1543818" y="388958"/>
                  </a:cubicBezTo>
                  <a:lnTo>
                    <a:pt x="1379772" y="675375"/>
                  </a:lnTo>
                  <a:cubicBezTo>
                    <a:pt x="1367665" y="696514"/>
                    <a:pt x="1345167" y="709555"/>
                    <a:pt x="1320806" y="709555"/>
                  </a:cubicBezTo>
                  <a:lnTo>
                    <a:pt x="22833" y="709555"/>
                  </a:lnTo>
                  <a:cubicBezTo>
                    <a:pt x="14690" y="709555"/>
                    <a:pt x="7163" y="705218"/>
                    <a:pt x="3079" y="698173"/>
                  </a:cubicBezTo>
                  <a:cubicBezTo>
                    <a:pt x="-1005" y="691128"/>
                    <a:pt x="-1027" y="682441"/>
                    <a:pt x="3020" y="675375"/>
                  </a:cubicBezTo>
                  <a:lnTo>
                    <a:pt x="167066" y="388958"/>
                  </a:lnTo>
                  <a:cubicBezTo>
                    <a:pt x="179193" y="367785"/>
                    <a:pt x="179193" y="341771"/>
                    <a:pt x="167066" y="320597"/>
                  </a:cubicBezTo>
                  <a:lnTo>
                    <a:pt x="3020" y="34180"/>
                  </a:lnTo>
                  <a:cubicBezTo>
                    <a:pt x="-1027" y="27114"/>
                    <a:pt x="-1005" y="18427"/>
                    <a:pt x="3079" y="11382"/>
                  </a:cubicBezTo>
                  <a:cubicBezTo>
                    <a:pt x="7163" y="4337"/>
                    <a:pt x="14690" y="0"/>
                    <a:pt x="22833" y="0"/>
                  </a:cubicBezTo>
                  <a:close/>
                </a:path>
              </a:pathLst>
            </a:custGeom>
            <a:solidFill>
              <a:srgbClr val="FFBEC4"/>
            </a:solidFill>
            <a:ln cap="sq">
              <a:noFill/>
              <a:prstDash val="solid"/>
              <a:miter/>
            </a:ln>
          </p:spPr>
          <p:txBody>
            <a:bodyPr/>
            <a:lstStyle/>
            <a:p>
              <a:endParaRPr lang="en-GB" sz="1200"/>
            </a:p>
          </p:txBody>
        </p:sp>
        <p:sp>
          <p:nvSpPr>
            <p:cNvPr id="46" name="TextBox 46">
              <a:extLst>
                <a:ext uri="{FF2B5EF4-FFF2-40B4-BE49-F238E27FC236}">
                  <a16:creationId xmlns:a16="http://schemas.microsoft.com/office/drawing/2014/main" id="{C3404B8D-9493-5D68-BB15-4B16B7C5BBCF}"/>
                </a:ext>
              </a:extLst>
            </p:cNvPr>
            <p:cNvSpPr txBox="1"/>
            <p:nvPr/>
          </p:nvSpPr>
          <p:spPr>
            <a:xfrm>
              <a:off x="177800" y="-38100"/>
              <a:ext cx="1325952" cy="747655"/>
            </a:xfrm>
            <a:prstGeom prst="rect">
              <a:avLst/>
            </a:prstGeom>
          </p:spPr>
          <p:txBody>
            <a:bodyPr lIns="33867" tIns="33867" rIns="33867" bIns="33867" rtlCol="0" anchor="ctr"/>
            <a:lstStyle/>
            <a:p>
              <a:pPr algn="ctr">
                <a:lnSpc>
                  <a:spcPts val="1680"/>
                </a:lnSpc>
                <a:spcBef>
                  <a:spcPct val="0"/>
                </a:spcBef>
              </a:pPr>
              <a:endParaRPr lang="en-US" sz="1200" b="1" dirty="0">
                <a:solidFill>
                  <a:srgbClr val="000000"/>
                </a:solidFill>
                <a:latin typeface="Montserrat Bold"/>
                <a:ea typeface="Montserrat Bold"/>
                <a:cs typeface="Montserrat Bold"/>
                <a:sym typeface="Montserrat Bold"/>
              </a:endParaRPr>
            </a:p>
          </p:txBody>
        </p:sp>
      </p:grpSp>
      <p:grpSp>
        <p:nvGrpSpPr>
          <p:cNvPr id="47" name="Group 47">
            <a:extLst>
              <a:ext uri="{FF2B5EF4-FFF2-40B4-BE49-F238E27FC236}">
                <a16:creationId xmlns:a16="http://schemas.microsoft.com/office/drawing/2014/main" id="{2A52BC6C-25C3-A76D-96D5-9828C38AD40D}"/>
              </a:ext>
            </a:extLst>
          </p:cNvPr>
          <p:cNvGrpSpPr/>
          <p:nvPr/>
        </p:nvGrpSpPr>
        <p:grpSpPr>
          <a:xfrm>
            <a:off x="7611453" y="2324257"/>
            <a:ext cx="1048249" cy="470767"/>
            <a:chOff x="0" y="0"/>
            <a:chExt cx="1579952" cy="709555"/>
          </a:xfrm>
        </p:grpSpPr>
        <p:sp>
          <p:nvSpPr>
            <p:cNvPr id="48" name="Freeform 48">
              <a:extLst>
                <a:ext uri="{FF2B5EF4-FFF2-40B4-BE49-F238E27FC236}">
                  <a16:creationId xmlns:a16="http://schemas.microsoft.com/office/drawing/2014/main" id="{E0CFA6CB-93E6-0731-0BB8-E08C2E47D2D2}"/>
                </a:ext>
              </a:extLst>
            </p:cNvPr>
            <p:cNvSpPr/>
            <p:nvPr/>
          </p:nvSpPr>
          <p:spPr>
            <a:xfrm>
              <a:off x="16557" y="0"/>
              <a:ext cx="1552914" cy="709555"/>
            </a:xfrm>
            <a:custGeom>
              <a:avLst/>
              <a:gdLst/>
              <a:ahLst/>
              <a:cxnLst/>
              <a:rect l="l" t="t" r="r" b="b"/>
              <a:pathLst>
                <a:path w="1552914" h="709555">
                  <a:moveTo>
                    <a:pt x="22833" y="0"/>
                  </a:moveTo>
                  <a:lnTo>
                    <a:pt x="1320806" y="0"/>
                  </a:lnTo>
                  <a:cubicBezTo>
                    <a:pt x="1345167" y="0"/>
                    <a:pt x="1367665" y="13041"/>
                    <a:pt x="1379772" y="34180"/>
                  </a:cubicBezTo>
                  <a:lnTo>
                    <a:pt x="1543818" y="320597"/>
                  </a:lnTo>
                  <a:cubicBezTo>
                    <a:pt x="1555946" y="341771"/>
                    <a:pt x="1555946" y="367785"/>
                    <a:pt x="1543818" y="388958"/>
                  </a:cubicBezTo>
                  <a:lnTo>
                    <a:pt x="1379772" y="675375"/>
                  </a:lnTo>
                  <a:cubicBezTo>
                    <a:pt x="1367665" y="696514"/>
                    <a:pt x="1345167" y="709555"/>
                    <a:pt x="1320806" y="709555"/>
                  </a:cubicBezTo>
                  <a:lnTo>
                    <a:pt x="22833" y="709555"/>
                  </a:lnTo>
                  <a:cubicBezTo>
                    <a:pt x="14690" y="709555"/>
                    <a:pt x="7163" y="705218"/>
                    <a:pt x="3079" y="698173"/>
                  </a:cubicBezTo>
                  <a:cubicBezTo>
                    <a:pt x="-1005" y="691128"/>
                    <a:pt x="-1027" y="682441"/>
                    <a:pt x="3020" y="675375"/>
                  </a:cubicBezTo>
                  <a:lnTo>
                    <a:pt x="167066" y="388958"/>
                  </a:lnTo>
                  <a:cubicBezTo>
                    <a:pt x="179193" y="367785"/>
                    <a:pt x="179193" y="341771"/>
                    <a:pt x="167066" y="320597"/>
                  </a:cubicBezTo>
                  <a:lnTo>
                    <a:pt x="3020" y="34180"/>
                  </a:lnTo>
                  <a:cubicBezTo>
                    <a:pt x="-1027" y="27114"/>
                    <a:pt x="-1005" y="18427"/>
                    <a:pt x="3079" y="11382"/>
                  </a:cubicBezTo>
                  <a:cubicBezTo>
                    <a:pt x="7163" y="4337"/>
                    <a:pt x="14690" y="0"/>
                    <a:pt x="22833" y="0"/>
                  </a:cubicBezTo>
                  <a:close/>
                </a:path>
              </a:pathLst>
            </a:custGeom>
            <a:solidFill>
              <a:srgbClr val="FFBBE6"/>
            </a:solidFill>
            <a:ln cap="sq">
              <a:noFill/>
              <a:prstDash val="solid"/>
              <a:miter/>
            </a:ln>
          </p:spPr>
          <p:txBody>
            <a:bodyPr/>
            <a:lstStyle/>
            <a:p>
              <a:endParaRPr lang="en-GB" sz="1200"/>
            </a:p>
          </p:txBody>
        </p:sp>
        <p:sp>
          <p:nvSpPr>
            <p:cNvPr id="49" name="TextBox 49">
              <a:extLst>
                <a:ext uri="{FF2B5EF4-FFF2-40B4-BE49-F238E27FC236}">
                  <a16:creationId xmlns:a16="http://schemas.microsoft.com/office/drawing/2014/main" id="{7990D63A-03B3-DFDB-171D-8443A0B87628}"/>
                </a:ext>
              </a:extLst>
            </p:cNvPr>
            <p:cNvSpPr txBox="1"/>
            <p:nvPr/>
          </p:nvSpPr>
          <p:spPr>
            <a:xfrm>
              <a:off x="177800" y="-38100"/>
              <a:ext cx="1325952" cy="747655"/>
            </a:xfrm>
            <a:prstGeom prst="rect">
              <a:avLst/>
            </a:prstGeom>
          </p:spPr>
          <p:txBody>
            <a:bodyPr lIns="33867" tIns="33867" rIns="33867" bIns="33867" rtlCol="0" anchor="ctr"/>
            <a:lstStyle/>
            <a:p>
              <a:pPr algn="ctr">
                <a:lnSpc>
                  <a:spcPts val="1680"/>
                </a:lnSpc>
                <a:spcBef>
                  <a:spcPct val="0"/>
                </a:spcBef>
              </a:pPr>
              <a:endParaRPr lang="en-US" sz="1200" b="1" dirty="0">
                <a:solidFill>
                  <a:srgbClr val="000000"/>
                </a:solidFill>
                <a:latin typeface="Montserrat Bold"/>
                <a:ea typeface="Montserrat Bold"/>
                <a:cs typeface="Montserrat Bold"/>
                <a:sym typeface="Montserrat Bold"/>
              </a:endParaRPr>
            </a:p>
          </p:txBody>
        </p:sp>
      </p:grpSp>
      <p:grpSp>
        <p:nvGrpSpPr>
          <p:cNvPr id="50" name="Group 50">
            <a:extLst>
              <a:ext uri="{FF2B5EF4-FFF2-40B4-BE49-F238E27FC236}">
                <a16:creationId xmlns:a16="http://schemas.microsoft.com/office/drawing/2014/main" id="{DE80892E-A6BF-A409-DA70-76BDA485C3CB}"/>
              </a:ext>
            </a:extLst>
          </p:cNvPr>
          <p:cNvGrpSpPr/>
          <p:nvPr/>
        </p:nvGrpSpPr>
        <p:grpSpPr>
          <a:xfrm>
            <a:off x="8728885" y="2324257"/>
            <a:ext cx="1048249" cy="470767"/>
            <a:chOff x="0" y="0"/>
            <a:chExt cx="1579952" cy="709555"/>
          </a:xfrm>
        </p:grpSpPr>
        <p:sp>
          <p:nvSpPr>
            <p:cNvPr id="51" name="Freeform 51">
              <a:extLst>
                <a:ext uri="{FF2B5EF4-FFF2-40B4-BE49-F238E27FC236}">
                  <a16:creationId xmlns:a16="http://schemas.microsoft.com/office/drawing/2014/main" id="{245CF642-FD1D-4707-55CD-66A442E43E27}"/>
                </a:ext>
              </a:extLst>
            </p:cNvPr>
            <p:cNvSpPr/>
            <p:nvPr/>
          </p:nvSpPr>
          <p:spPr>
            <a:xfrm>
              <a:off x="16557" y="0"/>
              <a:ext cx="1552914" cy="709555"/>
            </a:xfrm>
            <a:custGeom>
              <a:avLst/>
              <a:gdLst/>
              <a:ahLst/>
              <a:cxnLst/>
              <a:rect l="l" t="t" r="r" b="b"/>
              <a:pathLst>
                <a:path w="1552914" h="709555">
                  <a:moveTo>
                    <a:pt x="22833" y="0"/>
                  </a:moveTo>
                  <a:lnTo>
                    <a:pt x="1320806" y="0"/>
                  </a:lnTo>
                  <a:cubicBezTo>
                    <a:pt x="1345167" y="0"/>
                    <a:pt x="1367665" y="13041"/>
                    <a:pt x="1379772" y="34180"/>
                  </a:cubicBezTo>
                  <a:lnTo>
                    <a:pt x="1543818" y="320597"/>
                  </a:lnTo>
                  <a:cubicBezTo>
                    <a:pt x="1555946" y="341771"/>
                    <a:pt x="1555946" y="367785"/>
                    <a:pt x="1543818" y="388958"/>
                  </a:cubicBezTo>
                  <a:lnTo>
                    <a:pt x="1379772" y="675375"/>
                  </a:lnTo>
                  <a:cubicBezTo>
                    <a:pt x="1367665" y="696514"/>
                    <a:pt x="1345167" y="709555"/>
                    <a:pt x="1320806" y="709555"/>
                  </a:cubicBezTo>
                  <a:lnTo>
                    <a:pt x="22833" y="709555"/>
                  </a:lnTo>
                  <a:cubicBezTo>
                    <a:pt x="14690" y="709555"/>
                    <a:pt x="7163" y="705218"/>
                    <a:pt x="3079" y="698173"/>
                  </a:cubicBezTo>
                  <a:cubicBezTo>
                    <a:pt x="-1005" y="691128"/>
                    <a:pt x="-1027" y="682441"/>
                    <a:pt x="3020" y="675375"/>
                  </a:cubicBezTo>
                  <a:lnTo>
                    <a:pt x="167066" y="388958"/>
                  </a:lnTo>
                  <a:cubicBezTo>
                    <a:pt x="179193" y="367785"/>
                    <a:pt x="179193" y="341771"/>
                    <a:pt x="167066" y="320597"/>
                  </a:cubicBezTo>
                  <a:lnTo>
                    <a:pt x="3020" y="34180"/>
                  </a:lnTo>
                  <a:cubicBezTo>
                    <a:pt x="-1027" y="27114"/>
                    <a:pt x="-1005" y="18427"/>
                    <a:pt x="3079" y="11382"/>
                  </a:cubicBezTo>
                  <a:cubicBezTo>
                    <a:pt x="7163" y="4337"/>
                    <a:pt x="14690" y="0"/>
                    <a:pt x="22833" y="0"/>
                  </a:cubicBezTo>
                  <a:close/>
                </a:path>
              </a:pathLst>
            </a:custGeom>
            <a:solidFill>
              <a:srgbClr val="EDC0FF"/>
            </a:solidFill>
            <a:ln cap="sq">
              <a:noFill/>
              <a:prstDash val="solid"/>
              <a:miter/>
            </a:ln>
          </p:spPr>
          <p:txBody>
            <a:bodyPr/>
            <a:lstStyle/>
            <a:p>
              <a:endParaRPr lang="en-GB" sz="1200"/>
            </a:p>
          </p:txBody>
        </p:sp>
        <p:sp>
          <p:nvSpPr>
            <p:cNvPr id="52" name="TextBox 52">
              <a:extLst>
                <a:ext uri="{FF2B5EF4-FFF2-40B4-BE49-F238E27FC236}">
                  <a16:creationId xmlns:a16="http://schemas.microsoft.com/office/drawing/2014/main" id="{C1EE444D-66DD-BB59-52A9-0B10ED824406}"/>
                </a:ext>
              </a:extLst>
            </p:cNvPr>
            <p:cNvSpPr txBox="1"/>
            <p:nvPr/>
          </p:nvSpPr>
          <p:spPr>
            <a:xfrm>
              <a:off x="177800" y="-38100"/>
              <a:ext cx="1325952" cy="747655"/>
            </a:xfrm>
            <a:prstGeom prst="rect">
              <a:avLst/>
            </a:prstGeom>
          </p:spPr>
          <p:txBody>
            <a:bodyPr lIns="33867" tIns="33867" rIns="33867" bIns="33867" rtlCol="0" anchor="ctr"/>
            <a:lstStyle/>
            <a:p>
              <a:pPr algn="ctr">
                <a:lnSpc>
                  <a:spcPts val="1680"/>
                </a:lnSpc>
                <a:spcBef>
                  <a:spcPct val="0"/>
                </a:spcBef>
              </a:pPr>
              <a:endParaRPr lang="en-US" sz="1200" b="1" dirty="0">
                <a:solidFill>
                  <a:srgbClr val="000000"/>
                </a:solidFill>
                <a:latin typeface="Montserrat Bold"/>
                <a:ea typeface="Montserrat Bold"/>
                <a:cs typeface="Montserrat Bold"/>
                <a:sym typeface="Montserrat Bold"/>
              </a:endParaRPr>
            </a:p>
          </p:txBody>
        </p:sp>
      </p:grpSp>
      <p:grpSp>
        <p:nvGrpSpPr>
          <p:cNvPr id="53" name="Group 53">
            <a:extLst>
              <a:ext uri="{FF2B5EF4-FFF2-40B4-BE49-F238E27FC236}">
                <a16:creationId xmlns:a16="http://schemas.microsoft.com/office/drawing/2014/main" id="{583E5489-2536-3F6D-3B99-1FEBF8F728AF}"/>
              </a:ext>
            </a:extLst>
          </p:cNvPr>
          <p:cNvGrpSpPr/>
          <p:nvPr/>
        </p:nvGrpSpPr>
        <p:grpSpPr>
          <a:xfrm>
            <a:off x="9846316" y="2324257"/>
            <a:ext cx="1048249" cy="470767"/>
            <a:chOff x="0" y="0"/>
            <a:chExt cx="1579952" cy="709555"/>
          </a:xfrm>
        </p:grpSpPr>
        <p:sp>
          <p:nvSpPr>
            <p:cNvPr id="54" name="Freeform 54">
              <a:extLst>
                <a:ext uri="{FF2B5EF4-FFF2-40B4-BE49-F238E27FC236}">
                  <a16:creationId xmlns:a16="http://schemas.microsoft.com/office/drawing/2014/main" id="{55FDBF36-426D-3A9D-FA09-27A68D6C511F}"/>
                </a:ext>
              </a:extLst>
            </p:cNvPr>
            <p:cNvSpPr/>
            <p:nvPr/>
          </p:nvSpPr>
          <p:spPr>
            <a:xfrm>
              <a:off x="16557" y="0"/>
              <a:ext cx="1552914" cy="709555"/>
            </a:xfrm>
            <a:custGeom>
              <a:avLst/>
              <a:gdLst/>
              <a:ahLst/>
              <a:cxnLst/>
              <a:rect l="l" t="t" r="r" b="b"/>
              <a:pathLst>
                <a:path w="1552914" h="709555">
                  <a:moveTo>
                    <a:pt x="22833" y="0"/>
                  </a:moveTo>
                  <a:lnTo>
                    <a:pt x="1320806" y="0"/>
                  </a:lnTo>
                  <a:cubicBezTo>
                    <a:pt x="1345167" y="0"/>
                    <a:pt x="1367665" y="13041"/>
                    <a:pt x="1379772" y="34180"/>
                  </a:cubicBezTo>
                  <a:lnTo>
                    <a:pt x="1543818" y="320597"/>
                  </a:lnTo>
                  <a:cubicBezTo>
                    <a:pt x="1555946" y="341771"/>
                    <a:pt x="1555946" y="367785"/>
                    <a:pt x="1543818" y="388958"/>
                  </a:cubicBezTo>
                  <a:lnTo>
                    <a:pt x="1379772" y="675375"/>
                  </a:lnTo>
                  <a:cubicBezTo>
                    <a:pt x="1367665" y="696514"/>
                    <a:pt x="1345167" y="709555"/>
                    <a:pt x="1320806" y="709555"/>
                  </a:cubicBezTo>
                  <a:lnTo>
                    <a:pt x="22833" y="709555"/>
                  </a:lnTo>
                  <a:cubicBezTo>
                    <a:pt x="14690" y="709555"/>
                    <a:pt x="7163" y="705218"/>
                    <a:pt x="3079" y="698173"/>
                  </a:cubicBezTo>
                  <a:cubicBezTo>
                    <a:pt x="-1005" y="691128"/>
                    <a:pt x="-1027" y="682441"/>
                    <a:pt x="3020" y="675375"/>
                  </a:cubicBezTo>
                  <a:lnTo>
                    <a:pt x="167066" y="388958"/>
                  </a:lnTo>
                  <a:cubicBezTo>
                    <a:pt x="179193" y="367785"/>
                    <a:pt x="179193" y="341771"/>
                    <a:pt x="167066" y="320597"/>
                  </a:cubicBezTo>
                  <a:lnTo>
                    <a:pt x="3020" y="34180"/>
                  </a:lnTo>
                  <a:cubicBezTo>
                    <a:pt x="-1027" y="27114"/>
                    <a:pt x="-1005" y="18427"/>
                    <a:pt x="3079" y="11382"/>
                  </a:cubicBezTo>
                  <a:cubicBezTo>
                    <a:pt x="7163" y="4337"/>
                    <a:pt x="14690" y="0"/>
                    <a:pt x="22833" y="0"/>
                  </a:cubicBezTo>
                  <a:close/>
                </a:path>
              </a:pathLst>
            </a:custGeom>
            <a:solidFill>
              <a:srgbClr val="BCBFFF"/>
            </a:solidFill>
            <a:ln cap="sq">
              <a:noFill/>
              <a:prstDash val="solid"/>
              <a:miter/>
            </a:ln>
          </p:spPr>
          <p:txBody>
            <a:bodyPr/>
            <a:lstStyle/>
            <a:p>
              <a:endParaRPr lang="en-GB" sz="1200"/>
            </a:p>
          </p:txBody>
        </p:sp>
        <p:sp>
          <p:nvSpPr>
            <p:cNvPr id="55" name="TextBox 55">
              <a:extLst>
                <a:ext uri="{FF2B5EF4-FFF2-40B4-BE49-F238E27FC236}">
                  <a16:creationId xmlns:a16="http://schemas.microsoft.com/office/drawing/2014/main" id="{F8FEA758-F075-01F8-D10B-64F91582BCC6}"/>
                </a:ext>
              </a:extLst>
            </p:cNvPr>
            <p:cNvSpPr txBox="1"/>
            <p:nvPr/>
          </p:nvSpPr>
          <p:spPr>
            <a:xfrm>
              <a:off x="177800" y="-38100"/>
              <a:ext cx="1325952" cy="747655"/>
            </a:xfrm>
            <a:prstGeom prst="rect">
              <a:avLst/>
            </a:prstGeom>
          </p:spPr>
          <p:txBody>
            <a:bodyPr lIns="33867" tIns="33867" rIns="33867" bIns="33867" rtlCol="0" anchor="ctr"/>
            <a:lstStyle/>
            <a:p>
              <a:pPr algn="ctr">
                <a:lnSpc>
                  <a:spcPts val="1680"/>
                </a:lnSpc>
                <a:spcBef>
                  <a:spcPct val="0"/>
                </a:spcBef>
              </a:pPr>
              <a:endParaRPr lang="en-US" sz="1200" b="1" dirty="0">
                <a:solidFill>
                  <a:srgbClr val="000000"/>
                </a:solidFill>
                <a:latin typeface="Montserrat Bold"/>
                <a:ea typeface="Montserrat Bold"/>
                <a:cs typeface="Montserrat Bold"/>
                <a:sym typeface="Montserrat Bold"/>
              </a:endParaRPr>
            </a:p>
          </p:txBody>
        </p:sp>
      </p:grpSp>
      <p:sp>
        <p:nvSpPr>
          <p:cNvPr id="56" name="TextBox 56">
            <a:extLst>
              <a:ext uri="{FF2B5EF4-FFF2-40B4-BE49-F238E27FC236}">
                <a16:creationId xmlns:a16="http://schemas.microsoft.com/office/drawing/2014/main" id="{ECBEA4FB-E274-C9B1-6C1C-78F4A11DB51F}"/>
              </a:ext>
            </a:extLst>
          </p:cNvPr>
          <p:cNvSpPr txBox="1"/>
          <p:nvPr/>
        </p:nvSpPr>
        <p:spPr>
          <a:xfrm>
            <a:off x="3699555" y="5956888"/>
            <a:ext cx="5040315" cy="456022"/>
          </a:xfrm>
          <a:prstGeom prst="rect">
            <a:avLst/>
          </a:prstGeom>
        </p:spPr>
        <p:txBody>
          <a:bodyPr wrap="square" lIns="0" tIns="0" rIns="0" bIns="0" rtlCol="0" anchor="t">
            <a:spAutoFit/>
          </a:bodyPr>
          <a:lstStyle/>
          <a:p>
            <a:pPr algn="ctr">
              <a:lnSpc>
                <a:spcPts val="3304"/>
              </a:lnSpc>
              <a:spcBef>
                <a:spcPct val="0"/>
              </a:spcBef>
            </a:pPr>
            <a:r>
              <a:rPr lang="en-US" sz="4000" b="1" dirty="0">
                <a:solidFill>
                  <a:schemeClr val="accent1"/>
                </a:solidFill>
                <a:latin typeface="Aptos Light" panose="020B0004020202020204" pitchFamily="34" charset="0"/>
                <a:ea typeface="Montserrat Bold"/>
                <a:cs typeface="Montserrat Bold"/>
                <a:sym typeface="Montserrat Bold"/>
              </a:rPr>
              <a:t>What Students Said…</a:t>
            </a:r>
            <a:endParaRPr lang="en-US" sz="4000" b="1" dirty="0">
              <a:solidFill>
                <a:srgbClr val="000000"/>
              </a:solidFill>
              <a:latin typeface="Montserrat Bold"/>
              <a:ea typeface="Montserrat Bold"/>
              <a:cs typeface="Montserrat Bold"/>
              <a:sym typeface="Montserrat Bold"/>
            </a:endParaRPr>
          </a:p>
        </p:txBody>
      </p:sp>
    </p:spTree>
    <p:extLst>
      <p:ext uri="{BB962C8B-B14F-4D97-AF65-F5344CB8AC3E}">
        <p14:creationId xmlns:p14="http://schemas.microsoft.com/office/powerpoint/2010/main" val="2080835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1"/>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6"/>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9"/>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31"/>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30"/>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25"/>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24"/>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23"/>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32"/>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34"/>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10" grpId="0"/>
      <p:bldP spid="11" grpId="0"/>
      <p:bldP spid="14" grpId="0"/>
      <p:bldP spid="15" grpId="0"/>
      <p:bldP spid="16" grpId="0"/>
      <p:bldP spid="17" grpId="0"/>
      <p:bldP spid="18" grpId="0" animBg="1"/>
      <p:bldP spid="20" grpId="0"/>
      <p:bldP spid="21" grpId="0"/>
      <p:bldP spid="22" grpId="0" animBg="1"/>
      <p:bldP spid="23" grpId="0"/>
      <p:bldP spid="24" grpId="0"/>
      <p:bldP spid="25" grpId="0" animBg="1"/>
      <p:bldP spid="29" grpId="0" animBg="1"/>
      <p:bldP spid="30" grpId="0"/>
      <p:bldP spid="31" grpId="0"/>
      <p:bldP spid="32" grpId="0" animBg="1"/>
      <p:bldP spid="33" grpId="0"/>
      <p:bldP spid="34"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0F48E783-BAF7-8B74-1977-37ECA069488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C89E855-3874-D90C-70F2-BF88538C9508}"/>
              </a:ext>
            </a:extLst>
          </p:cNvPr>
          <p:cNvSpPr>
            <a:spLocks noGrp="1"/>
          </p:cNvSpPr>
          <p:nvPr>
            <p:ph type="title"/>
          </p:nvPr>
        </p:nvSpPr>
        <p:spPr>
          <a:xfrm>
            <a:off x="276942" y="31335"/>
            <a:ext cx="8003801" cy="1484019"/>
          </a:xfrm>
        </p:spPr>
        <p:txBody>
          <a:bodyPr/>
          <a:lstStyle/>
          <a:p>
            <a:r>
              <a:rPr lang="en-US" dirty="0">
                <a:solidFill>
                  <a:srgbClr val="003399"/>
                </a:solidFill>
              </a:rPr>
              <a:t>Conclusions</a:t>
            </a:r>
            <a:r>
              <a:rPr lang="en-US" dirty="0"/>
              <a:t> </a:t>
            </a:r>
          </a:p>
        </p:txBody>
      </p:sp>
      <p:sp>
        <p:nvSpPr>
          <p:cNvPr id="2" name="Date Placeholder 1">
            <a:extLst>
              <a:ext uri="{FF2B5EF4-FFF2-40B4-BE49-F238E27FC236}">
                <a16:creationId xmlns:a16="http://schemas.microsoft.com/office/drawing/2014/main" id="{32EE6A6F-B513-F96F-6DE7-759737CE52DD}"/>
              </a:ext>
            </a:extLst>
          </p:cNvPr>
          <p:cNvSpPr>
            <a:spLocks noGrp="1"/>
          </p:cNvSpPr>
          <p:nvPr>
            <p:ph type="dt" sz="half" idx="10"/>
          </p:nvPr>
        </p:nvSpPr>
        <p:spPr/>
        <p:txBody>
          <a:bodyPr/>
          <a:lstStyle/>
          <a:p>
            <a:r>
              <a:rPr lang="en-US" dirty="0"/>
              <a:t>August 2026</a:t>
            </a:r>
          </a:p>
        </p:txBody>
      </p:sp>
      <p:sp>
        <p:nvSpPr>
          <p:cNvPr id="6" name="Slide Number Placeholder 5">
            <a:extLst>
              <a:ext uri="{FF2B5EF4-FFF2-40B4-BE49-F238E27FC236}">
                <a16:creationId xmlns:a16="http://schemas.microsoft.com/office/drawing/2014/main" id="{1D43A762-D4FD-CF81-E8FB-42FB66DD3C96}"/>
              </a:ext>
            </a:extLst>
          </p:cNvPr>
          <p:cNvSpPr>
            <a:spLocks noGrp="1"/>
          </p:cNvSpPr>
          <p:nvPr>
            <p:ph type="sldNum" sz="quarter" idx="12"/>
          </p:nvPr>
        </p:nvSpPr>
        <p:spPr/>
        <p:txBody>
          <a:bodyPr/>
          <a:lstStyle/>
          <a:p>
            <a:fld id="{CC057153-B650-4DEB-B370-79DDCFDCE934}" type="slidenum">
              <a:rPr lang="en-US" smtClean="0"/>
              <a:t>12</a:t>
            </a:fld>
            <a:endParaRPr lang="en-US" dirty="0"/>
          </a:p>
        </p:txBody>
      </p:sp>
      <p:cxnSp>
        <p:nvCxnSpPr>
          <p:cNvPr id="9" name="Straight Connector 8">
            <a:extLst>
              <a:ext uri="{FF2B5EF4-FFF2-40B4-BE49-F238E27FC236}">
                <a16:creationId xmlns:a16="http://schemas.microsoft.com/office/drawing/2014/main" id="{A9FB166E-1812-2CE3-EFA3-28E0DDD97143}"/>
              </a:ext>
            </a:extLst>
          </p:cNvPr>
          <p:cNvCxnSpPr>
            <a:cxnSpLocks/>
          </p:cNvCxnSpPr>
          <p:nvPr/>
        </p:nvCxnSpPr>
        <p:spPr>
          <a:xfrm>
            <a:off x="37183" y="1910093"/>
            <a:ext cx="12192000" cy="0"/>
          </a:xfrm>
          <a:prstGeom prst="line">
            <a:avLst/>
          </a:prstGeom>
          <a:ln w="38100" cap="flat" cmpd="sng" algn="ctr">
            <a:solidFill>
              <a:schemeClr val="accent3"/>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0" name="Straight Connector 9">
            <a:extLst>
              <a:ext uri="{FF2B5EF4-FFF2-40B4-BE49-F238E27FC236}">
                <a16:creationId xmlns:a16="http://schemas.microsoft.com/office/drawing/2014/main" id="{BCEC62E5-266F-3532-A65D-78A10664527D}"/>
              </a:ext>
            </a:extLst>
          </p:cNvPr>
          <p:cNvCxnSpPr>
            <a:cxnSpLocks/>
          </p:cNvCxnSpPr>
          <p:nvPr/>
        </p:nvCxnSpPr>
        <p:spPr>
          <a:xfrm>
            <a:off x="0" y="6457281"/>
            <a:ext cx="12192000" cy="0"/>
          </a:xfrm>
          <a:prstGeom prst="line">
            <a:avLst/>
          </a:prstGeom>
          <a:ln w="38100" cap="flat" cmpd="sng" algn="ctr">
            <a:solidFill>
              <a:schemeClr val="accent3"/>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nvGrpSpPr>
          <p:cNvPr id="3" name="Group 2">
            <a:extLst>
              <a:ext uri="{FF2B5EF4-FFF2-40B4-BE49-F238E27FC236}">
                <a16:creationId xmlns:a16="http://schemas.microsoft.com/office/drawing/2014/main" id="{74C047DC-03CB-7FCE-6927-97228EAAD30D}"/>
              </a:ext>
            </a:extLst>
          </p:cNvPr>
          <p:cNvGrpSpPr/>
          <p:nvPr/>
        </p:nvGrpSpPr>
        <p:grpSpPr>
          <a:xfrm rot="2700000">
            <a:off x="1408319" y="2552579"/>
            <a:ext cx="1881770" cy="1881770"/>
            <a:chOff x="0" y="0"/>
            <a:chExt cx="812800" cy="812800"/>
          </a:xfrm>
        </p:grpSpPr>
        <p:sp>
          <p:nvSpPr>
            <p:cNvPr id="5" name="Freeform 3">
              <a:extLst>
                <a:ext uri="{FF2B5EF4-FFF2-40B4-BE49-F238E27FC236}">
                  <a16:creationId xmlns:a16="http://schemas.microsoft.com/office/drawing/2014/main" id="{0EE69493-DED0-FFF6-36FE-5E6E54059DA8}"/>
                </a:ext>
              </a:extLst>
            </p:cNvPr>
            <p:cNvSpPr/>
            <p:nvPr/>
          </p:nvSpPr>
          <p:spPr>
            <a:xfrm>
              <a:off x="0" y="0"/>
              <a:ext cx="812800" cy="812800"/>
            </a:xfrm>
            <a:custGeom>
              <a:avLst/>
              <a:gdLst/>
              <a:ahLst/>
              <a:cxnLst/>
              <a:rect l="l" t="t" r="r" b="b"/>
              <a:pathLst>
                <a:path w="812800" h="812800">
                  <a:moveTo>
                    <a:pt x="139882" y="0"/>
                  </a:moveTo>
                  <a:lnTo>
                    <a:pt x="672918" y="0"/>
                  </a:lnTo>
                  <a:cubicBezTo>
                    <a:pt x="710017" y="0"/>
                    <a:pt x="745597" y="14737"/>
                    <a:pt x="771830" y="40970"/>
                  </a:cubicBezTo>
                  <a:cubicBezTo>
                    <a:pt x="798062" y="67203"/>
                    <a:pt x="812800" y="102783"/>
                    <a:pt x="812800" y="139882"/>
                  </a:cubicBezTo>
                  <a:lnTo>
                    <a:pt x="812800" y="672918"/>
                  </a:lnTo>
                  <a:cubicBezTo>
                    <a:pt x="812800" y="710017"/>
                    <a:pt x="798062" y="745597"/>
                    <a:pt x="771830" y="771830"/>
                  </a:cubicBezTo>
                  <a:cubicBezTo>
                    <a:pt x="745597" y="798062"/>
                    <a:pt x="710017" y="812800"/>
                    <a:pt x="672918" y="812800"/>
                  </a:cubicBezTo>
                  <a:lnTo>
                    <a:pt x="139882" y="812800"/>
                  </a:lnTo>
                  <a:cubicBezTo>
                    <a:pt x="102783" y="812800"/>
                    <a:pt x="67203" y="798062"/>
                    <a:pt x="40970" y="771830"/>
                  </a:cubicBezTo>
                  <a:cubicBezTo>
                    <a:pt x="14737" y="745597"/>
                    <a:pt x="0" y="710017"/>
                    <a:pt x="0" y="672918"/>
                  </a:cubicBezTo>
                  <a:lnTo>
                    <a:pt x="0" y="139882"/>
                  </a:lnTo>
                  <a:cubicBezTo>
                    <a:pt x="0" y="102783"/>
                    <a:pt x="14737" y="67203"/>
                    <a:pt x="40970" y="40970"/>
                  </a:cubicBezTo>
                  <a:cubicBezTo>
                    <a:pt x="67203" y="14737"/>
                    <a:pt x="102783" y="0"/>
                    <a:pt x="139882" y="0"/>
                  </a:cubicBezTo>
                  <a:close/>
                </a:path>
              </a:pathLst>
            </a:custGeom>
            <a:solidFill>
              <a:srgbClr val="BCBFFF"/>
            </a:solidFill>
          </p:spPr>
          <p:txBody>
            <a:bodyPr/>
            <a:lstStyle/>
            <a:p>
              <a:endParaRPr lang="en-GB" sz="1200"/>
            </a:p>
          </p:txBody>
        </p:sp>
        <p:sp>
          <p:nvSpPr>
            <p:cNvPr id="7" name="TextBox 4">
              <a:extLst>
                <a:ext uri="{FF2B5EF4-FFF2-40B4-BE49-F238E27FC236}">
                  <a16:creationId xmlns:a16="http://schemas.microsoft.com/office/drawing/2014/main" id="{D92565B6-2CD9-52EA-6A39-DC60C9D9DB3A}"/>
                </a:ext>
              </a:extLst>
            </p:cNvPr>
            <p:cNvSpPr txBox="1"/>
            <p:nvPr/>
          </p:nvSpPr>
          <p:spPr>
            <a:xfrm>
              <a:off x="0" y="-28575"/>
              <a:ext cx="812800" cy="841375"/>
            </a:xfrm>
            <a:prstGeom prst="rect">
              <a:avLst/>
            </a:prstGeom>
          </p:spPr>
          <p:txBody>
            <a:bodyPr lIns="33867" tIns="33867" rIns="33867" bIns="33867" rtlCol="0" anchor="ctr"/>
            <a:lstStyle/>
            <a:p>
              <a:pPr algn="ctr">
                <a:lnSpc>
                  <a:spcPts val="1391"/>
                </a:lnSpc>
              </a:pPr>
              <a:endParaRPr sz="1200"/>
            </a:p>
          </p:txBody>
        </p:sp>
      </p:grpSp>
      <p:grpSp>
        <p:nvGrpSpPr>
          <p:cNvPr id="11" name="Group 5">
            <a:extLst>
              <a:ext uri="{FF2B5EF4-FFF2-40B4-BE49-F238E27FC236}">
                <a16:creationId xmlns:a16="http://schemas.microsoft.com/office/drawing/2014/main" id="{3323A24C-43C8-6E49-D18C-6EC673A838D9}"/>
              </a:ext>
            </a:extLst>
          </p:cNvPr>
          <p:cNvGrpSpPr/>
          <p:nvPr/>
        </p:nvGrpSpPr>
        <p:grpSpPr>
          <a:xfrm rot="2700000">
            <a:off x="4093145" y="2488115"/>
            <a:ext cx="1881770" cy="1881770"/>
            <a:chOff x="0" y="0"/>
            <a:chExt cx="812800" cy="812800"/>
          </a:xfrm>
        </p:grpSpPr>
        <p:sp>
          <p:nvSpPr>
            <p:cNvPr id="12" name="Freeform 6">
              <a:extLst>
                <a:ext uri="{FF2B5EF4-FFF2-40B4-BE49-F238E27FC236}">
                  <a16:creationId xmlns:a16="http://schemas.microsoft.com/office/drawing/2014/main" id="{FFACC8B2-73FB-3E62-D0D0-941410D062B4}"/>
                </a:ext>
              </a:extLst>
            </p:cNvPr>
            <p:cNvSpPr/>
            <p:nvPr/>
          </p:nvSpPr>
          <p:spPr>
            <a:xfrm>
              <a:off x="0" y="0"/>
              <a:ext cx="812800" cy="812800"/>
            </a:xfrm>
            <a:custGeom>
              <a:avLst/>
              <a:gdLst/>
              <a:ahLst/>
              <a:cxnLst/>
              <a:rect l="l" t="t" r="r" b="b"/>
              <a:pathLst>
                <a:path w="812800" h="812800">
                  <a:moveTo>
                    <a:pt x="139882" y="0"/>
                  </a:moveTo>
                  <a:lnTo>
                    <a:pt x="672918" y="0"/>
                  </a:lnTo>
                  <a:cubicBezTo>
                    <a:pt x="710017" y="0"/>
                    <a:pt x="745597" y="14737"/>
                    <a:pt x="771830" y="40970"/>
                  </a:cubicBezTo>
                  <a:cubicBezTo>
                    <a:pt x="798062" y="67203"/>
                    <a:pt x="812800" y="102783"/>
                    <a:pt x="812800" y="139882"/>
                  </a:cubicBezTo>
                  <a:lnTo>
                    <a:pt x="812800" y="672918"/>
                  </a:lnTo>
                  <a:cubicBezTo>
                    <a:pt x="812800" y="710017"/>
                    <a:pt x="798062" y="745597"/>
                    <a:pt x="771830" y="771830"/>
                  </a:cubicBezTo>
                  <a:cubicBezTo>
                    <a:pt x="745597" y="798062"/>
                    <a:pt x="710017" y="812800"/>
                    <a:pt x="672918" y="812800"/>
                  </a:cubicBezTo>
                  <a:lnTo>
                    <a:pt x="139882" y="812800"/>
                  </a:lnTo>
                  <a:cubicBezTo>
                    <a:pt x="102783" y="812800"/>
                    <a:pt x="67203" y="798062"/>
                    <a:pt x="40970" y="771830"/>
                  </a:cubicBezTo>
                  <a:cubicBezTo>
                    <a:pt x="14737" y="745597"/>
                    <a:pt x="0" y="710017"/>
                    <a:pt x="0" y="672918"/>
                  </a:cubicBezTo>
                  <a:lnTo>
                    <a:pt x="0" y="139882"/>
                  </a:lnTo>
                  <a:cubicBezTo>
                    <a:pt x="0" y="102783"/>
                    <a:pt x="14737" y="67203"/>
                    <a:pt x="40970" y="40970"/>
                  </a:cubicBezTo>
                  <a:cubicBezTo>
                    <a:pt x="67203" y="14737"/>
                    <a:pt x="102783" y="0"/>
                    <a:pt x="139882" y="0"/>
                  </a:cubicBezTo>
                  <a:close/>
                </a:path>
              </a:pathLst>
            </a:custGeom>
            <a:solidFill>
              <a:srgbClr val="ADE466"/>
            </a:solidFill>
          </p:spPr>
          <p:txBody>
            <a:bodyPr/>
            <a:lstStyle/>
            <a:p>
              <a:endParaRPr lang="en-GB" sz="1200"/>
            </a:p>
          </p:txBody>
        </p:sp>
        <p:sp>
          <p:nvSpPr>
            <p:cNvPr id="13" name="TextBox 7">
              <a:extLst>
                <a:ext uri="{FF2B5EF4-FFF2-40B4-BE49-F238E27FC236}">
                  <a16:creationId xmlns:a16="http://schemas.microsoft.com/office/drawing/2014/main" id="{21BF9CFC-38B2-E79E-6980-29ED55D9E470}"/>
                </a:ext>
              </a:extLst>
            </p:cNvPr>
            <p:cNvSpPr txBox="1"/>
            <p:nvPr/>
          </p:nvSpPr>
          <p:spPr>
            <a:xfrm>
              <a:off x="0" y="-28575"/>
              <a:ext cx="812800" cy="841375"/>
            </a:xfrm>
            <a:prstGeom prst="rect">
              <a:avLst/>
            </a:prstGeom>
          </p:spPr>
          <p:txBody>
            <a:bodyPr lIns="33867" tIns="33867" rIns="33867" bIns="33867" rtlCol="0" anchor="ctr"/>
            <a:lstStyle/>
            <a:p>
              <a:pPr algn="ctr">
                <a:lnSpc>
                  <a:spcPts val="1391"/>
                </a:lnSpc>
              </a:pPr>
              <a:endParaRPr sz="1200"/>
            </a:p>
          </p:txBody>
        </p:sp>
      </p:grpSp>
      <p:grpSp>
        <p:nvGrpSpPr>
          <p:cNvPr id="14" name="Group 14">
            <a:extLst>
              <a:ext uri="{FF2B5EF4-FFF2-40B4-BE49-F238E27FC236}">
                <a16:creationId xmlns:a16="http://schemas.microsoft.com/office/drawing/2014/main" id="{57FEC10C-5E1B-C569-394A-B751389AD59D}"/>
              </a:ext>
            </a:extLst>
          </p:cNvPr>
          <p:cNvGrpSpPr/>
          <p:nvPr/>
        </p:nvGrpSpPr>
        <p:grpSpPr>
          <a:xfrm rot="2700000">
            <a:off x="6696519" y="2393382"/>
            <a:ext cx="1881770" cy="1881770"/>
            <a:chOff x="0" y="0"/>
            <a:chExt cx="812800" cy="812800"/>
          </a:xfrm>
        </p:grpSpPr>
        <p:sp>
          <p:nvSpPr>
            <p:cNvPr id="15" name="Freeform 15">
              <a:extLst>
                <a:ext uri="{FF2B5EF4-FFF2-40B4-BE49-F238E27FC236}">
                  <a16:creationId xmlns:a16="http://schemas.microsoft.com/office/drawing/2014/main" id="{EE6124EA-1660-C72D-1A45-5778610DAC04}"/>
                </a:ext>
              </a:extLst>
            </p:cNvPr>
            <p:cNvSpPr/>
            <p:nvPr/>
          </p:nvSpPr>
          <p:spPr>
            <a:xfrm>
              <a:off x="0" y="0"/>
              <a:ext cx="812800" cy="812800"/>
            </a:xfrm>
            <a:custGeom>
              <a:avLst/>
              <a:gdLst/>
              <a:ahLst/>
              <a:cxnLst/>
              <a:rect l="l" t="t" r="r" b="b"/>
              <a:pathLst>
                <a:path w="812800" h="812800">
                  <a:moveTo>
                    <a:pt x="139882" y="0"/>
                  </a:moveTo>
                  <a:lnTo>
                    <a:pt x="672918" y="0"/>
                  </a:lnTo>
                  <a:cubicBezTo>
                    <a:pt x="710017" y="0"/>
                    <a:pt x="745597" y="14737"/>
                    <a:pt x="771830" y="40970"/>
                  </a:cubicBezTo>
                  <a:cubicBezTo>
                    <a:pt x="798062" y="67203"/>
                    <a:pt x="812800" y="102783"/>
                    <a:pt x="812800" y="139882"/>
                  </a:cubicBezTo>
                  <a:lnTo>
                    <a:pt x="812800" y="672918"/>
                  </a:lnTo>
                  <a:cubicBezTo>
                    <a:pt x="812800" y="710017"/>
                    <a:pt x="798062" y="745597"/>
                    <a:pt x="771830" y="771830"/>
                  </a:cubicBezTo>
                  <a:cubicBezTo>
                    <a:pt x="745597" y="798062"/>
                    <a:pt x="710017" y="812800"/>
                    <a:pt x="672918" y="812800"/>
                  </a:cubicBezTo>
                  <a:lnTo>
                    <a:pt x="139882" y="812800"/>
                  </a:lnTo>
                  <a:cubicBezTo>
                    <a:pt x="102783" y="812800"/>
                    <a:pt x="67203" y="798062"/>
                    <a:pt x="40970" y="771830"/>
                  </a:cubicBezTo>
                  <a:cubicBezTo>
                    <a:pt x="14737" y="745597"/>
                    <a:pt x="0" y="710017"/>
                    <a:pt x="0" y="672918"/>
                  </a:cubicBezTo>
                  <a:lnTo>
                    <a:pt x="0" y="139882"/>
                  </a:lnTo>
                  <a:cubicBezTo>
                    <a:pt x="0" y="102783"/>
                    <a:pt x="14737" y="67203"/>
                    <a:pt x="40970" y="40970"/>
                  </a:cubicBezTo>
                  <a:cubicBezTo>
                    <a:pt x="67203" y="14737"/>
                    <a:pt x="102783" y="0"/>
                    <a:pt x="139882" y="0"/>
                  </a:cubicBezTo>
                  <a:close/>
                </a:path>
              </a:pathLst>
            </a:custGeom>
            <a:solidFill>
              <a:srgbClr val="FDDB3E"/>
            </a:solidFill>
          </p:spPr>
          <p:txBody>
            <a:bodyPr/>
            <a:lstStyle/>
            <a:p>
              <a:endParaRPr lang="en-GB" sz="1200"/>
            </a:p>
          </p:txBody>
        </p:sp>
        <p:sp>
          <p:nvSpPr>
            <p:cNvPr id="16" name="TextBox 16">
              <a:extLst>
                <a:ext uri="{FF2B5EF4-FFF2-40B4-BE49-F238E27FC236}">
                  <a16:creationId xmlns:a16="http://schemas.microsoft.com/office/drawing/2014/main" id="{819B928C-4A51-D603-4862-22A0CDF3E6E6}"/>
                </a:ext>
              </a:extLst>
            </p:cNvPr>
            <p:cNvSpPr txBox="1"/>
            <p:nvPr/>
          </p:nvSpPr>
          <p:spPr>
            <a:xfrm>
              <a:off x="0" y="-28575"/>
              <a:ext cx="812800" cy="841375"/>
            </a:xfrm>
            <a:prstGeom prst="rect">
              <a:avLst/>
            </a:prstGeom>
          </p:spPr>
          <p:txBody>
            <a:bodyPr lIns="33867" tIns="33867" rIns="33867" bIns="33867" rtlCol="0" anchor="ctr"/>
            <a:lstStyle/>
            <a:p>
              <a:pPr algn="ctr">
                <a:lnSpc>
                  <a:spcPts val="1391"/>
                </a:lnSpc>
              </a:pPr>
              <a:endParaRPr sz="1200"/>
            </a:p>
          </p:txBody>
        </p:sp>
      </p:grpSp>
      <p:grpSp>
        <p:nvGrpSpPr>
          <p:cNvPr id="17" name="Group 17">
            <a:extLst>
              <a:ext uri="{FF2B5EF4-FFF2-40B4-BE49-F238E27FC236}">
                <a16:creationId xmlns:a16="http://schemas.microsoft.com/office/drawing/2014/main" id="{F6E0D3B5-4F52-6220-8E01-D7A00A4BD76C}"/>
              </a:ext>
            </a:extLst>
          </p:cNvPr>
          <p:cNvGrpSpPr/>
          <p:nvPr/>
        </p:nvGrpSpPr>
        <p:grpSpPr>
          <a:xfrm rot="2700000">
            <a:off x="9276713" y="2410003"/>
            <a:ext cx="1881770" cy="1881770"/>
            <a:chOff x="0" y="0"/>
            <a:chExt cx="812800" cy="812800"/>
          </a:xfrm>
        </p:grpSpPr>
        <p:sp>
          <p:nvSpPr>
            <p:cNvPr id="18" name="Freeform 18">
              <a:extLst>
                <a:ext uri="{FF2B5EF4-FFF2-40B4-BE49-F238E27FC236}">
                  <a16:creationId xmlns:a16="http://schemas.microsoft.com/office/drawing/2014/main" id="{AC09FF07-B473-3B35-63A8-B2C42628F0D5}"/>
                </a:ext>
              </a:extLst>
            </p:cNvPr>
            <p:cNvSpPr/>
            <p:nvPr/>
          </p:nvSpPr>
          <p:spPr>
            <a:xfrm>
              <a:off x="0" y="0"/>
              <a:ext cx="812800" cy="812800"/>
            </a:xfrm>
            <a:custGeom>
              <a:avLst/>
              <a:gdLst/>
              <a:ahLst/>
              <a:cxnLst/>
              <a:rect l="l" t="t" r="r" b="b"/>
              <a:pathLst>
                <a:path w="812800" h="812800">
                  <a:moveTo>
                    <a:pt x="139882" y="0"/>
                  </a:moveTo>
                  <a:lnTo>
                    <a:pt x="672918" y="0"/>
                  </a:lnTo>
                  <a:cubicBezTo>
                    <a:pt x="710017" y="0"/>
                    <a:pt x="745597" y="14737"/>
                    <a:pt x="771830" y="40970"/>
                  </a:cubicBezTo>
                  <a:cubicBezTo>
                    <a:pt x="798062" y="67203"/>
                    <a:pt x="812800" y="102783"/>
                    <a:pt x="812800" y="139882"/>
                  </a:cubicBezTo>
                  <a:lnTo>
                    <a:pt x="812800" y="672918"/>
                  </a:lnTo>
                  <a:cubicBezTo>
                    <a:pt x="812800" y="710017"/>
                    <a:pt x="798062" y="745597"/>
                    <a:pt x="771830" y="771830"/>
                  </a:cubicBezTo>
                  <a:cubicBezTo>
                    <a:pt x="745597" y="798062"/>
                    <a:pt x="710017" y="812800"/>
                    <a:pt x="672918" y="812800"/>
                  </a:cubicBezTo>
                  <a:lnTo>
                    <a:pt x="139882" y="812800"/>
                  </a:lnTo>
                  <a:cubicBezTo>
                    <a:pt x="102783" y="812800"/>
                    <a:pt x="67203" y="798062"/>
                    <a:pt x="40970" y="771830"/>
                  </a:cubicBezTo>
                  <a:cubicBezTo>
                    <a:pt x="14737" y="745597"/>
                    <a:pt x="0" y="710017"/>
                    <a:pt x="0" y="672918"/>
                  </a:cubicBezTo>
                  <a:lnTo>
                    <a:pt x="0" y="139882"/>
                  </a:lnTo>
                  <a:cubicBezTo>
                    <a:pt x="0" y="102783"/>
                    <a:pt x="14737" y="67203"/>
                    <a:pt x="40970" y="40970"/>
                  </a:cubicBezTo>
                  <a:cubicBezTo>
                    <a:pt x="67203" y="14737"/>
                    <a:pt x="102783" y="0"/>
                    <a:pt x="139882" y="0"/>
                  </a:cubicBezTo>
                  <a:close/>
                </a:path>
              </a:pathLst>
            </a:custGeom>
            <a:solidFill>
              <a:srgbClr val="FFBBE6"/>
            </a:solidFill>
          </p:spPr>
          <p:txBody>
            <a:bodyPr/>
            <a:lstStyle/>
            <a:p>
              <a:endParaRPr lang="en-GB" sz="1200"/>
            </a:p>
          </p:txBody>
        </p:sp>
        <p:sp>
          <p:nvSpPr>
            <p:cNvPr id="19" name="TextBox 19">
              <a:extLst>
                <a:ext uri="{FF2B5EF4-FFF2-40B4-BE49-F238E27FC236}">
                  <a16:creationId xmlns:a16="http://schemas.microsoft.com/office/drawing/2014/main" id="{25C130F4-5CB1-E0B2-C678-DC02DD3AA894}"/>
                </a:ext>
              </a:extLst>
            </p:cNvPr>
            <p:cNvSpPr txBox="1"/>
            <p:nvPr/>
          </p:nvSpPr>
          <p:spPr>
            <a:xfrm>
              <a:off x="0" y="-28575"/>
              <a:ext cx="812800" cy="841375"/>
            </a:xfrm>
            <a:prstGeom prst="rect">
              <a:avLst/>
            </a:prstGeom>
          </p:spPr>
          <p:txBody>
            <a:bodyPr lIns="33867" tIns="33867" rIns="33867" bIns="33867" rtlCol="0" anchor="ctr"/>
            <a:lstStyle/>
            <a:p>
              <a:pPr algn="ctr">
                <a:lnSpc>
                  <a:spcPts val="1391"/>
                </a:lnSpc>
              </a:pPr>
              <a:endParaRPr sz="1200"/>
            </a:p>
          </p:txBody>
        </p:sp>
      </p:grpSp>
      <p:grpSp>
        <p:nvGrpSpPr>
          <p:cNvPr id="20" name="Group 8">
            <a:extLst>
              <a:ext uri="{FF2B5EF4-FFF2-40B4-BE49-F238E27FC236}">
                <a16:creationId xmlns:a16="http://schemas.microsoft.com/office/drawing/2014/main" id="{B7EBBDCC-58E7-8E20-0D29-51A53A23405C}"/>
              </a:ext>
            </a:extLst>
          </p:cNvPr>
          <p:cNvGrpSpPr/>
          <p:nvPr/>
        </p:nvGrpSpPr>
        <p:grpSpPr>
          <a:xfrm rot="2700000">
            <a:off x="2747900" y="4121320"/>
            <a:ext cx="1881770" cy="1881770"/>
            <a:chOff x="0" y="0"/>
            <a:chExt cx="812800" cy="812800"/>
          </a:xfrm>
        </p:grpSpPr>
        <p:sp>
          <p:nvSpPr>
            <p:cNvPr id="21" name="Freeform 9">
              <a:extLst>
                <a:ext uri="{FF2B5EF4-FFF2-40B4-BE49-F238E27FC236}">
                  <a16:creationId xmlns:a16="http://schemas.microsoft.com/office/drawing/2014/main" id="{A1FFCBC7-1B5E-270A-B6EE-BF466AEA87F2}"/>
                </a:ext>
              </a:extLst>
            </p:cNvPr>
            <p:cNvSpPr/>
            <p:nvPr/>
          </p:nvSpPr>
          <p:spPr>
            <a:xfrm>
              <a:off x="0" y="0"/>
              <a:ext cx="812800" cy="812800"/>
            </a:xfrm>
            <a:custGeom>
              <a:avLst/>
              <a:gdLst/>
              <a:ahLst/>
              <a:cxnLst/>
              <a:rect l="l" t="t" r="r" b="b"/>
              <a:pathLst>
                <a:path w="812800" h="812800">
                  <a:moveTo>
                    <a:pt x="139882" y="0"/>
                  </a:moveTo>
                  <a:lnTo>
                    <a:pt x="672918" y="0"/>
                  </a:lnTo>
                  <a:cubicBezTo>
                    <a:pt x="710017" y="0"/>
                    <a:pt x="745597" y="14737"/>
                    <a:pt x="771830" y="40970"/>
                  </a:cubicBezTo>
                  <a:cubicBezTo>
                    <a:pt x="798062" y="67203"/>
                    <a:pt x="812800" y="102783"/>
                    <a:pt x="812800" y="139882"/>
                  </a:cubicBezTo>
                  <a:lnTo>
                    <a:pt x="812800" y="672918"/>
                  </a:lnTo>
                  <a:cubicBezTo>
                    <a:pt x="812800" y="710017"/>
                    <a:pt x="798062" y="745597"/>
                    <a:pt x="771830" y="771830"/>
                  </a:cubicBezTo>
                  <a:cubicBezTo>
                    <a:pt x="745597" y="798062"/>
                    <a:pt x="710017" y="812800"/>
                    <a:pt x="672918" y="812800"/>
                  </a:cubicBezTo>
                  <a:lnTo>
                    <a:pt x="139882" y="812800"/>
                  </a:lnTo>
                  <a:cubicBezTo>
                    <a:pt x="102783" y="812800"/>
                    <a:pt x="67203" y="798062"/>
                    <a:pt x="40970" y="771830"/>
                  </a:cubicBezTo>
                  <a:cubicBezTo>
                    <a:pt x="14737" y="745597"/>
                    <a:pt x="0" y="710017"/>
                    <a:pt x="0" y="672918"/>
                  </a:cubicBezTo>
                  <a:lnTo>
                    <a:pt x="0" y="139882"/>
                  </a:lnTo>
                  <a:cubicBezTo>
                    <a:pt x="0" y="102783"/>
                    <a:pt x="14737" y="67203"/>
                    <a:pt x="40970" y="40970"/>
                  </a:cubicBezTo>
                  <a:cubicBezTo>
                    <a:pt x="67203" y="14737"/>
                    <a:pt x="102783" y="0"/>
                    <a:pt x="139882" y="0"/>
                  </a:cubicBezTo>
                  <a:close/>
                </a:path>
              </a:pathLst>
            </a:custGeom>
            <a:solidFill>
              <a:srgbClr val="89E2E8"/>
            </a:solidFill>
          </p:spPr>
          <p:txBody>
            <a:bodyPr/>
            <a:lstStyle/>
            <a:p>
              <a:endParaRPr lang="en-GB" sz="1200"/>
            </a:p>
          </p:txBody>
        </p:sp>
        <p:sp>
          <p:nvSpPr>
            <p:cNvPr id="22" name="TextBox 10">
              <a:extLst>
                <a:ext uri="{FF2B5EF4-FFF2-40B4-BE49-F238E27FC236}">
                  <a16:creationId xmlns:a16="http://schemas.microsoft.com/office/drawing/2014/main" id="{37A27441-52D5-18FF-F0A6-BCDCB9B6C35A}"/>
                </a:ext>
              </a:extLst>
            </p:cNvPr>
            <p:cNvSpPr txBox="1"/>
            <p:nvPr/>
          </p:nvSpPr>
          <p:spPr>
            <a:xfrm>
              <a:off x="0" y="-28575"/>
              <a:ext cx="812800" cy="841375"/>
            </a:xfrm>
            <a:prstGeom prst="rect">
              <a:avLst/>
            </a:prstGeom>
          </p:spPr>
          <p:txBody>
            <a:bodyPr lIns="33867" tIns="33867" rIns="33867" bIns="33867" rtlCol="0" anchor="ctr"/>
            <a:lstStyle/>
            <a:p>
              <a:pPr algn="ctr">
                <a:lnSpc>
                  <a:spcPts val="1391"/>
                </a:lnSpc>
              </a:pPr>
              <a:endParaRPr sz="1200"/>
            </a:p>
          </p:txBody>
        </p:sp>
      </p:grpSp>
      <p:sp>
        <p:nvSpPr>
          <p:cNvPr id="24" name="Freeform 12">
            <a:extLst>
              <a:ext uri="{FF2B5EF4-FFF2-40B4-BE49-F238E27FC236}">
                <a16:creationId xmlns:a16="http://schemas.microsoft.com/office/drawing/2014/main" id="{92DADB83-4E60-9C15-2264-4CA72BB89F38}"/>
              </a:ext>
            </a:extLst>
          </p:cNvPr>
          <p:cNvSpPr/>
          <p:nvPr/>
        </p:nvSpPr>
        <p:spPr>
          <a:xfrm rot="2700000">
            <a:off x="5431991" y="4102022"/>
            <a:ext cx="1881770" cy="1881770"/>
          </a:xfrm>
          <a:custGeom>
            <a:avLst/>
            <a:gdLst/>
            <a:ahLst/>
            <a:cxnLst/>
            <a:rect l="l" t="t" r="r" b="b"/>
            <a:pathLst>
              <a:path w="812800" h="812800">
                <a:moveTo>
                  <a:pt x="139882" y="0"/>
                </a:moveTo>
                <a:lnTo>
                  <a:pt x="672918" y="0"/>
                </a:lnTo>
                <a:cubicBezTo>
                  <a:pt x="710017" y="0"/>
                  <a:pt x="745597" y="14737"/>
                  <a:pt x="771830" y="40970"/>
                </a:cubicBezTo>
                <a:cubicBezTo>
                  <a:pt x="798062" y="67203"/>
                  <a:pt x="812800" y="102783"/>
                  <a:pt x="812800" y="139882"/>
                </a:cubicBezTo>
                <a:lnTo>
                  <a:pt x="812800" y="672918"/>
                </a:lnTo>
                <a:cubicBezTo>
                  <a:pt x="812800" y="710017"/>
                  <a:pt x="798062" y="745597"/>
                  <a:pt x="771830" y="771830"/>
                </a:cubicBezTo>
                <a:cubicBezTo>
                  <a:pt x="745597" y="798062"/>
                  <a:pt x="710017" y="812800"/>
                  <a:pt x="672918" y="812800"/>
                </a:cubicBezTo>
                <a:lnTo>
                  <a:pt x="139882" y="812800"/>
                </a:lnTo>
                <a:cubicBezTo>
                  <a:pt x="102783" y="812800"/>
                  <a:pt x="67203" y="798062"/>
                  <a:pt x="40970" y="771830"/>
                </a:cubicBezTo>
                <a:cubicBezTo>
                  <a:pt x="14737" y="745597"/>
                  <a:pt x="0" y="710017"/>
                  <a:pt x="0" y="672918"/>
                </a:cubicBezTo>
                <a:lnTo>
                  <a:pt x="0" y="139882"/>
                </a:lnTo>
                <a:cubicBezTo>
                  <a:pt x="0" y="102783"/>
                  <a:pt x="14737" y="67203"/>
                  <a:pt x="40970" y="40970"/>
                </a:cubicBezTo>
                <a:cubicBezTo>
                  <a:pt x="67203" y="14737"/>
                  <a:pt x="102783" y="0"/>
                  <a:pt x="139882" y="0"/>
                </a:cubicBezTo>
                <a:close/>
              </a:path>
            </a:pathLst>
          </a:custGeom>
          <a:solidFill>
            <a:srgbClr val="E8E252"/>
          </a:solidFill>
        </p:spPr>
        <p:txBody>
          <a:bodyPr/>
          <a:lstStyle/>
          <a:p>
            <a:endParaRPr lang="en-GB" sz="1200" dirty="0"/>
          </a:p>
        </p:txBody>
      </p:sp>
      <p:sp>
        <p:nvSpPr>
          <p:cNvPr id="25" name="TextBox 13">
            <a:extLst>
              <a:ext uri="{FF2B5EF4-FFF2-40B4-BE49-F238E27FC236}">
                <a16:creationId xmlns:a16="http://schemas.microsoft.com/office/drawing/2014/main" id="{6A1FDE01-CB00-D389-7F3D-5E15BDD88386}"/>
              </a:ext>
            </a:extLst>
          </p:cNvPr>
          <p:cNvSpPr txBox="1"/>
          <p:nvPr/>
        </p:nvSpPr>
        <p:spPr>
          <a:xfrm rot="2700000">
            <a:off x="5155116" y="3169003"/>
            <a:ext cx="1881770" cy="1947926"/>
          </a:xfrm>
          <a:prstGeom prst="rect">
            <a:avLst/>
          </a:prstGeom>
        </p:spPr>
        <p:txBody>
          <a:bodyPr lIns="33867" tIns="33867" rIns="33867" bIns="33867" rtlCol="0" anchor="ctr"/>
          <a:lstStyle/>
          <a:p>
            <a:pPr algn="ctr">
              <a:lnSpc>
                <a:spcPts val="1391"/>
              </a:lnSpc>
            </a:pPr>
            <a:endParaRPr sz="1200"/>
          </a:p>
        </p:txBody>
      </p:sp>
      <p:grpSp>
        <p:nvGrpSpPr>
          <p:cNvPr id="26" name="Group 20">
            <a:extLst>
              <a:ext uri="{FF2B5EF4-FFF2-40B4-BE49-F238E27FC236}">
                <a16:creationId xmlns:a16="http://schemas.microsoft.com/office/drawing/2014/main" id="{1ED0AF8A-6994-6EAB-A730-D627F6D0A328}"/>
              </a:ext>
            </a:extLst>
          </p:cNvPr>
          <p:cNvGrpSpPr/>
          <p:nvPr/>
        </p:nvGrpSpPr>
        <p:grpSpPr>
          <a:xfrm rot="2700000">
            <a:off x="7993074" y="4127806"/>
            <a:ext cx="1881770" cy="1881770"/>
            <a:chOff x="0" y="0"/>
            <a:chExt cx="812800" cy="812800"/>
          </a:xfrm>
        </p:grpSpPr>
        <p:sp>
          <p:nvSpPr>
            <p:cNvPr id="27" name="Freeform 21">
              <a:extLst>
                <a:ext uri="{FF2B5EF4-FFF2-40B4-BE49-F238E27FC236}">
                  <a16:creationId xmlns:a16="http://schemas.microsoft.com/office/drawing/2014/main" id="{4F4CE9A2-9E09-DA74-2B25-A31D61CF0CD5}"/>
                </a:ext>
              </a:extLst>
            </p:cNvPr>
            <p:cNvSpPr/>
            <p:nvPr/>
          </p:nvSpPr>
          <p:spPr>
            <a:xfrm>
              <a:off x="0" y="0"/>
              <a:ext cx="812800" cy="812800"/>
            </a:xfrm>
            <a:custGeom>
              <a:avLst/>
              <a:gdLst/>
              <a:ahLst/>
              <a:cxnLst/>
              <a:rect l="l" t="t" r="r" b="b"/>
              <a:pathLst>
                <a:path w="812800" h="812800">
                  <a:moveTo>
                    <a:pt x="139882" y="0"/>
                  </a:moveTo>
                  <a:lnTo>
                    <a:pt x="672918" y="0"/>
                  </a:lnTo>
                  <a:cubicBezTo>
                    <a:pt x="710017" y="0"/>
                    <a:pt x="745597" y="14737"/>
                    <a:pt x="771830" y="40970"/>
                  </a:cubicBezTo>
                  <a:cubicBezTo>
                    <a:pt x="798062" y="67203"/>
                    <a:pt x="812800" y="102783"/>
                    <a:pt x="812800" y="139882"/>
                  </a:cubicBezTo>
                  <a:lnTo>
                    <a:pt x="812800" y="672918"/>
                  </a:lnTo>
                  <a:cubicBezTo>
                    <a:pt x="812800" y="710017"/>
                    <a:pt x="798062" y="745597"/>
                    <a:pt x="771830" y="771830"/>
                  </a:cubicBezTo>
                  <a:cubicBezTo>
                    <a:pt x="745597" y="798062"/>
                    <a:pt x="710017" y="812800"/>
                    <a:pt x="672918" y="812800"/>
                  </a:cubicBezTo>
                  <a:lnTo>
                    <a:pt x="139882" y="812800"/>
                  </a:lnTo>
                  <a:cubicBezTo>
                    <a:pt x="102783" y="812800"/>
                    <a:pt x="67203" y="798062"/>
                    <a:pt x="40970" y="771830"/>
                  </a:cubicBezTo>
                  <a:cubicBezTo>
                    <a:pt x="14737" y="745597"/>
                    <a:pt x="0" y="710017"/>
                    <a:pt x="0" y="672918"/>
                  </a:cubicBezTo>
                  <a:lnTo>
                    <a:pt x="0" y="139882"/>
                  </a:lnTo>
                  <a:cubicBezTo>
                    <a:pt x="0" y="102783"/>
                    <a:pt x="14737" y="67203"/>
                    <a:pt x="40970" y="40970"/>
                  </a:cubicBezTo>
                  <a:cubicBezTo>
                    <a:pt x="67203" y="14737"/>
                    <a:pt x="102783" y="0"/>
                    <a:pt x="139882" y="0"/>
                  </a:cubicBezTo>
                  <a:close/>
                </a:path>
              </a:pathLst>
            </a:custGeom>
            <a:solidFill>
              <a:srgbClr val="FFA678"/>
            </a:solidFill>
          </p:spPr>
          <p:txBody>
            <a:bodyPr/>
            <a:lstStyle/>
            <a:p>
              <a:endParaRPr lang="en-GB" sz="1200"/>
            </a:p>
          </p:txBody>
        </p:sp>
        <p:sp>
          <p:nvSpPr>
            <p:cNvPr id="28" name="TextBox 22">
              <a:extLst>
                <a:ext uri="{FF2B5EF4-FFF2-40B4-BE49-F238E27FC236}">
                  <a16:creationId xmlns:a16="http://schemas.microsoft.com/office/drawing/2014/main" id="{704E6A74-D240-9755-8393-0BC4BADECD8F}"/>
                </a:ext>
              </a:extLst>
            </p:cNvPr>
            <p:cNvSpPr txBox="1"/>
            <p:nvPr/>
          </p:nvSpPr>
          <p:spPr>
            <a:xfrm>
              <a:off x="0" y="-28575"/>
              <a:ext cx="812800" cy="841375"/>
            </a:xfrm>
            <a:prstGeom prst="rect">
              <a:avLst/>
            </a:prstGeom>
          </p:spPr>
          <p:txBody>
            <a:bodyPr lIns="33867" tIns="33867" rIns="33867" bIns="33867" rtlCol="0" anchor="ctr"/>
            <a:lstStyle/>
            <a:p>
              <a:pPr algn="ctr">
                <a:lnSpc>
                  <a:spcPts val="1391"/>
                </a:lnSpc>
              </a:pPr>
              <a:endParaRPr sz="1200"/>
            </a:p>
          </p:txBody>
        </p:sp>
      </p:grpSp>
      <p:sp>
        <p:nvSpPr>
          <p:cNvPr id="30" name="TextBox 51">
            <a:extLst>
              <a:ext uri="{FF2B5EF4-FFF2-40B4-BE49-F238E27FC236}">
                <a16:creationId xmlns:a16="http://schemas.microsoft.com/office/drawing/2014/main" id="{CEF4475F-67F9-488B-3F49-CDE060B04FAA}"/>
              </a:ext>
            </a:extLst>
          </p:cNvPr>
          <p:cNvSpPr txBox="1"/>
          <p:nvPr/>
        </p:nvSpPr>
        <p:spPr>
          <a:xfrm>
            <a:off x="1451234" y="3208314"/>
            <a:ext cx="1651000" cy="923330"/>
          </a:xfrm>
          <a:prstGeom prst="rect">
            <a:avLst/>
          </a:prstGeom>
        </p:spPr>
        <p:txBody>
          <a:bodyPr lIns="0" tIns="0" rIns="0" bIns="0" rtlCol="0" anchor="t">
            <a:spAutoFit/>
          </a:bodyPr>
          <a:lstStyle/>
          <a:p>
            <a:pPr algn="ctr">
              <a:lnSpc>
                <a:spcPts val="1224"/>
              </a:lnSpc>
            </a:pPr>
            <a:r>
              <a:rPr lang="en-US" sz="1200" b="1" dirty="0"/>
              <a:t>Providing </a:t>
            </a:r>
            <a:r>
              <a:rPr lang="en-US" sz="1200" b="1" dirty="0">
                <a:solidFill>
                  <a:srgbClr val="003399"/>
                </a:solidFill>
              </a:rPr>
              <a:t>guided left and right-handed teaching on positioning and angulation of instruments</a:t>
            </a:r>
            <a:endParaRPr lang="en-US" sz="1200" b="1" dirty="0">
              <a:solidFill>
                <a:srgbClr val="003399"/>
              </a:solidFill>
              <a:latin typeface="Montserrat"/>
              <a:ea typeface="Montserrat"/>
              <a:cs typeface="Montserrat"/>
              <a:sym typeface="Montserrat"/>
            </a:endParaRPr>
          </a:p>
        </p:txBody>
      </p:sp>
      <p:sp>
        <p:nvSpPr>
          <p:cNvPr id="34" name="TextBox 59">
            <a:extLst>
              <a:ext uri="{FF2B5EF4-FFF2-40B4-BE49-F238E27FC236}">
                <a16:creationId xmlns:a16="http://schemas.microsoft.com/office/drawing/2014/main" id="{859CD05F-AE5C-8676-FD7C-DFDB65F9CEBF}"/>
              </a:ext>
            </a:extLst>
          </p:cNvPr>
          <p:cNvSpPr txBox="1"/>
          <p:nvPr/>
        </p:nvSpPr>
        <p:spPr>
          <a:xfrm>
            <a:off x="4199562" y="3146650"/>
            <a:ext cx="1651000" cy="923330"/>
          </a:xfrm>
          <a:prstGeom prst="rect">
            <a:avLst/>
          </a:prstGeom>
        </p:spPr>
        <p:txBody>
          <a:bodyPr lIns="0" tIns="0" rIns="0" bIns="0" rtlCol="0" anchor="t">
            <a:spAutoFit/>
          </a:bodyPr>
          <a:lstStyle/>
          <a:p>
            <a:pPr algn="ctr"/>
            <a:r>
              <a:rPr lang="en-US" sz="1200" b="1" dirty="0"/>
              <a:t>Allowing </a:t>
            </a:r>
            <a:r>
              <a:rPr lang="en-US" sz="1200" b="1" dirty="0">
                <a:solidFill>
                  <a:srgbClr val="003399"/>
                </a:solidFill>
              </a:rPr>
              <a:t>familiarisation with tools and equipment </a:t>
            </a:r>
            <a:r>
              <a:rPr lang="en-US" sz="1200" b="1" dirty="0"/>
              <a:t>at the pre-clinical stage </a:t>
            </a:r>
          </a:p>
        </p:txBody>
      </p:sp>
      <p:sp>
        <p:nvSpPr>
          <p:cNvPr id="36" name="Freeform 50">
            <a:extLst>
              <a:ext uri="{FF2B5EF4-FFF2-40B4-BE49-F238E27FC236}">
                <a16:creationId xmlns:a16="http://schemas.microsoft.com/office/drawing/2014/main" id="{E6B6323B-9C83-58C5-7AC4-274ED2EDF3FC}"/>
              </a:ext>
            </a:extLst>
          </p:cNvPr>
          <p:cNvSpPr/>
          <p:nvPr/>
        </p:nvSpPr>
        <p:spPr>
          <a:xfrm>
            <a:off x="4854062" y="2469041"/>
            <a:ext cx="390447" cy="390447"/>
          </a:xfrm>
          <a:custGeom>
            <a:avLst/>
            <a:gdLst/>
            <a:ahLst/>
            <a:cxnLst/>
            <a:rect l="l" t="t" r="r" b="b"/>
            <a:pathLst>
              <a:path w="585671" h="585671">
                <a:moveTo>
                  <a:pt x="0" y="0"/>
                </a:moveTo>
                <a:lnTo>
                  <a:pt x="585671" y="0"/>
                </a:lnTo>
                <a:lnTo>
                  <a:pt x="585671" y="585670"/>
                </a:lnTo>
                <a:lnTo>
                  <a:pt x="0" y="58567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sz="1200"/>
          </a:p>
        </p:txBody>
      </p:sp>
      <p:sp>
        <p:nvSpPr>
          <p:cNvPr id="38" name="TextBox 55">
            <a:extLst>
              <a:ext uri="{FF2B5EF4-FFF2-40B4-BE49-F238E27FC236}">
                <a16:creationId xmlns:a16="http://schemas.microsoft.com/office/drawing/2014/main" id="{31D4A5F0-FBAA-0BB0-5B37-E83249590F1E}"/>
              </a:ext>
            </a:extLst>
          </p:cNvPr>
          <p:cNvSpPr txBox="1"/>
          <p:nvPr/>
        </p:nvSpPr>
        <p:spPr>
          <a:xfrm>
            <a:off x="6843302" y="3070604"/>
            <a:ext cx="1651000" cy="923330"/>
          </a:xfrm>
          <a:prstGeom prst="rect">
            <a:avLst/>
          </a:prstGeom>
        </p:spPr>
        <p:txBody>
          <a:bodyPr lIns="0" tIns="0" rIns="0" bIns="0" rtlCol="0" anchor="t">
            <a:spAutoFit/>
          </a:bodyPr>
          <a:lstStyle/>
          <a:p>
            <a:pPr algn="ctr"/>
            <a:r>
              <a:rPr lang="en-US" sz="1200" b="1" dirty="0"/>
              <a:t>Providing </a:t>
            </a:r>
            <a:r>
              <a:rPr lang="en-US" sz="1200" b="1" dirty="0">
                <a:solidFill>
                  <a:srgbClr val="003399"/>
                </a:solidFill>
              </a:rPr>
              <a:t>pre-session resources </a:t>
            </a:r>
            <a:r>
              <a:rPr lang="en-US" sz="1200" b="1" dirty="0"/>
              <a:t>in a range of formats for familiarisation with tasks</a:t>
            </a:r>
          </a:p>
        </p:txBody>
      </p:sp>
      <p:sp>
        <p:nvSpPr>
          <p:cNvPr id="40" name="Freeform 9">
            <a:extLst>
              <a:ext uri="{FF2B5EF4-FFF2-40B4-BE49-F238E27FC236}">
                <a16:creationId xmlns:a16="http://schemas.microsoft.com/office/drawing/2014/main" id="{EBE8A846-FB5E-BC5F-0C89-A3BC95F7A67D}"/>
              </a:ext>
            </a:extLst>
          </p:cNvPr>
          <p:cNvSpPr/>
          <p:nvPr/>
        </p:nvSpPr>
        <p:spPr>
          <a:xfrm>
            <a:off x="2115627" y="2586705"/>
            <a:ext cx="410042" cy="345968"/>
          </a:xfrm>
          <a:custGeom>
            <a:avLst/>
            <a:gdLst/>
            <a:ahLst/>
            <a:cxnLst/>
            <a:rect l="l" t="t" r="r" b="b"/>
            <a:pathLst>
              <a:path w="1053048" h="806898">
                <a:moveTo>
                  <a:pt x="0" y="0"/>
                </a:moveTo>
                <a:lnTo>
                  <a:pt x="1053048" y="0"/>
                </a:lnTo>
                <a:lnTo>
                  <a:pt x="1053048" y="806898"/>
                </a:lnTo>
                <a:lnTo>
                  <a:pt x="0" y="80689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42" name="Freeform 15">
            <a:extLst>
              <a:ext uri="{FF2B5EF4-FFF2-40B4-BE49-F238E27FC236}">
                <a16:creationId xmlns:a16="http://schemas.microsoft.com/office/drawing/2014/main" id="{7EF4AEAE-3CD2-4319-49B1-B5DB71F1E134}"/>
              </a:ext>
            </a:extLst>
          </p:cNvPr>
          <p:cNvSpPr/>
          <p:nvPr/>
        </p:nvSpPr>
        <p:spPr>
          <a:xfrm>
            <a:off x="7415076" y="2346514"/>
            <a:ext cx="429775" cy="413175"/>
          </a:xfrm>
          <a:custGeom>
            <a:avLst/>
            <a:gdLst/>
            <a:ahLst/>
            <a:cxnLst/>
            <a:rect l="l" t="t" r="r" b="b"/>
            <a:pathLst>
              <a:path w="953259" h="965548">
                <a:moveTo>
                  <a:pt x="0" y="0"/>
                </a:moveTo>
                <a:lnTo>
                  <a:pt x="953259" y="0"/>
                </a:lnTo>
                <a:lnTo>
                  <a:pt x="953259" y="965548"/>
                </a:lnTo>
                <a:lnTo>
                  <a:pt x="0" y="96554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44" name="TextBox 63">
            <a:extLst>
              <a:ext uri="{FF2B5EF4-FFF2-40B4-BE49-F238E27FC236}">
                <a16:creationId xmlns:a16="http://schemas.microsoft.com/office/drawing/2014/main" id="{98F8D6BB-1B17-B109-1916-4DE37399FB04}"/>
              </a:ext>
            </a:extLst>
          </p:cNvPr>
          <p:cNvSpPr txBox="1"/>
          <p:nvPr/>
        </p:nvSpPr>
        <p:spPr>
          <a:xfrm>
            <a:off x="9471026" y="2989981"/>
            <a:ext cx="1651000" cy="923330"/>
          </a:xfrm>
          <a:prstGeom prst="rect">
            <a:avLst/>
          </a:prstGeom>
        </p:spPr>
        <p:txBody>
          <a:bodyPr lIns="0" tIns="0" rIns="0" bIns="0" rtlCol="0" anchor="t">
            <a:spAutoFit/>
          </a:bodyPr>
          <a:lstStyle/>
          <a:p>
            <a:pPr algn="ctr"/>
            <a:r>
              <a:rPr lang="en-US" sz="1200" b="1" dirty="0"/>
              <a:t>Providing </a:t>
            </a:r>
            <a:r>
              <a:rPr lang="en-US" sz="1200" b="1" dirty="0">
                <a:solidFill>
                  <a:srgbClr val="003399"/>
                </a:solidFill>
              </a:rPr>
              <a:t>constructive, instructional feedback, tailored </a:t>
            </a:r>
            <a:r>
              <a:rPr lang="en-US" sz="1200" b="1" dirty="0"/>
              <a:t>to the individual</a:t>
            </a:r>
          </a:p>
        </p:txBody>
      </p:sp>
      <p:sp>
        <p:nvSpPr>
          <p:cNvPr id="48" name="Freeform 24">
            <a:extLst>
              <a:ext uri="{FF2B5EF4-FFF2-40B4-BE49-F238E27FC236}">
                <a16:creationId xmlns:a16="http://schemas.microsoft.com/office/drawing/2014/main" id="{A9E0A07F-BFD6-9A1D-5DC4-CB1635F433E8}"/>
              </a:ext>
            </a:extLst>
          </p:cNvPr>
          <p:cNvSpPr/>
          <p:nvPr/>
        </p:nvSpPr>
        <p:spPr>
          <a:xfrm>
            <a:off x="9959341" y="2313147"/>
            <a:ext cx="498577" cy="488830"/>
          </a:xfrm>
          <a:custGeom>
            <a:avLst/>
            <a:gdLst/>
            <a:ahLst/>
            <a:cxnLst/>
            <a:rect l="l" t="t" r="r" b="b"/>
            <a:pathLst>
              <a:path w="836013" h="814733">
                <a:moveTo>
                  <a:pt x="0" y="0"/>
                </a:moveTo>
                <a:lnTo>
                  <a:pt x="836014" y="0"/>
                </a:lnTo>
                <a:lnTo>
                  <a:pt x="836014" y="814733"/>
                </a:lnTo>
                <a:lnTo>
                  <a:pt x="0" y="814733"/>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GB"/>
          </a:p>
        </p:txBody>
      </p:sp>
      <p:sp>
        <p:nvSpPr>
          <p:cNvPr id="50" name="TextBox 61">
            <a:extLst>
              <a:ext uri="{FF2B5EF4-FFF2-40B4-BE49-F238E27FC236}">
                <a16:creationId xmlns:a16="http://schemas.microsoft.com/office/drawing/2014/main" id="{72B13C50-4D9B-CA01-FFB2-040E5BF9211B}"/>
              </a:ext>
            </a:extLst>
          </p:cNvPr>
          <p:cNvSpPr txBox="1"/>
          <p:nvPr/>
        </p:nvSpPr>
        <p:spPr>
          <a:xfrm>
            <a:off x="2825013" y="4888540"/>
            <a:ext cx="1651000" cy="553998"/>
          </a:xfrm>
          <a:prstGeom prst="rect">
            <a:avLst/>
          </a:prstGeom>
        </p:spPr>
        <p:txBody>
          <a:bodyPr lIns="0" tIns="0" rIns="0" bIns="0" rtlCol="0" anchor="t">
            <a:spAutoFit/>
          </a:bodyPr>
          <a:lstStyle/>
          <a:p>
            <a:pPr algn="ctr"/>
            <a:r>
              <a:rPr lang="en-US" sz="1200" b="1" dirty="0"/>
              <a:t>Creating an </a:t>
            </a:r>
            <a:r>
              <a:rPr lang="en-US" sz="1200" b="1" dirty="0">
                <a:solidFill>
                  <a:srgbClr val="003399"/>
                </a:solidFill>
              </a:rPr>
              <a:t>approachable atmosphere </a:t>
            </a:r>
          </a:p>
        </p:txBody>
      </p:sp>
      <p:pic>
        <p:nvPicPr>
          <p:cNvPr id="52" name="Picture 51">
            <a:extLst>
              <a:ext uri="{FF2B5EF4-FFF2-40B4-BE49-F238E27FC236}">
                <a16:creationId xmlns:a16="http://schemas.microsoft.com/office/drawing/2014/main" id="{8B3840AB-D6FC-8FA7-E1EE-FAFE4B9AB2E4}"/>
              </a:ext>
            </a:extLst>
          </p:cNvPr>
          <p:cNvPicPr>
            <a:picLocks noChangeAspect="1"/>
          </p:cNvPicPr>
          <p:nvPr/>
        </p:nvPicPr>
        <p:blipFill>
          <a:blip r:embed="rId7"/>
          <a:stretch>
            <a:fillRect/>
          </a:stretch>
        </p:blipFill>
        <p:spPr>
          <a:xfrm>
            <a:off x="3449540" y="4156578"/>
            <a:ext cx="419559" cy="413104"/>
          </a:xfrm>
          <a:prstGeom prst="rect">
            <a:avLst/>
          </a:prstGeom>
        </p:spPr>
      </p:pic>
      <p:sp>
        <p:nvSpPr>
          <p:cNvPr id="54" name="TextBox 57">
            <a:extLst>
              <a:ext uri="{FF2B5EF4-FFF2-40B4-BE49-F238E27FC236}">
                <a16:creationId xmlns:a16="http://schemas.microsoft.com/office/drawing/2014/main" id="{6F3F2CB7-34DE-148F-E5C2-2EE082687C56}"/>
              </a:ext>
            </a:extLst>
          </p:cNvPr>
          <p:cNvSpPr txBox="1"/>
          <p:nvPr/>
        </p:nvSpPr>
        <p:spPr>
          <a:xfrm>
            <a:off x="5560565" y="4820612"/>
            <a:ext cx="1651000" cy="738664"/>
          </a:xfrm>
          <a:prstGeom prst="rect">
            <a:avLst/>
          </a:prstGeom>
        </p:spPr>
        <p:txBody>
          <a:bodyPr lIns="0" tIns="0" rIns="0" bIns="0" rtlCol="0" anchor="t">
            <a:spAutoFit/>
          </a:bodyPr>
          <a:lstStyle/>
          <a:p>
            <a:pPr algn="ctr"/>
            <a:r>
              <a:rPr lang="en-US" sz="1200" b="1" dirty="0"/>
              <a:t>Improving </a:t>
            </a:r>
            <a:r>
              <a:rPr lang="en-US" sz="1200" b="1" dirty="0">
                <a:solidFill>
                  <a:srgbClr val="003399"/>
                </a:solidFill>
              </a:rPr>
              <a:t>educator awareness on students’ disabilities and neurodivergence </a:t>
            </a:r>
          </a:p>
        </p:txBody>
      </p:sp>
      <p:sp>
        <p:nvSpPr>
          <p:cNvPr id="58" name="Freeform 10">
            <a:extLst>
              <a:ext uri="{FF2B5EF4-FFF2-40B4-BE49-F238E27FC236}">
                <a16:creationId xmlns:a16="http://schemas.microsoft.com/office/drawing/2014/main" id="{A451D9F2-E0E3-3C52-7D0D-9509C6299F4A}"/>
              </a:ext>
            </a:extLst>
          </p:cNvPr>
          <p:cNvSpPr/>
          <p:nvPr/>
        </p:nvSpPr>
        <p:spPr>
          <a:xfrm>
            <a:off x="6126774" y="4187977"/>
            <a:ext cx="463044" cy="407379"/>
          </a:xfrm>
          <a:custGeom>
            <a:avLst/>
            <a:gdLst/>
            <a:ahLst/>
            <a:cxnLst/>
            <a:rect l="l" t="t" r="r" b="b"/>
            <a:pathLst>
              <a:path w="782828" h="761478">
                <a:moveTo>
                  <a:pt x="0" y="0"/>
                </a:moveTo>
                <a:lnTo>
                  <a:pt x="782828" y="0"/>
                </a:lnTo>
                <a:lnTo>
                  <a:pt x="782828" y="761479"/>
                </a:lnTo>
                <a:lnTo>
                  <a:pt x="0" y="761479"/>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GB"/>
          </a:p>
        </p:txBody>
      </p:sp>
      <p:sp>
        <p:nvSpPr>
          <p:cNvPr id="60" name="TextBox 53">
            <a:extLst>
              <a:ext uri="{FF2B5EF4-FFF2-40B4-BE49-F238E27FC236}">
                <a16:creationId xmlns:a16="http://schemas.microsoft.com/office/drawing/2014/main" id="{DDCF7719-ABF7-AD8E-672E-708385340B10}"/>
              </a:ext>
            </a:extLst>
          </p:cNvPr>
          <p:cNvSpPr txBox="1"/>
          <p:nvPr/>
        </p:nvSpPr>
        <p:spPr>
          <a:xfrm>
            <a:off x="8183632" y="4573638"/>
            <a:ext cx="1651000" cy="923330"/>
          </a:xfrm>
          <a:prstGeom prst="rect">
            <a:avLst/>
          </a:prstGeom>
        </p:spPr>
        <p:txBody>
          <a:bodyPr lIns="0" tIns="0" rIns="0" bIns="0" rtlCol="0" anchor="t">
            <a:spAutoFit/>
          </a:bodyPr>
          <a:lstStyle/>
          <a:p>
            <a:pPr algn="ctr"/>
            <a:r>
              <a:rPr lang="en-US" sz="1200" b="1" dirty="0">
                <a:solidFill>
                  <a:srgbClr val="003399"/>
                </a:solidFill>
              </a:rPr>
              <a:t>Maximising timetabling </a:t>
            </a:r>
            <a:r>
              <a:rPr lang="en-US" sz="1200" b="1" dirty="0"/>
              <a:t>for an appropriate </a:t>
            </a:r>
            <a:r>
              <a:rPr lang="en-US" sz="1200" b="1" dirty="0">
                <a:solidFill>
                  <a:srgbClr val="003399"/>
                </a:solidFill>
              </a:rPr>
              <a:t>learning pace</a:t>
            </a:r>
            <a:r>
              <a:rPr lang="en-US" sz="1200" b="1" dirty="0">
                <a:solidFill>
                  <a:schemeClr val="accent5">
                    <a:lumMod val="75000"/>
                  </a:schemeClr>
                </a:solidFill>
              </a:rPr>
              <a:t> </a:t>
            </a:r>
            <a:r>
              <a:rPr lang="en-US" sz="1200" b="1" dirty="0"/>
              <a:t>and increase </a:t>
            </a:r>
            <a:r>
              <a:rPr lang="en-US" sz="1200" b="1" dirty="0">
                <a:solidFill>
                  <a:srgbClr val="003399"/>
                </a:solidFill>
              </a:rPr>
              <a:t>practice opportunities</a:t>
            </a:r>
          </a:p>
        </p:txBody>
      </p:sp>
      <p:sp>
        <p:nvSpPr>
          <p:cNvPr id="62" name="Freeform 7">
            <a:extLst>
              <a:ext uri="{FF2B5EF4-FFF2-40B4-BE49-F238E27FC236}">
                <a16:creationId xmlns:a16="http://schemas.microsoft.com/office/drawing/2014/main" id="{40242CD9-BE5D-EC35-F78C-E8BFC9BC5048}"/>
              </a:ext>
            </a:extLst>
          </p:cNvPr>
          <p:cNvSpPr/>
          <p:nvPr/>
        </p:nvSpPr>
        <p:spPr>
          <a:xfrm>
            <a:off x="8733642" y="4095453"/>
            <a:ext cx="383041" cy="383307"/>
          </a:xfrm>
          <a:custGeom>
            <a:avLst/>
            <a:gdLst/>
            <a:ahLst/>
            <a:cxnLst/>
            <a:rect l="l" t="t" r="r" b="b"/>
            <a:pathLst>
              <a:path w="796585" h="849074">
                <a:moveTo>
                  <a:pt x="0" y="0"/>
                </a:moveTo>
                <a:lnTo>
                  <a:pt x="796585" y="0"/>
                </a:lnTo>
                <a:lnTo>
                  <a:pt x="796585" y="849073"/>
                </a:lnTo>
                <a:lnTo>
                  <a:pt x="0" y="849073"/>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GB"/>
          </a:p>
        </p:txBody>
      </p:sp>
      <p:sp>
        <p:nvSpPr>
          <p:cNvPr id="63" name="TextBox 62">
            <a:extLst>
              <a:ext uri="{FF2B5EF4-FFF2-40B4-BE49-F238E27FC236}">
                <a16:creationId xmlns:a16="http://schemas.microsoft.com/office/drawing/2014/main" id="{DCB21920-6083-011B-EA2F-74389FE3B8B4}"/>
              </a:ext>
            </a:extLst>
          </p:cNvPr>
          <p:cNvSpPr txBox="1"/>
          <p:nvPr/>
        </p:nvSpPr>
        <p:spPr>
          <a:xfrm>
            <a:off x="7275181" y="218004"/>
            <a:ext cx="4455501" cy="1600438"/>
          </a:xfrm>
          <a:prstGeom prst="rect">
            <a:avLst/>
          </a:prstGeom>
          <a:noFill/>
        </p:spPr>
        <p:txBody>
          <a:bodyPr wrap="square" rtlCol="0">
            <a:spAutoFit/>
          </a:bodyPr>
          <a:lstStyle/>
          <a:p>
            <a:r>
              <a:rPr lang="en-US" sz="1600" dirty="0"/>
              <a:t>Some students will struggle in developing their manual dexterity skills and building up confidence to perform clinical dental procedures. </a:t>
            </a:r>
          </a:p>
          <a:p>
            <a:r>
              <a:rPr lang="en-US" sz="1600" dirty="0"/>
              <a:t>We can best support students by:</a:t>
            </a:r>
          </a:p>
          <a:p>
            <a:endParaRPr lang="en-GB" dirty="0"/>
          </a:p>
        </p:txBody>
      </p:sp>
    </p:spTree>
    <p:extLst>
      <p:ext uri="{BB962C8B-B14F-4D97-AF65-F5344CB8AC3E}">
        <p14:creationId xmlns:p14="http://schemas.microsoft.com/office/powerpoint/2010/main" val="3925405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50"/>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5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4"/>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54"/>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58"/>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6"/>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60"/>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6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30" grpId="0"/>
      <p:bldP spid="34" grpId="0"/>
      <p:bldP spid="36" grpId="0" animBg="1"/>
      <p:bldP spid="38" grpId="0"/>
      <p:bldP spid="40" grpId="0" animBg="1"/>
      <p:bldP spid="42" grpId="0" animBg="1"/>
      <p:bldP spid="44" grpId="0"/>
      <p:bldP spid="48" grpId="0" animBg="1"/>
      <p:bldP spid="50" grpId="0"/>
      <p:bldP spid="54" grpId="0"/>
      <p:bldP spid="58" grpId="0" animBg="1"/>
      <p:bldP spid="60" grpId="0"/>
      <p:bldP spid="6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0D9CA"/>
        </a:solidFill>
        <a:effectLst/>
      </p:bgPr>
    </p:bg>
    <p:spTree>
      <p:nvGrpSpPr>
        <p:cNvPr id="1" name="">
          <a:extLst>
            <a:ext uri="{FF2B5EF4-FFF2-40B4-BE49-F238E27FC236}">
              <a16:creationId xmlns:a16="http://schemas.microsoft.com/office/drawing/2014/main" id="{165B047A-8568-8BB8-67C2-6771DD39D0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EA6B52-47F3-8F46-3317-7F9CC19E18D9}"/>
              </a:ext>
            </a:extLst>
          </p:cNvPr>
          <p:cNvSpPr>
            <a:spLocks noGrp="1"/>
          </p:cNvSpPr>
          <p:nvPr>
            <p:ph type="ctrTitle"/>
          </p:nvPr>
        </p:nvSpPr>
        <p:spPr>
          <a:xfrm>
            <a:off x="110450" y="1399681"/>
            <a:ext cx="11661104" cy="2621154"/>
          </a:xfrm>
        </p:spPr>
        <p:txBody>
          <a:bodyPr anchor="b">
            <a:noAutofit/>
          </a:bodyPr>
          <a:lstStyle/>
          <a:p>
            <a:pPr algn="ctr"/>
            <a:r>
              <a:rPr lang="en-US" sz="6000" b="1" dirty="0">
                <a:solidFill>
                  <a:schemeClr val="accent1"/>
                </a:solidFill>
                <a:latin typeface="Aptos Light" panose="020B0004020202020204" pitchFamily="34" charset="0"/>
              </a:rPr>
              <a:t>Thank you</a:t>
            </a:r>
          </a:p>
        </p:txBody>
      </p:sp>
      <p:sp>
        <p:nvSpPr>
          <p:cNvPr id="11" name="Date Placeholder 10">
            <a:extLst>
              <a:ext uri="{FF2B5EF4-FFF2-40B4-BE49-F238E27FC236}">
                <a16:creationId xmlns:a16="http://schemas.microsoft.com/office/drawing/2014/main" id="{2EA9323B-5B97-5BB2-C0F8-985B5443E715}"/>
              </a:ext>
            </a:extLst>
          </p:cNvPr>
          <p:cNvSpPr>
            <a:spLocks noGrp="1"/>
          </p:cNvSpPr>
          <p:nvPr>
            <p:ph type="dt" sz="half" idx="10"/>
          </p:nvPr>
        </p:nvSpPr>
        <p:spPr>
          <a:xfrm>
            <a:off x="431172" y="6490524"/>
            <a:ext cx="2841959" cy="336141"/>
          </a:xfrm>
        </p:spPr>
        <p:txBody>
          <a:bodyPr/>
          <a:lstStyle/>
          <a:p>
            <a:pPr lvl="0"/>
            <a:r>
              <a:rPr lang="en-US" noProof="0" dirty="0"/>
              <a:t>August 2026</a:t>
            </a:r>
          </a:p>
        </p:txBody>
      </p:sp>
      <p:sp>
        <p:nvSpPr>
          <p:cNvPr id="13" name="Slide Number Placeholder 12">
            <a:extLst>
              <a:ext uri="{FF2B5EF4-FFF2-40B4-BE49-F238E27FC236}">
                <a16:creationId xmlns:a16="http://schemas.microsoft.com/office/drawing/2014/main" id="{E49EBAA7-F00A-D4C0-4350-37AB3979379C}"/>
              </a:ext>
            </a:extLst>
          </p:cNvPr>
          <p:cNvSpPr>
            <a:spLocks noGrp="1"/>
          </p:cNvSpPr>
          <p:nvPr>
            <p:ph type="sldNum" sz="quarter" idx="12"/>
          </p:nvPr>
        </p:nvSpPr>
        <p:spPr>
          <a:xfrm>
            <a:off x="11648431" y="6490524"/>
            <a:ext cx="457200" cy="336141"/>
          </a:xfrm>
        </p:spPr>
        <p:txBody>
          <a:bodyPr/>
          <a:lstStyle/>
          <a:p>
            <a:pPr lvl="0"/>
            <a:fld id="{84C450F2-3BB4-4AE4-8A35-A9D7AEA4C850}" type="slidenum">
              <a:rPr lang="en-US" noProof="0" smtClean="0"/>
              <a:pPr lvl="0"/>
              <a:t>13</a:t>
            </a:fld>
            <a:endParaRPr lang="en-US" noProof="0" dirty="0"/>
          </a:p>
        </p:txBody>
      </p:sp>
      <p:pic>
        <p:nvPicPr>
          <p:cNvPr id="5" name="Picture 4">
            <a:extLst>
              <a:ext uri="{FF2B5EF4-FFF2-40B4-BE49-F238E27FC236}">
                <a16:creationId xmlns:a16="http://schemas.microsoft.com/office/drawing/2014/main" id="{20CD77DC-B5B1-987B-31B1-AB509F91E538}"/>
              </a:ext>
            </a:extLst>
          </p:cNvPr>
          <p:cNvPicPr>
            <a:picLocks noChangeAspect="1"/>
          </p:cNvPicPr>
          <p:nvPr/>
        </p:nvPicPr>
        <p:blipFill>
          <a:blip r:embed="rId3"/>
          <a:srcRect t="6749"/>
          <a:stretch>
            <a:fillRect/>
          </a:stretch>
        </p:blipFill>
        <p:spPr>
          <a:xfrm>
            <a:off x="110450" y="161736"/>
            <a:ext cx="2680518" cy="806058"/>
          </a:xfrm>
          <a:prstGeom prst="rect">
            <a:avLst/>
          </a:prstGeom>
        </p:spPr>
      </p:pic>
      <p:pic>
        <p:nvPicPr>
          <p:cNvPr id="1026" name="Picture 2" descr="Best Medical Colleges in London – International Students Guide">
            <a:extLst>
              <a:ext uri="{FF2B5EF4-FFF2-40B4-BE49-F238E27FC236}">
                <a16:creationId xmlns:a16="http://schemas.microsoft.com/office/drawing/2014/main" id="{2B344EB8-910E-BFF9-EF10-BC95574664A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09796" y="161735"/>
            <a:ext cx="3371755" cy="728642"/>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Connector 6">
            <a:extLst>
              <a:ext uri="{FF2B5EF4-FFF2-40B4-BE49-F238E27FC236}">
                <a16:creationId xmlns:a16="http://schemas.microsoft.com/office/drawing/2014/main" id="{352F8D2F-DF06-ADB0-612B-340B754CA68B}"/>
              </a:ext>
            </a:extLst>
          </p:cNvPr>
          <p:cNvCxnSpPr>
            <a:cxnSpLocks/>
          </p:cNvCxnSpPr>
          <p:nvPr/>
        </p:nvCxnSpPr>
        <p:spPr>
          <a:xfrm>
            <a:off x="0" y="1858555"/>
            <a:ext cx="12081550" cy="0"/>
          </a:xfrm>
          <a:prstGeom prst="line">
            <a:avLst/>
          </a:prstGeom>
          <a:ln w="38100" cap="flat" cmpd="sng" algn="ctr">
            <a:solidFill>
              <a:schemeClr val="accent1">
                <a:lumMod val="75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8" name="Straight Connector 7">
            <a:extLst>
              <a:ext uri="{FF2B5EF4-FFF2-40B4-BE49-F238E27FC236}">
                <a16:creationId xmlns:a16="http://schemas.microsoft.com/office/drawing/2014/main" id="{15DC1398-0F6B-27D5-887E-7B887EA9F6F5}"/>
              </a:ext>
            </a:extLst>
          </p:cNvPr>
          <p:cNvCxnSpPr>
            <a:cxnSpLocks/>
          </p:cNvCxnSpPr>
          <p:nvPr/>
        </p:nvCxnSpPr>
        <p:spPr>
          <a:xfrm>
            <a:off x="0" y="5155207"/>
            <a:ext cx="12081550" cy="0"/>
          </a:xfrm>
          <a:prstGeom prst="line">
            <a:avLst/>
          </a:prstGeom>
          <a:ln w="38100" cap="flat" cmpd="sng" algn="ctr">
            <a:solidFill>
              <a:schemeClr val="accent1">
                <a:lumMod val="75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7380322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7C411D-22A5-090C-0912-511D7671DBD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DF3ECC1-5FFD-F0CD-11A4-47431104F701}"/>
              </a:ext>
            </a:extLst>
          </p:cNvPr>
          <p:cNvSpPr>
            <a:spLocks noGrp="1"/>
          </p:cNvSpPr>
          <p:nvPr>
            <p:ph type="title"/>
          </p:nvPr>
        </p:nvSpPr>
        <p:spPr>
          <a:xfrm>
            <a:off x="431172" y="-354445"/>
            <a:ext cx="8003801" cy="1484019"/>
          </a:xfrm>
        </p:spPr>
        <p:txBody>
          <a:bodyPr/>
          <a:lstStyle/>
          <a:p>
            <a:r>
              <a:rPr lang="en-US" dirty="0">
                <a:solidFill>
                  <a:srgbClr val="003399"/>
                </a:solidFill>
              </a:rPr>
              <a:t>References</a:t>
            </a:r>
            <a:endParaRPr lang="en-US" dirty="0"/>
          </a:p>
        </p:txBody>
      </p:sp>
      <p:sp>
        <p:nvSpPr>
          <p:cNvPr id="2" name="Date Placeholder 1">
            <a:extLst>
              <a:ext uri="{FF2B5EF4-FFF2-40B4-BE49-F238E27FC236}">
                <a16:creationId xmlns:a16="http://schemas.microsoft.com/office/drawing/2014/main" id="{EDC5842F-B87F-16BA-B311-528B65D2211E}"/>
              </a:ext>
            </a:extLst>
          </p:cNvPr>
          <p:cNvSpPr>
            <a:spLocks noGrp="1"/>
          </p:cNvSpPr>
          <p:nvPr>
            <p:ph type="dt" sz="half" idx="10"/>
          </p:nvPr>
        </p:nvSpPr>
        <p:spPr/>
        <p:txBody>
          <a:bodyPr/>
          <a:lstStyle/>
          <a:p>
            <a:r>
              <a:rPr lang="en-US" dirty="0"/>
              <a:t>August 2026</a:t>
            </a:r>
          </a:p>
        </p:txBody>
      </p:sp>
      <p:sp>
        <p:nvSpPr>
          <p:cNvPr id="6" name="Slide Number Placeholder 5">
            <a:extLst>
              <a:ext uri="{FF2B5EF4-FFF2-40B4-BE49-F238E27FC236}">
                <a16:creationId xmlns:a16="http://schemas.microsoft.com/office/drawing/2014/main" id="{8A9B1F6F-C931-6F42-245D-11486B0A0BCE}"/>
              </a:ext>
            </a:extLst>
          </p:cNvPr>
          <p:cNvSpPr>
            <a:spLocks noGrp="1"/>
          </p:cNvSpPr>
          <p:nvPr>
            <p:ph type="sldNum" sz="quarter" idx="12"/>
          </p:nvPr>
        </p:nvSpPr>
        <p:spPr/>
        <p:txBody>
          <a:bodyPr/>
          <a:lstStyle/>
          <a:p>
            <a:fld id="{CC057153-B650-4DEB-B370-79DDCFDCE934}" type="slidenum">
              <a:rPr lang="en-US" smtClean="0"/>
              <a:t>14</a:t>
            </a:fld>
            <a:endParaRPr lang="en-US" dirty="0"/>
          </a:p>
        </p:txBody>
      </p:sp>
      <p:sp>
        <p:nvSpPr>
          <p:cNvPr id="8" name="Content Placeholder 2">
            <a:extLst>
              <a:ext uri="{FF2B5EF4-FFF2-40B4-BE49-F238E27FC236}">
                <a16:creationId xmlns:a16="http://schemas.microsoft.com/office/drawing/2014/main" id="{EFF24AC8-CE38-2251-A5F8-1E26177F2073}"/>
              </a:ext>
            </a:extLst>
          </p:cNvPr>
          <p:cNvSpPr txBox="1">
            <a:spLocks/>
          </p:cNvSpPr>
          <p:nvPr/>
        </p:nvSpPr>
        <p:spPr>
          <a:xfrm>
            <a:off x="542544" y="1668780"/>
            <a:ext cx="11219688" cy="4503420"/>
          </a:xfrm>
          <a:prstGeom prst="rect">
            <a:avLst/>
          </a:prstGeom>
        </p:spPr>
        <p:txBody>
          <a:bodyPr vert="horz" lIns="91440" tIns="45720" rIns="91440" bIns="45720" rtlCol="0" anchor="t">
            <a:normAutofit fontScale="62500" lnSpcReduction="20000"/>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mj-lt"/>
              <a:buAutoNum type="arabicPeriod"/>
            </a:pPr>
            <a:r>
              <a:rPr lang="en-GB" dirty="0"/>
              <a:t>Cleveland Clinic. (2023) </a:t>
            </a:r>
            <a:r>
              <a:rPr lang="en-GB" i="1" dirty="0"/>
              <a:t>Fine Motor Skills. </a:t>
            </a:r>
            <a:r>
              <a:rPr lang="en-GB" dirty="0"/>
              <a:t>Available at </a:t>
            </a:r>
            <a:r>
              <a:rPr lang="en-GB" u="sng" dirty="0">
                <a:hlinkClick r:id="rId2"/>
              </a:rPr>
              <a:t>https://my.clevelandclinic.org/health/articles/25235-fine-motor-skills</a:t>
            </a:r>
            <a:r>
              <a:rPr lang="en-GB" dirty="0"/>
              <a:t> (Accessed: 01 Sep. 25)</a:t>
            </a:r>
          </a:p>
          <a:p>
            <a:pPr marL="342900" indent="-342900">
              <a:buFont typeface="+mj-lt"/>
              <a:buAutoNum type="arabicPeriod"/>
            </a:pPr>
            <a:r>
              <a:rPr lang="en-GB" dirty="0"/>
              <a:t>Neves TC, Viana LN, </a:t>
            </a:r>
            <a:r>
              <a:rPr lang="en-GB" dirty="0" err="1"/>
              <a:t>Wajngarten</a:t>
            </a:r>
            <a:r>
              <a:rPr lang="en-GB" dirty="0"/>
              <a:t> D, Garcia PPNS. Preclinical dental training: association between difficulty in performing restorative procedures and the adoption of ergonomic posture. </a:t>
            </a:r>
            <a:r>
              <a:rPr lang="en-GB" i="1" dirty="0" err="1"/>
              <a:t>Eur</a:t>
            </a:r>
            <a:r>
              <a:rPr lang="en-GB" i="1" dirty="0"/>
              <a:t> J Dent </a:t>
            </a:r>
            <a:r>
              <a:rPr lang="en-GB" i="1" dirty="0" err="1"/>
              <a:t>Educ</a:t>
            </a:r>
            <a:r>
              <a:rPr lang="en-GB" dirty="0"/>
              <a:t> 2019; </a:t>
            </a:r>
            <a:r>
              <a:rPr lang="en-GB" b="1" dirty="0"/>
              <a:t>23</a:t>
            </a:r>
            <a:r>
              <a:rPr lang="en-GB" dirty="0"/>
              <a:t>(3): 373-377</a:t>
            </a:r>
          </a:p>
          <a:p>
            <a:pPr marL="342900" indent="-342900">
              <a:buFont typeface="+mj-lt"/>
              <a:buAutoNum type="arabicPeriod"/>
            </a:pPr>
            <a:r>
              <a:rPr lang="en-GB" dirty="0"/>
              <a:t>Dimitrijevic T, Kahler B, Evans G, Collins M, Moule A. Depth and distance perception of dentists and dental students. Oper Dent. 2011 Sep-Oct;36(5):467-77</a:t>
            </a:r>
          </a:p>
          <a:p>
            <a:pPr marL="342900" indent="-342900">
              <a:buFont typeface="+mj-lt"/>
              <a:buAutoNum type="arabicPeriod"/>
            </a:pPr>
            <a:r>
              <a:rPr lang="en-GB" dirty="0"/>
              <a:t>Lugassy D, Levanon Y, Pilo R, Shelly </a:t>
            </a:r>
            <a:r>
              <a:rPr lang="en-GB" dirty="0" err="1"/>
              <a:t>A,Rosen</a:t>
            </a:r>
            <a:r>
              <a:rPr lang="en-GB" dirty="0"/>
              <a:t> G, Meirowitz A, et al. Predicting the clinical performance of dental students with a manual dexterity test. </a:t>
            </a:r>
            <a:r>
              <a:rPr lang="en-GB" dirty="0" err="1"/>
              <a:t>PLoS</a:t>
            </a:r>
            <a:r>
              <a:rPr lang="en-GB" dirty="0"/>
              <a:t> ONE. 2018;13(3) </a:t>
            </a:r>
          </a:p>
          <a:p>
            <a:pPr marL="342900" indent="-342900">
              <a:buFont typeface="+mj-lt"/>
              <a:buAutoNum type="arabicPeriod"/>
            </a:pPr>
            <a:r>
              <a:rPr lang="en-GB" dirty="0" err="1"/>
              <a:t>Clegorn</a:t>
            </a:r>
            <a:r>
              <a:rPr lang="en-GB" dirty="0"/>
              <a:t> BM, Brillant M, Kraglund F, Seth S, Garland HW. Value of the manual dexterity test as a screening tool for dental school admissions. J Dent Educ. 2018; 82(8):878-882</a:t>
            </a:r>
          </a:p>
          <a:p>
            <a:pPr marL="342900" indent="-342900">
              <a:buFont typeface="+mj-lt"/>
              <a:buAutoNum type="arabicPeriod"/>
            </a:pPr>
            <a:r>
              <a:rPr lang="en-GB" dirty="0"/>
              <a:t>Giuliani M, </a:t>
            </a:r>
            <a:r>
              <a:rPr lang="en-GB" dirty="0" err="1"/>
              <a:t>Lajolo</a:t>
            </a:r>
            <a:r>
              <a:rPr lang="en-GB" dirty="0"/>
              <a:t> C, Clemente L, </a:t>
            </a:r>
            <a:r>
              <a:rPr lang="en-GB" dirty="0" err="1"/>
              <a:t>Querqui</a:t>
            </a:r>
            <a:r>
              <a:rPr lang="en-GB" dirty="0"/>
              <a:t> A, Viotti R, </a:t>
            </a:r>
            <a:r>
              <a:rPr lang="en-GB" dirty="0" err="1"/>
              <a:t>Boari</a:t>
            </a:r>
            <a:r>
              <a:rPr lang="en-GB" dirty="0"/>
              <a:t> A, Miani CM. Is manual dexterity essential in the selection of dental students? Br Dent J. 2007 Aug 11;203(3):149-55.</a:t>
            </a:r>
          </a:p>
          <a:p>
            <a:pPr marL="342900" indent="-342900">
              <a:buFont typeface="+mj-lt"/>
              <a:buAutoNum type="arabicPeriod"/>
            </a:pPr>
            <a:r>
              <a:rPr lang="en-GB" dirty="0"/>
              <a:t>Sim MY, Tan LF, Adam L, Loch C. No one is born with it: Australasian dental students’ perception to learning manual dexterity. J Dent Educ. 2022;1-10  </a:t>
            </a:r>
          </a:p>
          <a:p>
            <a:pPr marL="342900" indent="-342900">
              <a:buFont typeface="+mj-lt"/>
              <a:buAutoNum type="arabicPeriod"/>
            </a:pPr>
            <a:r>
              <a:rPr lang="en-GB" u="sng" dirty="0"/>
              <a:t>Yıldırım</a:t>
            </a:r>
            <a:r>
              <a:rPr lang="en-GB" dirty="0"/>
              <a:t>, Y. A., </a:t>
            </a:r>
            <a:r>
              <a:rPr lang="en-GB" dirty="0" err="1"/>
              <a:t>Süsgün</a:t>
            </a:r>
            <a:r>
              <a:rPr lang="en-GB" dirty="0"/>
              <a:t> Yıldırım, Z., &amp; Ergun, N. (2024). Evaluation of manual dexterity when using a mirror of dental students and academicians with increasing professional experience. </a:t>
            </a:r>
            <a:r>
              <a:rPr lang="en-GB" i="1" dirty="0"/>
              <a:t>European journal of dental education : official journal of the Association for Dental Education in Europe</a:t>
            </a:r>
            <a:r>
              <a:rPr lang="en-GB" dirty="0"/>
              <a:t>, </a:t>
            </a:r>
            <a:r>
              <a:rPr lang="en-GB" i="1" dirty="0"/>
              <a:t>28</a:t>
            </a:r>
            <a:r>
              <a:rPr lang="en-GB" dirty="0"/>
              <a:t>(2), 430–437. </a:t>
            </a:r>
            <a:r>
              <a:rPr lang="en-GB" u="sng" dirty="0">
                <a:hlinkClick r:id="rId3"/>
              </a:rPr>
              <a:t>https://doi.org/10.1111/eje.12965</a:t>
            </a:r>
            <a:endParaRPr lang="en-GB" u="sng" dirty="0"/>
          </a:p>
          <a:p>
            <a:pPr marL="342900" indent="-342900">
              <a:buFont typeface="+mj-lt"/>
              <a:buAutoNum type="arabicPeriod"/>
            </a:pPr>
            <a:r>
              <a:rPr lang="en-GB" dirty="0" err="1"/>
              <a:t>Wajngarten</a:t>
            </a:r>
            <a:r>
              <a:rPr lang="en-GB" dirty="0"/>
              <a:t> D, Pazos JM, </a:t>
            </a:r>
            <a:r>
              <a:rPr lang="en-GB" dirty="0" err="1"/>
              <a:t>Menegazzo</a:t>
            </a:r>
            <a:r>
              <a:rPr lang="en-GB" dirty="0"/>
              <a:t> VP, Novo JPD, Garcia PPNS. Magnification effect on fine motor skills of dental students. </a:t>
            </a:r>
            <a:r>
              <a:rPr lang="en-GB" dirty="0" err="1"/>
              <a:t>PLoS</a:t>
            </a:r>
            <a:r>
              <a:rPr lang="en-GB" dirty="0"/>
              <a:t> One. 2021 Nov 8;16(11).</a:t>
            </a:r>
          </a:p>
          <a:p>
            <a:pPr marL="342900" indent="-342900">
              <a:buFont typeface="+mj-lt"/>
              <a:buAutoNum type="arabicPeriod"/>
            </a:pPr>
            <a:r>
              <a:rPr lang="en-GB" dirty="0"/>
              <a:t>Neves, T. D. C., Pazos, J. M., Genaro, L. E., Hallak, J. C., &amp; Garcia, P. P. N. S. (2023). Manual dexterity in dentistry: Development and evaluation of a preclinical training program. </a:t>
            </a:r>
            <a:r>
              <a:rPr lang="en-GB" i="1" dirty="0"/>
              <a:t>Journal of dental education</a:t>
            </a:r>
            <a:r>
              <a:rPr lang="en-GB" dirty="0"/>
              <a:t>, </a:t>
            </a:r>
            <a:r>
              <a:rPr lang="en-GB" i="1" dirty="0"/>
              <a:t>87</a:t>
            </a:r>
            <a:r>
              <a:rPr lang="en-GB" dirty="0"/>
              <a:t>(9), 1242–1249. </a:t>
            </a:r>
            <a:r>
              <a:rPr lang="en-GB" u="sng" dirty="0">
                <a:hlinkClick r:id="rId4"/>
              </a:rPr>
              <a:t>https://doi.org/10.1002/jdd.13233</a:t>
            </a:r>
            <a:endParaRPr lang="en-GB" dirty="0"/>
          </a:p>
          <a:p>
            <a:pPr marL="342900" indent="-342900">
              <a:buFont typeface="+mj-lt"/>
              <a:buAutoNum type="arabicPeriod"/>
            </a:pPr>
            <a:r>
              <a:rPr lang="en-GB" dirty="0"/>
              <a:t>Braun, V. and Clarke, V. (2006) ‘Using thematic analysis in psychology. Qualitative Research in Psychology, 3(2), 77-101.</a:t>
            </a:r>
          </a:p>
          <a:p>
            <a:pPr marL="342900" indent="-342900">
              <a:buFont typeface="+mj-lt"/>
              <a:buAutoNum type="arabicPeriod"/>
            </a:pPr>
            <a:endParaRPr lang="en-GB" dirty="0"/>
          </a:p>
          <a:p>
            <a:pPr marL="342900" indent="-342900">
              <a:buFont typeface="+mj-lt"/>
              <a:buAutoNum type="arabicPeriod"/>
            </a:pPr>
            <a:endParaRPr lang="en-GB" dirty="0"/>
          </a:p>
          <a:p>
            <a:pPr marL="342900" indent="-342900">
              <a:buFont typeface="+mj-lt"/>
              <a:buAutoNum type="arabicPeriod"/>
            </a:pPr>
            <a:endParaRPr lang="en-GB" dirty="0"/>
          </a:p>
          <a:p>
            <a:pPr marL="342900" indent="-342900">
              <a:buFont typeface="+mj-lt"/>
              <a:buAutoNum type="arabicPeriod"/>
            </a:pPr>
            <a:endParaRPr lang="en-GB" dirty="0"/>
          </a:p>
          <a:p>
            <a:pPr marL="342900" indent="-342900">
              <a:buFont typeface="+mj-lt"/>
              <a:buAutoNum type="arabicPeriod"/>
            </a:pPr>
            <a:endParaRPr lang="en-GB" dirty="0"/>
          </a:p>
          <a:p>
            <a:pPr marL="342900" indent="-342900">
              <a:buFont typeface="+mj-lt"/>
              <a:buAutoNum type="arabicPeriod"/>
            </a:pPr>
            <a:endParaRPr lang="en-GB" dirty="0"/>
          </a:p>
          <a:p>
            <a:pPr marL="342900" indent="-342900">
              <a:buFont typeface="+mj-lt"/>
              <a:buAutoNum type="arabicPeriod"/>
            </a:pPr>
            <a:endParaRPr lang="en-GB" dirty="0"/>
          </a:p>
          <a:p>
            <a:pPr marL="342900" indent="-342900">
              <a:buFont typeface="+mj-lt"/>
              <a:buAutoNum type="arabicPeriod"/>
            </a:pPr>
            <a:endParaRPr lang="en-US" dirty="0"/>
          </a:p>
        </p:txBody>
      </p:sp>
    </p:spTree>
    <p:extLst>
      <p:ext uri="{BB962C8B-B14F-4D97-AF65-F5344CB8AC3E}">
        <p14:creationId xmlns:p14="http://schemas.microsoft.com/office/powerpoint/2010/main" val="8871113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255C6-1E2E-E4BD-2E9F-B3321C22A292}"/>
              </a:ext>
            </a:extLst>
          </p:cNvPr>
          <p:cNvSpPr>
            <a:spLocks noGrp="1"/>
          </p:cNvSpPr>
          <p:nvPr>
            <p:ph type="title"/>
          </p:nvPr>
        </p:nvSpPr>
        <p:spPr>
          <a:xfrm>
            <a:off x="429768" y="411480"/>
            <a:ext cx="11045952" cy="1828800"/>
          </a:xfrm>
        </p:spPr>
        <p:txBody>
          <a:bodyPr>
            <a:normAutofit/>
          </a:bodyPr>
          <a:lstStyle/>
          <a:p>
            <a:r>
              <a:rPr lang="en-US" sz="5400" b="1" dirty="0">
                <a:solidFill>
                  <a:srgbClr val="003399"/>
                </a:solidFill>
                <a:latin typeface="Aptos Light" panose="020B0004020202020204" pitchFamily="34" charset="0"/>
              </a:rPr>
              <a:t>Introduction</a:t>
            </a:r>
          </a:p>
        </p:txBody>
      </p:sp>
      <p:sp>
        <p:nvSpPr>
          <p:cNvPr id="3" name="Content Placeholder 2">
            <a:extLst>
              <a:ext uri="{FF2B5EF4-FFF2-40B4-BE49-F238E27FC236}">
                <a16:creationId xmlns:a16="http://schemas.microsoft.com/office/drawing/2014/main" id="{432C04E6-B771-F1FA-85F4-B7984DE55A8E}"/>
              </a:ext>
            </a:extLst>
          </p:cNvPr>
          <p:cNvSpPr>
            <a:spLocks noGrp="1"/>
          </p:cNvSpPr>
          <p:nvPr>
            <p:ph sz="quarter" idx="13"/>
          </p:nvPr>
        </p:nvSpPr>
        <p:spPr>
          <a:xfrm>
            <a:off x="486155" y="1572528"/>
            <a:ext cx="11219688" cy="4503420"/>
          </a:xfrm>
        </p:spPr>
        <p:txBody>
          <a:bodyPr vert="horz" lIns="91440" tIns="45720" rIns="91440" bIns="45720" rtlCol="0" anchor="t">
            <a:normAutofit/>
          </a:bodyPr>
          <a:lstStyle/>
          <a:p>
            <a:pPr marL="342900" indent="-342900">
              <a:buBlip>
                <a:blip>
                  <a:extLst>
                    <a:ext uri="{96DAC541-7B7A-43D3-8B79-37D633B846F1}">
                      <asvg:svgBlip xmlns:asvg="http://schemas.microsoft.com/office/drawing/2016/SVG/main" r:embed="rId3"/>
                    </a:ext>
                  </a:extLst>
                </a:blip>
              </a:buBlip>
            </a:pPr>
            <a:r>
              <a:rPr lang="en-US" sz="2400" dirty="0"/>
              <a:t>Fine motor skills/ manual dexterity = performing </a:t>
            </a:r>
            <a:r>
              <a:rPr lang="en-US" sz="2400" dirty="0">
                <a:solidFill>
                  <a:schemeClr val="accent5">
                    <a:lumMod val="75000"/>
                  </a:schemeClr>
                </a:solidFill>
              </a:rPr>
              <a:t>fine, precise movements </a:t>
            </a:r>
            <a:r>
              <a:rPr lang="en-US" sz="2400" dirty="0"/>
              <a:t>with our hands</a:t>
            </a:r>
            <a:r>
              <a:rPr lang="en-US" sz="2400" dirty="0">
                <a:latin typeface="Calibri" panose="020F0502020204030204" pitchFamily="34" charset="0"/>
                <a:ea typeface="Calibri" panose="020F0502020204030204" pitchFamily="34" charset="0"/>
                <a:cs typeface="Calibri" panose="020F0502020204030204" pitchFamily="34" charset="0"/>
              </a:rPr>
              <a:t>¹</a:t>
            </a:r>
          </a:p>
          <a:p>
            <a:pPr marL="0" indent="0">
              <a:buNone/>
            </a:pPr>
            <a:endParaRPr lang="en-US" sz="2400" dirty="0">
              <a:latin typeface="Calibri" panose="020F0502020204030204" pitchFamily="34" charset="0"/>
              <a:ea typeface="Calibri" panose="020F0502020204030204" pitchFamily="34" charset="0"/>
              <a:cs typeface="Calibri" panose="020F0502020204030204" pitchFamily="34" charset="0"/>
            </a:endParaRPr>
          </a:p>
          <a:p>
            <a:pPr marL="342900" indent="-342900">
              <a:buBlip>
                <a:blip>
                  <a:extLst>
                    <a:ext uri="{96DAC541-7B7A-43D3-8B79-37D633B846F1}">
                      <asvg:svgBlip xmlns:asvg="http://schemas.microsoft.com/office/drawing/2016/SVG/main" r:embed="rId3"/>
                    </a:ext>
                  </a:extLst>
                </a:blip>
              </a:buBlip>
            </a:pPr>
            <a:r>
              <a:rPr lang="en-US" sz="2400" dirty="0"/>
              <a:t>Developed through practice on </a:t>
            </a:r>
            <a:r>
              <a:rPr lang="en-US" sz="2400" dirty="0">
                <a:solidFill>
                  <a:schemeClr val="accent5">
                    <a:lumMod val="75000"/>
                  </a:schemeClr>
                </a:solidFill>
              </a:rPr>
              <a:t>plastic teeth, virtual reality and haptic technology</a:t>
            </a:r>
            <a:r>
              <a:rPr lang="en-US" sz="2400" dirty="0"/>
              <a:t> and ultimately on </a:t>
            </a:r>
            <a:r>
              <a:rPr lang="en-US" sz="2400" dirty="0">
                <a:solidFill>
                  <a:schemeClr val="accent5">
                    <a:lumMod val="75000"/>
                  </a:schemeClr>
                </a:solidFill>
              </a:rPr>
              <a:t>patients </a:t>
            </a:r>
            <a:r>
              <a:rPr lang="en-US" sz="2400" dirty="0"/>
              <a:t>under supervision</a:t>
            </a:r>
          </a:p>
          <a:p>
            <a:pPr marL="0" indent="0">
              <a:buNone/>
            </a:pPr>
            <a:endParaRPr lang="en-US" sz="2400" dirty="0"/>
          </a:p>
          <a:p>
            <a:pPr marL="342900" indent="-342900">
              <a:buBlip>
                <a:blip>
                  <a:extLst>
                    <a:ext uri="{96DAC541-7B7A-43D3-8B79-37D633B846F1}">
                      <asvg:svgBlip xmlns:asvg="http://schemas.microsoft.com/office/drawing/2016/SVG/main" r:embed="rId3"/>
                    </a:ext>
                  </a:extLst>
                </a:blip>
              </a:buBlip>
            </a:pPr>
            <a:r>
              <a:rPr lang="en-US" sz="2400" dirty="0"/>
              <a:t>Some students </a:t>
            </a:r>
            <a:r>
              <a:rPr lang="en-US" sz="2400" dirty="0">
                <a:solidFill>
                  <a:schemeClr val="accent5">
                    <a:lumMod val="75000"/>
                  </a:schemeClr>
                </a:solidFill>
              </a:rPr>
              <a:t>struggle more than others </a:t>
            </a:r>
            <a:r>
              <a:rPr lang="en-US" sz="2400" dirty="0"/>
              <a:t>to develop skills </a:t>
            </a:r>
            <a:r>
              <a:rPr lang="en-US" sz="2400" dirty="0">
                <a:sym typeface="Wingdings" panose="05000000000000000000" pitchFamily="2" charset="2"/>
              </a:rPr>
              <a:t></a:t>
            </a:r>
            <a:r>
              <a:rPr lang="en-US" sz="2400" dirty="0"/>
              <a:t> difficulty in carrying out dental procedures</a:t>
            </a:r>
            <a:r>
              <a:rPr lang="en-US" sz="2400" dirty="0">
                <a:latin typeface="Calibri" panose="020F0502020204030204" pitchFamily="34" charset="0"/>
                <a:ea typeface="Calibri" panose="020F0502020204030204" pitchFamily="34" charset="0"/>
                <a:cs typeface="Calibri" panose="020F0502020204030204" pitchFamily="34" charset="0"/>
              </a:rPr>
              <a:t>²</a:t>
            </a:r>
            <a:endParaRPr lang="en-US" sz="2400" dirty="0"/>
          </a:p>
          <a:p>
            <a:pPr marL="0" indent="0">
              <a:buNone/>
            </a:pPr>
            <a:endParaRPr lang="en-US" sz="2400" dirty="0"/>
          </a:p>
          <a:p>
            <a:pPr marL="285750" indent="-285750">
              <a:buFont typeface="Wingdings" panose="05000000000000000000" pitchFamily="2" charset="2"/>
              <a:buChar char="Ø"/>
            </a:pPr>
            <a:endParaRPr lang="en-US" dirty="0"/>
          </a:p>
          <a:p>
            <a:pPr marL="285750" indent="-285750">
              <a:buFont typeface="Wingdings" panose="05000000000000000000" pitchFamily="2" charset="2"/>
              <a:buChar char="Ø"/>
            </a:pPr>
            <a:endParaRPr lang="en-US" dirty="0"/>
          </a:p>
        </p:txBody>
      </p:sp>
      <p:sp>
        <p:nvSpPr>
          <p:cNvPr id="4" name="Date Placeholder 3">
            <a:extLst>
              <a:ext uri="{FF2B5EF4-FFF2-40B4-BE49-F238E27FC236}">
                <a16:creationId xmlns:a16="http://schemas.microsoft.com/office/drawing/2014/main" id="{24E602D5-209F-C183-95CC-735D34DC9419}"/>
              </a:ext>
            </a:extLst>
          </p:cNvPr>
          <p:cNvSpPr>
            <a:spLocks noGrp="1"/>
          </p:cNvSpPr>
          <p:nvPr>
            <p:ph type="dt" sz="half" idx="10"/>
          </p:nvPr>
        </p:nvSpPr>
        <p:spPr/>
        <p:txBody>
          <a:bodyPr/>
          <a:lstStyle/>
          <a:p>
            <a:r>
              <a:rPr lang="en-US" dirty="0"/>
              <a:t>August 2026</a:t>
            </a:r>
          </a:p>
        </p:txBody>
      </p:sp>
      <p:sp>
        <p:nvSpPr>
          <p:cNvPr id="6" name="Slide Number Placeholder 5">
            <a:extLst>
              <a:ext uri="{FF2B5EF4-FFF2-40B4-BE49-F238E27FC236}">
                <a16:creationId xmlns:a16="http://schemas.microsoft.com/office/drawing/2014/main" id="{5CCDC894-A40D-FD0D-CF41-FEE5AF09BACB}"/>
              </a:ext>
            </a:extLst>
          </p:cNvPr>
          <p:cNvSpPr>
            <a:spLocks noGrp="1"/>
          </p:cNvSpPr>
          <p:nvPr>
            <p:ph type="sldNum" sz="quarter" idx="12"/>
          </p:nvPr>
        </p:nvSpPr>
        <p:spPr/>
        <p:txBody>
          <a:bodyPr/>
          <a:lstStyle/>
          <a:p>
            <a:fld id="{CC057153-B650-4DEB-B370-79DDCFDCE934}" type="slidenum">
              <a:rPr lang="en-US" smtClean="0"/>
              <a:t>2</a:t>
            </a:fld>
            <a:endParaRPr lang="en-US" dirty="0"/>
          </a:p>
        </p:txBody>
      </p:sp>
      <p:cxnSp>
        <p:nvCxnSpPr>
          <p:cNvPr id="5" name="Straight Connector 4">
            <a:extLst>
              <a:ext uri="{FF2B5EF4-FFF2-40B4-BE49-F238E27FC236}">
                <a16:creationId xmlns:a16="http://schemas.microsoft.com/office/drawing/2014/main" id="{B88621EC-D908-E3A9-F342-C0C6DBCB7FC4}"/>
              </a:ext>
            </a:extLst>
          </p:cNvPr>
          <p:cNvCxnSpPr>
            <a:cxnSpLocks/>
          </p:cNvCxnSpPr>
          <p:nvPr/>
        </p:nvCxnSpPr>
        <p:spPr>
          <a:xfrm>
            <a:off x="0" y="1256976"/>
            <a:ext cx="12192000" cy="0"/>
          </a:xfrm>
          <a:prstGeom prst="line">
            <a:avLst/>
          </a:prstGeom>
          <a:ln w="38100" cap="flat" cmpd="sng" algn="ctr">
            <a:solidFill>
              <a:schemeClr val="accent1">
                <a:lumMod val="75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7" name="Straight Connector 6">
            <a:extLst>
              <a:ext uri="{FF2B5EF4-FFF2-40B4-BE49-F238E27FC236}">
                <a16:creationId xmlns:a16="http://schemas.microsoft.com/office/drawing/2014/main" id="{EDDEF1C9-2133-D64E-3AE5-156521C84C55}"/>
              </a:ext>
            </a:extLst>
          </p:cNvPr>
          <p:cNvCxnSpPr>
            <a:cxnSpLocks/>
          </p:cNvCxnSpPr>
          <p:nvPr/>
        </p:nvCxnSpPr>
        <p:spPr>
          <a:xfrm>
            <a:off x="42110" y="6075948"/>
            <a:ext cx="12107779" cy="0"/>
          </a:xfrm>
          <a:prstGeom prst="line">
            <a:avLst/>
          </a:prstGeom>
          <a:ln w="38100" cap="flat" cmpd="sng" algn="ctr">
            <a:solidFill>
              <a:schemeClr val="accent1">
                <a:lumMod val="75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4216523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57F33270-F06B-B268-AE80-8EE5682006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ABE03F-1C1D-1F37-92D8-F21F5C62495F}"/>
              </a:ext>
            </a:extLst>
          </p:cNvPr>
          <p:cNvSpPr>
            <a:spLocks noGrp="1"/>
          </p:cNvSpPr>
          <p:nvPr>
            <p:ph type="title"/>
          </p:nvPr>
        </p:nvSpPr>
        <p:spPr>
          <a:xfrm>
            <a:off x="429768" y="411480"/>
            <a:ext cx="11045952" cy="1828800"/>
          </a:xfrm>
        </p:spPr>
        <p:txBody>
          <a:bodyPr>
            <a:normAutofit/>
          </a:bodyPr>
          <a:lstStyle/>
          <a:p>
            <a:r>
              <a:rPr lang="en-US" sz="5400" b="1" dirty="0">
                <a:solidFill>
                  <a:srgbClr val="003399"/>
                </a:solidFill>
                <a:latin typeface="Aptos Light" panose="020B0004020202020204" pitchFamily="34" charset="0"/>
              </a:rPr>
              <a:t>Background</a:t>
            </a:r>
          </a:p>
        </p:txBody>
      </p:sp>
      <p:sp>
        <p:nvSpPr>
          <p:cNvPr id="3" name="Content Placeholder 2">
            <a:extLst>
              <a:ext uri="{FF2B5EF4-FFF2-40B4-BE49-F238E27FC236}">
                <a16:creationId xmlns:a16="http://schemas.microsoft.com/office/drawing/2014/main" id="{2043C845-EC14-EE5A-B913-A7D84292C0EB}"/>
              </a:ext>
            </a:extLst>
          </p:cNvPr>
          <p:cNvSpPr>
            <a:spLocks noGrp="1"/>
          </p:cNvSpPr>
          <p:nvPr>
            <p:ph sz="quarter" idx="13"/>
          </p:nvPr>
        </p:nvSpPr>
        <p:spPr>
          <a:xfrm>
            <a:off x="486156" y="1509619"/>
            <a:ext cx="11219688" cy="4503420"/>
          </a:xfrm>
        </p:spPr>
        <p:txBody>
          <a:bodyPr vert="horz" lIns="91440" tIns="45720" rIns="91440" bIns="45720" rtlCol="0" anchor="t">
            <a:normAutofit lnSpcReduction="10000"/>
          </a:bodyPr>
          <a:lstStyle/>
          <a:p>
            <a:pPr marL="0" indent="0">
              <a:buNone/>
            </a:pPr>
            <a:r>
              <a:rPr lang="en-US" sz="2000" dirty="0"/>
              <a:t>The literature suggests that students struggle with:</a:t>
            </a:r>
          </a:p>
          <a:p>
            <a:pPr marL="342900" indent="-342900">
              <a:buBlip>
                <a:blip>
                  <a:extLst>
                    <a:ext uri="{96DAC541-7B7A-43D3-8B79-37D633B846F1}">
                      <asvg:svgBlip xmlns:asvg="http://schemas.microsoft.com/office/drawing/2016/SVG/main" r:embed="rId3"/>
                    </a:ext>
                  </a:extLst>
                </a:blip>
              </a:buBlip>
            </a:pPr>
            <a:r>
              <a:rPr lang="en-US" sz="2000" dirty="0"/>
              <a:t>Gauging </a:t>
            </a:r>
            <a:r>
              <a:rPr lang="en-US" sz="2000" dirty="0">
                <a:solidFill>
                  <a:schemeClr val="accent5">
                    <a:lumMod val="75000"/>
                  </a:schemeClr>
                </a:solidFill>
              </a:rPr>
              <a:t>depth and distance</a:t>
            </a:r>
            <a:r>
              <a:rPr lang="en-US" sz="2000" dirty="0">
                <a:solidFill>
                  <a:schemeClr val="accent5">
                    <a:lumMod val="75000"/>
                  </a:schemeClr>
                </a:solidFill>
                <a:latin typeface="Calibri" panose="020F0502020204030204" pitchFamily="34" charset="0"/>
                <a:ea typeface="Calibri" panose="020F0502020204030204" pitchFamily="34" charset="0"/>
                <a:cs typeface="Calibri" panose="020F0502020204030204" pitchFamily="34" charset="0"/>
              </a:rPr>
              <a:t>³</a:t>
            </a:r>
            <a:endParaRPr lang="en-US" sz="2000" dirty="0">
              <a:solidFill>
                <a:schemeClr val="accent5">
                  <a:lumMod val="75000"/>
                </a:schemeClr>
              </a:solidFill>
            </a:endParaRPr>
          </a:p>
          <a:p>
            <a:pPr marL="342900" indent="-342900">
              <a:buBlip>
                <a:blip>
                  <a:extLst>
                    <a:ext uri="{96DAC541-7B7A-43D3-8B79-37D633B846F1}">
                      <asvg:svgBlip xmlns:asvg="http://schemas.microsoft.com/office/drawing/2016/SVG/main" r:embed="rId3"/>
                    </a:ext>
                  </a:extLst>
                </a:blip>
              </a:buBlip>
            </a:pPr>
            <a:r>
              <a:rPr lang="en-US" sz="2000" dirty="0">
                <a:solidFill>
                  <a:schemeClr val="accent5">
                    <a:lumMod val="75000"/>
                  </a:schemeClr>
                </a:solidFill>
              </a:rPr>
              <a:t>Indirect vision</a:t>
            </a:r>
            <a:r>
              <a:rPr lang="en-US" sz="2000" dirty="0">
                <a:solidFill>
                  <a:schemeClr val="accent5">
                    <a:lumMod val="75000"/>
                  </a:schemeClr>
                </a:solidFill>
                <a:latin typeface="Calibri" panose="020F0502020204030204" pitchFamily="34" charset="0"/>
                <a:ea typeface="Calibri" panose="020F0502020204030204" pitchFamily="34" charset="0"/>
                <a:cs typeface="Calibri" panose="020F0502020204030204" pitchFamily="34" charset="0"/>
              </a:rPr>
              <a:t>⁴</a:t>
            </a:r>
            <a:endParaRPr lang="en-US" sz="2000" dirty="0">
              <a:solidFill>
                <a:schemeClr val="accent5">
                  <a:lumMod val="75000"/>
                </a:schemeClr>
              </a:solidFill>
            </a:endParaRPr>
          </a:p>
          <a:p>
            <a:pPr marL="0" indent="0">
              <a:buNone/>
            </a:pPr>
            <a:endParaRPr lang="en-US" sz="2000" dirty="0"/>
          </a:p>
          <a:p>
            <a:pPr marL="0" indent="0">
              <a:buNone/>
            </a:pPr>
            <a:r>
              <a:rPr lang="en-US" sz="2000" dirty="0"/>
              <a:t>Some possible solutions have been considered:</a:t>
            </a:r>
          </a:p>
          <a:p>
            <a:pPr marL="342900" indent="-342900">
              <a:buBlip>
                <a:blip>
                  <a:extLst>
                    <a:ext uri="{96DAC541-7B7A-43D3-8B79-37D633B846F1}">
                      <asvg:svgBlip xmlns:asvg="http://schemas.microsoft.com/office/drawing/2016/SVG/main" r:embed="rId3"/>
                    </a:ext>
                  </a:extLst>
                </a:blip>
              </a:buBlip>
            </a:pPr>
            <a:r>
              <a:rPr lang="en-US" sz="2000" dirty="0">
                <a:solidFill>
                  <a:schemeClr val="accent5">
                    <a:lumMod val="75000"/>
                  </a:schemeClr>
                </a:solidFill>
              </a:rPr>
              <a:t>Manual dexterity admissions screening tests</a:t>
            </a:r>
            <a:r>
              <a:rPr lang="en-US" sz="2000" dirty="0">
                <a:solidFill>
                  <a:schemeClr val="accent5">
                    <a:lumMod val="75000"/>
                  </a:schemeClr>
                </a:solidFill>
                <a:latin typeface="Calibri" panose="020F0502020204030204" pitchFamily="34" charset="0"/>
                <a:ea typeface="Calibri" panose="020F0502020204030204" pitchFamily="34" charset="0"/>
                <a:cs typeface="Calibri" panose="020F0502020204030204" pitchFamily="34" charset="0"/>
              </a:rPr>
              <a:t>⁵</a:t>
            </a:r>
            <a:r>
              <a:rPr lang="en-GB" sz="2000" dirty="0"/>
              <a:t> </a:t>
            </a:r>
            <a:r>
              <a:rPr lang="en-US" sz="2000" dirty="0"/>
              <a:t> – disagreement as skills can be developed with training and practice</a:t>
            </a:r>
            <a:r>
              <a:rPr lang="en-US" sz="2000" dirty="0">
                <a:latin typeface="Calibri" panose="020F0502020204030204" pitchFamily="34" charset="0"/>
                <a:ea typeface="Calibri" panose="020F0502020204030204" pitchFamily="34" charset="0"/>
                <a:cs typeface="Calibri" panose="020F0502020204030204" pitchFamily="34" charset="0"/>
              </a:rPr>
              <a:t>⁶⁻⁸</a:t>
            </a:r>
            <a:r>
              <a:rPr lang="en-US" sz="2000" dirty="0"/>
              <a:t> </a:t>
            </a:r>
          </a:p>
          <a:p>
            <a:pPr marL="342900" indent="-342900">
              <a:buBlip>
                <a:blip>
                  <a:extLst>
                    <a:ext uri="{96DAC541-7B7A-43D3-8B79-37D633B846F1}">
                      <asvg:svgBlip xmlns:asvg="http://schemas.microsoft.com/office/drawing/2016/SVG/main" r:embed="rId3"/>
                    </a:ext>
                  </a:extLst>
                </a:blip>
              </a:buBlip>
            </a:pPr>
            <a:r>
              <a:rPr lang="en-US" sz="2000" dirty="0">
                <a:solidFill>
                  <a:schemeClr val="accent5">
                    <a:lumMod val="75000"/>
                  </a:schemeClr>
                </a:solidFill>
              </a:rPr>
              <a:t>Magnification</a:t>
            </a:r>
            <a:r>
              <a:rPr lang="en-US" sz="2000" dirty="0">
                <a:solidFill>
                  <a:schemeClr val="accent5">
                    <a:lumMod val="75000"/>
                  </a:schemeClr>
                </a:solidFill>
                <a:latin typeface="Calibri" panose="020F0502020204030204" pitchFamily="34" charset="0"/>
                <a:ea typeface="Calibri" panose="020F0502020204030204" pitchFamily="34" charset="0"/>
                <a:cs typeface="Calibri" panose="020F0502020204030204" pitchFamily="34" charset="0"/>
              </a:rPr>
              <a:t>⁹</a:t>
            </a:r>
            <a:r>
              <a:rPr lang="en-US" sz="2000" dirty="0">
                <a:solidFill>
                  <a:schemeClr val="accent5">
                    <a:lumMod val="75000"/>
                  </a:schemeClr>
                </a:solidFill>
              </a:rPr>
              <a:t> </a:t>
            </a:r>
            <a:r>
              <a:rPr lang="en-US" sz="2000" dirty="0"/>
              <a:t>(loupes)</a:t>
            </a:r>
            <a:r>
              <a:rPr lang="en-GB" sz="2000" dirty="0"/>
              <a:t> </a:t>
            </a:r>
            <a:r>
              <a:rPr lang="en-US" sz="2000" dirty="0"/>
              <a:t>– introduces a financial burden </a:t>
            </a:r>
          </a:p>
          <a:p>
            <a:pPr marL="342900" indent="-342900">
              <a:buBlip>
                <a:blip>
                  <a:extLst>
                    <a:ext uri="{96DAC541-7B7A-43D3-8B79-37D633B846F1}">
                      <asvg:svgBlip xmlns:asvg="http://schemas.microsoft.com/office/drawing/2016/SVG/main" r:embed="rId3"/>
                    </a:ext>
                  </a:extLst>
                </a:blip>
              </a:buBlip>
            </a:pPr>
            <a:r>
              <a:rPr lang="en-US" sz="2000" dirty="0">
                <a:solidFill>
                  <a:schemeClr val="accent5">
                    <a:lumMod val="75000"/>
                  </a:schemeClr>
                </a:solidFill>
              </a:rPr>
              <a:t>Creative media </a:t>
            </a:r>
            <a:r>
              <a:rPr lang="en-US" sz="2000" dirty="0"/>
              <a:t>such as drawing, wax sculpting and illustrative videos</a:t>
            </a:r>
            <a:r>
              <a:rPr lang="en-US" sz="2000" dirty="0">
                <a:latin typeface="Calibri" panose="020F0502020204030204" pitchFamily="34" charset="0"/>
                <a:ea typeface="Calibri" panose="020F0502020204030204" pitchFamily="34" charset="0"/>
                <a:cs typeface="Calibri" panose="020F0502020204030204" pitchFamily="34" charset="0"/>
              </a:rPr>
              <a:t>¹⁰</a:t>
            </a:r>
            <a:r>
              <a:rPr lang="en-GB" sz="2000" dirty="0"/>
              <a:t> – improves student preparation </a:t>
            </a:r>
            <a:endParaRPr lang="en-US" sz="2000" dirty="0"/>
          </a:p>
        </p:txBody>
      </p:sp>
      <p:sp>
        <p:nvSpPr>
          <p:cNvPr id="4" name="Date Placeholder 3">
            <a:extLst>
              <a:ext uri="{FF2B5EF4-FFF2-40B4-BE49-F238E27FC236}">
                <a16:creationId xmlns:a16="http://schemas.microsoft.com/office/drawing/2014/main" id="{BE8921EF-5F5C-463A-94EF-0EFCA11856A7}"/>
              </a:ext>
            </a:extLst>
          </p:cNvPr>
          <p:cNvSpPr>
            <a:spLocks noGrp="1"/>
          </p:cNvSpPr>
          <p:nvPr>
            <p:ph type="dt" sz="half" idx="10"/>
          </p:nvPr>
        </p:nvSpPr>
        <p:spPr/>
        <p:txBody>
          <a:bodyPr/>
          <a:lstStyle/>
          <a:p>
            <a:r>
              <a:rPr lang="en-US" dirty="0"/>
              <a:t>August 2026</a:t>
            </a:r>
          </a:p>
        </p:txBody>
      </p:sp>
      <p:sp>
        <p:nvSpPr>
          <p:cNvPr id="6" name="Slide Number Placeholder 5">
            <a:extLst>
              <a:ext uri="{FF2B5EF4-FFF2-40B4-BE49-F238E27FC236}">
                <a16:creationId xmlns:a16="http://schemas.microsoft.com/office/drawing/2014/main" id="{F0E035DE-B3AA-E56C-EA2A-1EBEB3ADC6CC}"/>
              </a:ext>
            </a:extLst>
          </p:cNvPr>
          <p:cNvSpPr>
            <a:spLocks noGrp="1"/>
          </p:cNvSpPr>
          <p:nvPr>
            <p:ph type="sldNum" sz="quarter" idx="12"/>
          </p:nvPr>
        </p:nvSpPr>
        <p:spPr/>
        <p:txBody>
          <a:bodyPr/>
          <a:lstStyle/>
          <a:p>
            <a:fld id="{CC057153-B650-4DEB-B370-79DDCFDCE934}" type="slidenum">
              <a:rPr lang="en-US" smtClean="0"/>
              <a:t>3</a:t>
            </a:fld>
            <a:endParaRPr lang="en-US" dirty="0"/>
          </a:p>
        </p:txBody>
      </p:sp>
      <p:cxnSp>
        <p:nvCxnSpPr>
          <p:cNvPr id="5" name="Straight Connector 4">
            <a:extLst>
              <a:ext uri="{FF2B5EF4-FFF2-40B4-BE49-F238E27FC236}">
                <a16:creationId xmlns:a16="http://schemas.microsoft.com/office/drawing/2014/main" id="{997A2315-AE1D-A823-E9F4-7130CFACE0CA}"/>
              </a:ext>
            </a:extLst>
          </p:cNvPr>
          <p:cNvCxnSpPr>
            <a:cxnSpLocks/>
          </p:cNvCxnSpPr>
          <p:nvPr/>
        </p:nvCxnSpPr>
        <p:spPr>
          <a:xfrm>
            <a:off x="0" y="1256976"/>
            <a:ext cx="12192000" cy="0"/>
          </a:xfrm>
          <a:prstGeom prst="line">
            <a:avLst/>
          </a:prstGeom>
          <a:ln w="38100" cap="flat" cmpd="sng" algn="ctr">
            <a:solidFill>
              <a:schemeClr val="accent1">
                <a:lumMod val="75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7" name="Straight Connector 6">
            <a:extLst>
              <a:ext uri="{FF2B5EF4-FFF2-40B4-BE49-F238E27FC236}">
                <a16:creationId xmlns:a16="http://schemas.microsoft.com/office/drawing/2014/main" id="{02F090CB-7F8E-C990-AABE-B0BBF05AC7B6}"/>
              </a:ext>
            </a:extLst>
          </p:cNvPr>
          <p:cNvCxnSpPr>
            <a:cxnSpLocks/>
          </p:cNvCxnSpPr>
          <p:nvPr/>
        </p:nvCxnSpPr>
        <p:spPr>
          <a:xfrm>
            <a:off x="0" y="6172200"/>
            <a:ext cx="12192000" cy="0"/>
          </a:xfrm>
          <a:prstGeom prst="line">
            <a:avLst/>
          </a:prstGeom>
          <a:ln w="38100" cap="flat" cmpd="sng" algn="ctr">
            <a:solidFill>
              <a:schemeClr val="accent1">
                <a:lumMod val="75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2713263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1300449" y="3726163"/>
            <a:ext cx="6721529" cy="2505650"/>
            <a:chOff x="0" y="0"/>
            <a:chExt cx="1328666" cy="495300"/>
          </a:xfrm>
        </p:grpSpPr>
        <p:sp>
          <p:nvSpPr>
            <p:cNvPr id="3" name="Freeform 3"/>
            <p:cNvSpPr/>
            <p:nvPr/>
          </p:nvSpPr>
          <p:spPr>
            <a:xfrm>
              <a:off x="19398" y="0"/>
              <a:ext cx="1289870" cy="495300"/>
            </a:xfrm>
            <a:custGeom>
              <a:avLst/>
              <a:gdLst/>
              <a:ahLst/>
              <a:cxnLst/>
              <a:rect l="l" t="t" r="r" b="b"/>
              <a:pathLst>
                <a:path w="1289870" h="495300">
                  <a:moveTo>
                    <a:pt x="264373" y="0"/>
                  </a:moveTo>
                  <a:lnTo>
                    <a:pt x="1255685" y="0"/>
                  </a:lnTo>
                  <a:cubicBezTo>
                    <a:pt x="1267359" y="0"/>
                    <a:pt x="1278226" y="5957"/>
                    <a:pt x="1284505" y="15799"/>
                  </a:cubicBezTo>
                  <a:cubicBezTo>
                    <a:pt x="1290783" y="25640"/>
                    <a:pt x="1291606" y="38005"/>
                    <a:pt x="1286686" y="48592"/>
                  </a:cubicBezTo>
                  <a:lnTo>
                    <a:pt x="1101664" y="446708"/>
                  </a:lnTo>
                  <a:cubicBezTo>
                    <a:pt x="1087891" y="476344"/>
                    <a:pt x="1058178" y="495300"/>
                    <a:pt x="1025498" y="495300"/>
                  </a:cubicBezTo>
                  <a:lnTo>
                    <a:pt x="34185" y="495300"/>
                  </a:lnTo>
                  <a:cubicBezTo>
                    <a:pt x="22511" y="495300"/>
                    <a:pt x="11645" y="489343"/>
                    <a:pt x="5366" y="479501"/>
                  </a:cubicBezTo>
                  <a:cubicBezTo>
                    <a:pt x="-913" y="469660"/>
                    <a:pt x="-1735" y="457295"/>
                    <a:pt x="3185" y="446708"/>
                  </a:cubicBezTo>
                  <a:lnTo>
                    <a:pt x="188207" y="48592"/>
                  </a:lnTo>
                  <a:cubicBezTo>
                    <a:pt x="201980" y="18956"/>
                    <a:pt x="231693" y="0"/>
                    <a:pt x="264373" y="0"/>
                  </a:cubicBezTo>
                  <a:close/>
                </a:path>
              </a:pathLst>
            </a:custGeom>
            <a:solidFill>
              <a:srgbClr val="8DD2F8"/>
            </a:solidFill>
          </p:spPr>
          <p:txBody>
            <a:bodyPr/>
            <a:lstStyle/>
            <a:p>
              <a:endParaRPr lang="en-GB" sz="1200"/>
            </a:p>
          </p:txBody>
        </p:sp>
        <p:sp>
          <p:nvSpPr>
            <p:cNvPr id="4" name="TextBox 4"/>
            <p:cNvSpPr txBox="1"/>
            <p:nvPr/>
          </p:nvSpPr>
          <p:spPr>
            <a:xfrm>
              <a:off x="254000" y="-19050"/>
              <a:ext cx="820666" cy="514350"/>
            </a:xfrm>
            <a:prstGeom prst="rect">
              <a:avLst/>
            </a:prstGeom>
          </p:spPr>
          <p:txBody>
            <a:bodyPr lIns="33867" tIns="33867" rIns="33867" bIns="33867" rtlCol="0" anchor="ctr"/>
            <a:lstStyle/>
            <a:p>
              <a:pPr algn="ctr">
                <a:lnSpc>
                  <a:spcPts val="1363"/>
                </a:lnSpc>
              </a:pPr>
              <a:endParaRPr sz="1200"/>
            </a:p>
          </p:txBody>
        </p:sp>
      </p:grpSp>
      <p:grpSp>
        <p:nvGrpSpPr>
          <p:cNvPr id="11" name="Group 62">
            <a:extLst>
              <a:ext uri="{FF2B5EF4-FFF2-40B4-BE49-F238E27FC236}">
                <a16:creationId xmlns:a16="http://schemas.microsoft.com/office/drawing/2014/main" id="{5A2E2FC9-0076-DFA8-6834-B35334A7EF21}"/>
              </a:ext>
            </a:extLst>
          </p:cNvPr>
          <p:cNvGrpSpPr/>
          <p:nvPr/>
        </p:nvGrpSpPr>
        <p:grpSpPr>
          <a:xfrm>
            <a:off x="4220556" y="5692356"/>
            <a:ext cx="903194" cy="903194"/>
            <a:chOff x="0" y="0"/>
            <a:chExt cx="812800" cy="812800"/>
          </a:xfrm>
        </p:grpSpPr>
        <p:sp>
          <p:nvSpPr>
            <p:cNvPr id="12" name="Freeform 63">
              <a:extLst>
                <a:ext uri="{FF2B5EF4-FFF2-40B4-BE49-F238E27FC236}">
                  <a16:creationId xmlns:a16="http://schemas.microsoft.com/office/drawing/2014/main" id="{D64FB083-3F37-EA4C-E8B0-6BC56B98BF42}"/>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6F6F6"/>
            </a:solidFill>
          </p:spPr>
          <p:txBody>
            <a:bodyPr/>
            <a:lstStyle/>
            <a:p>
              <a:endParaRPr lang="en-GB" sz="1200"/>
            </a:p>
          </p:txBody>
        </p:sp>
        <p:sp>
          <p:nvSpPr>
            <p:cNvPr id="13" name="TextBox 64">
              <a:extLst>
                <a:ext uri="{FF2B5EF4-FFF2-40B4-BE49-F238E27FC236}">
                  <a16:creationId xmlns:a16="http://schemas.microsoft.com/office/drawing/2014/main" id="{A0CBD557-D342-71E2-C8B6-BE960FF5B5C8}"/>
                </a:ext>
              </a:extLst>
            </p:cNvPr>
            <p:cNvSpPr txBox="1"/>
            <p:nvPr/>
          </p:nvSpPr>
          <p:spPr>
            <a:xfrm>
              <a:off x="76200" y="57150"/>
              <a:ext cx="660400" cy="679450"/>
            </a:xfrm>
            <a:prstGeom prst="rect">
              <a:avLst/>
            </a:prstGeom>
          </p:spPr>
          <p:txBody>
            <a:bodyPr lIns="33867" tIns="33867" rIns="33867" bIns="33867" rtlCol="0" anchor="ctr"/>
            <a:lstStyle/>
            <a:p>
              <a:pPr algn="ctr">
                <a:lnSpc>
                  <a:spcPts val="1363"/>
                </a:lnSpc>
              </a:pPr>
              <a:endParaRPr sz="1200"/>
            </a:p>
          </p:txBody>
        </p:sp>
      </p:grpSp>
      <p:sp>
        <p:nvSpPr>
          <p:cNvPr id="5" name="Freeform 5"/>
          <p:cNvSpPr/>
          <p:nvPr/>
        </p:nvSpPr>
        <p:spPr>
          <a:xfrm rot="-5400000">
            <a:off x="4437352" y="4471337"/>
            <a:ext cx="2898455" cy="332005"/>
          </a:xfrm>
          <a:custGeom>
            <a:avLst/>
            <a:gdLst/>
            <a:ahLst/>
            <a:cxnLst/>
            <a:rect l="l" t="t" r="r" b="b"/>
            <a:pathLst>
              <a:path w="4347682" h="498007">
                <a:moveTo>
                  <a:pt x="0" y="0"/>
                </a:moveTo>
                <a:lnTo>
                  <a:pt x="4347681" y="0"/>
                </a:lnTo>
                <a:lnTo>
                  <a:pt x="4347681" y="498007"/>
                </a:lnTo>
                <a:lnTo>
                  <a:pt x="0" y="498007"/>
                </a:lnTo>
                <a:lnTo>
                  <a:pt x="0" y="0"/>
                </a:lnTo>
                <a:close/>
              </a:path>
            </a:pathLst>
          </a:custGeom>
          <a:blipFill>
            <a:blip r:embed="rId2">
              <a:alphaModFix amt="48000"/>
            </a:blip>
            <a:stretch>
              <a:fillRect/>
            </a:stretch>
          </a:blipFill>
        </p:spPr>
        <p:txBody>
          <a:bodyPr/>
          <a:lstStyle/>
          <a:p>
            <a:endParaRPr lang="en-GB" sz="1200"/>
          </a:p>
        </p:txBody>
      </p:sp>
      <p:grpSp>
        <p:nvGrpSpPr>
          <p:cNvPr id="18" name="Group 18"/>
          <p:cNvGrpSpPr/>
          <p:nvPr/>
        </p:nvGrpSpPr>
        <p:grpSpPr>
          <a:xfrm rot="5400000">
            <a:off x="3800086" y="3824294"/>
            <a:ext cx="6721529" cy="2505650"/>
            <a:chOff x="0" y="0"/>
            <a:chExt cx="1328666" cy="495300"/>
          </a:xfrm>
        </p:grpSpPr>
        <p:sp>
          <p:nvSpPr>
            <p:cNvPr id="19" name="Freeform 19"/>
            <p:cNvSpPr/>
            <p:nvPr/>
          </p:nvSpPr>
          <p:spPr>
            <a:xfrm>
              <a:off x="19398" y="0"/>
              <a:ext cx="1289870" cy="495300"/>
            </a:xfrm>
            <a:custGeom>
              <a:avLst/>
              <a:gdLst/>
              <a:ahLst/>
              <a:cxnLst/>
              <a:rect l="l" t="t" r="r" b="b"/>
              <a:pathLst>
                <a:path w="1289870" h="495300">
                  <a:moveTo>
                    <a:pt x="264373" y="0"/>
                  </a:moveTo>
                  <a:lnTo>
                    <a:pt x="1255685" y="0"/>
                  </a:lnTo>
                  <a:cubicBezTo>
                    <a:pt x="1267359" y="0"/>
                    <a:pt x="1278226" y="5957"/>
                    <a:pt x="1284505" y="15799"/>
                  </a:cubicBezTo>
                  <a:cubicBezTo>
                    <a:pt x="1290783" y="25640"/>
                    <a:pt x="1291606" y="38005"/>
                    <a:pt x="1286686" y="48592"/>
                  </a:cubicBezTo>
                  <a:lnTo>
                    <a:pt x="1101664" y="446708"/>
                  </a:lnTo>
                  <a:cubicBezTo>
                    <a:pt x="1087891" y="476344"/>
                    <a:pt x="1058178" y="495300"/>
                    <a:pt x="1025498" y="495300"/>
                  </a:cubicBezTo>
                  <a:lnTo>
                    <a:pt x="34185" y="495300"/>
                  </a:lnTo>
                  <a:cubicBezTo>
                    <a:pt x="22511" y="495300"/>
                    <a:pt x="11645" y="489343"/>
                    <a:pt x="5366" y="479501"/>
                  </a:cubicBezTo>
                  <a:cubicBezTo>
                    <a:pt x="-913" y="469660"/>
                    <a:pt x="-1735" y="457295"/>
                    <a:pt x="3185" y="446708"/>
                  </a:cubicBezTo>
                  <a:lnTo>
                    <a:pt x="188207" y="48592"/>
                  </a:lnTo>
                  <a:cubicBezTo>
                    <a:pt x="201980" y="18956"/>
                    <a:pt x="231693" y="0"/>
                    <a:pt x="264373" y="0"/>
                  </a:cubicBezTo>
                  <a:close/>
                </a:path>
              </a:pathLst>
            </a:custGeom>
            <a:solidFill>
              <a:srgbClr val="B0D87B"/>
            </a:solidFill>
          </p:spPr>
          <p:txBody>
            <a:bodyPr/>
            <a:lstStyle/>
            <a:p>
              <a:endParaRPr lang="en-GB" sz="1200"/>
            </a:p>
          </p:txBody>
        </p:sp>
        <p:sp>
          <p:nvSpPr>
            <p:cNvPr id="20" name="TextBox 20"/>
            <p:cNvSpPr txBox="1"/>
            <p:nvPr/>
          </p:nvSpPr>
          <p:spPr>
            <a:xfrm>
              <a:off x="254000" y="-19050"/>
              <a:ext cx="820666" cy="514350"/>
            </a:xfrm>
            <a:prstGeom prst="rect">
              <a:avLst/>
            </a:prstGeom>
          </p:spPr>
          <p:txBody>
            <a:bodyPr lIns="33867" tIns="33867" rIns="33867" bIns="33867" rtlCol="0" anchor="ctr"/>
            <a:lstStyle/>
            <a:p>
              <a:pPr algn="ctr">
                <a:lnSpc>
                  <a:spcPts val="1363"/>
                </a:lnSpc>
              </a:pPr>
              <a:endParaRPr sz="1200"/>
            </a:p>
          </p:txBody>
        </p:sp>
      </p:grpSp>
      <p:grpSp>
        <p:nvGrpSpPr>
          <p:cNvPr id="21" name="Group 21"/>
          <p:cNvGrpSpPr/>
          <p:nvPr/>
        </p:nvGrpSpPr>
        <p:grpSpPr>
          <a:xfrm>
            <a:off x="3584254" y="1974380"/>
            <a:ext cx="539750" cy="539750"/>
            <a:chOff x="0" y="0"/>
            <a:chExt cx="1079500" cy="1079500"/>
          </a:xfrm>
        </p:grpSpPr>
        <p:grpSp>
          <p:nvGrpSpPr>
            <p:cNvPr id="22" name="Group 22"/>
            <p:cNvGrpSpPr/>
            <p:nvPr/>
          </p:nvGrpSpPr>
          <p:grpSpPr>
            <a:xfrm>
              <a:off x="0" y="0"/>
              <a:ext cx="1079500" cy="1079500"/>
              <a:chOff x="0" y="0"/>
              <a:chExt cx="774466" cy="774466"/>
            </a:xfrm>
          </p:grpSpPr>
          <p:sp>
            <p:nvSpPr>
              <p:cNvPr id="23" name="Freeform 23"/>
              <p:cNvSpPr/>
              <p:nvPr/>
            </p:nvSpPr>
            <p:spPr>
              <a:xfrm>
                <a:off x="0" y="0"/>
                <a:ext cx="774466" cy="774466"/>
              </a:xfrm>
              <a:custGeom>
                <a:avLst/>
                <a:gdLst/>
                <a:ahLst/>
                <a:cxnLst/>
                <a:rect l="l" t="t" r="r" b="b"/>
                <a:pathLst>
                  <a:path w="774466" h="774466">
                    <a:moveTo>
                      <a:pt x="387233" y="0"/>
                    </a:moveTo>
                    <a:cubicBezTo>
                      <a:pt x="173370" y="0"/>
                      <a:pt x="0" y="173370"/>
                      <a:pt x="0" y="387233"/>
                    </a:cubicBezTo>
                    <a:cubicBezTo>
                      <a:pt x="0" y="601096"/>
                      <a:pt x="173370" y="774466"/>
                      <a:pt x="387233" y="774466"/>
                    </a:cubicBezTo>
                    <a:cubicBezTo>
                      <a:pt x="601096" y="774466"/>
                      <a:pt x="774466" y="601096"/>
                      <a:pt x="774466" y="387233"/>
                    </a:cubicBezTo>
                    <a:cubicBezTo>
                      <a:pt x="774466" y="173370"/>
                      <a:pt x="601096" y="0"/>
                      <a:pt x="387233" y="0"/>
                    </a:cubicBezTo>
                    <a:close/>
                  </a:path>
                </a:pathLst>
              </a:custGeom>
              <a:solidFill>
                <a:srgbClr val="000000"/>
              </a:solidFill>
              <a:ln cap="sq">
                <a:noFill/>
                <a:prstDash val="solid"/>
                <a:miter/>
              </a:ln>
            </p:spPr>
            <p:txBody>
              <a:bodyPr/>
              <a:lstStyle/>
              <a:p>
                <a:endParaRPr lang="en-GB" sz="1200"/>
              </a:p>
            </p:txBody>
          </p:sp>
          <p:sp>
            <p:nvSpPr>
              <p:cNvPr id="24" name="TextBox 24"/>
              <p:cNvSpPr txBox="1"/>
              <p:nvPr/>
            </p:nvSpPr>
            <p:spPr>
              <a:xfrm>
                <a:off x="72606" y="63081"/>
                <a:ext cx="629254" cy="638779"/>
              </a:xfrm>
              <a:prstGeom prst="rect">
                <a:avLst/>
              </a:prstGeom>
            </p:spPr>
            <p:txBody>
              <a:bodyPr lIns="33867" tIns="33867" rIns="33867" bIns="33867" rtlCol="0" anchor="ctr"/>
              <a:lstStyle/>
              <a:p>
                <a:pPr algn="ctr">
                  <a:lnSpc>
                    <a:spcPts val="588"/>
                  </a:lnSpc>
                  <a:spcBef>
                    <a:spcPct val="0"/>
                  </a:spcBef>
                </a:pPr>
                <a:endParaRPr sz="1200"/>
              </a:p>
            </p:txBody>
          </p:sp>
        </p:grpSp>
        <p:sp>
          <p:nvSpPr>
            <p:cNvPr id="25" name="TextBox 25"/>
            <p:cNvSpPr txBox="1"/>
            <p:nvPr/>
          </p:nvSpPr>
          <p:spPr>
            <a:xfrm>
              <a:off x="279556" y="191756"/>
              <a:ext cx="520388" cy="743794"/>
            </a:xfrm>
            <a:prstGeom prst="rect">
              <a:avLst/>
            </a:prstGeom>
          </p:spPr>
          <p:txBody>
            <a:bodyPr lIns="0" tIns="0" rIns="0" bIns="0" rtlCol="0" anchor="t">
              <a:spAutoFit/>
            </a:bodyPr>
            <a:lstStyle/>
            <a:p>
              <a:pPr algn="ctr">
                <a:lnSpc>
                  <a:spcPts val="2851"/>
                </a:lnSpc>
              </a:pPr>
              <a:r>
                <a:rPr lang="en-US" sz="2909" b="1" spc="145">
                  <a:solidFill>
                    <a:srgbClr val="FFFFFF"/>
                  </a:solidFill>
                  <a:latin typeface="Raleway Bold"/>
                  <a:ea typeface="Raleway Bold"/>
                  <a:cs typeface="Raleway Bold"/>
                  <a:sym typeface="Raleway Bold"/>
                </a:rPr>
                <a:t>1</a:t>
              </a:r>
            </a:p>
          </p:txBody>
        </p:sp>
      </p:grpSp>
      <p:grpSp>
        <p:nvGrpSpPr>
          <p:cNvPr id="26" name="Group 26"/>
          <p:cNvGrpSpPr/>
          <p:nvPr/>
        </p:nvGrpSpPr>
        <p:grpSpPr>
          <a:xfrm>
            <a:off x="5958627" y="2000142"/>
            <a:ext cx="539750" cy="539750"/>
            <a:chOff x="-1" y="14543"/>
            <a:chExt cx="1079500" cy="1079499"/>
          </a:xfrm>
        </p:grpSpPr>
        <p:grpSp>
          <p:nvGrpSpPr>
            <p:cNvPr id="27" name="Group 27"/>
            <p:cNvGrpSpPr/>
            <p:nvPr/>
          </p:nvGrpSpPr>
          <p:grpSpPr>
            <a:xfrm>
              <a:off x="-1" y="14543"/>
              <a:ext cx="1079500" cy="1079499"/>
              <a:chOff x="-1" y="10434"/>
              <a:chExt cx="774466" cy="774465"/>
            </a:xfrm>
          </p:grpSpPr>
          <p:sp>
            <p:nvSpPr>
              <p:cNvPr id="28" name="Freeform 28"/>
              <p:cNvSpPr/>
              <p:nvPr/>
            </p:nvSpPr>
            <p:spPr>
              <a:xfrm>
                <a:off x="-1" y="10434"/>
                <a:ext cx="774466" cy="774465"/>
              </a:xfrm>
              <a:custGeom>
                <a:avLst/>
                <a:gdLst/>
                <a:ahLst/>
                <a:cxnLst/>
                <a:rect l="l" t="t" r="r" b="b"/>
                <a:pathLst>
                  <a:path w="774466" h="774466">
                    <a:moveTo>
                      <a:pt x="387233" y="0"/>
                    </a:moveTo>
                    <a:cubicBezTo>
                      <a:pt x="173370" y="0"/>
                      <a:pt x="0" y="173370"/>
                      <a:pt x="0" y="387233"/>
                    </a:cubicBezTo>
                    <a:cubicBezTo>
                      <a:pt x="0" y="601096"/>
                      <a:pt x="173370" y="774466"/>
                      <a:pt x="387233" y="774466"/>
                    </a:cubicBezTo>
                    <a:cubicBezTo>
                      <a:pt x="601096" y="774466"/>
                      <a:pt x="774466" y="601096"/>
                      <a:pt x="774466" y="387233"/>
                    </a:cubicBezTo>
                    <a:cubicBezTo>
                      <a:pt x="774466" y="173370"/>
                      <a:pt x="601096" y="0"/>
                      <a:pt x="387233" y="0"/>
                    </a:cubicBezTo>
                    <a:close/>
                  </a:path>
                </a:pathLst>
              </a:custGeom>
              <a:solidFill>
                <a:srgbClr val="000000"/>
              </a:solidFill>
              <a:ln cap="sq">
                <a:noFill/>
                <a:prstDash val="solid"/>
                <a:miter/>
              </a:ln>
            </p:spPr>
            <p:txBody>
              <a:bodyPr/>
              <a:lstStyle/>
              <a:p>
                <a:endParaRPr lang="en-GB" sz="1200"/>
              </a:p>
            </p:txBody>
          </p:sp>
          <p:sp>
            <p:nvSpPr>
              <p:cNvPr id="29" name="TextBox 29"/>
              <p:cNvSpPr txBox="1"/>
              <p:nvPr/>
            </p:nvSpPr>
            <p:spPr>
              <a:xfrm>
                <a:off x="72606" y="63081"/>
                <a:ext cx="629254" cy="638779"/>
              </a:xfrm>
              <a:prstGeom prst="rect">
                <a:avLst/>
              </a:prstGeom>
            </p:spPr>
            <p:txBody>
              <a:bodyPr lIns="33867" tIns="33867" rIns="33867" bIns="33867" rtlCol="0" anchor="ctr"/>
              <a:lstStyle/>
              <a:p>
                <a:pPr algn="ctr">
                  <a:lnSpc>
                    <a:spcPts val="588"/>
                  </a:lnSpc>
                  <a:spcBef>
                    <a:spcPct val="0"/>
                  </a:spcBef>
                </a:pPr>
                <a:endParaRPr sz="1200"/>
              </a:p>
            </p:txBody>
          </p:sp>
        </p:grpSp>
        <p:sp>
          <p:nvSpPr>
            <p:cNvPr id="30" name="TextBox 30"/>
            <p:cNvSpPr txBox="1"/>
            <p:nvPr/>
          </p:nvSpPr>
          <p:spPr>
            <a:xfrm>
              <a:off x="279556" y="191756"/>
              <a:ext cx="520388" cy="743794"/>
            </a:xfrm>
            <a:prstGeom prst="rect">
              <a:avLst/>
            </a:prstGeom>
          </p:spPr>
          <p:txBody>
            <a:bodyPr lIns="0" tIns="0" rIns="0" bIns="0" rtlCol="0" anchor="t">
              <a:spAutoFit/>
            </a:bodyPr>
            <a:lstStyle/>
            <a:p>
              <a:pPr algn="ctr">
                <a:lnSpc>
                  <a:spcPts val="2851"/>
                </a:lnSpc>
              </a:pPr>
              <a:r>
                <a:rPr lang="en-US" sz="2909" b="1" spc="145" dirty="0">
                  <a:solidFill>
                    <a:srgbClr val="FFFFFF"/>
                  </a:solidFill>
                  <a:latin typeface="Raleway Bold"/>
                  <a:ea typeface="Raleway Bold"/>
                  <a:cs typeface="Raleway Bold"/>
                  <a:sym typeface="Raleway Bold"/>
                </a:rPr>
                <a:t>2</a:t>
              </a:r>
            </a:p>
          </p:txBody>
        </p:sp>
      </p:grpSp>
      <p:grpSp>
        <p:nvGrpSpPr>
          <p:cNvPr id="62" name="Group 62"/>
          <p:cNvGrpSpPr/>
          <p:nvPr/>
        </p:nvGrpSpPr>
        <p:grpSpPr>
          <a:xfrm>
            <a:off x="6615407" y="5634970"/>
            <a:ext cx="903194" cy="903194"/>
            <a:chOff x="0" y="0"/>
            <a:chExt cx="812800" cy="812800"/>
          </a:xfrm>
        </p:grpSpPr>
        <p:sp>
          <p:nvSpPr>
            <p:cNvPr id="63" name="Freeform 6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6F6F6"/>
            </a:solidFill>
          </p:spPr>
          <p:txBody>
            <a:bodyPr/>
            <a:lstStyle/>
            <a:p>
              <a:endParaRPr lang="en-GB" sz="1200"/>
            </a:p>
          </p:txBody>
        </p:sp>
        <p:sp>
          <p:nvSpPr>
            <p:cNvPr id="64" name="TextBox 64"/>
            <p:cNvSpPr txBox="1"/>
            <p:nvPr/>
          </p:nvSpPr>
          <p:spPr>
            <a:xfrm>
              <a:off x="76200" y="57150"/>
              <a:ext cx="660400" cy="679450"/>
            </a:xfrm>
            <a:prstGeom prst="rect">
              <a:avLst/>
            </a:prstGeom>
          </p:spPr>
          <p:txBody>
            <a:bodyPr lIns="33867" tIns="33867" rIns="33867" bIns="33867" rtlCol="0" anchor="ctr"/>
            <a:lstStyle/>
            <a:p>
              <a:pPr algn="ctr">
                <a:lnSpc>
                  <a:spcPts val="1363"/>
                </a:lnSpc>
              </a:pPr>
              <a:endParaRPr sz="1200"/>
            </a:p>
          </p:txBody>
        </p:sp>
      </p:grpSp>
      <p:sp>
        <p:nvSpPr>
          <p:cNvPr id="66" name="TextBox 66"/>
          <p:cNvSpPr txBox="1"/>
          <p:nvPr/>
        </p:nvSpPr>
        <p:spPr>
          <a:xfrm>
            <a:off x="3504760" y="2957091"/>
            <a:ext cx="2005713" cy="237757"/>
          </a:xfrm>
          <a:prstGeom prst="rect">
            <a:avLst/>
          </a:prstGeom>
        </p:spPr>
        <p:txBody>
          <a:bodyPr wrap="square" lIns="0" tIns="0" rIns="0" bIns="0" rtlCol="0" anchor="t">
            <a:spAutoFit/>
          </a:bodyPr>
          <a:lstStyle/>
          <a:p>
            <a:pPr algn="ctr">
              <a:lnSpc>
                <a:spcPts val="1536"/>
              </a:lnSpc>
            </a:pPr>
            <a:r>
              <a:rPr lang="en-US" sz="3200" b="1" dirty="0">
                <a:solidFill>
                  <a:srgbClr val="000000"/>
                </a:solidFill>
                <a:latin typeface="Raleway Bold"/>
                <a:ea typeface="Raleway Bold"/>
                <a:cs typeface="Raleway Bold"/>
                <a:sym typeface="Raleway Bold"/>
              </a:rPr>
              <a:t>The </a:t>
            </a:r>
            <a:r>
              <a:rPr lang="en-US" sz="3200" b="1" i="1" dirty="0">
                <a:solidFill>
                  <a:srgbClr val="000000"/>
                </a:solidFill>
                <a:latin typeface="Raleway Bold"/>
                <a:ea typeface="Raleway Bold"/>
                <a:cs typeface="Raleway Bold"/>
                <a:sym typeface="Raleway Bold"/>
              </a:rPr>
              <a:t>WHY</a:t>
            </a:r>
            <a:endParaRPr lang="en-US" sz="3200" b="1" dirty="0">
              <a:solidFill>
                <a:srgbClr val="000000"/>
              </a:solidFill>
              <a:latin typeface="Raleway Bold"/>
              <a:ea typeface="Raleway Bold"/>
              <a:cs typeface="Raleway Bold"/>
              <a:sym typeface="Raleway Bold"/>
            </a:endParaRPr>
          </a:p>
        </p:txBody>
      </p:sp>
      <p:sp>
        <p:nvSpPr>
          <p:cNvPr id="68" name="TextBox 68"/>
          <p:cNvSpPr txBox="1"/>
          <p:nvPr/>
        </p:nvSpPr>
        <p:spPr>
          <a:xfrm>
            <a:off x="3782084" y="3644560"/>
            <a:ext cx="1907653" cy="1938992"/>
          </a:xfrm>
          <a:prstGeom prst="rect">
            <a:avLst/>
          </a:prstGeom>
        </p:spPr>
        <p:txBody>
          <a:bodyPr wrap="square" lIns="0" tIns="0" rIns="0" bIns="0" rtlCol="0" anchor="t">
            <a:spAutoFit/>
          </a:bodyPr>
          <a:lstStyle/>
          <a:p>
            <a:pPr lvl="0" algn="ctr">
              <a:buFont typeface="+mj-lt"/>
              <a:buNone/>
            </a:pPr>
            <a:r>
              <a:rPr lang="en-US" dirty="0"/>
              <a:t>Explore the lived experiences of dental students struggling to develop their manual dexterity skills</a:t>
            </a:r>
            <a:endParaRPr lang="en-GB" sz="2000" dirty="0"/>
          </a:p>
        </p:txBody>
      </p:sp>
      <p:sp>
        <p:nvSpPr>
          <p:cNvPr id="72" name="TextBox 72"/>
          <p:cNvSpPr txBox="1"/>
          <p:nvPr/>
        </p:nvSpPr>
        <p:spPr>
          <a:xfrm>
            <a:off x="6106781" y="2935176"/>
            <a:ext cx="1920447" cy="237757"/>
          </a:xfrm>
          <a:prstGeom prst="rect">
            <a:avLst/>
          </a:prstGeom>
        </p:spPr>
        <p:txBody>
          <a:bodyPr wrap="square" lIns="0" tIns="0" rIns="0" bIns="0" rtlCol="0" anchor="t">
            <a:spAutoFit/>
          </a:bodyPr>
          <a:lstStyle/>
          <a:p>
            <a:pPr algn="ctr">
              <a:lnSpc>
                <a:spcPts val="1536"/>
              </a:lnSpc>
            </a:pPr>
            <a:r>
              <a:rPr lang="en-US" sz="3200" b="1" dirty="0">
                <a:solidFill>
                  <a:srgbClr val="000000"/>
                </a:solidFill>
                <a:latin typeface="Raleway Bold"/>
                <a:ea typeface="Raleway Bold"/>
                <a:cs typeface="Raleway Bold"/>
                <a:sym typeface="Raleway Bold"/>
              </a:rPr>
              <a:t>The </a:t>
            </a:r>
            <a:r>
              <a:rPr lang="en-US" sz="3200" b="1" i="1" dirty="0">
                <a:solidFill>
                  <a:srgbClr val="000000"/>
                </a:solidFill>
                <a:latin typeface="Raleway Bold"/>
                <a:ea typeface="Raleway Bold"/>
                <a:cs typeface="Raleway Bold"/>
                <a:sym typeface="Raleway Bold"/>
              </a:rPr>
              <a:t>HOW</a:t>
            </a:r>
          </a:p>
        </p:txBody>
      </p:sp>
      <p:sp>
        <p:nvSpPr>
          <p:cNvPr id="75" name="TextBox 75"/>
          <p:cNvSpPr txBox="1"/>
          <p:nvPr/>
        </p:nvSpPr>
        <p:spPr>
          <a:xfrm>
            <a:off x="6114262" y="3647463"/>
            <a:ext cx="1887663" cy="1661993"/>
          </a:xfrm>
          <a:prstGeom prst="rect">
            <a:avLst/>
          </a:prstGeom>
        </p:spPr>
        <p:txBody>
          <a:bodyPr wrap="square" lIns="0" tIns="0" rIns="0" bIns="0" rtlCol="0" anchor="t">
            <a:spAutoFit/>
          </a:bodyPr>
          <a:lstStyle/>
          <a:p>
            <a:pPr lvl="0" algn="ctr">
              <a:buFont typeface="+mj-lt"/>
              <a:buNone/>
            </a:pPr>
            <a:r>
              <a:rPr lang="en-US" dirty="0"/>
              <a:t>Explore possible solutions to support students’ development of their manual dexterity skills</a:t>
            </a:r>
            <a:endParaRPr lang="en-GB" dirty="0"/>
          </a:p>
        </p:txBody>
      </p:sp>
      <p:sp>
        <p:nvSpPr>
          <p:cNvPr id="6" name="Title 1">
            <a:extLst>
              <a:ext uri="{FF2B5EF4-FFF2-40B4-BE49-F238E27FC236}">
                <a16:creationId xmlns:a16="http://schemas.microsoft.com/office/drawing/2014/main" id="{95BA1D54-1FE7-C2B3-3D0F-774B235AA33E}"/>
              </a:ext>
            </a:extLst>
          </p:cNvPr>
          <p:cNvSpPr txBox="1">
            <a:spLocks/>
          </p:cNvSpPr>
          <p:nvPr/>
        </p:nvSpPr>
        <p:spPr>
          <a:xfrm>
            <a:off x="4938149" y="298650"/>
            <a:ext cx="4239888" cy="1166648"/>
          </a:xfrm>
          <a:prstGeom prst="rect">
            <a:avLst/>
          </a:prstGeom>
        </p:spPr>
        <p:txBody>
          <a:bodyPr>
            <a:normAutofit/>
          </a:bodyPr>
          <a:lstStyle>
            <a:lvl1pPr algn="l" defTabSz="914400" rtl="0" eaLnBrk="1" latinLnBrk="0" hangingPunct="1">
              <a:lnSpc>
                <a:spcPct val="90000"/>
              </a:lnSpc>
              <a:spcBef>
                <a:spcPct val="0"/>
              </a:spcBef>
              <a:buNone/>
              <a:defRPr sz="3200" b="0" kern="1200" cap="all" baseline="0">
                <a:solidFill>
                  <a:schemeClr val="tx1"/>
                </a:solidFill>
                <a:latin typeface="+mj-lt"/>
                <a:ea typeface="+mj-ea"/>
                <a:cs typeface="+mj-cs"/>
              </a:defRPr>
            </a:lvl1pPr>
          </a:lstStyle>
          <a:p>
            <a:r>
              <a:rPr lang="en-US" sz="5400" b="1" dirty="0">
                <a:solidFill>
                  <a:srgbClr val="003399"/>
                </a:solidFill>
                <a:latin typeface="Aptos Light" panose="020B0004020202020204" pitchFamily="34" charset="0"/>
              </a:rPr>
              <a:t>Aims</a:t>
            </a:r>
          </a:p>
        </p:txBody>
      </p:sp>
      <p:sp>
        <p:nvSpPr>
          <p:cNvPr id="8" name="Freeform 5">
            <a:extLst>
              <a:ext uri="{FF2B5EF4-FFF2-40B4-BE49-F238E27FC236}">
                <a16:creationId xmlns:a16="http://schemas.microsoft.com/office/drawing/2014/main" id="{7D934631-7C18-6CC1-F13A-2B2A247E0F1C}"/>
              </a:ext>
            </a:extLst>
          </p:cNvPr>
          <p:cNvSpPr/>
          <p:nvPr/>
        </p:nvSpPr>
        <p:spPr>
          <a:xfrm>
            <a:off x="4368667" y="5859932"/>
            <a:ext cx="599499" cy="634139"/>
          </a:xfrm>
          <a:custGeom>
            <a:avLst/>
            <a:gdLst/>
            <a:ahLst/>
            <a:cxnLst/>
            <a:rect l="l" t="t" r="r" b="b"/>
            <a:pathLst>
              <a:path w="697165" h="685757">
                <a:moveTo>
                  <a:pt x="0" y="0"/>
                </a:moveTo>
                <a:lnTo>
                  <a:pt x="697165" y="0"/>
                </a:lnTo>
                <a:lnTo>
                  <a:pt x="697165" y="685757"/>
                </a:lnTo>
                <a:lnTo>
                  <a:pt x="0" y="685757"/>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10" name="Freeform 4">
            <a:extLst>
              <a:ext uri="{FF2B5EF4-FFF2-40B4-BE49-F238E27FC236}">
                <a16:creationId xmlns:a16="http://schemas.microsoft.com/office/drawing/2014/main" id="{81F39905-92DA-C866-5B45-874908B7AA7E}"/>
              </a:ext>
            </a:extLst>
          </p:cNvPr>
          <p:cNvSpPr/>
          <p:nvPr/>
        </p:nvSpPr>
        <p:spPr>
          <a:xfrm>
            <a:off x="6699528" y="5770867"/>
            <a:ext cx="744957" cy="532009"/>
          </a:xfrm>
          <a:custGeom>
            <a:avLst/>
            <a:gdLst/>
            <a:ahLst/>
            <a:cxnLst/>
            <a:rect l="l" t="t" r="r" b="b"/>
            <a:pathLst>
              <a:path w="965309" h="493185">
                <a:moveTo>
                  <a:pt x="0" y="0"/>
                </a:moveTo>
                <a:lnTo>
                  <a:pt x="965310" y="0"/>
                </a:lnTo>
                <a:lnTo>
                  <a:pt x="965310" y="493186"/>
                </a:lnTo>
                <a:lnTo>
                  <a:pt x="0" y="49318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7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7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6" grpId="0"/>
      <p:bldP spid="68" grpId="0"/>
      <p:bldP spid="72" grpId="0"/>
      <p:bldP spid="75" grpId="0"/>
      <p:bldP spid="8" grpId="0" animBg="1"/>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FF5749F4-7A45-47B4-B99C-291ECD60B0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20D1F8-54CC-5120-9422-848A61B8D961}"/>
              </a:ext>
            </a:extLst>
          </p:cNvPr>
          <p:cNvSpPr>
            <a:spLocks noGrp="1"/>
          </p:cNvSpPr>
          <p:nvPr>
            <p:ph type="title"/>
          </p:nvPr>
        </p:nvSpPr>
        <p:spPr>
          <a:xfrm>
            <a:off x="431173" y="553617"/>
            <a:ext cx="4239888" cy="1166648"/>
          </a:xfrm>
        </p:spPr>
        <p:txBody>
          <a:bodyPr>
            <a:normAutofit/>
          </a:bodyPr>
          <a:lstStyle/>
          <a:p>
            <a:r>
              <a:rPr lang="en-US" sz="5400" b="1" dirty="0">
                <a:solidFill>
                  <a:srgbClr val="003399"/>
                </a:solidFill>
                <a:latin typeface="Aptos Light" panose="020B0004020202020204" pitchFamily="34" charset="0"/>
              </a:rPr>
              <a:t>Methods</a:t>
            </a:r>
          </a:p>
        </p:txBody>
      </p:sp>
      <p:sp>
        <p:nvSpPr>
          <p:cNvPr id="4" name="Date Placeholder 3">
            <a:extLst>
              <a:ext uri="{FF2B5EF4-FFF2-40B4-BE49-F238E27FC236}">
                <a16:creationId xmlns:a16="http://schemas.microsoft.com/office/drawing/2014/main" id="{05E15315-2BD3-FFDE-E9C4-49A450219378}"/>
              </a:ext>
            </a:extLst>
          </p:cNvPr>
          <p:cNvSpPr>
            <a:spLocks noGrp="1"/>
          </p:cNvSpPr>
          <p:nvPr>
            <p:ph type="dt" sz="half" idx="10"/>
          </p:nvPr>
        </p:nvSpPr>
        <p:spPr/>
        <p:txBody>
          <a:bodyPr/>
          <a:lstStyle/>
          <a:p>
            <a:r>
              <a:rPr lang="en-US" dirty="0"/>
              <a:t>August 2026</a:t>
            </a:r>
          </a:p>
        </p:txBody>
      </p:sp>
      <p:sp>
        <p:nvSpPr>
          <p:cNvPr id="6" name="Slide Number Placeholder 5">
            <a:extLst>
              <a:ext uri="{FF2B5EF4-FFF2-40B4-BE49-F238E27FC236}">
                <a16:creationId xmlns:a16="http://schemas.microsoft.com/office/drawing/2014/main" id="{69239FE6-F177-38DC-B5CF-CAF64BCA3D29}"/>
              </a:ext>
            </a:extLst>
          </p:cNvPr>
          <p:cNvSpPr>
            <a:spLocks noGrp="1"/>
          </p:cNvSpPr>
          <p:nvPr>
            <p:ph type="sldNum" sz="quarter" idx="12"/>
          </p:nvPr>
        </p:nvSpPr>
        <p:spPr/>
        <p:txBody>
          <a:bodyPr/>
          <a:lstStyle/>
          <a:p>
            <a:fld id="{84C450F2-3BB4-4AE4-8A35-A9D7AEA4C850}" type="slidenum">
              <a:rPr lang="en-US" smtClean="0"/>
              <a:t>5</a:t>
            </a:fld>
            <a:endParaRPr lang="en-US" dirty="0"/>
          </a:p>
        </p:txBody>
      </p:sp>
      <p:sp>
        <p:nvSpPr>
          <p:cNvPr id="8" name="Content Placeholder 2">
            <a:extLst>
              <a:ext uri="{FF2B5EF4-FFF2-40B4-BE49-F238E27FC236}">
                <a16:creationId xmlns:a16="http://schemas.microsoft.com/office/drawing/2014/main" id="{ECE6C4F8-EE81-042F-75AC-44937B62857E}"/>
              </a:ext>
            </a:extLst>
          </p:cNvPr>
          <p:cNvSpPr txBox="1">
            <a:spLocks/>
          </p:cNvSpPr>
          <p:nvPr/>
        </p:nvSpPr>
        <p:spPr>
          <a:xfrm>
            <a:off x="542544" y="1668780"/>
            <a:ext cx="11219688" cy="4503420"/>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Blip>
                <a:blip>
                  <a:extLst>
                    <a:ext uri="{96DAC541-7B7A-43D3-8B79-37D633B846F1}">
                      <asvg:svgBlip xmlns:asvg="http://schemas.microsoft.com/office/drawing/2016/SVG/main" r:embed="rId3"/>
                    </a:ext>
                  </a:extLst>
                </a:blip>
              </a:buBlip>
            </a:pPr>
            <a:r>
              <a:rPr lang="en-US" sz="2000" dirty="0"/>
              <a:t>Inclusion criteria: clinical </a:t>
            </a:r>
            <a:r>
              <a:rPr lang="en-US" sz="2000" dirty="0">
                <a:solidFill>
                  <a:schemeClr val="accent5">
                    <a:lumMod val="75000"/>
                  </a:schemeClr>
                </a:solidFill>
              </a:rPr>
              <a:t>dental students in years 3-5 experiencing fine motor skill difficulties</a:t>
            </a:r>
            <a:r>
              <a:rPr lang="en-US" sz="2000" dirty="0"/>
              <a:t> at Barts and The London School of Dentistry (Queen Mary University of London).</a:t>
            </a:r>
          </a:p>
          <a:p>
            <a:pPr>
              <a:buBlip>
                <a:blip>
                  <a:extLst>
                    <a:ext uri="{96DAC541-7B7A-43D3-8B79-37D633B846F1}">
                      <asvg:svgBlip xmlns:asvg="http://schemas.microsoft.com/office/drawing/2016/SVG/main" r:embed="rId3"/>
                    </a:ext>
                  </a:extLst>
                </a:blip>
              </a:buBlip>
            </a:pPr>
            <a:r>
              <a:rPr lang="en-US" sz="2000" dirty="0"/>
              <a:t>Invitation: questionnaire disseminated in clinical skill lab sessions to screen for participants meeting inclusion criteria </a:t>
            </a:r>
          </a:p>
          <a:p>
            <a:pPr>
              <a:buBlip>
                <a:blip>
                  <a:extLst>
                    <a:ext uri="{96DAC541-7B7A-43D3-8B79-37D633B846F1}">
                      <asvg:svgBlip xmlns:asvg="http://schemas.microsoft.com/office/drawing/2016/SVG/main" r:embed="rId3"/>
                    </a:ext>
                  </a:extLst>
                </a:blip>
              </a:buBlip>
            </a:pPr>
            <a:r>
              <a:rPr lang="en-US" sz="2000" dirty="0"/>
              <a:t>Online (Microsoft Teams) one-to-one interviews exploring:</a:t>
            </a:r>
          </a:p>
          <a:p>
            <a:pPr marL="571500" lvl="1" indent="-342900">
              <a:buFont typeface="+mj-lt"/>
              <a:buAutoNum type="arabicPeriod"/>
            </a:pPr>
            <a:r>
              <a:rPr lang="en-US" sz="1800" dirty="0">
                <a:solidFill>
                  <a:schemeClr val="accent5">
                    <a:lumMod val="75000"/>
                  </a:schemeClr>
                </a:solidFill>
              </a:rPr>
              <a:t>Understanding </a:t>
            </a:r>
            <a:r>
              <a:rPr lang="en-US" sz="1800" dirty="0"/>
              <a:t>of fine motor skills</a:t>
            </a:r>
          </a:p>
          <a:p>
            <a:pPr marL="571500" lvl="1" indent="-342900">
              <a:buFont typeface="+mj-lt"/>
              <a:buAutoNum type="arabicPeriod"/>
            </a:pPr>
            <a:r>
              <a:rPr lang="en-US" sz="1800" dirty="0">
                <a:solidFill>
                  <a:schemeClr val="accent5">
                    <a:lumMod val="75000"/>
                  </a:schemeClr>
                </a:solidFill>
              </a:rPr>
              <a:t>Feelings and perceptions </a:t>
            </a:r>
            <a:r>
              <a:rPr lang="en-US" sz="1800" dirty="0"/>
              <a:t>of own fine motor skills </a:t>
            </a:r>
          </a:p>
          <a:p>
            <a:pPr marL="571500" lvl="1" indent="-342900">
              <a:buFont typeface="+mj-lt"/>
              <a:buAutoNum type="arabicPeriod"/>
            </a:pPr>
            <a:r>
              <a:rPr lang="en-US" sz="1800" dirty="0">
                <a:solidFill>
                  <a:schemeClr val="accent5">
                    <a:lumMod val="75000"/>
                  </a:schemeClr>
                </a:solidFill>
              </a:rPr>
              <a:t>Experiences</a:t>
            </a:r>
            <a:r>
              <a:rPr lang="en-US" sz="1800" dirty="0"/>
              <a:t> regarding fine motor skill difficulties in clinical skill and patient-facing sessions </a:t>
            </a:r>
          </a:p>
          <a:p>
            <a:pPr marL="571500" lvl="1" indent="-342900">
              <a:buFont typeface="+mj-lt"/>
              <a:buAutoNum type="arabicPeriod"/>
            </a:pPr>
            <a:r>
              <a:rPr lang="en-US" sz="1800" dirty="0">
                <a:solidFill>
                  <a:schemeClr val="accent5">
                    <a:lumMod val="75000"/>
                  </a:schemeClr>
                </a:solidFill>
              </a:rPr>
              <a:t>Recommendations</a:t>
            </a:r>
            <a:r>
              <a:rPr lang="en-US" sz="1800" dirty="0"/>
              <a:t> for supportive measures </a:t>
            </a:r>
          </a:p>
          <a:p>
            <a:pPr>
              <a:buBlip>
                <a:blip>
                  <a:extLst>
                    <a:ext uri="{96DAC541-7B7A-43D3-8B79-37D633B846F1}">
                      <asvg:svgBlip xmlns:asvg="http://schemas.microsoft.com/office/drawing/2016/SVG/main" r:embed="rId3"/>
                    </a:ext>
                  </a:extLst>
                </a:blip>
              </a:buBlip>
            </a:pPr>
            <a:r>
              <a:rPr lang="en-US" sz="2000" dirty="0"/>
              <a:t>Reflexive thematic analysis of data – in progress</a:t>
            </a:r>
            <a:r>
              <a:rPr lang="en-US" sz="2000" dirty="0">
                <a:latin typeface="Calibri" panose="020F0502020204030204" pitchFamily="34" charset="0"/>
                <a:ea typeface="Calibri" panose="020F0502020204030204" pitchFamily="34" charset="0"/>
                <a:cs typeface="Calibri" panose="020F0502020204030204" pitchFamily="34" charset="0"/>
              </a:rPr>
              <a:t>¹¹</a:t>
            </a:r>
            <a:endParaRPr lang="en-US" sz="2000" dirty="0"/>
          </a:p>
          <a:p>
            <a:pPr>
              <a:buFont typeface="Wingdings" panose="05000000000000000000" pitchFamily="2" charset="2"/>
              <a:buChar char="Ø"/>
            </a:pPr>
            <a:endParaRPr lang="en-US" dirty="0"/>
          </a:p>
        </p:txBody>
      </p:sp>
      <p:cxnSp>
        <p:nvCxnSpPr>
          <p:cNvPr id="9" name="Straight Connector 8">
            <a:extLst>
              <a:ext uri="{FF2B5EF4-FFF2-40B4-BE49-F238E27FC236}">
                <a16:creationId xmlns:a16="http://schemas.microsoft.com/office/drawing/2014/main" id="{B757F201-7ED4-A5F3-C8F0-E29588B8040C}"/>
              </a:ext>
            </a:extLst>
          </p:cNvPr>
          <p:cNvCxnSpPr>
            <a:cxnSpLocks/>
          </p:cNvCxnSpPr>
          <p:nvPr/>
        </p:nvCxnSpPr>
        <p:spPr>
          <a:xfrm>
            <a:off x="0" y="1317134"/>
            <a:ext cx="12192000" cy="0"/>
          </a:xfrm>
          <a:prstGeom prst="line">
            <a:avLst/>
          </a:prstGeom>
          <a:ln w="38100" cap="flat" cmpd="sng" algn="ctr">
            <a:solidFill>
              <a:schemeClr val="accent1">
                <a:lumMod val="75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0" name="Straight Connector 9">
            <a:extLst>
              <a:ext uri="{FF2B5EF4-FFF2-40B4-BE49-F238E27FC236}">
                <a16:creationId xmlns:a16="http://schemas.microsoft.com/office/drawing/2014/main" id="{1844B171-B224-505D-FD3C-F0516973E534}"/>
              </a:ext>
            </a:extLst>
          </p:cNvPr>
          <p:cNvCxnSpPr>
            <a:cxnSpLocks/>
          </p:cNvCxnSpPr>
          <p:nvPr/>
        </p:nvCxnSpPr>
        <p:spPr>
          <a:xfrm>
            <a:off x="0" y="6298208"/>
            <a:ext cx="12192000" cy="0"/>
          </a:xfrm>
          <a:prstGeom prst="line">
            <a:avLst/>
          </a:prstGeom>
          <a:ln w="38100" cap="flat" cmpd="sng" algn="ctr">
            <a:solidFill>
              <a:schemeClr val="accent1">
                <a:lumMod val="75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912302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0D9CA"/>
        </a:solidFill>
        <a:effectLst/>
      </p:bgPr>
    </p:bg>
    <p:spTree>
      <p:nvGrpSpPr>
        <p:cNvPr id="1" name="">
          <a:extLst>
            <a:ext uri="{FF2B5EF4-FFF2-40B4-BE49-F238E27FC236}">
              <a16:creationId xmlns:a16="http://schemas.microsoft.com/office/drawing/2014/main" id="{A7972439-FBB8-FEA1-F532-7ECD222C96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78F61F-4959-9613-8FD4-2E9511F26FAA}"/>
              </a:ext>
            </a:extLst>
          </p:cNvPr>
          <p:cNvSpPr>
            <a:spLocks noGrp="1"/>
          </p:cNvSpPr>
          <p:nvPr>
            <p:ph type="ctrTitle"/>
          </p:nvPr>
        </p:nvSpPr>
        <p:spPr>
          <a:xfrm>
            <a:off x="110450" y="1410536"/>
            <a:ext cx="11661104" cy="2621154"/>
          </a:xfrm>
        </p:spPr>
        <p:txBody>
          <a:bodyPr anchor="b">
            <a:noAutofit/>
          </a:bodyPr>
          <a:lstStyle/>
          <a:p>
            <a:pPr algn="ctr"/>
            <a:r>
              <a:rPr lang="en-US" sz="8000" b="1" dirty="0">
                <a:solidFill>
                  <a:schemeClr val="accent1"/>
                </a:solidFill>
                <a:latin typeface="Aptos Light" panose="020B0004020202020204" pitchFamily="34" charset="0"/>
              </a:rPr>
              <a:t>Results – The </a:t>
            </a:r>
            <a:r>
              <a:rPr lang="en-US" sz="8000" b="1" i="1" dirty="0">
                <a:solidFill>
                  <a:schemeClr val="accent1"/>
                </a:solidFill>
                <a:latin typeface="Aptos Light" panose="020B0004020202020204" pitchFamily="34" charset="0"/>
              </a:rPr>
              <a:t>why</a:t>
            </a:r>
          </a:p>
        </p:txBody>
      </p:sp>
      <p:sp>
        <p:nvSpPr>
          <p:cNvPr id="11" name="Date Placeholder 10">
            <a:extLst>
              <a:ext uri="{FF2B5EF4-FFF2-40B4-BE49-F238E27FC236}">
                <a16:creationId xmlns:a16="http://schemas.microsoft.com/office/drawing/2014/main" id="{DC397D0C-F027-23A7-075C-D89D7B744156}"/>
              </a:ext>
            </a:extLst>
          </p:cNvPr>
          <p:cNvSpPr>
            <a:spLocks noGrp="1"/>
          </p:cNvSpPr>
          <p:nvPr>
            <p:ph type="dt" sz="half" idx="10"/>
          </p:nvPr>
        </p:nvSpPr>
        <p:spPr>
          <a:xfrm>
            <a:off x="431172" y="6490524"/>
            <a:ext cx="2841959" cy="336141"/>
          </a:xfrm>
        </p:spPr>
        <p:txBody>
          <a:bodyPr/>
          <a:lstStyle/>
          <a:p>
            <a:pPr lvl="0"/>
            <a:r>
              <a:rPr lang="en-US" noProof="0" dirty="0"/>
              <a:t>August 2026</a:t>
            </a:r>
          </a:p>
        </p:txBody>
      </p:sp>
      <p:sp>
        <p:nvSpPr>
          <p:cNvPr id="13" name="Slide Number Placeholder 12">
            <a:extLst>
              <a:ext uri="{FF2B5EF4-FFF2-40B4-BE49-F238E27FC236}">
                <a16:creationId xmlns:a16="http://schemas.microsoft.com/office/drawing/2014/main" id="{D9ED4FAE-B6B4-A655-D120-13906DFE216D}"/>
              </a:ext>
            </a:extLst>
          </p:cNvPr>
          <p:cNvSpPr>
            <a:spLocks noGrp="1"/>
          </p:cNvSpPr>
          <p:nvPr>
            <p:ph type="sldNum" sz="quarter" idx="12"/>
          </p:nvPr>
        </p:nvSpPr>
        <p:spPr>
          <a:xfrm>
            <a:off x="11648431" y="6490524"/>
            <a:ext cx="457200" cy="336141"/>
          </a:xfrm>
        </p:spPr>
        <p:txBody>
          <a:bodyPr/>
          <a:lstStyle/>
          <a:p>
            <a:pPr lvl="0"/>
            <a:fld id="{84C450F2-3BB4-4AE4-8A35-A9D7AEA4C850}" type="slidenum">
              <a:rPr lang="en-US" noProof="0" smtClean="0"/>
              <a:pPr lvl="0"/>
              <a:t>6</a:t>
            </a:fld>
            <a:endParaRPr lang="en-US" noProof="0" dirty="0"/>
          </a:p>
        </p:txBody>
      </p:sp>
      <p:cxnSp>
        <p:nvCxnSpPr>
          <p:cNvPr id="3" name="Straight Connector 2">
            <a:extLst>
              <a:ext uri="{FF2B5EF4-FFF2-40B4-BE49-F238E27FC236}">
                <a16:creationId xmlns:a16="http://schemas.microsoft.com/office/drawing/2014/main" id="{E178E045-7BE0-1590-2C1D-A8509D16B7BA}"/>
              </a:ext>
            </a:extLst>
          </p:cNvPr>
          <p:cNvCxnSpPr>
            <a:cxnSpLocks/>
          </p:cNvCxnSpPr>
          <p:nvPr/>
        </p:nvCxnSpPr>
        <p:spPr>
          <a:xfrm>
            <a:off x="55225" y="2135281"/>
            <a:ext cx="12081550" cy="0"/>
          </a:xfrm>
          <a:prstGeom prst="line">
            <a:avLst/>
          </a:prstGeom>
          <a:ln w="38100" cap="flat" cmpd="sng" algn="ctr">
            <a:solidFill>
              <a:schemeClr val="accent1">
                <a:lumMod val="75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 name="Straight Connector 3">
            <a:extLst>
              <a:ext uri="{FF2B5EF4-FFF2-40B4-BE49-F238E27FC236}">
                <a16:creationId xmlns:a16="http://schemas.microsoft.com/office/drawing/2014/main" id="{2C4EE6F9-9212-AC4D-EF6E-3FC74B878DC6}"/>
              </a:ext>
            </a:extLst>
          </p:cNvPr>
          <p:cNvCxnSpPr>
            <a:cxnSpLocks/>
          </p:cNvCxnSpPr>
          <p:nvPr/>
        </p:nvCxnSpPr>
        <p:spPr>
          <a:xfrm>
            <a:off x="0" y="4645870"/>
            <a:ext cx="12081550" cy="0"/>
          </a:xfrm>
          <a:prstGeom prst="line">
            <a:avLst/>
          </a:prstGeom>
          <a:ln w="38100" cap="flat" cmpd="sng" algn="ctr">
            <a:solidFill>
              <a:schemeClr val="accent1">
                <a:lumMod val="75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31294365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2" name="Group 2"/>
          <p:cNvGrpSpPr/>
          <p:nvPr/>
        </p:nvGrpSpPr>
        <p:grpSpPr>
          <a:xfrm>
            <a:off x="685801" y="2569028"/>
            <a:ext cx="1545771" cy="368958"/>
            <a:chOff x="0" y="0"/>
            <a:chExt cx="808177" cy="192903"/>
          </a:xfrm>
        </p:grpSpPr>
        <p:sp>
          <p:nvSpPr>
            <p:cNvPr id="3" name="Freeform 3"/>
            <p:cNvSpPr/>
            <p:nvPr/>
          </p:nvSpPr>
          <p:spPr>
            <a:xfrm>
              <a:off x="0" y="0"/>
              <a:ext cx="808177" cy="192903"/>
            </a:xfrm>
            <a:custGeom>
              <a:avLst/>
              <a:gdLst/>
              <a:ahLst/>
              <a:cxnLst/>
              <a:rect l="l" t="t" r="r" b="b"/>
              <a:pathLst>
                <a:path w="808177" h="192903">
                  <a:moveTo>
                    <a:pt x="0" y="0"/>
                  </a:moveTo>
                  <a:lnTo>
                    <a:pt x="808177" y="0"/>
                  </a:lnTo>
                  <a:lnTo>
                    <a:pt x="808177" y="192903"/>
                  </a:lnTo>
                  <a:lnTo>
                    <a:pt x="0" y="192903"/>
                  </a:lnTo>
                  <a:close/>
                </a:path>
              </a:pathLst>
            </a:custGeom>
            <a:solidFill>
              <a:srgbClr val="CED5E6"/>
            </a:solidFill>
          </p:spPr>
          <p:txBody>
            <a:bodyPr/>
            <a:lstStyle/>
            <a:p>
              <a:endParaRPr lang="en-GB" sz="1200"/>
            </a:p>
          </p:txBody>
        </p:sp>
        <p:sp>
          <p:nvSpPr>
            <p:cNvPr id="4" name="TextBox 4"/>
            <p:cNvSpPr txBox="1"/>
            <p:nvPr/>
          </p:nvSpPr>
          <p:spPr>
            <a:xfrm>
              <a:off x="0" y="-28575"/>
              <a:ext cx="808177" cy="221478"/>
            </a:xfrm>
            <a:prstGeom prst="rect">
              <a:avLst/>
            </a:prstGeom>
          </p:spPr>
          <p:txBody>
            <a:bodyPr lIns="33867" tIns="33867" rIns="33867" bIns="33867" rtlCol="0" anchor="ctr"/>
            <a:lstStyle/>
            <a:p>
              <a:pPr algn="ctr">
                <a:lnSpc>
                  <a:spcPts val="1493"/>
                </a:lnSpc>
              </a:pPr>
              <a:endParaRPr lang="en-US" sz="1066" b="1" dirty="0">
                <a:solidFill>
                  <a:srgbClr val="000000"/>
                </a:solidFill>
                <a:latin typeface="Montserrat Bold"/>
                <a:ea typeface="Montserrat Bold"/>
                <a:cs typeface="Montserrat Bold"/>
                <a:sym typeface="Montserrat Bold"/>
              </a:endParaRPr>
            </a:p>
          </p:txBody>
        </p:sp>
      </p:grpSp>
      <p:grpSp>
        <p:nvGrpSpPr>
          <p:cNvPr id="5" name="Group 5"/>
          <p:cNvGrpSpPr/>
          <p:nvPr/>
        </p:nvGrpSpPr>
        <p:grpSpPr>
          <a:xfrm>
            <a:off x="2231572" y="2569028"/>
            <a:ext cx="1545771" cy="368958"/>
            <a:chOff x="0" y="0"/>
            <a:chExt cx="768727" cy="183486"/>
          </a:xfrm>
        </p:grpSpPr>
        <p:sp>
          <p:nvSpPr>
            <p:cNvPr id="6" name="Freeform 6"/>
            <p:cNvSpPr/>
            <p:nvPr/>
          </p:nvSpPr>
          <p:spPr>
            <a:xfrm>
              <a:off x="0" y="0"/>
              <a:ext cx="768727" cy="183486"/>
            </a:xfrm>
            <a:custGeom>
              <a:avLst/>
              <a:gdLst/>
              <a:ahLst/>
              <a:cxnLst/>
              <a:rect l="l" t="t" r="r" b="b"/>
              <a:pathLst>
                <a:path w="768727" h="183486">
                  <a:moveTo>
                    <a:pt x="0" y="0"/>
                  </a:moveTo>
                  <a:lnTo>
                    <a:pt x="768727" y="0"/>
                  </a:lnTo>
                  <a:lnTo>
                    <a:pt x="768727" y="183486"/>
                  </a:lnTo>
                  <a:lnTo>
                    <a:pt x="0" y="183486"/>
                  </a:lnTo>
                  <a:close/>
                </a:path>
              </a:pathLst>
            </a:custGeom>
            <a:solidFill>
              <a:srgbClr val="979BFF"/>
            </a:solidFill>
          </p:spPr>
          <p:txBody>
            <a:bodyPr/>
            <a:lstStyle/>
            <a:p>
              <a:endParaRPr lang="en-GB" sz="1200"/>
            </a:p>
          </p:txBody>
        </p:sp>
        <p:sp>
          <p:nvSpPr>
            <p:cNvPr id="7" name="TextBox 7"/>
            <p:cNvSpPr txBox="1"/>
            <p:nvPr/>
          </p:nvSpPr>
          <p:spPr>
            <a:xfrm>
              <a:off x="0" y="-28575"/>
              <a:ext cx="768727" cy="212061"/>
            </a:xfrm>
            <a:prstGeom prst="rect">
              <a:avLst/>
            </a:prstGeom>
          </p:spPr>
          <p:txBody>
            <a:bodyPr lIns="33867" tIns="33867" rIns="33867" bIns="33867" rtlCol="0" anchor="ctr"/>
            <a:lstStyle/>
            <a:p>
              <a:pPr algn="ctr">
                <a:lnSpc>
                  <a:spcPts val="1493"/>
                </a:lnSpc>
              </a:pPr>
              <a:endParaRPr lang="en-US" sz="1066" b="1" dirty="0">
                <a:solidFill>
                  <a:srgbClr val="000000"/>
                </a:solidFill>
                <a:latin typeface="Montserrat Bold"/>
                <a:ea typeface="Montserrat Bold"/>
                <a:cs typeface="Montserrat Bold"/>
                <a:sym typeface="Montserrat Bold"/>
              </a:endParaRPr>
            </a:p>
          </p:txBody>
        </p:sp>
      </p:grpSp>
      <p:grpSp>
        <p:nvGrpSpPr>
          <p:cNvPr id="8" name="Group 8"/>
          <p:cNvGrpSpPr/>
          <p:nvPr/>
        </p:nvGrpSpPr>
        <p:grpSpPr>
          <a:xfrm>
            <a:off x="3777343" y="2569028"/>
            <a:ext cx="1545771" cy="368958"/>
            <a:chOff x="0" y="0"/>
            <a:chExt cx="768727" cy="183486"/>
          </a:xfrm>
        </p:grpSpPr>
        <p:sp>
          <p:nvSpPr>
            <p:cNvPr id="9" name="Freeform 9"/>
            <p:cNvSpPr/>
            <p:nvPr/>
          </p:nvSpPr>
          <p:spPr>
            <a:xfrm>
              <a:off x="0" y="0"/>
              <a:ext cx="768727" cy="183486"/>
            </a:xfrm>
            <a:custGeom>
              <a:avLst/>
              <a:gdLst/>
              <a:ahLst/>
              <a:cxnLst/>
              <a:rect l="l" t="t" r="r" b="b"/>
              <a:pathLst>
                <a:path w="768727" h="183486">
                  <a:moveTo>
                    <a:pt x="0" y="0"/>
                  </a:moveTo>
                  <a:lnTo>
                    <a:pt x="768727" y="0"/>
                  </a:lnTo>
                  <a:lnTo>
                    <a:pt x="768727" y="183486"/>
                  </a:lnTo>
                  <a:lnTo>
                    <a:pt x="0" y="183486"/>
                  </a:lnTo>
                  <a:close/>
                </a:path>
              </a:pathLst>
            </a:custGeom>
            <a:solidFill>
              <a:srgbClr val="89E2E8"/>
            </a:solidFill>
          </p:spPr>
          <p:txBody>
            <a:bodyPr/>
            <a:lstStyle/>
            <a:p>
              <a:endParaRPr lang="en-GB" sz="1200"/>
            </a:p>
          </p:txBody>
        </p:sp>
        <p:sp>
          <p:nvSpPr>
            <p:cNvPr id="10" name="TextBox 10"/>
            <p:cNvSpPr txBox="1"/>
            <p:nvPr/>
          </p:nvSpPr>
          <p:spPr>
            <a:xfrm>
              <a:off x="0" y="-28575"/>
              <a:ext cx="768727" cy="212061"/>
            </a:xfrm>
            <a:prstGeom prst="rect">
              <a:avLst/>
            </a:prstGeom>
          </p:spPr>
          <p:txBody>
            <a:bodyPr lIns="33867" tIns="33867" rIns="33867" bIns="33867" rtlCol="0" anchor="ctr"/>
            <a:lstStyle/>
            <a:p>
              <a:pPr algn="ctr">
                <a:lnSpc>
                  <a:spcPts val="1493"/>
                </a:lnSpc>
              </a:pPr>
              <a:endParaRPr lang="en-US" sz="1066" b="1" dirty="0">
                <a:solidFill>
                  <a:srgbClr val="000000"/>
                </a:solidFill>
                <a:latin typeface="Montserrat Bold"/>
                <a:ea typeface="Montserrat Bold"/>
                <a:cs typeface="Montserrat Bold"/>
                <a:sym typeface="Montserrat Bold"/>
              </a:endParaRPr>
            </a:p>
          </p:txBody>
        </p:sp>
      </p:grpSp>
      <p:grpSp>
        <p:nvGrpSpPr>
          <p:cNvPr id="11" name="Group 11"/>
          <p:cNvGrpSpPr/>
          <p:nvPr/>
        </p:nvGrpSpPr>
        <p:grpSpPr>
          <a:xfrm>
            <a:off x="5323115" y="2569028"/>
            <a:ext cx="1545771" cy="368958"/>
            <a:chOff x="0" y="0"/>
            <a:chExt cx="768727" cy="183486"/>
          </a:xfrm>
        </p:grpSpPr>
        <p:sp>
          <p:nvSpPr>
            <p:cNvPr id="12" name="Freeform 12"/>
            <p:cNvSpPr/>
            <p:nvPr/>
          </p:nvSpPr>
          <p:spPr>
            <a:xfrm>
              <a:off x="0" y="0"/>
              <a:ext cx="768727" cy="183486"/>
            </a:xfrm>
            <a:custGeom>
              <a:avLst/>
              <a:gdLst/>
              <a:ahLst/>
              <a:cxnLst/>
              <a:rect l="l" t="t" r="r" b="b"/>
              <a:pathLst>
                <a:path w="768727" h="183486">
                  <a:moveTo>
                    <a:pt x="0" y="0"/>
                  </a:moveTo>
                  <a:lnTo>
                    <a:pt x="768727" y="0"/>
                  </a:lnTo>
                  <a:lnTo>
                    <a:pt x="768727" y="183486"/>
                  </a:lnTo>
                  <a:lnTo>
                    <a:pt x="0" y="183486"/>
                  </a:lnTo>
                  <a:close/>
                </a:path>
              </a:pathLst>
            </a:custGeom>
            <a:solidFill>
              <a:srgbClr val="ADE466"/>
            </a:solidFill>
          </p:spPr>
          <p:txBody>
            <a:bodyPr/>
            <a:lstStyle/>
            <a:p>
              <a:endParaRPr lang="en-GB" sz="1200"/>
            </a:p>
          </p:txBody>
        </p:sp>
        <p:sp>
          <p:nvSpPr>
            <p:cNvPr id="13" name="TextBox 13"/>
            <p:cNvSpPr txBox="1"/>
            <p:nvPr/>
          </p:nvSpPr>
          <p:spPr>
            <a:xfrm>
              <a:off x="0" y="-28575"/>
              <a:ext cx="768727" cy="212061"/>
            </a:xfrm>
            <a:prstGeom prst="rect">
              <a:avLst/>
            </a:prstGeom>
          </p:spPr>
          <p:txBody>
            <a:bodyPr lIns="33867" tIns="33867" rIns="33867" bIns="33867" rtlCol="0" anchor="ctr"/>
            <a:lstStyle/>
            <a:p>
              <a:pPr algn="ctr">
                <a:lnSpc>
                  <a:spcPts val="1493"/>
                </a:lnSpc>
              </a:pPr>
              <a:endParaRPr lang="en-US" sz="1066" b="1" dirty="0">
                <a:solidFill>
                  <a:srgbClr val="000000"/>
                </a:solidFill>
                <a:latin typeface="Montserrat Bold"/>
                <a:ea typeface="Montserrat Bold"/>
                <a:cs typeface="Montserrat Bold"/>
                <a:sym typeface="Montserrat Bold"/>
              </a:endParaRPr>
            </a:p>
          </p:txBody>
        </p:sp>
      </p:grpSp>
      <p:grpSp>
        <p:nvGrpSpPr>
          <p:cNvPr id="14" name="Group 14"/>
          <p:cNvGrpSpPr/>
          <p:nvPr/>
        </p:nvGrpSpPr>
        <p:grpSpPr>
          <a:xfrm>
            <a:off x="6868887" y="2569028"/>
            <a:ext cx="1545771" cy="368958"/>
            <a:chOff x="0" y="0"/>
            <a:chExt cx="768727" cy="183486"/>
          </a:xfrm>
        </p:grpSpPr>
        <p:sp>
          <p:nvSpPr>
            <p:cNvPr id="15" name="Freeform 15"/>
            <p:cNvSpPr/>
            <p:nvPr/>
          </p:nvSpPr>
          <p:spPr>
            <a:xfrm>
              <a:off x="0" y="0"/>
              <a:ext cx="768727" cy="183486"/>
            </a:xfrm>
            <a:custGeom>
              <a:avLst/>
              <a:gdLst/>
              <a:ahLst/>
              <a:cxnLst/>
              <a:rect l="l" t="t" r="r" b="b"/>
              <a:pathLst>
                <a:path w="768727" h="183486">
                  <a:moveTo>
                    <a:pt x="0" y="0"/>
                  </a:moveTo>
                  <a:lnTo>
                    <a:pt x="768727" y="0"/>
                  </a:lnTo>
                  <a:lnTo>
                    <a:pt x="768727" y="183486"/>
                  </a:lnTo>
                  <a:lnTo>
                    <a:pt x="0" y="183486"/>
                  </a:lnTo>
                  <a:close/>
                </a:path>
              </a:pathLst>
            </a:custGeom>
            <a:solidFill>
              <a:srgbClr val="E8E252"/>
            </a:solidFill>
            <a:ln cap="sq">
              <a:noFill/>
              <a:prstDash val="solid"/>
              <a:miter/>
            </a:ln>
          </p:spPr>
          <p:txBody>
            <a:bodyPr/>
            <a:lstStyle/>
            <a:p>
              <a:endParaRPr lang="en-GB" sz="1200"/>
            </a:p>
          </p:txBody>
        </p:sp>
        <p:sp>
          <p:nvSpPr>
            <p:cNvPr id="16" name="TextBox 16"/>
            <p:cNvSpPr txBox="1"/>
            <p:nvPr/>
          </p:nvSpPr>
          <p:spPr>
            <a:xfrm>
              <a:off x="0" y="-28575"/>
              <a:ext cx="768727" cy="212061"/>
            </a:xfrm>
            <a:prstGeom prst="rect">
              <a:avLst/>
            </a:prstGeom>
          </p:spPr>
          <p:txBody>
            <a:bodyPr lIns="33867" tIns="33867" rIns="33867" bIns="33867" rtlCol="0" anchor="ctr"/>
            <a:lstStyle/>
            <a:p>
              <a:pPr algn="ctr">
                <a:lnSpc>
                  <a:spcPts val="1493"/>
                </a:lnSpc>
                <a:spcBef>
                  <a:spcPct val="0"/>
                </a:spcBef>
              </a:pPr>
              <a:endParaRPr lang="en-US" sz="1066" b="1" dirty="0">
                <a:solidFill>
                  <a:srgbClr val="000000"/>
                </a:solidFill>
                <a:latin typeface="Montserrat Bold"/>
                <a:ea typeface="Montserrat Bold"/>
                <a:cs typeface="Montserrat Bold"/>
                <a:sym typeface="Montserrat Bold"/>
              </a:endParaRPr>
            </a:p>
          </p:txBody>
        </p:sp>
      </p:grpSp>
      <p:grpSp>
        <p:nvGrpSpPr>
          <p:cNvPr id="17" name="Group 17"/>
          <p:cNvGrpSpPr/>
          <p:nvPr/>
        </p:nvGrpSpPr>
        <p:grpSpPr>
          <a:xfrm>
            <a:off x="8414658" y="2569028"/>
            <a:ext cx="1545771" cy="368958"/>
            <a:chOff x="0" y="0"/>
            <a:chExt cx="768727" cy="183486"/>
          </a:xfrm>
        </p:grpSpPr>
        <p:sp>
          <p:nvSpPr>
            <p:cNvPr id="18" name="Freeform 18"/>
            <p:cNvSpPr/>
            <p:nvPr/>
          </p:nvSpPr>
          <p:spPr>
            <a:xfrm>
              <a:off x="0" y="0"/>
              <a:ext cx="768727" cy="183486"/>
            </a:xfrm>
            <a:custGeom>
              <a:avLst/>
              <a:gdLst/>
              <a:ahLst/>
              <a:cxnLst/>
              <a:rect l="l" t="t" r="r" b="b"/>
              <a:pathLst>
                <a:path w="768727" h="183486">
                  <a:moveTo>
                    <a:pt x="0" y="0"/>
                  </a:moveTo>
                  <a:lnTo>
                    <a:pt x="768727" y="0"/>
                  </a:lnTo>
                  <a:lnTo>
                    <a:pt x="768727" y="183486"/>
                  </a:lnTo>
                  <a:lnTo>
                    <a:pt x="0" y="183486"/>
                  </a:lnTo>
                  <a:close/>
                </a:path>
              </a:pathLst>
            </a:custGeom>
            <a:solidFill>
              <a:srgbClr val="FFD308"/>
            </a:solidFill>
            <a:ln cap="sq">
              <a:noFill/>
              <a:prstDash val="solid"/>
              <a:miter/>
            </a:ln>
          </p:spPr>
          <p:txBody>
            <a:bodyPr/>
            <a:lstStyle/>
            <a:p>
              <a:endParaRPr lang="en-GB" sz="1200"/>
            </a:p>
          </p:txBody>
        </p:sp>
        <p:sp>
          <p:nvSpPr>
            <p:cNvPr id="19" name="TextBox 19"/>
            <p:cNvSpPr txBox="1"/>
            <p:nvPr/>
          </p:nvSpPr>
          <p:spPr>
            <a:xfrm>
              <a:off x="0" y="-28575"/>
              <a:ext cx="768727" cy="212061"/>
            </a:xfrm>
            <a:prstGeom prst="rect">
              <a:avLst/>
            </a:prstGeom>
          </p:spPr>
          <p:txBody>
            <a:bodyPr lIns="33867" tIns="33867" rIns="33867" bIns="33867" rtlCol="0" anchor="ctr"/>
            <a:lstStyle/>
            <a:p>
              <a:pPr algn="ctr">
                <a:lnSpc>
                  <a:spcPts val="1493"/>
                </a:lnSpc>
                <a:spcBef>
                  <a:spcPct val="0"/>
                </a:spcBef>
              </a:pPr>
              <a:endParaRPr lang="en-US" sz="1066" b="1" dirty="0">
                <a:solidFill>
                  <a:srgbClr val="000000"/>
                </a:solidFill>
                <a:latin typeface="Montserrat Bold"/>
                <a:ea typeface="Montserrat Bold"/>
                <a:cs typeface="Montserrat Bold"/>
                <a:sym typeface="Montserrat Bold"/>
              </a:endParaRPr>
            </a:p>
          </p:txBody>
        </p:sp>
      </p:grpSp>
      <p:grpSp>
        <p:nvGrpSpPr>
          <p:cNvPr id="20" name="Group 20"/>
          <p:cNvGrpSpPr/>
          <p:nvPr/>
        </p:nvGrpSpPr>
        <p:grpSpPr>
          <a:xfrm>
            <a:off x="9960429" y="2569028"/>
            <a:ext cx="1545771" cy="368958"/>
            <a:chOff x="0" y="0"/>
            <a:chExt cx="768727" cy="183486"/>
          </a:xfrm>
        </p:grpSpPr>
        <p:sp>
          <p:nvSpPr>
            <p:cNvPr id="21" name="Freeform 21"/>
            <p:cNvSpPr/>
            <p:nvPr/>
          </p:nvSpPr>
          <p:spPr>
            <a:xfrm>
              <a:off x="0" y="0"/>
              <a:ext cx="768727" cy="183486"/>
            </a:xfrm>
            <a:custGeom>
              <a:avLst/>
              <a:gdLst/>
              <a:ahLst/>
              <a:cxnLst/>
              <a:rect l="l" t="t" r="r" b="b"/>
              <a:pathLst>
                <a:path w="768727" h="183486">
                  <a:moveTo>
                    <a:pt x="0" y="0"/>
                  </a:moveTo>
                  <a:lnTo>
                    <a:pt x="768727" y="0"/>
                  </a:lnTo>
                  <a:lnTo>
                    <a:pt x="768727" y="183486"/>
                  </a:lnTo>
                  <a:lnTo>
                    <a:pt x="0" y="183486"/>
                  </a:lnTo>
                  <a:close/>
                </a:path>
              </a:pathLst>
            </a:custGeom>
            <a:solidFill>
              <a:srgbClr val="FFA678"/>
            </a:solidFill>
            <a:ln cap="sq">
              <a:noFill/>
              <a:prstDash val="solid"/>
              <a:miter/>
            </a:ln>
          </p:spPr>
          <p:txBody>
            <a:bodyPr/>
            <a:lstStyle/>
            <a:p>
              <a:endParaRPr lang="en-GB" sz="1200"/>
            </a:p>
          </p:txBody>
        </p:sp>
        <p:sp>
          <p:nvSpPr>
            <p:cNvPr id="22" name="TextBox 22"/>
            <p:cNvSpPr txBox="1"/>
            <p:nvPr/>
          </p:nvSpPr>
          <p:spPr>
            <a:xfrm>
              <a:off x="0" y="-28575"/>
              <a:ext cx="768727" cy="212061"/>
            </a:xfrm>
            <a:prstGeom prst="rect">
              <a:avLst/>
            </a:prstGeom>
          </p:spPr>
          <p:txBody>
            <a:bodyPr lIns="33867" tIns="33867" rIns="33867" bIns="33867" rtlCol="0" anchor="ctr"/>
            <a:lstStyle/>
            <a:p>
              <a:pPr algn="ctr">
                <a:lnSpc>
                  <a:spcPts val="1493"/>
                </a:lnSpc>
                <a:spcBef>
                  <a:spcPct val="0"/>
                </a:spcBef>
              </a:pPr>
              <a:endParaRPr lang="en-US" sz="1066" b="1" dirty="0">
                <a:solidFill>
                  <a:srgbClr val="000000"/>
                </a:solidFill>
                <a:latin typeface="Montserrat Bold"/>
                <a:ea typeface="Montserrat Bold"/>
                <a:cs typeface="Montserrat Bold"/>
                <a:sym typeface="Montserrat Bold"/>
              </a:endParaRPr>
            </a:p>
          </p:txBody>
        </p:sp>
      </p:grpSp>
      <p:sp>
        <p:nvSpPr>
          <p:cNvPr id="23" name="AutoShape 23"/>
          <p:cNvSpPr/>
          <p:nvPr/>
        </p:nvSpPr>
        <p:spPr>
          <a:xfrm flipV="1">
            <a:off x="706909" y="1106022"/>
            <a:ext cx="0" cy="1546517"/>
          </a:xfrm>
          <a:prstGeom prst="line">
            <a:avLst/>
          </a:prstGeom>
          <a:ln w="38100" cap="flat">
            <a:solidFill>
              <a:srgbClr val="CED5E6"/>
            </a:solidFill>
            <a:prstDash val="solid"/>
            <a:headEnd type="none" w="sm" len="sm"/>
            <a:tailEnd type="diamond" w="lg" len="lg"/>
          </a:ln>
        </p:spPr>
        <p:txBody>
          <a:bodyPr/>
          <a:lstStyle/>
          <a:p>
            <a:endParaRPr lang="en-GB" sz="1200"/>
          </a:p>
        </p:txBody>
      </p:sp>
      <p:sp>
        <p:nvSpPr>
          <p:cNvPr id="24" name="AutoShape 24"/>
          <p:cNvSpPr/>
          <p:nvPr/>
        </p:nvSpPr>
        <p:spPr>
          <a:xfrm flipV="1">
            <a:off x="4370544" y="1044027"/>
            <a:ext cx="0" cy="1546517"/>
          </a:xfrm>
          <a:prstGeom prst="line">
            <a:avLst/>
          </a:prstGeom>
          <a:ln w="38100" cap="flat">
            <a:solidFill>
              <a:srgbClr val="89E2E8"/>
            </a:solidFill>
            <a:prstDash val="solid"/>
            <a:headEnd type="none" w="sm" len="sm"/>
            <a:tailEnd type="diamond" w="lg" len="lg"/>
          </a:ln>
        </p:spPr>
        <p:txBody>
          <a:bodyPr/>
          <a:lstStyle/>
          <a:p>
            <a:endParaRPr lang="en-GB" sz="1200"/>
          </a:p>
        </p:txBody>
      </p:sp>
      <p:sp>
        <p:nvSpPr>
          <p:cNvPr id="25" name="AutoShape 25"/>
          <p:cNvSpPr/>
          <p:nvPr/>
        </p:nvSpPr>
        <p:spPr>
          <a:xfrm flipH="1">
            <a:off x="2253000" y="2910966"/>
            <a:ext cx="0" cy="1546517"/>
          </a:xfrm>
          <a:prstGeom prst="line">
            <a:avLst/>
          </a:prstGeom>
          <a:ln w="38100" cap="flat">
            <a:solidFill>
              <a:srgbClr val="979BFF"/>
            </a:solidFill>
            <a:prstDash val="solid"/>
            <a:headEnd type="none" w="sm" len="sm"/>
            <a:tailEnd type="diamond" w="lg" len="lg"/>
          </a:ln>
        </p:spPr>
        <p:txBody>
          <a:bodyPr/>
          <a:lstStyle/>
          <a:p>
            <a:endParaRPr lang="en-GB" sz="1200"/>
          </a:p>
        </p:txBody>
      </p:sp>
      <p:sp>
        <p:nvSpPr>
          <p:cNvPr id="26" name="AutoShape 26"/>
          <p:cNvSpPr/>
          <p:nvPr/>
        </p:nvSpPr>
        <p:spPr>
          <a:xfrm>
            <a:off x="6856186" y="2937986"/>
            <a:ext cx="0" cy="1546517"/>
          </a:xfrm>
          <a:prstGeom prst="line">
            <a:avLst/>
          </a:prstGeom>
          <a:ln w="38100" cap="flat">
            <a:solidFill>
              <a:srgbClr val="ADE466"/>
            </a:solidFill>
            <a:prstDash val="solid"/>
            <a:headEnd type="none" w="sm" len="sm"/>
            <a:tailEnd type="diamond" w="lg" len="lg"/>
          </a:ln>
        </p:spPr>
        <p:txBody>
          <a:bodyPr/>
          <a:lstStyle/>
          <a:p>
            <a:endParaRPr lang="en-GB" sz="1200"/>
          </a:p>
        </p:txBody>
      </p:sp>
      <p:sp>
        <p:nvSpPr>
          <p:cNvPr id="27" name="AutoShape 27"/>
          <p:cNvSpPr/>
          <p:nvPr/>
        </p:nvSpPr>
        <p:spPr>
          <a:xfrm flipV="1">
            <a:off x="8401957" y="1022511"/>
            <a:ext cx="0" cy="1546517"/>
          </a:xfrm>
          <a:prstGeom prst="line">
            <a:avLst/>
          </a:prstGeom>
          <a:ln w="38100" cap="flat">
            <a:solidFill>
              <a:srgbClr val="E8E252"/>
            </a:solidFill>
            <a:prstDash val="solid"/>
            <a:headEnd type="none" w="sm" len="sm"/>
            <a:tailEnd type="diamond" w="lg" len="lg"/>
          </a:ln>
        </p:spPr>
        <p:txBody>
          <a:bodyPr/>
          <a:lstStyle/>
          <a:p>
            <a:endParaRPr lang="en-GB" sz="1200"/>
          </a:p>
        </p:txBody>
      </p:sp>
      <p:sp>
        <p:nvSpPr>
          <p:cNvPr id="44" name="TextBox 44"/>
          <p:cNvSpPr txBox="1"/>
          <p:nvPr/>
        </p:nvSpPr>
        <p:spPr>
          <a:xfrm>
            <a:off x="10452811" y="3587270"/>
            <a:ext cx="561006" cy="585280"/>
          </a:xfrm>
          <a:prstGeom prst="rect">
            <a:avLst/>
          </a:prstGeom>
        </p:spPr>
        <p:txBody>
          <a:bodyPr lIns="33867" tIns="33867" rIns="33867" bIns="33867" rtlCol="0" anchor="ctr"/>
          <a:lstStyle/>
          <a:p>
            <a:pPr algn="ctr">
              <a:lnSpc>
                <a:spcPts val="1391"/>
              </a:lnSpc>
            </a:pPr>
            <a:endParaRPr sz="1200"/>
          </a:p>
        </p:txBody>
      </p:sp>
      <p:sp>
        <p:nvSpPr>
          <p:cNvPr id="47" name="TextBox 47"/>
          <p:cNvSpPr txBox="1"/>
          <p:nvPr/>
        </p:nvSpPr>
        <p:spPr>
          <a:xfrm>
            <a:off x="7361268" y="3587270"/>
            <a:ext cx="561006" cy="585280"/>
          </a:xfrm>
          <a:prstGeom prst="rect">
            <a:avLst/>
          </a:prstGeom>
        </p:spPr>
        <p:txBody>
          <a:bodyPr lIns="33867" tIns="33867" rIns="33867" bIns="33867" rtlCol="0" anchor="ctr"/>
          <a:lstStyle/>
          <a:p>
            <a:pPr algn="ctr">
              <a:lnSpc>
                <a:spcPts val="1391"/>
              </a:lnSpc>
            </a:pPr>
            <a:endParaRPr sz="1200"/>
          </a:p>
        </p:txBody>
      </p:sp>
      <p:sp>
        <p:nvSpPr>
          <p:cNvPr id="72" name="TextBox 72"/>
          <p:cNvSpPr txBox="1"/>
          <p:nvPr/>
        </p:nvSpPr>
        <p:spPr>
          <a:xfrm>
            <a:off x="3764643" y="5835489"/>
            <a:ext cx="4973839" cy="483722"/>
          </a:xfrm>
          <a:prstGeom prst="rect">
            <a:avLst/>
          </a:prstGeom>
        </p:spPr>
        <p:txBody>
          <a:bodyPr wrap="square" lIns="0" tIns="0" rIns="0" bIns="0" rtlCol="0" anchor="t">
            <a:spAutoFit/>
          </a:bodyPr>
          <a:lstStyle/>
          <a:p>
            <a:pPr algn="ctr">
              <a:lnSpc>
                <a:spcPts val="3304"/>
              </a:lnSpc>
              <a:spcBef>
                <a:spcPct val="0"/>
              </a:spcBef>
            </a:pPr>
            <a:r>
              <a:rPr lang="en-US" sz="4800" b="1" dirty="0">
                <a:solidFill>
                  <a:schemeClr val="accent1"/>
                </a:solidFill>
                <a:latin typeface="Aptos Light" panose="020B0004020202020204" pitchFamily="34" charset="0"/>
              </a:rPr>
              <a:t>Results – The Why</a:t>
            </a:r>
            <a:endParaRPr lang="en-US" sz="4800" b="1" dirty="0">
              <a:solidFill>
                <a:srgbClr val="000000"/>
              </a:solidFill>
              <a:latin typeface="Montserrat Bold"/>
              <a:ea typeface="Montserrat Bold"/>
              <a:cs typeface="Montserrat Bold"/>
              <a:sym typeface="Montserrat Bold"/>
            </a:endParaRPr>
          </a:p>
        </p:txBody>
      </p:sp>
      <p:grpSp>
        <p:nvGrpSpPr>
          <p:cNvPr id="74" name="Group 73">
            <a:extLst>
              <a:ext uri="{FF2B5EF4-FFF2-40B4-BE49-F238E27FC236}">
                <a16:creationId xmlns:a16="http://schemas.microsoft.com/office/drawing/2014/main" id="{B7F6B4BC-A616-2169-C36B-234E9067A912}"/>
              </a:ext>
            </a:extLst>
          </p:cNvPr>
          <p:cNvGrpSpPr/>
          <p:nvPr/>
        </p:nvGrpSpPr>
        <p:grpSpPr>
          <a:xfrm>
            <a:off x="4510284" y="1090345"/>
            <a:ext cx="3266917" cy="2930272"/>
            <a:chOff x="4433859" y="-510550"/>
            <a:chExt cx="3266917" cy="2930272"/>
          </a:xfrm>
        </p:grpSpPr>
        <p:sp>
          <p:nvSpPr>
            <p:cNvPr id="75" name="Rectangle 74">
              <a:extLst>
                <a:ext uri="{FF2B5EF4-FFF2-40B4-BE49-F238E27FC236}">
                  <a16:creationId xmlns:a16="http://schemas.microsoft.com/office/drawing/2014/main" id="{1EFE69C0-EA19-3B2C-AF62-F9F4EDF59671}"/>
                </a:ext>
              </a:extLst>
            </p:cNvPr>
            <p:cNvSpPr/>
            <p:nvPr/>
          </p:nvSpPr>
          <p:spPr>
            <a:xfrm>
              <a:off x="4433859" y="1236487"/>
              <a:ext cx="3171431" cy="1183235"/>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76" name="TextBox 75">
              <a:extLst>
                <a:ext uri="{FF2B5EF4-FFF2-40B4-BE49-F238E27FC236}">
                  <a16:creationId xmlns:a16="http://schemas.microsoft.com/office/drawing/2014/main" id="{0A123550-C436-46D7-F2B8-864E1A395F09}"/>
                </a:ext>
              </a:extLst>
            </p:cNvPr>
            <p:cNvSpPr txBox="1"/>
            <p:nvPr/>
          </p:nvSpPr>
          <p:spPr>
            <a:xfrm>
              <a:off x="4529345" y="-510550"/>
              <a:ext cx="3171431" cy="1183235"/>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l" defTabSz="488950">
                <a:lnSpc>
                  <a:spcPct val="90000"/>
                </a:lnSpc>
                <a:spcBef>
                  <a:spcPct val="0"/>
                </a:spcBef>
                <a:spcAft>
                  <a:spcPct val="35000"/>
                </a:spcAft>
                <a:buNone/>
              </a:pPr>
              <a:r>
                <a:rPr lang="en-US" sz="1200" b="0" kern="1200" dirty="0">
                  <a:latin typeface="Aptos Light" panose="020B0004020202020204" pitchFamily="34" charset="0"/>
                </a:rPr>
                <a:t>Confidence in skills dropping throughout dental school </a:t>
              </a:r>
              <a:endParaRPr lang="en-GB" sz="1200" kern="1200" dirty="0"/>
            </a:p>
            <a:p>
              <a:pPr marL="0" lvl="0" indent="0" algn="l" defTabSz="488950">
                <a:lnSpc>
                  <a:spcPct val="90000"/>
                </a:lnSpc>
                <a:spcBef>
                  <a:spcPct val="0"/>
                </a:spcBef>
                <a:spcAft>
                  <a:spcPct val="35000"/>
                </a:spcAft>
                <a:buNone/>
              </a:pPr>
              <a:r>
                <a:rPr lang="en-US" sz="1200" b="0" kern="1200" dirty="0">
                  <a:latin typeface="Aptos Light" panose="020B0004020202020204" pitchFamily="34" charset="0"/>
                </a:rPr>
                <a:t>Increased anxiety on patient-facing clinics – fear of harming patients</a:t>
              </a:r>
            </a:p>
            <a:p>
              <a:pPr marL="0" lvl="0" indent="0" algn="l" defTabSz="488950">
                <a:lnSpc>
                  <a:spcPct val="90000"/>
                </a:lnSpc>
                <a:spcBef>
                  <a:spcPct val="0"/>
                </a:spcBef>
                <a:spcAft>
                  <a:spcPct val="35000"/>
                </a:spcAft>
                <a:buNone/>
              </a:pPr>
              <a:r>
                <a:rPr lang="en-US" sz="1200" b="0" kern="1200" dirty="0">
                  <a:latin typeface="Aptos Light" panose="020B0004020202020204" pitchFamily="34" charset="0"/>
                </a:rPr>
                <a:t>Confidence affected by comparing selves to peers</a:t>
              </a:r>
            </a:p>
          </p:txBody>
        </p:sp>
      </p:grpSp>
      <p:grpSp>
        <p:nvGrpSpPr>
          <p:cNvPr id="77" name="Group 76">
            <a:extLst>
              <a:ext uri="{FF2B5EF4-FFF2-40B4-BE49-F238E27FC236}">
                <a16:creationId xmlns:a16="http://schemas.microsoft.com/office/drawing/2014/main" id="{603F4D16-7A7B-FC28-0526-127102A80F08}"/>
              </a:ext>
            </a:extLst>
          </p:cNvPr>
          <p:cNvGrpSpPr/>
          <p:nvPr/>
        </p:nvGrpSpPr>
        <p:grpSpPr>
          <a:xfrm>
            <a:off x="667285" y="455626"/>
            <a:ext cx="4354901" cy="675245"/>
            <a:chOff x="-573768" y="596898"/>
            <a:chExt cx="4354901" cy="675245"/>
          </a:xfrm>
        </p:grpSpPr>
        <p:sp>
          <p:nvSpPr>
            <p:cNvPr id="78" name="Rectangle 77">
              <a:extLst>
                <a:ext uri="{FF2B5EF4-FFF2-40B4-BE49-F238E27FC236}">
                  <a16:creationId xmlns:a16="http://schemas.microsoft.com/office/drawing/2014/main" id="{9E37D4F5-7A2B-5413-F3D3-C8321DAC649E}"/>
                </a:ext>
              </a:extLst>
            </p:cNvPr>
            <p:cNvSpPr/>
            <p:nvPr/>
          </p:nvSpPr>
          <p:spPr>
            <a:xfrm>
              <a:off x="609702" y="660125"/>
              <a:ext cx="3171431" cy="612018"/>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79" name="TextBox 78">
              <a:extLst>
                <a:ext uri="{FF2B5EF4-FFF2-40B4-BE49-F238E27FC236}">
                  <a16:creationId xmlns:a16="http://schemas.microsoft.com/office/drawing/2014/main" id="{FE8521F6-3FA3-E409-5A1E-3759B6DF8DB3}"/>
                </a:ext>
              </a:extLst>
            </p:cNvPr>
            <p:cNvSpPr txBox="1"/>
            <p:nvPr/>
          </p:nvSpPr>
          <p:spPr>
            <a:xfrm>
              <a:off x="-573768" y="596898"/>
              <a:ext cx="3171431" cy="612018"/>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defRPr b="1"/>
              </a:pPr>
              <a:r>
                <a:rPr lang="en-GB" sz="2000" kern="1200" dirty="0"/>
                <a:t>Physical Execution</a:t>
              </a:r>
            </a:p>
          </p:txBody>
        </p:sp>
      </p:grpSp>
      <p:grpSp>
        <p:nvGrpSpPr>
          <p:cNvPr id="80" name="Group 79">
            <a:extLst>
              <a:ext uri="{FF2B5EF4-FFF2-40B4-BE49-F238E27FC236}">
                <a16:creationId xmlns:a16="http://schemas.microsoft.com/office/drawing/2014/main" id="{06343521-BE4A-4D55-4652-102A72AAF1BC}"/>
              </a:ext>
            </a:extLst>
          </p:cNvPr>
          <p:cNvGrpSpPr/>
          <p:nvPr/>
        </p:nvGrpSpPr>
        <p:grpSpPr>
          <a:xfrm>
            <a:off x="902511" y="1095175"/>
            <a:ext cx="3171431" cy="1183235"/>
            <a:chOff x="609702" y="1272143"/>
            <a:chExt cx="3171431" cy="1183235"/>
          </a:xfrm>
        </p:grpSpPr>
        <p:sp>
          <p:nvSpPr>
            <p:cNvPr id="81" name="Rectangle 80">
              <a:extLst>
                <a:ext uri="{FF2B5EF4-FFF2-40B4-BE49-F238E27FC236}">
                  <a16:creationId xmlns:a16="http://schemas.microsoft.com/office/drawing/2014/main" id="{D203C696-381C-AFEE-BBFD-C3AEC9407FB5}"/>
                </a:ext>
              </a:extLst>
            </p:cNvPr>
            <p:cNvSpPr/>
            <p:nvPr/>
          </p:nvSpPr>
          <p:spPr>
            <a:xfrm>
              <a:off x="609702" y="1272143"/>
              <a:ext cx="3171431" cy="1183235"/>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82" name="TextBox 81">
              <a:extLst>
                <a:ext uri="{FF2B5EF4-FFF2-40B4-BE49-F238E27FC236}">
                  <a16:creationId xmlns:a16="http://schemas.microsoft.com/office/drawing/2014/main" id="{430DED5C-ACAB-F72E-8F3E-A1D2EF1580E7}"/>
                </a:ext>
              </a:extLst>
            </p:cNvPr>
            <p:cNvSpPr txBox="1"/>
            <p:nvPr/>
          </p:nvSpPr>
          <p:spPr>
            <a:xfrm>
              <a:off x="609702" y="1272143"/>
              <a:ext cx="3171431" cy="1183235"/>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l" defTabSz="488950">
                <a:lnSpc>
                  <a:spcPct val="90000"/>
                </a:lnSpc>
                <a:spcBef>
                  <a:spcPct val="0"/>
                </a:spcBef>
                <a:spcAft>
                  <a:spcPct val="35000"/>
                </a:spcAft>
                <a:buNone/>
              </a:pPr>
              <a:r>
                <a:rPr lang="en-US" sz="1200" b="0" kern="1200" dirty="0">
                  <a:latin typeface="Aptos Light" panose="020B0004020202020204" pitchFamily="34" charset="0"/>
                </a:rPr>
                <a:t>Understanding the concept but struggling to produce the end result</a:t>
              </a:r>
              <a:endParaRPr lang="en-GB" sz="1200" kern="1200" dirty="0"/>
            </a:p>
            <a:p>
              <a:pPr marL="0" lvl="0" indent="0" algn="l" defTabSz="488950">
                <a:lnSpc>
                  <a:spcPct val="90000"/>
                </a:lnSpc>
                <a:spcBef>
                  <a:spcPct val="0"/>
                </a:spcBef>
                <a:spcAft>
                  <a:spcPct val="35000"/>
                </a:spcAft>
                <a:buNone/>
              </a:pPr>
              <a:r>
                <a:rPr lang="en-US" sz="1200" b="0" kern="1200" dirty="0">
                  <a:latin typeface="Aptos Light" panose="020B0004020202020204" pitchFamily="34" charset="0"/>
                </a:rPr>
                <a:t>Angulation  and positioning – instruments and seating</a:t>
              </a:r>
            </a:p>
            <a:p>
              <a:pPr marL="0" lvl="0" indent="0" algn="l" defTabSz="488950">
                <a:lnSpc>
                  <a:spcPct val="90000"/>
                </a:lnSpc>
                <a:spcBef>
                  <a:spcPct val="0"/>
                </a:spcBef>
                <a:spcAft>
                  <a:spcPct val="35000"/>
                </a:spcAft>
                <a:buNone/>
              </a:pPr>
              <a:r>
                <a:rPr lang="en-US" sz="1200" b="0" kern="1200" dirty="0">
                  <a:latin typeface="Aptos Light" panose="020B0004020202020204" pitchFamily="34" charset="0"/>
                </a:rPr>
                <a:t>Gauging depth and shape </a:t>
              </a:r>
            </a:p>
            <a:p>
              <a:pPr marL="0" lvl="0" indent="0" algn="l" defTabSz="488950">
                <a:lnSpc>
                  <a:spcPct val="90000"/>
                </a:lnSpc>
                <a:spcBef>
                  <a:spcPct val="0"/>
                </a:spcBef>
                <a:spcAft>
                  <a:spcPct val="35000"/>
                </a:spcAft>
                <a:buNone/>
              </a:pPr>
              <a:r>
                <a:rPr lang="en-US" sz="1200" b="0" kern="1200" dirty="0">
                  <a:latin typeface="Aptos Light" panose="020B0004020202020204" pitchFamily="34" charset="0"/>
                </a:rPr>
                <a:t>Hand strength</a:t>
              </a:r>
            </a:p>
            <a:p>
              <a:pPr marL="0" lvl="0" indent="0" algn="l" defTabSz="488950">
                <a:lnSpc>
                  <a:spcPct val="90000"/>
                </a:lnSpc>
                <a:spcBef>
                  <a:spcPct val="0"/>
                </a:spcBef>
                <a:spcAft>
                  <a:spcPct val="35000"/>
                </a:spcAft>
                <a:buNone/>
              </a:pPr>
              <a:r>
                <a:rPr lang="en-US" sz="1200" b="0" kern="1200" dirty="0">
                  <a:latin typeface="Aptos Light" panose="020B0004020202020204" pitchFamily="34" charset="0"/>
                </a:rPr>
                <a:t>Left-handedness </a:t>
              </a:r>
            </a:p>
          </p:txBody>
        </p:sp>
      </p:grpSp>
      <p:grpSp>
        <p:nvGrpSpPr>
          <p:cNvPr id="83" name="Group 82">
            <a:extLst>
              <a:ext uri="{FF2B5EF4-FFF2-40B4-BE49-F238E27FC236}">
                <a16:creationId xmlns:a16="http://schemas.microsoft.com/office/drawing/2014/main" id="{A4813662-4C43-7A4C-FA01-C486CEA1A9A5}"/>
              </a:ext>
            </a:extLst>
          </p:cNvPr>
          <p:cNvGrpSpPr/>
          <p:nvPr/>
        </p:nvGrpSpPr>
        <p:grpSpPr>
          <a:xfrm>
            <a:off x="4313812" y="433605"/>
            <a:ext cx="3171431" cy="612018"/>
            <a:chOff x="4433859" y="624468"/>
            <a:chExt cx="3171431" cy="612018"/>
          </a:xfrm>
        </p:grpSpPr>
        <p:sp>
          <p:nvSpPr>
            <p:cNvPr id="84" name="Rectangle 83">
              <a:extLst>
                <a:ext uri="{FF2B5EF4-FFF2-40B4-BE49-F238E27FC236}">
                  <a16:creationId xmlns:a16="http://schemas.microsoft.com/office/drawing/2014/main" id="{695C107B-2F04-0EB9-27B7-DA89BEB13ACA}"/>
                </a:ext>
              </a:extLst>
            </p:cNvPr>
            <p:cNvSpPr/>
            <p:nvPr/>
          </p:nvSpPr>
          <p:spPr>
            <a:xfrm>
              <a:off x="4433859" y="624468"/>
              <a:ext cx="3171431" cy="612018"/>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85" name="TextBox 84">
              <a:extLst>
                <a:ext uri="{FF2B5EF4-FFF2-40B4-BE49-F238E27FC236}">
                  <a16:creationId xmlns:a16="http://schemas.microsoft.com/office/drawing/2014/main" id="{B9D5A8F2-8222-0B17-A504-A41711117FBB}"/>
                </a:ext>
              </a:extLst>
            </p:cNvPr>
            <p:cNvSpPr txBox="1"/>
            <p:nvPr/>
          </p:nvSpPr>
          <p:spPr>
            <a:xfrm>
              <a:off x="4433859" y="624468"/>
              <a:ext cx="3171431" cy="612018"/>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defRPr b="1"/>
              </a:pPr>
              <a:r>
                <a:rPr lang="en-GB" sz="2000" kern="1200" dirty="0"/>
                <a:t>Confidence + Anxiety</a:t>
              </a:r>
            </a:p>
          </p:txBody>
        </p:sp>
      </p:grpSp>
      <p:grpSp>
        <p:nvGrpSpPr>
          <p:cNvPr id="86" name="Group 85">
            <a:extLst>
              <a:ext uri="{FF2B5EF4-FFF2-40B4-BE49-F238E27FC236}">
                <a16:creationId xmlns:a16="http://schemas.microsoft.com/office/drawing/2014/main" id="{2D18B0A1-FF43-0491-36DB-A311CFAC9A34}"/>
              </a:ext>
            </a:extLst>
          </p:cNvPr>
          <p:cNvGrpSpPr/>
          <p:nvPr/>
        </p:nvGrpSpPr>
        <p:grpSpPr>
          <a:xfrm>
            <a:off x="7832554" y="246630"/>
            <a:ext cx="4221622" cy="858137"/>
            <a:chOff x="7725305" y="703945"/>
            <a:chExt cx="3626217" cy="858137"/>
          </a:xfrm>
        </p:grpSpPr>
        <p:sp>
          <p:nvSpPr>
            <p:cNvPr id="87" name="Rectangle 86">
              <a:extLst>
                <a:ext uri="{FF2B5EF4-FFF2-40B4-BE49-F238E27FC236}">
                  <a16:creationId xmlns:a16="http://schemas.microsoft.com/office/drawing/2014/main" id="{0B2E3D0A-6F7E-D398-31BF-574686436525}"/>
                </a:ext>
              </a:extLst>
            </p:cNvPr>
            <p:cNvSpPr/>
            <p:nvPr/>
          </p:nvSpPr>
          <p:spPr>
            <a:xfrm>
              <a:off x="8180091" y="703945"/>
              <a:ext cx="3171431" cy="612018"/>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88" name="TextBox 87">
              <a:extLst>
                <a:ext uri="{FF2B5EF4-FFF2-40B4-BE49-F238E27FC236}">
                  <a16:creationId xmlns:a16="http://schemas.microsoft.com/office/drawing/2014/main" id="{BD273D9D-5FB7-DBF8-E945-460C518A4F19}"/>
                </a:ext>
              </a:extLst>
            </p:cNvPr>
            <p:cNvSpPr txBox="1"/>
            <p:nvPr/>
          </p:nvSpPr>
          <p:spPr>
            <a:xfrm>
              <a:off x="7725305" y="950064"/>
              <a:ext cx="3171431" cy="612018"/>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defRPr b="1"/>
              </a:pPr>
              <a:r>
                <a:rPr lang="en-GB" sz="2000" kern="1200" dirty="0"/>
                <a:t>Learning Difficulties/ Disabilities</a:t>
              </a:r>
            </a:p>
          </p:txBody>
        </p:sp>
      </p:grpSp>
      <p:grpSp>
        <p:nvGrpSpPr>
          <p:cNvPr id="89" name="Group 88">
            <a:extLst>
              <a:ext uri="{FF2B5EF4-FFF2-40B4-BE49-F238E27FC236}">
                <a16:creationId xmlns:a16="http://schemas.microsoft.com/office/drawing/2014/main" id="{F40A236F-0E92-539B-E9D1-B23651259F45}"/>
              </a:ext>
            </a:extLst>
          </p:cNvPr>
          <p:cNvGrpSpPr/>
          <p:nvPr/>
        </p:nvGrpSpPr>
        <p:grpSpPr>
          <a:xfrm>
            <a:off x="8597558" y="1169499"/>
            <a:ext cx="3171431" cy="1183235"/>
            <a:chOff x="8180091" y="1315964"/>
            <a:chExt cx="3171431" cy="1183235"/>
          </a:xfrm>
        </p:grpSpPr>
        <p:sp>
          <p:nvSpPr>
            <p:cNvPr id="90" name="Rectangle 89">
              <a:extLst>
                <a:ext uri="{FF2B5EF4-FFF2-40B4-BE49-F238E27FC236}">
                  <a16:creationId xmlns:a16="http://schemas.microsoft.com/office/drawing/2014/main" id="{C48067FF-34F9-CB90-B302-7E61587C4861}"/>
                </a:ext>
              </a:extLst>
            </p:cNvPr>
            <p:cNvSpPr/>
            <p:nvPr/>
          </p:nvSpPr>
          <p:spPr>
            <a:xfrm>
              <a:off x="8180091" y="1315964"/>
              <a:ext cx="3171431" cy="1183235"/>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91" name="TextBox 90">
              <a:extLst>
                <a:ext uri="{FF2B5EF4-FFF2-40B4-BE49-F238E27FC236}">
                  <a16:creationId xmlns:a16="http://schemas.microsoft.com/office/drawing/2014/main" id="{6F1D6130-16B6-A56F-94B7-85632DF9CEE3}"/>
                </a:ext>
              </a:extLst>
            </p:cNvPr>
            <p:cNvSpPr txBox="1"/>
            <p:nvPr/>
          </p:nvSpPr>
          <p:spPr>
            <a:xfrm>
              <a:off x="8180091" y="1315964"/>
              <a:ext cx="3171431" cy="1183235"/>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l" defTabSz="533400">
                <a:lnSpc>
                  <a:spcPct val="90000"/>
                </a:lnSpc>
                <a:spcBef>
                  <a:spcPct val="0"/>
                </a:spcBef>
                <a:spcAft>
                  <a:spcPct val="35000"/>
                </a:spcAft>
                <a:buNone/>
              </a:pPr>
              <a:r>
                <a:rPr lang="en-US" sz="1200" kern="1200" dirty="0">
                  <a:latin typeface="Aptos Light" panose="020B0004020202020204" pitchFamily="34" charset="0"/>
                </a:rPr>
                <a:t>Low awareness </a:t>
              </a:r>
              <a:r>
                <a:rPr lang="en-US" sz="1200" b="0" kern="1200" dirty="0">
                  <a:latin typeface="Aptos Light" panose="020B0004020202020204" pitchFamily="34" charset="0"/>
                </a:rPr>
                <a:t>of difficulties and disabilities amongst educators</a:t>
              </a:r>
              <a:endParaRPr lang="en-US" sz="1200" kern="1200" dirty="0">
                <a:latin typeface="Aptos Light" panose="020B0004020202020204" pitchFamily="34" charset="0"/>
              </a:endParaRPr>
            </a:p>
            <a:p>
              <a:pPr marL="0" lvl="0" indent="0" algn="l" defTabSz="533400">
                <a:lnSpc>
                  <a:spcPct val="90000"/>
                </a:lnSpc>
                <a:spcBef>
                  <a:spcPct val="0"/>
                </a:spcBef>
                <a:spcAft>
                  <a:spcPct val="35000"/>
                </a:spcAft>
                <a:buNone/>
              </a:pPr>
              <a:r>
                <a:rPr lang="en-US" sz="1200" kern="1200" dirty="0">
                  <a:latin typeface="Aptos Light" panose="020B0004020202020204" pitchFamily="34" charset="0"/>
                </a:rPr>
                <a:t>Low knowledge </a:t>
              </a:r>
              <a:r>
                <a:rPr lang="en-US" sz="1200" b="0" kern="1200" dirty="0">
                  <a:latin typeface="Aptos Light" panose="020B0004020202020204" pitchFamily="34" charset="0"/>
                </a:rPr>
                <a:t>of difficulties and disabilities amongst educators </a:t>
              </a:r>
            </a:p>
            <a:p>
              <a:pPr marL="0" lvl="0" indent="0" algn="l" defTabSz="533400">
                <a:lnSpc>
                  <a:spcPct val="90000"/>
                </a:lnSpc>
                <a:spcBef>
                  <a:spcPct val="0"/>
                </a:spcBef>
                <a:spcAft>
                  <a:spcPct val="35000"/>
                </a:spcAft>
                <a:buNone/>
              </a:pPr>
              <a:r>
                <a:rPr lang="en-US" sz="1200" b="0" kern="1200" dirty="0">
                  <a:latin typeface="Aptos Light" panose="020B0004020202020204" pitchFamily="34" charset="0"/>
                </a:rPr>
                <a:t>Need for empathy and understanding</a:t>
              </a:r>
              <a:endParaRPr lang="en-GB" sz="1200" kern="1200" dirty="0"/>
            </a:p>
          </p:txBody>
        </p:sp>
      </p:grpSp>
      <p:grpSp>
        <p:nvGrpSpPr>
          <p:cNvPr id="92" name="Group 91">
            <a:extLst>
              <a:ext uri="{FF2B5EF4-FFF2-40B4-BE49-F238E27FC236}">
                <a16:creationId xmlns:a16="http://schemas.microsoft.com/office/drawing/2014/main" id="{892A7183-3555-D4E0-FC02-EFBF5883B6C7}"/>
              </a:ext>
            </a:extLst>
          </p:cNvPr>
          <p:cNvGrpSpPr/>
          <p:nvPr/>
        </p:nvGrpSpPr>
        <p:grpSpPr>
          <a:xfrm>
            <a:off x="2419486" y="3075811"/>
            <a:ext cx="3240172" cy="648671"/>
            <a:chOff x="2423820" y="2906488"/>
            <a:chExt cx="3240172" cy="648671"/>
          </a:xfrm>
        </p:grpSpPr>
        <p:sp>
          <p:nvSpPr>
            <p:cNvPr id="93" name="Rectangle 92">
              <a:extLst>
                <a:ext uri="{FF2B5EF4-FFF2-40B4-BE49-F238E27FC236}">
                  <a16:creationId xmlns:a16="http://schemas.microsoft.com/office/drawing/2014/main" id="{2D5579FC-FC07-1C11-A37C-9670D18289DF}"/>
                </a:ext>
              </a:extLst>
            </p:cNvPr>
            <p:cNvSpPr/>
            <p:nvPr/>
          </p:nvSpPr>
          <p:spPr>
            <a:xfrm>
              <a:off x="2423820" y="2906488"/>
              <a:ext cx="3171431" cy="648671"/>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94" name="TextBox 93">
              <a:extLst>
                <a:ext uri="{FF2B5EF4-FFF2-40B4-BE49-F238E27FC236}">
                  <a16:creationId xmlns:a16="http://schemas.microsoft.com/office/drawing/2014/main" id="{D76FE841-4C38-DF8C-CCFC-70A158839700}"/>
                </a:ext>
              </a:extLst>
            </p:cNvPr>
            <p:cNvSpPr txBox="1"/>
            <p:nvPr/>
          </p:nvSpPr>
          <p:spPr>
            <a:xfrm>
              <a:off x="2492561" y="2906488"/>
              <a:ext cx="3171431" cy="648671"/>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defRPr b="1"/>
              </a:pPr>
              <a:r>
                <a:rPr lang="en-GB" sz="2000" kern="1200" dirty="0"/>
                <a:t>Learning Environment</a:t>
              </a:r>
            </a:p>
          </p:txBody>
        </p:sp>
      </p:grpSp>
      <p:grpSp>
        <p:nvGrpSpPr>
          <p:cNvPr id="95" name="Group 94">
            <a:extLst>
              <a:ext uri="{FF2B5EF4-FFF2-40B4-BE49-F238E27FC236}">
                <a16:creationId xmlns:a16="http://schemas.microsoft.com/office/drawing/2014/main" id="{E968C660-8DE5-BEC3-A5C5-AA2A6C987A0E}"/>
              </a:ext>
            </a:extLst>
          </p:cNvPr>
          <p:cNvGrpSpPr/>
          <p:nvPr/>
        </p:nvGrpSpPr>
        <p:grpSpPr>
          <a:xfrm>
            <a:off x="2425835" y="3628044"/>
            <a:ext cx="3240172" cy="1022132"/>
            <a:chOff x="2423820" y="3516497"/>
            <a:chExt cx="3240172" cy="1022132"/>
          </a:xfrm>
        </p:grpSpPr>
        <p:sp>
          <p:nvSpPr>
            <p:cNvPr id="96" name="Rectangle 95">
              <a:extLst>
                <a:ext uri="{FF2B5EF4-FFF2-40B4-BE49-F238E27FC236}">
                  <a16:creationId xmlns:a16="http://schemas.microsoft.com/office/drawing/2014/main" id="{76ABFCF4-9CD6-65EB-4BB1-F5005D4F42AE}"/>
                </a:ext>
              </a:extLst>
            </p:cNvPr>
            <p:cNvSpPr/>
            <p:nvPr/>
          </p:nvSpPr>
          <p:spPr>
            <a:xfrm>
              <a:off x="2423820" y="3555160"/>
              <a:ext cx="3171431" cy="983469"/>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97" name="TextBox 96">
              <a:extLst>
                <a:ext uri="{FF2B5EF4-FFF2-40B4-BE49-F238E27FC236}">
                  <a16:creationId xmlns:a16="http://schemas.microsoft.com/office/drawing/2014/main" id="{5EE58D2A-7F6C-7B1F-FED0-07347692127B}"/>
                </a:ext>
              </a:extLst>
            </p:cNvPr>
            <p:cNvSpPr txBox="1"/>
            <p:nvPr/>
          </p:nvSpPr>
          <p:spPr>
            <a:xfrm>
              <a:off x="2492561" y="3516497"/>
              <a:ext cx="3171431" cy="983469"/>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l" defTabSz="488950">
                <a:lnSpc>
                  <a:spcPct val="90000"/>
                </a:lnSpc>
                <a:spcBef>
                  <a:spcPct val="0"/>
                </a:spcBef>
                <a:spcAft>
                  <a:spcPct val="35000"/>
                </a:spcAft>
                <a:buNone/>
              </a:pPr>
              <a:r>
                <a:rPr lang="en-GB" sz="1100" kern="1200" dirty="0"/>
                <a:t>Pace and pressure of programme</a:t>
              </a:r>
            </a:p>
            <a:p>
              <a:pPr marL="0" lvl="0" indent="0" algn="l" defTabSz="488950">
                <a:lnSpc>
                  <a:spcPct val="90000"/>
                </a:lnSpc>
                <a:spcBef>
                  <a:spcPct val="0"/>
                </a:spcBef>
                <a:spcAft>
                  <a:spcPct val="35000"/>
                </a:spcAft>
                <a:buNone/>
              </a:pPr>
              <a:r>
                <a:rPr lang="en-GB" sz="1100" kern="1200" dirty="0"/>
                <a:t>Noise and distraction</a:t>
              </a:r>
            </a:p>
            <a:p>
              <a:pPr marL="0" lvl="0" indent="0" algn="l" defTabSz="488950">
                <a:lnSpc>
                  <a:spcPct val="90000"/>
                </a:lnSpc>
                <a:spcBef>
                  <a:spcPct val="0"/>
                </a:spcBef>
                <a:spcAft>
                  <a:spcPct val="35000"/>
                </a:spcAft>
                <a:buNone/>
              </a:pPr>
              <a:r>
                <a:rPr lang="en-GB" sz="1100" kern="1200" dirty="0"/>
                <a:t>Learning from peers</a:t>
              </a:r>
            </a:p>
            <a:p>
              <a:pPr marL="0" lvl="0" indent="0" algn="l" defTabSz="488950">
                <a:lnSpc>
                  <a:spcPct val="90000"/>
                </a:lnSpc>
                <a:spcBef>
                  <a:spcPct val="0"/>
                </a:spcBef>
                <a:spcAft>
                  <a:spcPct val="35000"/>
                </a:spcAft>
                <a:buNone/>
              </a:pPr>
              <a:r>
                <a:rPr lang="en-GB" sz="1100" kern="1200" dirty="0"/>
                <a:t>Flexibility of learning </a:t>
              </a:r>
            </a:p>
            <a:p>
              <a:pPr marL="0" lvl="0" indent="0" algn="l" defTabSz="488950">
                <a:lnSpc>
                  <a:spcPct val="90000"/>
                </a:lnSpc>
                <a:spcBef>
                  <a:spcPct val="0"/>
                </a:spcBef>
                <a:spcAft>
                  <a:spcPct val="35000"/>
                </a:spcAft>
                <a:buNone/>
              </a:pPr>
              <a:r>
                <a:rPr lang="en-GB" sz="1100" kern="1200" dirty="0"/>
                <a:t>Monitoring </a:t>
              </a:r>
            </a:p>
          </p:txBody>
        </p:sp>
      </p:grpSp>
      <p:grpSp>
        <p:nvGrpSpPr>
          <p:cNvPr id="98" name="Group 97">
            <a:extLst>
              <a:ext uri="{FF2B5EF4-FFF2-40B4-BE49-F238E27FC236}">
                <a16:creationId xmlns:a16="http://schemas.microsoft.com/office/drawing/2014/main" id="{DF446147-4239-BB8A-09A1-40AE45AEEFFD}"/>
              </a:ext>
            </a:extLst>
          </p:cNvPr>
          <p:cNvGrpSpPr/>
          <p:nvPr/>
        </p:nvGrpSpPr>
        <p:grpSpPr>
          <a:xfrm>
            <a:off x="7089541" y="3032914"/>
            <a:ext cx="3171431" cy="648671"/>
            <a:chOff x="6466149" y="3047710"/>
            <a:chExt cx="3171431" cy="648671"/>
          </a:xfrm>
        </p:grpSpPr>
        <p:sp>
          <p:nvSpPr>
            <p:cNvPr id="99" name="Rectangle 98">
              <a:extLst>
                <a:ext uri="{FF2B5EF4-FFF2-40B4-BE49-F238E27FC236}">
                  <a16:creationId xmlns:a16="http://schemas.microsoft.com/office/drawing/2014/main" id="{EABF896F-0CD9-99BC-8D9F-15DB65588A06}"/>
                </a:ext>
              </a:extLst>
            </p:cNvPr>
            <p:cNvSpPr/>
            <p:nvPr/>
          </p:nvSpPr>
          <p:spPr>
            <a:xfrm>
              <a:off x="6466149" y="3047710"/>
              <a:ext cx="3171431" cy="648671"/>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00" name="TextBox 99">
              <a:extLst>
                <a:ext uri="{FF2B5EF4-FFF2-40B4-BE49-F238E27FC236}">
                  <a16:creationId xmlns:a16="http://schemas.microsoft.com/office/drawing/2014/main" id="{492D8A0C-8526-F97D-270E-34C5B99667FE}"/>
                </a:ext>
              </a:extLst>
            </p:cNvPr>
            <p:cNvSpPr txBox="1"/>
            <p:nvPr/>
          </p:nvSpPr>
          <p:spPr>
            <a:xfrm>
              <a:off x="6466149" y="3047710"/>
              <a:ext cx="3171431" cy="648671"/>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defRPr b="1"/>
              </a:pPr>
              <a:r>
                <a:rPr lang="en-GB" sz="2000" kern="1200" dirty="0"/>
                <a:t>Guidance</a:t>
              </a:r>
            </a:p>
          </p:txBody>
        </p:sp>
      </p:grpSp>
      <p:grpSp>
        <p:nvGrpSpPr>
          <p:cNvPr id="101" name="Group 100">
            <a:extLst>
              <a:ext uri="{FF2B5EF4-FFF2-40B4-BE49-F238E27FC236}">
                <a16:creationId xmlns:a16="http://schemas.microsoft.com/office/drawing/2014/main" id="{2F6709A4-C77A-4BCB-0D99-64AB0C84C481}"/>
              </a:ext>
            </a:extLst>
          </p:cNvPr>
          <p:cNvGrpSpPr/>
          <p:nvPr/>
        </p:nvGrpSpPr>
        <p:grpSpPr>
          <a:xfrm>
            <a:off x="7123988" y="3604849"/>
            <a:ext cx="3171431" cy="983469"/>
            <a:chOff x="6466149" y="3696382"/>
            <a:chExt cx="3171431" cy="983469"/>
          </a:xfrm>
        </p:grpSpPr>
        <p:sp>
          <p:nvSpPr>
            <p:cNvPr id="102" name="Rectangle 101">
              <a:extLst>
                <a:ext uri="{FF2B5EF4-FFF2-40B4-BE49-F238E27FC236}">
                  <a16:creationId xmlns:a16="http://schemas.microsoft.com/office/drawing/2014/main" id="{466490D8-BE73-672E-8E6B-D8F8A5FDAE0E}"/>
                </a:ext>
              </a:extLst>
            </p:cNvPr>
            <p:cNvSpPr/>
            <p:nvPr/>
          </p:nvSpPr>
          <p:spPr>
            <a:xfrm>
              <a:off x="6466149" y="3696382"/>
              <a:ext cx="3171431" cy="983469"/>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03" name="TextBox 102">
              <a:extLst>
                <a:ext uri="{FF2B5EF4-FFF2-40B4-BE49-F238E27FC236}">
                  <a16:creationId xmlns:a16="http://schemas.microsoft.com/office/drawing/2014/main" id="{9CD55411-E245-5707-CC5E-B466B069F553}"/>
                </a:ext>
              </a:extLst>
            </p:cNvPr>
            <p:cNvSpPr txBox="1"/>
            <p:nvPr/>
          </p:nvSpPr>
          <p:spPr>
            <a:xfrm>
              <a:off x="6466149" y="3696382"/>
              <a:ext cx="3171431" cy="983469"/>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l" defTabSz="533400">
                <a:lnSpc>
                  <a:spcPct val="90000"/>
                </a:lnSpc>
                <a:spcBef>
                  <a:spcPct val="0"/>
                </a:spcBef>
                <a:spcAft>
                  <a:spcPct val="35000"/>
                </a:spcAft>
                <a:buNone/>
              </a:pPr>
              <a:r>
                <a:rPr lang="en-GB" sz="1200" kern="1200" dirty="0"/>
                <a:t>Feedback </a:t>
              </a:r>
            </a:p>
            <a:p>
              <a:pPr marL="0" lvl="0" indent="0" algn="l" defTabSz="533400">
                <a:lnSpc>
                  <a:spcPct val="90000"/>
                </a:lnSpc>
                <a:spcBef>
                  <a:spcPct val="0"/>
                </a:spcBef>
                <a:spcAft>
                  <a:spcPct val="35000"/>
                </a:spcAft>
                <a:buNone/>
              </a:pPr>
              <a:r>
                <a:rPr lang="en-GB" sz="1200" kern="1200" dirty="0"/>
                <a:t>Progress checks </a:t>
              </a:r>
            </a:p>
            <a:p>
              <a:pPr marL="0" lvl="0" indent="0" algn="l" defTabSz="533400">
                <a:lnSpc>
                  <a:spcPct val="90000"/>
                </a:lnSpc>
                <a:spcBef>
                  <a:spcPct val="0"/>
                </a:spcBef>
                <a:spcAft>
                  <a:spcPct val="35000"/>
                </a:spcAft>
                <a:buNone/>
              </a:pPr>
              <a:endParaRPr lang="en-GB" sz="1000" kern="1200" dirty="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8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92"/>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95"/>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6"/>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98"/>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10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25" grpId="0" animBg="1"/>
      <p:bldP spid="26" grpId="0" animBg="1"/>
      <p:bldP spid="2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Freeform 2"/>
          <p:cNvSpPr/>
          <p:nvPr/>
        </p:nvSpPr>
        <p:spPr>
          <a:xfrm>
            <a:off x="1900750" y="781085"/>
            <a:ext cx="647669" cy="1543171"/>
          </a:xfrm>
          <a:custGeom>
            <a:avLst/>
            <a:gdLst/>
            <a:ahLst/>
            <a:cxnLst/>
            <a:rect l="l" t="t" r="r" b="b"/>
            <a:pathLst>
              <a:path w="971503" h="2314756">
                <a:moveTo>
                  <a:pt x="971503" y="2314756"/>
                </a:moveTo>
                <a:lnTo>
                  <a:pt x="971503" y="2037614"/>
                </a:lnTo>
                <a:cubicBezTo>
                  <a:pt x="971503" y="1976986"/>
                  <a:pt x="947418" y="1918840"/>
                  <a:pt x="904547" y="1875970"/>
                </a:cubicBezTo>
                <a:cubicBezTo>
                  <a:pt x="861676" y="1833099"/>
                  <a:pt x="803531" y="1809014"/>
                  <a:pt x="742903" y="1809014"/>
                </a:cubicBezTo>
                <a:lnTo>
                  <a:pt x="228600" y="1809014"/>
                </a:lnTo>
                <a:cubicBezTo>
                  <a:pt x="102348" y="1809014"/>
                  <a:pt x="0" y="1706666"/>
                  <a:pt x="0" y="1580414"/>
                </a:cubicBezTo>
                <a:lnTo>
                  <a:pt x="0" y="191459"/>
                </a:lnTo>
                <a:cubicBezTo>
                  <a:pt x="0" y="140681"/>
                  <a:pt x="20171" y="91983"/>
                  <a:pt x="56077" y="56077"/>
                </a:cubicBezTo>
                <a:cubicBezTo>
                  <a:pt x="91982" y="20172"/>
                  <a:pt x="140681" y="0"/>
                  <a:pt x="191458" y="0"/>
                </a:cubicBezTo>
                <a:lnTo>
                  <a:pt x="382917" y="0"/>
                </a:lnTo>
              </a:path>
            </a:pathLst>
          </a:custGeom>
          <a:ln w="38100" cap="flat">
            <a:solidFill>
              <a:srgbClr val="ADE466"/>
            </a:solidFill>
            <a:prstDash val="solid"/>
            <a:headEnd type="none" w="sm" len="sm"/>
            <a:tailEnd type="triangle" w="lg" len="med"/>
          </a:ln>
        </p:spPr>
        <p:txBody>
          <a:bodyPr/>
          <a:lstStyle/>
          <a:p>
            <a:endParaRPr lang="en-GB" sz="1200"/>
          </a:p>
        </p:txBody>
      </p:sp>
      <p:sp>
        <p:nvSpPr>
          <p:cNvPr id="3" name="Freeform 3"/>
          <p:cNvSpPr/>
          <p:nvPr/>
        </p:nvSpPr>
        <p:spPr>
          <a:xfrm>
            <a:off x="4048937" y="781085"/>
            <a:ext cx="734345" cy="1543171"/>
          </a:xfrm>
          <a:custGeom>
            <a:avLst/>
            <a:gdLst/>
            <a:ahLst/>
            <a:cxnLst/>
            <a:rect l="l" t="t" r="r" b="b"/>
            <a:pathLst>
              <a:path w="1101517" h="2314756">
                <a:moveTo>
                  <a:pt x="1101518" y="2314756"/>
                </a:moveTo>
                <a:lnTo>
                  <a:pt x="1101518" y="2037614"/>
                </a:lnTo>
                <a:cubicBezTo>
                  <a:pt x="1101518" y="1911362"/>
                  <a:pt x="999169" y="1809014"/>
                  <a:pt x="872918" y="1809014"/>
                </a:cubicBezTo>
                <a:lnTo>
                  <a:pt x="228600" y="1809014"/>
                </a:lnTo>
                <a:cubicBezTo>
                  <a:pt x="102348" y="1809014"/>
                  <a:pt x="0" y="1706666"/>
                  <a:pt x="0" y="1580414"/>
                </a:cubicBezTo>
                <a:lnTo>
                  <a:pt x="0" y="191459"/>
                </a:lnTo>
                <a:cubicBezTo>
                  <a:pt x="0" y="85719"/>
                  <a:pt x="85719" y="0"/>
                  <a:pt x="191459" y="0"/>
                </a:cubicBezTo>
                <a:lnTo>
                  <a:pt x="382917" y="0"/>
                </a:lnTo>
              </a:path>
            </a:pathLst>
          </a:custGeom>
          <a:ln w="38100" cap="flat">
            <a:solidFill>
              <a:srgbClr val="FFD308"/>
            </a:solidFill>
            <a:prstDash val="solid"/>
            <a:headEnd type="none" w="sm" len="sm"/>
            <a:tailEnd type="triangle" w="lg" len="med"/>
          </a:ln>
        </p:spPr>
        <p:txBody>
          <a:bodyPr/>
          <a:lstStyle/>
          <a:p>
            <a:endParaRPr lang="en-GB" sz="1200"/>
          </a:p>
        </p:txBody>
      </p:sp>
      <p:grpSp>
        <p:nvGrpSpPr>
          <p:cNvPr id="4" name="Group 4"/>
          <p:cNvGrpSpPr/>
          <p:nvPr/>
        </p:nvGrpSpPr>
        <p:grpSpPr>
          <a:xfrm>
            <a:off x="987254" y="2298979"/>
            <a:ext cx="1030310" cy="496045"/>
            <a:chOff x="121169" y="-38100"/>
            <a:chExt cx="1552914" cy="747655"/>
          </a:xfrm>
        </p:grpSpPr>
        <p:sp>
          <p:nvSpPr>
            <p:cNvPr id="5" name="Freeform 5"/>
            <p:cNvSpPr/>
            <p:nvPr/>
          </p:nvSpPr>
          <p:spPr>
            <a:xfrm>
              <a:off x="121169" y="0"/>
              <a:ext cx="1552914" cy="709555"/>
            </a:xfrm>
            <a:custGeom>
              <a:avLst/>
              <a:gdLst/>
              <a:ahLst/>
              <a:cxnLst/>
              <a:rect l="l" t="t" r="r" b="b"/>
              <a:pathLst>
                <a:path w="1552914" h="709555">
                  <a:moveTo>
                    <a:pt x="22833" y="0"/>
                  </a:moveTo>
                  <a:lnTo>
                    <a:pt x="1320806" y="0"/>
                  </a:lnTo>
                  <a:cubicBezTo>
                    <a:pt x="1345167" y="0"/>
                    <a:pt x="1367665" y="13041"/>
                    <a:pt x="1379772" y="34180"/>
                  </a:cubicBezTo>
                  <a:lnTo>
                    <a:pt x="1543818" y="320597"/>
                  </a:lnTo>
                  <a:cubicBezTo>
                    <a:pt x="1555946" y="341771"/>
                    <a:pt x="1555946" y="367785"/>
                    <a:pt x="1543818" y="388958"/>
                  </a:cubicBezTo>
                  <a:lnTo>
                    <a:pt x="1379772" y="675375"/>
                  </a:lnTo>
                  <a:cubicBezTo>
                    <a:pt x="1367665" y="696514"/>
                    <a:pt x="1345167" y="709555"/>
                    <a:pt x="1320806" y="709555"/>
                  </a:cubicBezTo>
                  <a:lnTo>
                    <a:pt x="22833" y="709555"/>
                  </a:lnTo>
                  <a:cubicBezTo>
                    <a:pt x="14690" y="709555"/>
                    <a:pt x="7163" y="705218"/>
                    <a:pt x="3079" y="698173"/>
                  </a:cubicBezTo>
                  <a:cubicBezTo>
                    <a:pt x="-1005" y="691128"/>
                    <a:pt x="-1027" y="682441"/>
                    <a:pt x="3020" y="675375"/>
                  </a:cubicBezTo>
                  <a:lnTo>
                    <a:pt x="167066" y="388958"/>
                  </a:lnTo>
                  <a:cubicBezTo>
                    <a:pt x="179193" y="367785"/>
                    <a:pt x="179193" y="341771"/>
                    <a:pt x="167066" y="320597"/>
                  </a:cubicBezTo>
                  <a:lnTo>
                    <a:pt x="3020" y="34180"/>
                  </a:lnTo>
                  <a:cubicBezTo>
                    <a:pt x="-1027" y="27114"/>
                    <a:pt x="-1005" y="18427"/>
                    <a:pt x="3079" y="11382"/>
                  </a:cubicBezTo>
                  <a:cubicBezTo>
                    <a:pt x="7163" y="4337"/>
                    <a:pt x="14690" y="0"/>
                    <a:pt x="22833" y="0"/>
                  </a:cubicBezTo>
                  <a:close/>
                </a:path>
              </a:pathLst>
            </a:custGeom>
            <a:solidFill>
              <a:srgbClr val="89E2E8"/>
            </a:solidFill>
            <a:ln cap="sq">
              <a:noFill/>
              <a:prstDash val="solid"/>
              <a:miter/>
            </a:ln>
          </p:spPr>
          <p:txBody>
            <a:bodyPr/>
            <a:lstStyle/>
            <a:p>
              <a:endParaRPr lang="en-GB" sz="1200"/>
            </a:p>
          </p:txBody>
        </p:sp>
        <p:sp>
          <p:nvSpPr>
            <p:cNvPr id="6" name="TextBox 6"/>
            <p:cNvSpPr txBox="1"/>
            <p:nvPr/>
          </p:nvSpPr>
          <p:spPr>
            <a:xfrm>
              <a:off x="177800" y="-38100"/>
              <a:ext cx="1325952" cy="747655"/>
            </a:xfrm>
            <a:prstGeom prst="rect">
              <a:avLst/>
            </a:prstGeom>
          </p:spPr>
          <p:txBody>
            <a:bodyPr lIns="33867" tIns="33867" rIns="33867" bIns="33867" rtlCol="0" anchor="ctr"/>
            <a:lstStyle/>
            <a:p>
              <a:pPr algn="ctr">
                <a:lnSpc>
                  <a:spcPts val="1680"/>
                </a:lnSpc>
                <a:spcBef>
                  <a:spcPct val="0"/>
                </a:spcBef>
              </a:pPr>
              <a:endParaRPr lang="en-US" sz="1200" b="1" dirty="0">
                <a:solidFill>
                  <a:srgbClr val="000000"/>
                </a:solidFill>
                <a:latin typeface="Montserrat Bold"/>
                <a:ea typeface="Montserrat Bold"/>
                <a:cs typeface="Montserrat Bold"/>
                <a:sym typeface="Montserrat Bold"/>
              </a:endParaRPr>
            </a:p>
          </p:txBody>
        </p:sp>
      </p:grpSp>
      <p:grpSp>
        <p:nvGrpSpPr>
          <p:cNvPr id="7" name="Group 7"/>
          <p:cNvGrpSpPr/>
          <p:nvPr/>
        </p:nvGrpSpPr>
        <p:grpSpPr>
          <a:xfrm>
            <a:off x="2024294" y="2324257"/>
            <a:ext cx="1048249" cy="470767"/>
            <a:chOff x="0" y="0"/>
            <a:chExt cx="1579952" cy="709555"/>
          </a:xfrm>
        </p:grpSpPr>
        <p:sp>
          <p:nvSpPr>
            <p:cNvPr id="8" name="Freeform 8"/>
            <p:cNvSpPr/>
            <p:nvPr/>
          </p:nvSpPr>
          <p:spPr>
            <a:xfrm>
              <a:off x="16557" y="0"/>
              <a:ext cx="1552914" cy="709555"/>
            </a:xfrm>
            <a:custGeom>
              <a:avLst/>
              <a:gdLst/>
              <a:ahLst/>
              <a:cxnLst/>
              <a:rect l="l" t="t" r="r" b="b"/>
              <a:pathLst>
                <a:path w="1552914" h="709555">
                  <a:moveTo>
                    <a:pt x="22833" y="0"/>
                  </a:moveTo>
                  <a:lnTo>
                    <a:pt x="1320806" y="0"/>
                  </a:lnTo>
                  <a:cubicBezTo>
                    <a:pt x="1345167" y="0"/>
                    <a:pt x="1367665" y="13041"/>
                    <a:pt x="1379772" y="34180"/>
                  </a:cubicBezTo>
                  <a:lnTo>
                    <a:pt x="1543818" y="320597"/>
                  </a:lnTo>
                  <a:cubicBezTo>
                    <a:pt x="1555946" y="341771"/>
                    <a:pt x="1555946" y="367785"/>
                    <a:pt x="1543818" y="388958"/>
                  </a:cubicBezTo>
                  <a:lnTo>
                    <a:pt x="1379772" y="675375"/>
                  </a:lnTo>
                  <a:cubicBezTo>
                    <a:pt x="1367665" y="696514"/>
                    <a:pt x="1345167" y="709555"/>
                    <a:pt x="1320806" y="709555"/>
                  </a:cubicBezTo>
                  <a:lnTo>
                    <a:pt x="22833" y="709555"/>
                  </a:lnTo>
                  <a:cubicBezTo>
                    <a:pt x="14690" y="709555"/>
                    <a:pt x="7163" y="705218"/>
                    <a:pt x="3079" y="698173"/>
                  </a:cubicBezTo>
                  <a:cubicBezTo>
                    <a:pt x="-1005" y="691128"/>
                    <a:pt x="-1027" y="682441"/>
                    <a:pt x="3020" y="675375"/>
                  </a:cubicBezTo>
                  <a:lnTo>
                    <a:pt x="167066" y="388958"/>
                  </a:lnTo>
                  <a:cubicBezTo>
                    <a:pt x="179193" y="367785"/>
                    <a:pt x="179193" y="341771"/>
                    <a:pt x="167066" y="320597"/>
                  </a:cubicBezTo>
                  <a:lnTo>
                    <a:pt x="3020" y="34180"/>
                  </a:lnTo>
                  <a:cubicBezTo>
                    <a:pt x="-1027" y="27114"/>
                    <a:pt x="-1005" y="18427"/>
                    <a:pt x="3079" y="11382"/>
                  </a:cubicBezTo>
                  <a:cubicBezTo>
                    <a:pt x="7163" y="4337"/>
                    <a:pt x="14690" y="0"/>
                    <a:pt x="22833" y="0"/>
                  </a:cubicBezTo>
                  <a:close/>
                </a:path>
              </a:pathLst>
            </a:custGeom>
            <a:solidFill>
              <a:srgbClr val="ADE466"/>
            </a:solidFill>
            <a:ln cap="sq">
              <a:noFill/>
              <a:prstDash val="solid"/>
              <a:miter/>
            </a:ln>
          </p:spPr>
          <p:txBody>
            <a:bodyPr/>
            <a:lstStyle/>
            <a:p>
              <a:endParaRPr lang="en-GB" sz="1200"/>
            </a:p>
          </p:txBody>
        </p:sp>
        <p:sp>
          <p:nvSpPr>
            <p:cNvPr id="9" name="TextBox 9"/>
            <p:cNvSpPr txBox="1"/>
            <p:nvPr/>
          </p:nvSpPr>
          <p:spPr>
            <a:xfrm>
              <a:off x="177800" y="-38100"/>
              <a:ext cx="1325952" cy="747655"/>
            </a:xfrm>
            <a:prstGeom prst="rect">
              <a:avLst/>
            </a:prstGeom>
          </p:spPr>
          <p:txBody>
            <a:bodyPr lIns="33867" tIns="33867" rIns="33867" bIns="33867" rtlCol="0" anchor="ctr"/>
            <a:lstStyle/>
            <a:p>
              <a:pPr algn="ctr">
                <a:lnSpc>
                  <a:spcPts val="1680"/>
                </a:lnSpc>
                <a:spcBef>
                  <a:spcPct val="0"/>
                </a:spcBef>
              </a:pPr>
              <a:endParaRPr lang="en-US" sz="1200" b="1" dirty="0">
                <a:solidFill>
                  <a:srgbClr val="000000"/>
                </a:solidFill>
                <a:latin typeface="Montserrat Bold"/>
                <a:ea typeface="Montserrat Bold"/>
                <a:cs typeface="Montserrat Bold"/>
                <a:sym typeface="Montserrat Bold"/>
              </a:endParaRPr>
            </a:p>
          </p:txBody>
        </p:sp>
      </p:grpSp>
      <p:sp>
        <p:nvSpPr>
          <p:cNvPr id="10" name="TextBox 10"/>
          <p:cNvSpPr txBox="1"/>
          <p:nvPr/>
        </p:nvSpPr>
        <p:spPr>
          <a:xfrm>
            <a:off x="1330554" y="3667224"/>
            <a:ext cx="1280701" cy="1107996"/>
          </a:xfrm>
          <a:prstGeom prst="rect">
            <a:avLst/>
          </a:prstGeom>
        </p:spPr>
        <p:txBody>
          <a:bodyPr lIns="0" tIns="0" rIns="0" bIns="0" rtlCol="0" anchor="t">
            <a:spAutoFit/>
          </a:bodyPr>
          <a:lstStyle/>
          <a:p>
            <a:pPr lvl="0" algn="ctr">
              <a:buNone/>
            </a:pPr>
            <a:r>
              <a:rPr lang="en-GB" sz="900" dirty="0"/>
              <a:t>“When we were in the labs, it was really spaced out. So, it would be like one session a week or something and before you know it like I'd forget everything that I had learned.”</a:t>
            </a:r>
          </a:p>
        </p:txBody>
      </p:sp>
      <p:sp>
        <p:nvSpPr>
          <p:cNvPr id="11" name="TextBox 11"/>
          <p:cNvSpPr txBox="1"/>
          <p:nvPr/>
        </p:nvSpPr>
        <p:spPr>
          <a:xfrm>
            <a:off x="1330554" y="5215207"/>
            <a:ext cx="1297836" cy="194027"/>
          </a:xfrm>
          <a:prstGeom prst="rect">
            <a:avLst/>
          </a:prstGeom>
        </p:spPr>
        <p:txBody>
          <a:bodyPr lIns="0" tIns="0" rIns="0" bIns="0" rtlCol="0" anchor="t">
            <a:spAutoFit/>
          </a:bodyPr>
          <a:lstStyle/>
          <a:p>
            <a:pPr>
              <a:lnSpc>
                <a:spcPts val="1621"/>
              </a:lnSpc>
            </a:pPr>
            <a:r>
              <a:rPr lang="en-US" sz="1266" b="1" dirty="0">
                <a:solidFill>
                  <a:srgbClr val="000000"/>
                </a:solidFill>
                <a:latin typeface="Montserrat Bold"/>
                <a:ea typeface="Montserrat Bold"/>
                <a:cs typeface="Montserrat Bold"/>
                <a:sym typeface="Montserrat Bold"/>
              </a:rPr>
              <a:t>Pace</a:t>
            </a:r>
          </a:p>
        </p:txBody>
      </p:sp>
      <p:sp>
        <p:nvSpPr>
          <p:cNvPr id="12" name="TextBox 12"/>
          <p:cNvSpPr txBox="1"/>
          <p:nvPr/>
        </p:nvSpPr>
        <p:spPr>
          <a:xfrm>
            <a:off x="3463278" y="3648916"/>
            <a:ext cx="1280701" cy="756169"/>
          </a:xfrm>
          <a:prstGeom prst="rect">
            <a:avLst/>
          </a:prstGeom>
        </p:spPr>
        <p:txBody>
          <a:bodyPr lIns="0" tIns="0" rIns="0" bIns="0" rtlCol="0" anchor="t">
            <a:spAutoFit/>
          </a:bodyPr>
          <a:lstStyle/>
          <a:p>
            <a:pPr algn="ctr">
              <a:lnSpc>
                <a:spcPts val="1216"/>
              </a:lnSpc>
            </a:pPr>
            <a:r>
              <a:rPr lang="en-GB" sz="900" dirty="0"/>
              <a:t>“I'm left-handed. So I think that adds a kind of different level of like confusion…”</a:t>
            </a:r>
          </a:p>
          <a:p>
            <a:pPr>
              <a:lnSpc>
                <a:spcPts val="1216"/>
              </a:lnSpc>
            </a:pPr>
            <a:r>
              <a:rPr lang="en-US" sz="795" dirty="0">
                <a:solidFill>
                  <a:srgbClr val="000000"/>
                </a:solidFill>
                <a:latin typeface="Montserrat"/>
                <a:ea typeface="Montserrat"/>
                <a:cs typeface="Montserrat"/>
                <a:sym typeface="Montserrat"/>
              </a:rPr>
              <a:t>.</a:t>
            </a:r>
          </a:p>
        </p:txBody>
      </p:sp>
      <p:sp>
        <p:nvSpPr>
          <p:cNvPr id="13" name="TextBox 13"/>
          <p:cNvSpPr txBox="1"/>
          <p:nvPr/>
        </p:nvSpPr>
        <p:spPr>
          <a:xfrm>
            <a:off x="3304466" y="5217044"/>
            <a:ext cx="1528646" cy="194027"/>
          </a:xfrm>
          <a:prstGeom prst="rect">
            <a:avLst/>
          </a:prstGeom>
        </p:spPr>
        <p:txBody>
          <a:bodyPr wrap="square" lIns="0" tIns="0" rIns="0" bIns="0" rtlCol="0" anchor="t">
            <a:spAutoFit/>
          </a:bodyPr>
          <a:lstStyle/>
          <a:p>
            <a:pPr>
              <a:lnSpc>
                <a:spcPts val="1621"/>
              </a:lnSpc>
            </a:pPr>
            <a:r>
              <a:rPr lang="en-US" sz="1266" b="1" dirty="0">
                <a:solidFill>
                  <a:srgbClr val="000000"/>
                </a:solidFill>
                <a:latin typeface="Montserrat Bold"/>
                <a:ea typeface="Montserrat Bold"/>
                <a:cs typeface="Montserrat Bold"/>
                <a:sym typeface="Montserrat Bold"/>
              </a:rPr>
              <a:t>Left-handedness</a:t>
            </a:r>
          </a:p>
        </p:txBody>
      </p:sp>
      <p:sp>
        <p:nvSpPr>
          <p:cNvPr id="14" name="TextBox 14"/>
          <p:cNvSpPr txBox="1"/>
          <p:nvPr/>
        </p:nvSpPr>
        <p:spPr>
          <a:xfrm>
            <a:off x="2320897" y="945481"/>
            <a:ext cx="1280701" cy="969496"/>
          </a:xfrm>
          <a:prstGeom prst="rect">
            <a:avLst/>
          </a:prstGeom>
        </p:spPr>
        <p:txBody>
          <a:bodyPr lIns="0" tIns="0" rIns="0" bIns="0" rtlCol="0" anchor="t">
            <a:spAutoFit/>
          </a:bodyPr>
          <a:lstStyle/>
          <a:p>
            <a:pPr lvl="0" algn="ctr"/>
            <a:r>
              <a:rPr lang="en-GB" sz="900" dirty="0"/>
              <a:t>“The first time someone picked up that I was holding my drill kind of incorrectly. It was a good couple of years in and I think we were on crowns by that point”</a:t>
            </a:r>
          </a:p>
        </p:txBody>
      </p:sp>
      <p:sp>
        <p:nvSpPr>
          <p:cNvPr id="15" name="TextBox 15"/>
          <p:cNvSpPr txBox="1"/>
          <p:nvPr/>
        </p:nvSpPr>
        <p:spPr>
          <a:xfrm>
            <a:off x="2303762" y="443110"/>
            <a:ext cx="1297836" cy="399212"/>
          </a:xfrm>
          <a:prstGeom prst="rect">
            <a:avLst/>
          </a:prstGeom>
        </p:spPr>
        <p:txBody>
          <a:bodyPr lIns="0" tIns="0" rIns="0" bIns="0" rtlCol="0" anchor="t">
            <a:spAutoFit/>
          </a:bodyPr>
          <a:lstStyle/>
          <a:p>
            <a:pPr>
              <a:lnSpc>
                <a:spcPts val="1621"/>
              </a:lnSpc>
            </a:pPr>
            <a:r>
              <a:rPr lang="en-US" sz="1266" b="1" dirty="0">
                <a:solidFill>
                  <a:srgbClr val="000000"/>
                </a:solidFill>
                <a:latin typeface="Montserrat Bold"/>
                <a:ea typeface="Montserrat Bold"/>
                <a:cs typeface="Montserrat Bold"/>
                <a:sym typeface="Montserrat Bold"/>
              </a:rPr>
              <a:t>Positioning + Feedback</a:t>
            </a:r>
          </a:p>
        </p:txBody>
      </p:sp>
      <p:sp>
        <p:nvSpPr>
          <p:cNvPr id="16" name="TextBox 16"/>
          <p:cNvSpPr txBox="1"/>
          <p:nvPr/>
        </p:nvSpPr>
        <p:spPr>
          <a:xfrm>
            <a:off x="5740818" y="3581677"/>
            <a:ext cx="1280701" cy="1523494"/>
          </a:xfrm>
          <a:prstGeom prst="rect">
            <a:avLst/>
          </a:prstGeom>
        </p:spPr>
        <p:txBody>
          <a:bodyPr lIns="0" tIns="0" rIns="0" bIns="0" rtlCol="0" anchor="t">
            <a:spAutoFit/>
          </a:bodyPr>
          <a:lstStyle/>
          <a:p>
            <a:pPr lvl="0" algn="ctr">
              <a:buNone/>
            </a:pPr>
            <a:r>
              <a:rPr lang="en-GB" sz="900" dirty="0"/>
              <a:t>“So in some of the sessions…if you did it wrong, it's fine, you can change the tooth and try again, whereas in other sessions it was like if you mess up, you're not allowed to start again, you can't try again. So you can't correct your mistake.”</a:t>
            </a:r>
          </a:p>
        </p:txBody>
      </p:sp>
      <p:sp>
        <p:nvSpPr>
          <p:cNvPr id="17" name="TextBox 17"/>
          <p:cNvSpPr txBox="1"/>
          <p:nvPr/>
        </p:nvSpPr>
        <p:spPr>
          <a:xfrm>
            <a:off x="4492709" y="443110"/>
            <a:ext cx="1297836" cy="194027"/>
          </a:xfrm>
          <a:prstGeom prst="rect">
            <a:avLst/>
          </a:prstGeom>
        </p:spPr>
        <p:txBody>
          <a:bodyPr lIns="0" tIns="0" rIns="0" bIns="0" rtlCol="0" anchor="t">
            <a:spAutoFit/>
          </a:bodyPr>
          <a:lstStyle/>
          <a:p>
            <a:pPr>
              <a:lnSpc>
                <a:spcPts val="1621"/>
              </a:lnSpc>
            </a:pPr>
            <a:r>
              <a:rPr lang="en-US" sz="1266" b="1" dirty="0">
                <a:solidFill>
                  <a:srgbClr val="000000"/>
                </a:solidFill>
                <a:latin typeface="Montserrat Bold"/>
                <a:ea typeface="Montserrat Bold"/>
                <a:cs typeface="Montserrat Bold"/>
                <a:sym typeface="Montserrat Bold"/>
              </a:rPr>
              <a:t>Feedback</a:t>
            </a:r>
          </a:p>
        </p:txBody>
      </p:sp>
      <p:sp>
        <p:nvSpPr>
          <p:cNvPr id="18" name="Freeform 18"/>
          <p:cNvSpPr/>
          <p:nvPr/>
        </p:nvSpPr>
        <p:spPr>
          <a:xfrm>
            <a:off x="918633" y="2795024"/>
            <a:ext cx="512354" cy="1710509"/>
          </a:xfrm>
          <a:custGeom>
            <a:avLst/>
            <a:gdLst/>
            <a:ahLst/>
            <a:cxnLst/>
            <a:rect l="l" t="t" r="r" b="b"/>
            <a:pathLst>
              <a:path w="768531" h="2565763">
                <a:moveTo>
                  <a:pt x="379923" y="2565763"/>
                </a:moveTo>
                <a:lnTo>
                  <a:pt x="189961" y="2565763"/>
                </a:lnTo>
                <a:cubicBezTo>
                  <a:pt x="85049" y="2565763"/>
                  <a:pt x="0" y="2480715"/>
                  <a:pt x="0" y="2375802"/>
                </a:cubicBezTo>
                <a:lnTo>
                  <a:pt x="0" y="880897"/>
                </a:lnTo>
                <a:cubicBezTo>
                  <a:pt x="0" y="754644"/>
                  <a:pt x="102348" y="652297"/>
                  <a:pt x="228600" y="652297"/>
                </a:cubicBezTo>
                <a:lnTo>
                  <a:pt x="539931" y="652297"/>
                </a:lnTo>
                <a:cubicBezTo>
                  <a:pt x="600559" y="652297"/>
                  <a:pt x="658705" y="628212"/>
                  <a:pt x="701575" y="585342"/>
                </a:cubicBezTo>
                <a:cubicBezTo>
                  <a:pt x="744446" y="542471"/>
                  <a:pt x="768531" y="484325"/>
                  <a:pt x="768531" y="423697"/>
                </a:cubicBezTo>
                <a:lnTo>
                  <a:pt x="768531" y="0"/>
                </a:lnTo>
              </a:path>
            </a:pathLst>
          </a:custGeom>
          <a:ln w="38100" cap="flat">
            <a:solidFill>
              <a:srgbClr val="89E2E8"/>
            </a:solidFill>
            <a:prstDash val="solid"/>
            <a:headEnd type="triangle" w="lg" len="med"/>
            <a:tailEnd type="none" w="sm" len="sm"/>
          </a:ln>
        </p:spPr>
        <p:txBody>
          <a:bodyPr/>
          <a:lstStyle/>
          <a:p>
            <a:endParaRPr lang="en-GB" sz="1200"/>
          </a:p>
        </p:txBody>
      </p:sp>
      <p:sp>
        <p:nvSpPr>
          <p:cNvPr id="19" name="Freeform 19"/>
          <p:cNvSpPr/>
          <p:nvPr/>
        </p:nvSpPr>
        <p:spPr>
          <a:xfrm>
            <a:off x="3076789" y="2795024"/>
            <a:ext cx="589061" cy="1710509"/>
          </a:xfrm>
          <a:custGeom>
            <a:avLst/>
            <a:gdLst/>
            <a:ahLst/>
            <a:cxnLst/>
            <a:rect l="l" t="t" r="r" b="b"/>
            <a:pathLst>
              <a:path w="883592" h="2565763">
                <a:moveTo>
                  <a:pt x="379923" y="2565763"/>
                </a:moveTo>
                <a:lnTo>
                  <a:pt x="189962" y="2565763"/>
                </a:lnTo>
                <a:cubicBezTo>
                  <a:pt x="85049" y="2565763"/>
                  <a:pt x="0" y="2480715"/>
                  <a:pt x="0" y="2375802"/>
                </a:cubicBezTo>
                <a:lnTo>
                  <a:pt x="0" y="880897"/>
                </a:lnTo>
                <a:cubicBezTo>
                  <a:pt x="0" y="820268"/>
                  <a:pt x="24085" y="762123"/>
                  <a:pt x="66955" y="719252"/>
                </a:cubicBezTo>
                <a:cubicBezTo>
                  <a:pt x="109826" y="676381"/>
                  <a:pt x="167972" y="652297"/>
                  <a:pt x="228600" y="652297"/>
                </a:cubicBezTo>
                <a:lnTo>
                  <a:pt x="654992" y="652297"/>
                </a:lnTo>
                <a:cubicBezTo>
                  <a:pt x="715620" y="652297"/>
                  <a:pt x="773766" y="628212"/>
                  <a:pt x="816637" y="585342"/>
                </a:cubicBezTo>
                <a:cubicBezTo>
                  <a:pt x="859507" y="542471"/>
                  <a:pt x="883592" y="484325"/>
                  <a:pt x="883592" y="423697"/>
                </a:cubicBezTo>
                <a:lnTo>
                  <a:pt x="883592" y="0"/>
                </a:lnTo>
              </a:path>
            </a:pathLst>
          </a:custGeom>
          <a:ln w="38100" cap="flat">
            <a:solidFill>
              <a:srgbClr val="E8E252"/>
            </a:solidFill>
            <a:prstDash val="solid"/>
            <a:headEnd type="triangle" w="lg" len="med"/>
            <a:tailEnd type="none" w="sm" len="sm"/>
          </a:ln>
        </p:spPr>
        <p:txBody>
          <a:bodyPr/>
          <a:lstStyle/>
          <a:p>
            <a:endParaRPr lang="en-GB" sz="1200"/>
          </a:p>
        </p:txBody>
      </p:sp>
      <p:sp>
        <p:nvSpPr>
          <p:cNvPr id="20" name="TextBox 20"/>
          <p:cNvSpPr txBox="1"/>
          <p:nvPr/>
        </p:nvSpPr>
        <p:spPr>
          <a:xfrm>
            <a:off x="4439342" y="888748"/>
            <a:ext cx="1280701" cy="602281"/>
          </a:xfrm>
          <a:prstGeom prst="rect">
            <a:avLst/>
          </a:prstGeom>
        </p:spPr>
        <p:txBody>
          <a:bodyPr lIns="0" tIns="0" rIns="0" bIns="0" rtlCol="0" anchor="t">
            <a:spAutoFit/>
          </a:bodyPr>
          <a:lstStyle/>
          <a:p>
            <a:pPr algn="ctr">
              <a:lnSpc>
                <a:spcPts val="1216"/>
              </a:lnSpc>
            </a:pPr>
            <a:r>
              <a:rPr lang="en-GB" sz="900" dirty="0"/>
              <a:t>“I was literally like, told off in front of the whole class.”</a:t>
            </a:r>
          </a:p>
          <a:p>
            <a:pPr>
              <a:lnSpc>
                <a:spcPts val="1216"/>
              </a:lnSpc>
            </a:pPr>
            <a:r>
              <a:rPr lang="en-US" sz="795" dirty="0">
                <a:solidFill>
                  <a:srgbClr val="000000"/>
                </a:solidFill>
                <a:latin typeface="Montserrat"/>
                <a:ea typeface="Montserrat"/>
                <a:cs typeface="Montserrat"/>
                <a:sym typeface="Montserrat"/>
              </a:rPr>
              <a:t>.</a:t>
            </a:r>
          </a:p>
        </p:txBody>
      </p:sp>
      <p:sp>
        <p:nvSpPr>
          <p:cNvPr id="21" name="TextBox 21"/>
          <p:cNvSpPr txBox="1"/>
          <p:nvPr/>
        </p:nvSpPr>
        <p:spPr>
          <a:xfrm>
            <a:off x="5701631" y="5203444"/>
            <a:ext cx="1528645" cy="194027"/>
          </a:xfrm>
          <a:prstGeom prst="rect">
            <a:avLst/>
          </a:prstGeom>
        </p:spPr>
        <p:txBody>
          <a:bodyPr wrap="square" lIns="0" tIns="0" rIns="0" bIns="0" rtlCol="0" anchor="t">
            <a:spAutoFit/>
          </a:bodyPr>
          <a:lstStyle/>
          <a:p>
            <a:pPr>
              <a:lnSpc>
                <a:spcPts val="1621"/>
              </a:lnSpc>
            </a:pPr>
            <a:r>
              <a:rPr lang="en-US" sz="1266" b="1" dirty="0">
                <a:solidFill>
                  <a:srgbClr val="000000"/>
                </a:solidFill>
                <a:latin typeface="Montserrat Bold"/>
                <a:ea typeface="Montserrat Bold"/>
                <a:cs typeface="Montserrat Bold"/>
                <a:sym typeface="Montserrat Bold"/>
              </a:rPr>
              <a:t>Making Mistakes</a:t>
            </a:r>
          </a:p>
        </p:txBody>
      </p:sp>
      <p:sp>
        <p:nvSpPr>
          <p:cNvPr id="22" name="Freeform 22"/>
          <p:cNvSpPr/>
          <p:nvPr/>
        </p:nvSpPr>
        <p:spPr>
          <a:xfrm>
            <a:off x="5234945" y="2795024"/>
            <a:ext cx="665769" cy="1710509"/>
          </a:xfrm>
          <a:custGeom>
            <a:avLst/>
            <a:gdLst/>
            <a:ahLst/>
            <a:cxnLst/>
            <a:rect l="l" t="t" r="r" b="b"/>
            <a:pathLst>
              <a:path w="998654" h="2565763">
                <a:moveTo>
                  <a:pt x="379922" y="2565763"/>
                </a:moveTo>
                <a:lnTo>
                  <a:pt x="189961" y="2565763"/>
                </a:lnTo>
                <a:cubicBezTo>
                  <a:pt x="85048" y="2565763"/>
                  <a:pt x="0" y="2480715"/>
                  <a:pt x="0" y="2375802"/>
                </a:cubicBezTo>
                <a:lnTo>
                  <a:pt x="0" y="880897"/>
                </a:lnTo>
                <a:cubicBezTo>
                  <a:pt x="0" y="820268"/>
                  <a:pt x="24084" y="762123"/>
                  <a:pt x="66955" y="719252"/>
                </a:cubicBezTo>
                <a:cubicBezTo>
                  <a:pt x="109826" y="676381"/>
                  <a:pt x="167971" y="652297"/>
                  <a:pt x="228600" y="652297"/>
                </a:cubicBezTo>
                <a:lnTo>
                  <a:pt x="770054" y="652297"/>
                </a:lnTo>
                <a:cubicBezTo>
                  <a:pt x="830682" y="652297"/>
                  <a:pt x="888828" y="628212"/>
                  <a:pt x="931698" y="585342"/>
                </a:cubicBezTo>
                <a:cubicBezTo>
                  <a:pt x="974569" y="542471"/>
                  <a:pt x="998654" y="484325"/>
                  <a:pt x="998654" y="423697"/>
                </a:cubicBezTo>
                <a:lnTo>
                  <a:pt x="998654" y="0"/>
                </a:lnTo>
              </a:path>
            </a:pathLst>
          </a:custGeom>
          <a:ln w="38100" cap="flat">
            <a:solidFill>
              <a:srgbClr val="FFA678"/>
            </a:solidFill>
            <a:prstDash val="solid"/>
            <a:headEnd type="triangle" w="lg" len="med"/>
            <a:tailEnd type="none" w="sm" len="sm"/>
          </a:ln>
        </p:spPr>
        <p:txBody>
          <a:bodyPr/>
          <a:lstStyle/>
          <a:p>
            <a:endParaRPr lang="en-GB" sz="1200"/>
          </a:p>
        </p:txBody>
      </p:sp>
      <p:sp>
        <p:nvSpPr>
          <p:cNvPr id="23" name="TextBox 23"/>
          <p:cNvSpPr txBox="1"/>
          <p:nvPr/>
        </p:nvSpPr>
        <p:spPr>
          <a:xfrm>
            <a:off x="7784120" y="3546038"/>
            <a:ext cx="1280701" cy="969496"/>
          </a:xfrm>
          <a:prstGeom prst="rect">
            <a:avLst/>
          </a:prstGeom>
        </p:spPr>
        <p:txBody>
          <a:bodyPr lIns="0" tIns="0" rIns="0" bIns="0" rtlCol="0" anchor="t">
            <a:spAutoFit/>
          </a:bodyPr>
          <a:lstStyle/>
          <a:p>
            <a:pPr lvl="0" algn="ctr">
              <a:buNone/>
            </a:pPr>
            <a:r>
              <a:rPr lang="en-GB" sz="900" dirty="0"/>
              <a:t>“People sort of then doing the tasks just to complete them, just the sake of completing it as opposed to actually from a learning point of view.”</a:t>
            </a:r>
          </a:p>
        </p:txBody>
      </p:sp>
      <p:sp>
        <p:nvSpPr>
          <p:cNvPr id="24" name="TextBox 24"/>
          <p:cNvSpPr txBox="1"/>
          <p:nvPr/>
        </p:nvSpPr>
        <p:spPr>
          <a:xfrm>
            <a:off x="7894870" y="5203444"/>
            <a:ext cx="1297836" cy="194027"/>
          </a:xfrm>
          <a:prstGeom prst="rect">
            <a:avLst/>
          </a:prstGeom>
        </p:spPr>
        <p:txBody>
          <a:bodyPr lIns="0" tIns="0" rIns="0" bIns="0" rtlCol="0" anchor="t">
            <a:spAutoFit/>
          </a:bodyPr>
          <a:lstStyle/>
          <a:p>
            <a:pPr>
              <a:lnSpc>
                <a:spcPts val="1621"/>
              </a:lnSpc>
            </a:pPr>
            <a:r>
              <a:rPr lang="en-US" sz="1266" b="1" dirty="0">
                <a:solidFill>
                  <a:srgbClr val="000000"/>
                </a:solidFill>
                <a:latin typeface="Montserrat Bold"/>
                <a:ea typeface="Montserrat Bold"/>
                <a:cs typeface="Montserrat Bold"/>
                <a:sym typeface="Montserrat Bold"/>
              </a:rPr>
              <a:t>Pressure</a:t>
            </a:r>
          </a:p>
        </p:txBody>
      </p:sp>
      <p:sp>
        <p:nvSpPr>
          <p:cNvPr id="25" name="Freeform 25"/>
          <p:cNvSpPr/>
          <p:nvPr/>
        </p:nvSpPr>
        <p:spPr>
          <a:xfrm>
            <a:off x="7393101" y="2795024"/>
            <a:ext cx="742476" cy="1710509"/>
          </a:xfrm>
          <a:custGeom>
            <a:avLst/>
            <a:gdLst/>
            <a:ahLst/>
            <a:cxnLst/>
            <a:rect l="l" t="t" r="r" b="b"/>
            <a:pathLst>
              <a:path w="1113714" h="2565763">
                <a:moveTo>
                  <a:pt x="379923" y="2565763"/>
                </a:moveTo>
                <a:lnTo>
                  <a:pt x="189961" y="2565763"/>
                </a:lnTo>
                <a:cubicBezTo>
                  <a:pt x="85048" y="2565763"/>
                  <a:pt x="0" y="2480715"/>
                  <a:pt x="0" y="2375802"/>
                </a:cubicBezTo>
                <a:lnTo>
                  <a:pt x="0" y="880897"/>
                </a:lnTo>
                <a:cubicBezTo>
                  <a:pt x="0" y="820268"/>
                  <a:pt x="24085" y="762123"/>
                  <a:pt x="66956" y="719252"/>
                </a:cubicBezTo>
                <a:cubicBezTo>
                  <a:pt x="109826" y="676381"/>
                  <a:pt x="167971" y="652297"/>
                  <a:pt x="228600" y="652297"/>
                </a:cubicBezTo>
                <a:lnTo>
                  <a:pt x="885114" y="652297"/>
                </a:lnTo>
                <a:cubicBezTo>
                  <a:pt x="945743" y="652297"/>
                  <a:pt x="1003888" y="628212"/>
                  <a:pt x="1046759" y="585342"/>
                </a:cubicBezTo>
                <a:cubicBezTo>
                  <a:pt x="1089630" y="542471"/>
                  <a:pt x="1113714" y="484325"/>
                  <a:pt x="1113714" y="423697"/>
                </a:cubicBezTo>
                <a:lnTo>
                  <a:pt x="1113714" y="0"/>
                </a:lnTo>
              </a:path>
            </a:pathLst>
          </a:custGeom>
          <a:ln w="38100" cap="flat">
            <a:solidFill>
              <a:srgbClr val="FFBBE6"/>
            </a:solidFill>
            <a:prstDash val="solid"/>
            <a:headEnd type="triangle" w="lg" len="med"/>
            <a:tailEnd type="none" w="sm" len="sm"/>
          </a:ln>
        </p:spPr>
        <p:txBody>
          <a:bodyPr/>
          <a:lstStyle/>
          <a:p>
            <a:endParaRPr lang="en-GB" sz="1200"/>
          </a:p>
        </p:txBody>
      </p:sp>
      <p:sp>
        <p:nvSpPr>
          <p:cNvPr id="26" name="TextBox 26"/>
          <p:cNvSpPr txBox="1"/>
          <p:nvPr/>
        </p:nvSpPr>
        <p:spPr>
          <a:xfrm>
            <a:off x="9937746" y="3497460"/>
            <a:ext cx="1280701" cy="1107996"/>
          </a:xfrm>
          <a:prstGeom prst="rect">
            <a:avLst/>
          </a:prstGeom>
        </p:spPr>
        <p:txBody>
          <a:bodyPr lIns="0" tIns="0" rIns="0" bIns="0" rtlCol="0" anchor="t">
            <a:spAutoFit/>
          </a:bodyPr>
          <a:lstStyle/>
          <a:p>
            <a:pPr lvl="0" algn="ctr"/>
            <a:r>
              <a:rPr lang="en-GB" sz="900" dirty="0"/>
              <a:t>“Because they don't really understand what dyspraxia is, they think it's more of a confidence issue, whereas I think it's a knock-on effect to the confidence”</a:t>
            </a:r>
          </a:p>
        </p:txBody>
      </p:sp>
      <p:sp>
        <p:nvSpPr>
          <p:cNvPr id="27" name="TextBox 27"/>
          <p:cNvSpPr txBox="1"/>
          <p:nvPr/>
        </p:nvSpPr>
        <p:spPr>
          <a:xfrm>
            <a:off x="9857300" y="5210878"/>
            <a:ext cx="1711847" cy="194027"/>
          </a:xfrm>
          <a:prstGeom prst="rect">
            <a:avLst/>
          </a:prstGeom>
        </p:spPr>
        <p:txBody>
          <a:bodyPr wrap="square" lIns="0" tIns="0" rIns="0" bIns="0" rtlCol="0" anchor="t">
            <a:spAutoFit/>
          </a:bodyPr>
          <a:lstStyle/>
          <a:p>
            <a:pPr>
              <a:lnSpc>
                <a:spcPts val="1621"/>
              </a:lnSpc>
            </a:pPr>
            <a:r>
              <a:rPr lang="en-US" sz="1266" b="1" dirty="0">
                <a:solidFill>
                  <a:srgbClr val="000000"/>
                </a:solidFill>
                <a:latin typeface="Montserrat Bold"/>
                <a:ea typeface="Montserrat Bold"/>
                <a:cs typeface="Montserrat Bold"/>
                <a:sym typeface="Montserrat Bold"/>
              </a:rPr>
              <a:t>Learning Difficulty</a:t>
            </a:r>
          </a:p>
        </p:txBody>
      </p:sp>
      <p:sp>
        <p:nvSpPr>
          <p:cNvPr id="28" name="Freeform 28"/>
          <p:cNvSpPr/>
          <p:nvPr/>
        </p:nvSpPr>
        <p:spPr>
          <a:xfrm>
            <a:off x="9551257" y="2795024"/>
            <a:ext cx="819184" cy="1710509"/>
          </a:xfrm>
          <a:custGeom>
            <a:avLst/>
            <a:gdLst/>
            <a:ahLst/>
            <a:cxnLst/>
            <a:rect l="l" t="t" r="r" b="b"/>
            <a:pathLst>
              <a:path w="1228776" h="2565763">
                <a:moveTo>
                  <a:pt x="379923" y="2565763"/>
                </a:moveTo>
                <a:lnTo>
                  <a:pt x="189962" y="2565763"/>
                </a:lnTo>
                <a:cubicBezTo>
                  <a:pt x="85049" y="2565763"/>
                  <a:pt x="0" y="2480715"/>
                  <a:pt x="0" y="2375802"/>
                </a:cubicBezTo>
                <a:lnTo>
                  <a:pt x="0" y="880897"/>
                </a:lnTo>
                <a:cubicBezTo>
                  <a:pt x="0" y="820268"/>
                  <a:pt x="24086" y="762123"/>
                  <a:pt x="66956" y="719252"/>
                </a:cubicBezTo>
                <a:cubicBezTo>
                  <a:pt x="109826" y="676381"/>
                  <a:pt x="167971" y="652297"/>
                  <a:pt x="228600" y="652297"/>
                </a:cubicBezTo>
                <a:lnTo>
                  <a:pt x="1000176" y="652297"/>
                </a:lnTo>
                <a:cubicBezTo>
                  <a:pt x="1060805" y="652297"/>
                  <a:pt x="1118950" y="628212"/>
                  <a:pt x="1161821" y="585342"/>
                </a:cubicBezTo>
                <a:cubicBezTo>
                  <a:pt x="1204693" y="542471"/>
                  <a:pt x="1228776" y="484325"/>
                  <a:pt x="1228776" y="423697"/>
                </a:cubicBezTo>
                <a:lnTo>
                  <a:pt x="1228776" y="0"/>
                </a:lnTo>
              </a:path>
            </a:pathLst>
          </a:custGeom>
          <a:ln w="38100" cap="flat">
            <a:solidFill>
              <a:srgbClr val="BCBFFF"/>
            </a:solidFill>
            <a:prstDash val="solid"/>
            <a:headEnd type="triangle" w="lg" len="med"/>
            <a:tailEnd type="none" w="sm" len="sm"/>
          </a:ln>
        </p:spPr>
        <p:txBody>
          <a:bodyPr/>
          <a:lstStyle/>
          <a:p>
            <a:endParaRPr lang="en-GB" sz="1200"/>
          </a:p>
        </p:txBody>
      </p:sp>
      <p:sp>
        <p:nvSpPr>
          <p:cNvPr id="29" name="Freeform 29"/>
          <p:cNvSpPr/>
          <p:nvPr/>
        </p:nvSpPr>
        <p:spPr>
          <a:xfrm>
            <a:off x="6197124" y="781085"/>
            <a:ext cx="821022" cy="1543171"/>
          </a:xfrm>
          <a:custGeom>
            <a:avLst/>
            <a:gdLst/>
            <a:ahLst/>
            <a:cxnLst/>
            <a:rect l="l" t="t" r="r" b="b"/>
            <a:pathLst>
              <a:path w="1231533" h="2314756">
                <a:moveTo>
                  <a:pt x="1231533" y="2314756"/>
                </a:moveTo>
                <a:lnTo>
                  <a:pt x="1231533" y="2037614"/>
                </a:lnTo>
                <a:cubicBezTo>
                  <a:pt x="1231533" y="1911362"/>
                  <a:pt x="1129185" y="1809014"/>
                  <a:pt x="1002933" y="1809014"/>
                </a:cubicBezTo>
                <a:lnTo>
                  <a:pt x="228600" y="1809014"/>
                </a:lnTo>
                <a:cubicBezTo>
                  <a:pt x="102348" y="1809014"/>
                  <a:pt x="0" y="1706666"/>
                  <a:pt x="0" y="1580414"/>
                </a:cubicBezTo>
                <a:lnTo>
                  <a:pt x="0" y="191459"/>
                </a:lnTo>
                <a:cubicBezTo>
                  <a:pt x="0" y="140681"/>
                  <a:pt x="20172" y="91983"/>
                  <a:pt x="56078" y="56077"/>
                </a:cubicBezTo>
                <a:cubicBezTo>
                  <a:pt x="91982" y="20172"/>
                  <a:pt x="140681" y="0"/>
                  <a:pt x="191459" y="0"/>
                </a:cubicBezTo>
                <a:lnTo>
                  <a:pt x="382917" y="0"/>
                </a:lnTo>
              </a:path>
            </a:pathLst>
          </a:custGeom>
          <a:ln w="38100" cap="flat">
            <a:solidFill>
              <a:srgbClr val="FFBEC4"/>
            </a:solidFill>
            <a:prstDash val="solid"/>
            <a:headEnd type="none" w="sm" len="sm"/>
            <a:tailEnd type="triangle" w="lg" len="med"/>
          </a:ln>
        </p:spPr>
        <p:txBody>
          <a:bodyPr/>
          <a:lstStyle/>
          <a:p>
            <a:endParaRPr lang="en-GB" sz="1200"/>
          </a:p>
        </p:txBody>
      </p:sp>
      <p:sp>
        <p:nvSpPr>
          <p:cNvPr id="30" name="TextBox 30"/>
          <p:cNvSpPr txBox="1"/>
          <p:nvPr/>
        </p:nvSpPr>
        <p:spPr>
          <a:xfrm>
            <a:off x="6617271" y="945481"/>
            <a:ext cx="1280701" cy="692497"/>
          </a:xfrm>
          <a:prstGeom prst="rect">
            <a:avLst/>
          </a:prstGeom>
        </p:spPr>
        <p:txBody>
          <a:bodyPr lIns="0" tIns="0" rIns="0" bIns="0" rtlCol="0" anchor="t">
            <a:spAutoFit/>
          </a:bodyPr>
          <a:lstStyle/>
          <a:p>
            <a:pPr lvl="0" algn="ctr"/>
            <a:r>
              <a:rPr lang="en-GB" sz="900" dirty="0"/>
              <a:t>“I personally have some like sensory issues with sound…if it's too loud I kind of get like overwhelmed”</a:t>
            </a:r>
          </a:p>
        </p:txBody>
      </p:sp>
      <p:sp>
        <p:nvSpPr>
          <p:cNvPr id="31" name="TextBox 31"/>
          <p:cNvSpPr txBox="1"/>
          <p:nvPr/>
        </p:nvSpPr>
        <p:spPr>
          <a:xfrm>
            <a:off x="6666141" y="410313"/>
            <a:ext cx="1453920" cy="399212"/>
          </a:xfrm>
          <a:prstGeom prst="rect">
            <a:avLst/>
          </a:prstGeom>
        </p:spPr>
        <p:txBody>
          <a:bodyPr lIns="0" tIns="0" rIns="0" bIns="0" rtlCol="0" anchor="t">
            <a:spAutoFit/>
          </a:bodyPr>
          <a:lstStyle/>
          <a:p>
            <a:pPr>
              <a:lnSpc>
                <a:spcPts val="1621"/>
              </a:lnSpc>
            </a:pPr>
            <a:r>
              <a:rPr lang="en-US" sz="1266" b="1" dirty="0">
                <a:solidFill>
                  <a:srgbClr val="000000"/>
                </a:solidFill>
                <a:latin typeface="Montserrat Bold"/>
                <a:ea typeface="Montserrat Bold"/>
                <a:cs typeface="Montserrat Bold"/>
                <a:sym typeface="Montserrat Bold"/>
              </a:rPr>
              <a:t>Environment + Disability</a:t>
            </a:r>
          </a:p>
        </p:txBody>
      </p:sp>
      <p:sp>
        <p:nvSpPr>
          <p:cNvPr id="32" name="Freeform 32"/>
          <p:cNvSpPr/>
          <p:nvPr/>
        </p:nvSpPr>
        <p:spPr>
          <a:xfrm>
            <a:off x="8345310" y="781085"/>
            <a:ext cx="907698" cy="1543171"/>
          </a:xfrm>
          <a:custGeom>
            <a:avLst/>
            <a:gdLst/>
            <a:ahLst/>
            <a:cxnLst/>
            <a:rect l="l" t="t" r="r" b="b"/>
            <a:pathLst>
              <a:path w="1361547" h="2314756">
                <a:moveTo>
                  <a:pt x="1361547" y="2314756"/>
                </a:moveTo>
                <a:lnTo>
                  <a:pt x="1361547" y="2037614"/>
                </a:lnTo>
                <a:cubicBezTo>
                  <a:pt x="1361547" y="1911362"/>
                  <a:pt x="1259200" y="1809014"/>
                  <a:pt x="1132947" y="1809014"/>
                </a:cubicBezTo>
                <a:lnTo>
                  <a:pt x="228600" y="1809014"/>
                </a:lnTo>
                <a:cubicBezTo>
                  <a:pt x="102348" y="1809014"/>
                  <a:pt x="0" y="1706666"/>
                  <a:pt x="0" y="1580414"/>
                </a:cubicBezTo>
                <a:lnTo>
                  <a:pt x="0" y="191459"/>
                </a:lnTo>
                <a:cubicBezTo>
                  <a:pt x="0" y="85719"/>
                  <a:pt x="85719" y="0"/>
                  <a:pt x="191459" y="0"/>
                </a:cubicBezTo>
                <a:lnTo>
                  <a:pt x="382918" y="0"/>
                </a:lnTo>
              </a:path>
            </a:pathLst>
          </a:custGeom>
          <a:ln w="38100" cap="flat">
            <a:solidFill>
              <a:srgbClr val="EDC0FF"/>
            </a:solidFill>
            <a:prstDash val="solid"/>
            <a:headEnd type="none" w="sm" len="sm"/>
            <a:tailEnd type="triangle" w="lg" len="med"/>
          </a:ln>
        </p:spPr>
        <p:txBody>
          <a:bodyPr/>
          <a:lstStyle/>
          <a:p>
            <a:endParaRPr lang="en-GB" sz="1200"/>
          </a:p>
        </p:txBody>
      </p:sp>
      <p:sp>
        <p:nvSpPr>
          <p:cNvPr id="33" name="TextBox 33"/>
          <p:cNvSpPr txBox="1"/>
          <p:nvPr/>
        </p:nvSpPr>
        <p:spPr>
          <a:xfrm>
            <a:off x="8765458" y="945481"/>
            <a:ext cx="1280701" cy="553998"/>
          </a:xfrm>
          <a:prstGeom prst="rect">
            <a:avLst/>
          </a:prstGeom>
        </p:spPr>
        <p:txBody>
          <a:bodyPr lIns="0" tIns="0" rIns="0" bIns="0" rtlCol="0" anchor="t">
            <a:spAutoFit/>
          </a:bodyPr>
          <a:lstStyle/>
          <a:p>
            <a:pPr lvl="0" algn="ctr">
              <a:buNone/>
            </a:pPr>
            <a:r>
              <a:rPr lang="en-GB" sz="900" dirty="0"/>
              <a:t>“I</a:t>
            </a:r>
            <a:r>
              <a:rPr lang="en-GB" sz="900" i="1" dirty="0"/>
              <a:t>t seemed as though we had more tasks than perhaps the time to do them.”</a:t>
            </a:r>
            <a:endParaRPr lang="en-GB" sz="900" dirty="0"/>
          </a:p>
        </p:txBody>
      </p:sp>
      <p:sp>
        <p:nvSpPr>
          <p:cNvPr id="34" name="TextBox 34"/>
          <p:cNvSpPr txBox="1"/>
          <p:nvPr/>
        </p:nvSpPr>
        <p:spPr>
          <a:xfrm>
            <a:off x="8839233" y="415892"/>
            <a:ext cx="1297836" cy="194027"/>
          </a:xfrm>
          <a:prstGeom prst="rect">
            <a:avLst/>
          </a:prstGeom>
        </p:spPr>
        <p:txBody>
          <a:bodyPr lIns="0" tIns="0" rIns="0" bIns="0" rtlCol="0" anchor="t">
            <a:spAutoFit/>
          </a:bodyPr>
          <a:lstStyle/>
          <a:p>
            <a:pPr>
              <a:lnSpc>
                <a:spcPts val="1621"/>
              </a:lnSpc>
            </a:pPr>
            <a:r>
              <a:rPr lang="en-US" sz="1266" b="1" dirty="0">
                <a:solidFill>
                  <a:srgbClr val="000000"/>
                </a:solidFill>
                <a:latin typeface="Montserrat Bold"/>
                <a:ea typeface="Montserrat Bold"/>
                <a:cs typeface="Montserrat Bold"/>
                <a:sym typeface="Montserrat Bold"/>
              </a:rPr>
              <a:t>Pace</a:t>
            </a:r>
          </a:p>
        </p:txBody>
      </p:sp>
      <p:grpSp>
        <p:nvGrpSpPr>
          <p:cNvPr id="35" name="Group 35"/>
          <p:cNvGrpSpPr/>
          <p:nvPr/>
        </p:nvGrpSpPr>
        <p:grpSpPr>
          <a:xfrm>
            <a:off x="3141726" y="2324257"/>
            <a:ext cx="1048249" cy="470767"/>
            <a:chOff x="0" y="0"/>
            <a:chExt cx="1579952" cy="709555"/>
          </a:xfrm>
        </p:grpSpPr>
        <p:sp>
          <p:nvSpPr>
            <p:cNvPr id="36" name="Freeform 36"/>
            <p:cNvSpPr/>
            <p:nvPr/>
          </p:nvSpPr>
          <p:spPr>
            <a:xfrm>
              <a:off x="16557" y="0"/>
              <a:ext cx="1552914" cy="709555"/>
            </a:xfrm>
            <a:custGeom>
              <a:avLst/>
              <a:gdLst/>
              <a:ahLst/>
              <a:cxnLst/>
              <a:rect l="l" t="t" r="r" b="b"/>
              <a:pathLst>
                <a:path w="1552914" h="709555">
                  <a:moveTo>
                    <a:pt x="22833" y="0"/>
                  </a:moveTo>
                  <a:lnTo>
                    <a:pt x="1320806" y="0"/>
                  </a:lnTo>
                  <a:cubicBezTo>
                    <a:pt x="1345167" y="0"/>
                    <a:pt x="1367665" y="13041"/>
                    <a:pt x="1379772" y="34180"/>
                  </a:cubicBezTo>
                  <a:lnTo>
                    <a:pt x="1543818" y="320597"/>
                  </a:lnTo>
                  <a:cubicBezTo>
                    <a:pt x="1555946" y="341771"/>
                    <a:pt x="1555946" y="367785"/>
                    <a:pt x="1543818" y="388958"/>
                  </a:cubicBezTo>
                  <a:lnTo>
                    <a:pt x="1379772" y="675375"/>
                  </a:lnTo>
                  <a:cubicBezTo>
                    <a:pt x="1367665" y="696514"/>
                    <a:pt x="1345167" y="709555"/>
                    <a:pt x="1320806" y="709555"/>
                  </a:cubicBezTo>
                  <a:lnTo>
                    <a:pt x="22833" y="709555"/>
                  </a:lnTo>
                  <a:cubicBezTo>
                    <a:pt x="14690" y="709555"/>
                    <a:pt x="7163" y="705218"/>
                    <a:pt x="3079" y="698173"/>
                  </a:cubicBezTo>
                  <a:cubicBezTo>
                    <a:pt x="-1005" y="691128"/>
                    <a:pt x="-1027" y="682441"/>
                    <a:pt x="3020" y="675375"/>
                  </a:cubicBezTo>
                  <a:lnTo>
                    <a:pt x="167066" y="388958"/>
                  </a:lnTo>
                  <a:cubicBezTo>
                    <a:pt x="179193" y="367785"/>
                    <a:pt x="179193" y="341771"/>
                    <a:pt x="167066" y="320597"/>
                  </a:cubicBezTo>
                  <a:lnTo>
                    <a:pt x="3020" y="34180"/>
                  </a:lnTo>
                  <a:cubicBezTo>
                    <a:pt x="-1027" y="27114"/>
                    <a:pt x="-1005" y="18427"/>
                    <a:pt x="3079" y="11382"/>
                  </a:cubicBezTo>
                  <a:cubicBezTo>
                    <a:pt x="7163" y="4337"/>
                    <a:pt x="14690" y="0"/>
                    <a:pt x="22833" y="0"/>
                  </a:cubicBezTo>
                  <a:close/>
                </a:path>
              </a:pathLst>
            </a:custGeom>
            <a:solidFill>
              <a:srgbClr val="E8E252"/>
            </a:solidFill>
            <a:ln cap="sq">
              <a:noFill/>
              <a:prstDash val="solid"/>
              <a:miter/>
            </a:ln>
          </p:spPr>
          <p:txBody>
            <a:bodyPr/>
            <a:lstStyle/>
            <a:p>
              <a:endParaRPr lang="en-GB" sz="1200"/>
            </a:p>
          </p:txBody>
        </p:sp>
        <p:sp>
          <p:nvSpPr>
            <p:cNvPr id="37" name="TextBox 37"/>
            <p:cNvSpPr txBox="1"/>
            <p:nvPr/>
          </p:nvSpPr>
          <p:spPr>
            <a:xfrm>
              <a:off x="177800" y="-38100"/>
              <a:ext cx="1325952" cy="747655"/>
            </a:xfrm>
            <a:prstGeom prst="rect">
              <a:avLst/>
            </a:prstGeom>
          </p:spPr>
          <p:txBody>
            <a:bodyPr lIns="33867" tIns="33867" rIns="33867" bIns="33867" rtlCol="0" anchor="ctr"/>
            <a:lstStyle/>
            <a:p>
              <a:pPr algn="ctr">
                <a:lnSpc>
                  <a:spcPts val="1680"/>
                </a:lnSpc>
                <a:spcBef>
                  <a:spcPct val="0"/>
                </a:spcBef>
              </a:pPr>
              <a:endParaRPr lang="en-US" sz="1200" b="1" dirty="0">
                <a:solidFill>
                  <a:srgbClr val="000000"/>
                </a:solidFill>
                <a:latin typeface="Montserrat Bold"/>
                <a:ea typeface="Montserrat Bold"/>
                <a:cs typeface="Montserrat Bold"/>
                <a:sym typeface="Montserrat Bold"/>
              </a:endParaRPr>
            </a:p>
          </p:txBody>
        </p:sp>
      </p:grpSp>
      <p:grpSp>
        <p:nvGrpSpPr>
          <p:cNvPr id="38" name="Group 38"/>
          <p:cNvGrpSpPr/>
          <p:nvPr/>
        </p:nvGrpSpPr>
        <p:grpSpPr>
          <a:xfrm>
            <a:off x="4259158" y="2324257"/>
            <a:ext cx="1048249" cy="470767"/>
            <a:chOff x="0" y="0"/>
            <a:chExt cx="1579952" cy="709555"/>
          </a:xfrm>
        </p:grpSpPr>
        <p:sp>
          <p:nvSpPr>
            <p:cNvPr id="39" name="Freeform 39"/>
            <p:cNvSpPr/>
            <p:nvPr/>
          </p:nvSpPr>
          <p:spPr>
            <a:xfrm>
              <a:off x="16557" y="0"/>
              <a:ext cx="1552914" cy="709555"/>
            </a:xfrm>
            <a:custGeom>
              <a:avLst/>
              <a:gdLst/>
              <a:ahLst/>
              <a:cxnLst/>
              <a:rect l="l" t="t" r="r" b="b"/>
              <a:pathLst>
                <a:path w="1552914" h="709555">
                  <a:moveTo>
                    <a:pt x="22833" y="0"/>
                  </a:moveTo>
                  <a:lnTo>
                    <a:pt x="1320806" y="0"/>
                  </a:lnTo>
                  <a:cubicBezTo>
                    <a:pt x="1345167" y="0"/>
                    <a:pt x="1367665" y="13041"/>
                    <a:pt x="1379772" y="34180"/>
                  </a:cubicBezTo>
                  <a:lnTo>
                    <a:pt x="1543818" y="320597"/>
                  </a:lnTo>
                  <a:cubicBezTo>
                    <a:pt x="1555946" y="341771"/>
                    <a:pt x="1555946" y="367785"/>
                    <a:pt x="1543818" y="388958"/>
                  </a:cubicBezTo>
                  <a:lnTo>
                    <a:pt x="1379772" y="675375"/>
                  </a:lnTo>
                  <a:cubicBezTo>
                    <a:pt x="1367665" y="696514"/>
                    <a:pt x="1345167" y="709555"/>
                    <a:pt x="1320806" y="709555"/>
                  </a:cubicBezTo>
                  <a:lnTo>
                    <a:pt x="22833" y="709555"/>
                  </a:lnTo>
                  <a:cubicBezTo>
                    <a:pt x="14690" y="709555"/>
                    <a:pt x="7163" y="705218"/>
                    <a:pt x="3079" y="698173"/>
                  </a:cubicBezTo>
                  <a:cubicBezTo>
                    <a:pt x="-1005" y="691128"/>
                    <a:pt x="-1027" y="682441"/>
                    <a:pt x="3020" y="675375"/>
                  </a:cubicBezTo>
                  <a:lnTo>
                    <a:pt x="167066" y="388958"/>
                  </a:lnTo>
                  <a:cubicBezTo>
                    <a:pt x="179193" y="367785"/>
                    <a:pt x="179193" y="341771"/>
                    <a:pt x="167066" y="320597"/>
                  </a:cubicBezTo>
                  <a:lnTo>
                    <a:pt x="3020" y="34180"/>
                  </a:lnTo>
                  <a:cubicBezTo>
                    <a:pt x="-1027" y="27114"/>
                    <a:pt x="-1005" y="18427"/>
                    <a:pt x="3079" y="11382"/>
                  </a:cubicBezTo>
                  <a:cubicBezTo>
                    <a:pt x="7163" y="4337"/>
                    <a:pt x="14690" y="0"/>
                    <a:pt x="22833" y="0"/>
                  </a:cubicBezTo>
                  <a:close/>
                </a:path>
              </a:pathLst>
            </a:custGeom>
            <a:solidFill>
              <a:srgbClr val="FDDB3E"/>
            </a:solidFill>
            <a:ln cap="sq">
              <a:noFill/>
              <a:prstDash val="solid"/>
              <a:miter/>
            </a:ln>
          </p:spPr>
          <p:txBody>
            <a:bodyPr/>
            <a:lstStyle/>
            <a:p>
              <a:endParaRPr lang="en-GB" sz="1200"/>
            </a:p>
          </p:txBody>
        </p:sp>
        <p:sp>
          <p:nvSpPr>
            <p:cNvPr id="40" name="TextBox 40"/>
            <p:cNvSpPr txBox="1"/>
            <p:nvPr/>
          </p:nvSpPr>
          <p:spPr>
            <a:xfrm>
              <a:off x="177800" y="-38100"/>
              <a:ext cx="1325952" cy="747655"/>
            </a:xfrm>
            <a:prstGeom prst="rect">
              <a:avLst/>
            </a:prstGeom>
          </p:spPr>
          <p:txBody>
            <a:bodyPr lIns="33867" tIns="33867" rIns="33867" bIns="33867" rtlCol="0" anchor="ctr"/>
            <a:lstStyle/>
            <a:p>
              <a:pPr algn="ctr">
                <a:lnSpc>
                  <a:spcPts val="1680"/>
                </a:lnSpc>
                <a:spcBef>
                  <a:spcPct val="0"/>
                </a:spcBef>
              </a:pPr>
              <a:endParaRPr lang="en-US" sz="1200" b="1" dirty="0">
                <a:solidFill>
                  <a:srgbClr val="000000"/>
                </a:solidFill>
                <a:latin typeface="Montserrat Bold"/>
                <a:ea typeface="Montserrat Bold"/>
                <a:cs typeface="Montserrat Bold"/>
                <a:sym typeface="Montserrat Bold"/>
              </a:endParaRPr>
            </a:p>
          </p:txBody>
        </p:sp>
      </p:grpSp>
      <p:grpSp>
        <p:nvGrpSpPr>
          <p:cNvPr id="41" name="Group 41"/>
          <p:cNvGrpSpPr/>
          <p:nvPr/>
        </p:nvGrpSpPr>
        <p:grpSpPr>
          <a:xfrm>
            <a:off x="5376590" y="2324257"/>
            <a:ext cx="1048249" cy="470767"/>
            <a:chOff x="0" y="0"/>
            <a:chExt cx="1579952" cy="709555"/>
          </a:xfrm>
        </p:grpSpPr>
        <p:sp>
          <p:nvSpPr>
            <p:cNvPr id="42" name="Freeform 42"/>
            <p:cNvSpPr/>
            <p:nvPr/>
          </p:nvSpPr>
          <p:spPr>
            <a:xfrm>
              <a:off x="16557" y="0"/>
              <a:ext cx="1552914" cy="709555"/>
            </a:xfrm>
            <a:custGeom>
              <a:avLst/>
              <a:gdLst/>
              <a:ahLst/>
              <a:cxnLst/>
              <a:rect l="l" t="t" r="r" b="b"/>
              <a:pathLst>
                <a:path w="1552914" h="709555">
                  <a:moveTo>
                    <a:pt x="22833" y="0"/>
                  </a:moveTo>
                  <a:lnTo>
                    <a:pt x="1320806" y="0"/>
                  </a:lnTo>
                  <a:cubicBezTo>
                    <a:pt x="1345167" y="0"/>
                    <a:pt x="1367665" y="13041"/>
                    <a:pt x="1379772" y="34180"/>
                  </a:cubicBezTo>
                  <a:lnTo>
                    <a:pt x="1543818" y="320597"/>
                  </a:lnTo>
                  <a:cubicBezTo>
                    <a:pt x="1555946" y="341771"/>
                    <a:pt x="1555946" y="367785"/>
                    <a:pt x="1543818" y="388958"/>
                  </a:cubicBezTo>
                  <a:lnTo>
                    <a:pt x="1379772" y="675375"/>
                  </a:lnTo>
                  <a:cubicBezTo>
                    <a:pt x="1367665" y="696514"/>
                    <a:pt x="1345167" y="709555"/>
                    <a:pt x="1320806" y="709555"/>
                  </a:cubicBezTo>
                  <a:lnTo>
                    <a:pt x="22833" y="709555"/>
                  </a:lnTo>
                  <a:cubicBezTo>
                    <a:pt x="14690" y="709555"/>
                    <a:pt x="7163" y="705218"/>
                    <a:pt x="3079" y="698173"/>
                  </a:cubicBezTo>
                  <a:cubicBezTo>
                    <a:pt x="-1005" y="691128"/>
                    <a:pt x="-1027" y="682441"/>
                    <a:pt x="3020" y="675375"/>
                  </a:cubicBezTo>
                  <a:lnTo>
                    <a:pt x="167066" y="388958"/>
                  </a:lnTo>
                  <a:cubicBezTo>
                    <a:pt x="179193" y="367785"/>
                    <a:pt x="179193" y="341771"/>
                    <a:pt x="167066" y="320597"/>
                  </a:cubicBezTo>
                  <a:lnTo>
                    <a:pt x="3020" y="34180"/>
                  </a:lnTo>
                  <a:cubicBezTo>
                    <a:pt x="-1027" y="27114"/>
                    <a:pt x="-1005" y="18427"/>
                    <a:pt x="3079" y="11382"/>
                  </a:cubicBezTo>
                  <a:cubicBezTo>
                    <a:pt x="7163" y="4337"/>
                    <a:pt x="14690" y="0"/>
                    <a:pt x="22833" y="0"/>
                  </a:cubicBezTo>
                  <a:close/>
                </a:path>
              </a:pathLst>
            </a:custGeom>
            <a:solidFill>
              <a:srgbClr val="FFA678"/>
            </a:solidFill>
            <a:ln cap="sq">
              <a:noFill/>
              <a:prstDash val="solid"/>
              <a:miter/>
            </a:ln>
          </p:spPr>
          <p:txBody>
            <a:bodyPr/>
            <a:lstStyle/>
            <a:p>
              <a:endParaRPr lang="en-GB" sz="1200"/>
            </a:p>
          </p:txBody>
        </p:sp>
        <p:sp>
          <p:nvSpPr>
            <p:cNvPr id="43" name="TextBox 43"/>
            <p:cNvSpPr txBox="1"/>
            <p:nvPr/>
          </p:nvSpPr>
          <p:spPr>
            <a:xfrm>
              <a:off x="177800" y="-38100"/>
              <a:ext cx="1325952" cy="747655"/>
            </a:xfrm>
            <a:prstGeom prst="rect">
              <a:avLst/>
            </a:prstGeom>
          </p:spPr>
          <p:txBody>
            <a:bodyPr lIns="33867" tIns="33867" rIns="33867" bIns="33867" rtlCol="0" anchor="ctr"/>
            <a:lstStyle/>
            <a:p>
              <a:pPr algn="ctr">
                <a:lnSpc>
                  <a:spcPts val="1680"/>
                </a:lnSpc>
                <a:spcBef>
                  <a:spcPct val="0"/>
                </a:spcBef>
              </a:pPr>
              <a:endParaRPr lang="en-US" sz="1200" b="1" dirty="0">
                <a:solidFill>
                  <a:srgbClr val="000000"/>
                </a:solidFill>
                <a:latin typeface="Montserrat Bold"/>
                <a:ea typeface="Montserrat Bold"/>
                <a:cs typeface="Montserrat Bold"/>
                <a:sym typeface="Montserrat Bold"/>
              </a:endParaRPr>
            </a:p>
          </p:txBody>
        </p:sp>
      </p:grpSp>
      <p:grpSp>
        <p:nvGrpSpPr>
          <p:cNvPr id="44" name="Group 44"/>
          <p:cNvGrpSpPr/>
          <p:nvPr/>
        </p:nvGrpSpPr>
        <p:grpSpPr>
          <a:xfrm>
            <a:off x="6494021" y="2324257"/>
            <a:ext cx="1048249" cy="470767"/>
            <a:chOff x="0" y="0"/>
            <a:chExt cx="1579952" cy="709555"/>
          </a:xfrm>
        </p:grpSpPr>
        <p:sp>
          <p:nvSpPr>
            <p:cNvPr id="45" name="Freeform 45"/>
            <p:cNvSpPr/>
            <p:nvPr/>
          </p:nvSpPr>
          <p:spPr>
            <a:xfrm>
              <a:off x="16557" y="0"/>
              <a:ext cx="1552914" cy="709555"/>
            </a:xfrm>
            <a:custGeom>
              <a:avLst/>
              <a:gdLst/>
              <a:ahLst/>
              <a:cxnLst/>
              <a:rect l="l" t="t" r="r" b="b"/>
              <a:pathLst>
                <a:path w="1552914" h="709555">
                  <a:moveTo>
                    <a:pt x="22833" y="0"/>
                  </a:moveTo>
                  <a:lnTo>
                    <a:pt x="1320806" y="0"/>
                  </a:lnTo>
                  <a:cubicBezTo>
                    <a:pt x="1345167" y="0"/>
                    <a:pt x="1367665" y="13041"/>
                    <a:pt x="1379772" y="34180"/>
                  </a:cubicBezTo>
                  <a:lnTo>
                    <a:pt x="1543818" y="320597"/>
                  </a:lnTo>
                  <a:cubicBezTo>
                    <a:pt x="1555946" y="341771"/>
                    <a:pt x="1555946" y="367785"/>
                    <a:pt x="1543818" y="388958"/>
                  </a:cubicBezTo>
                  <a:lnTo>
                    <a:pt x="1379772" y="675375"/>
                  </a:lnTo>
                  <a:cubicBezTo>
                    <a:pt x="1367665" y="696514"/>
                    <a:pt x="1345167" y="709555"/>
                    <a:pt x="1320806" y="709555"/>
                  </a:cubicBezTo>
                  <a:lnTo>
                    <a:pt x="22833" y="709555"/>
                  </a:lnTo>
                  <a:cubicBezTo>
                    <a:pt x="14690" y="709555"/>
                    <a:pt x="7163" y="705218"/>
                    <a:pt x="3079" y="698173"/>
                  </a:cubicBezTo>
                  <a:cubicBezTo>
                    <a:pt x="-1005" y="691128"/>
                    <a:pt x="-1027" y="682441"/>
                    <a:pt x="3020" y="675375"/>
                  </a:cubicBezTo>
                  <a:lnTo>
                    <a:pt x="167066" y="388958"/>
                  </a:lnTo>
                  <a:cubicBezTo>
                    <a:pt x="179193" y="367785"/>
                    <a:pt x="179193" y="341771"/>
                    <a:pt x="167066" y="320597"/>
                  </a:cubicBezTo>
                  <a:lnTo>
                    <a:pt x="3020" y="34180"/>
                  </a:lnTo>
                  <a:cubicBezTo>
                    <a:pt x="-1027" y="27114"/>
                    <a:pt x="-1005" y="18427"/>
                    <a:pt x="3079" y="11382"/>
                  </a:cubicBezTo>
                  <a:cubicBezTo>
                    <a:pt x="7163" y="4337"/>
                    <a:pt x="14690" y="0"/>
                    <a:pt x="22833" y="0"/>
                  </a:cubicBezTo>
                  <a:close/>
                </a:path>
              </a:pathLst>
            </a:custGeom>
            <a:solidFill>
              <a:srgbClr val="FFBEC4"/>
            </a:solidFill>
            <a:ln cap="sq">
              <a:noFill/>
              <a:prstDash val="solid"/>
              <a:miter/>
            </a:ln>
          </p:spPr>
          <p:txBody>
            <a:bodyPr/>
            <a:lstStyle/>
            <a:p>
              <a:endParaRPr lang="en-GB" sz="1200"/>
            </a:p>
          </p:txBody>
        </p:sp>
        <p:sp>
          <p:nvSpPr>
            <p:cNvPr id="46" name="TextBox 46"/>
            <p:cNvSpPr txBox="1"/>
            <p:nvPr/>
          </p:nvSpPr>
          <p:spPr>
            <a:xfrm>
              <a:off x="177800" y="-38100"/>
              <a:ext cx="1325952" cy="747655"/>
            </a:xfrm>
            <a:prstGeom prst="rect">
              <a:avLst/>
            </a:prstGeom>
          </p:spPr>
          <p:txBody>
            <a:bodyPr lIns="33867" tIns="33867" rIns="33867" bIns="33867" rtlCol="0" anchor="ctr"/>
            <a:lstStyle/>
            <a:p>
              <a:pPr algn="ctr">
                <a:lnSpc>
                  <a:spcPts val="1680"/>
                </a:lnSpc>
                <a:spcBef>
                  <a:spcPct val="0"/>
                </a:spcBef>
              </a:pPr>
              <a:endParaRPr lang="en-US" sz="1200" b="1" dirty="0">
                <a:solidFill>
                  <a:srgbClr val="000000"/>
                </a:solidFill>
                <a:latin typeface="Montserrat Bold"/>
                <a:ea typeface="Montserrat Bold"/>
                <a:cs typeface="Montserrat Bold"/>
                <a:sym typeface="Montserrat Bold"/>
              </a:endParaRPr>
            </a:p>
          </p:txBody>
        </p:sp>
      </p:grpSp>
      <p:grpSp>
        <p:nvGrpSpPr>
          <p:cNvPr id="47" name="Group 47"/>
          <p:cNvGrpSpPr/>
          <p:nvPr/>
        </p:nvGrpSpPr>
        <p:grpSpPr>
          <a:xfrm>
            <a:off x="7611453" y="2324257"/>
            <a:ext cx="1048249" cy="470767"/>
            <a:chOff x="0" y="0"/>
            <a:chExt cx="1579952" cy="709555"/>
          </a:xfrm>
        </p:grpSpPr>
        <p:sp>
          <p:nvSpPr>
            <p:cNvPr id="48" name="Freeform 48"/>
            <p:cNvSpPr/>
            <p:nvPr/>
          </p:nvSpPr>
          <p:spPr>
            <a:xfrm>
              <a:off x="16557" y="0"/>
              <a:ext cx="1552914" cy="709555"/>
            </a:xfrm>
            <a:custGeom>
              <a:avLst/>
              <a:gdLst/>
              <a:ahLst/>
              <a:cxnLst/>
              <a:rect l="l" t="t" r="r" b="b"/>
              <a:pathLst>
                <a:path w="1552914" h="709555">
                  <a:moveTo>
                    <a:pt x="22833" y="0"/>
                  </a:moveTo>
                  <a:lnTo>
                    <a:pt x="1320806" y="0"/>
                  </a:lnTo>
                  <a:cubicBezTo>
                    <a:pt x="1345167" y="0"/>
                    <a:pt x="1367665" y="13041"/>
                    <a:pt x="1379772" y="34180"/>
                  </a:cubicBezTo>
                  <a:lnTo>
                    <a:pt x="1543818" y="320597"/>
                  </a:lnTo>
                  <a:cubicBezTo>
                    <a:pt x="1555946" y="341771"/>
                    <a:pt x="1555946" y="367785"/>
                    <a:pt x="1543818" y="388958"/>
                  </a:cubicBezTo>
                  <a:lnTo>
                    <a:pt x="1379772" y="675375"/>
                  </a:lnTo>
                  <a:cubicBezTo>
                    <a:pt x="1367665" y="696514"/>
                    <a:pt x="1345167" y="709555"/>
                    <a:pt x="1320806" y="709555"/>
                  </a:cubicBezTo>
                  <a:lnTo>
                    <a:pt x="22833" y="709555"/>
                  </a:lnTo>
                  <a:cubicBezTo>
                    <a:pt x="14690" y="709555"/>
                    <a:pt x="7163" y="705218"/>
                    <a:pt x="3079" y="698173"/>
                  </a:cubicBezTo>
                  <a:cubicBezTo>
                    <a:pt x="-1005" y="691128"/>
                    <a:pt x="-1027" y="682441"/>
                    <a:pt x="3020" y="675375"/>
                  </a:cubicBezTo>
                  <a:lnTo>
                    <a:pt x="167066" y="388958"/>
                  </a:lnTo>
                  <a:cubicBezTo>
                    <a:pt x="179193" y="367785"/>
                    <a:pt x="179193" y="341771"/>
                    <a:pt x="167066" y="320597"/>
                  </a:cubicBezTo>
                  <a:lnTo>
                    <a:pt x="3020" y="34180"/>
                  </a:lnTo>
                  <a:cubicBezTo>
                    <a:pt x="-1027" y="27114"/>
                    <a:pt x="-1005" y="18427"/>
                    <a:pt x="3079" y="11382"/>
                  </a:cubicBezTo>
                  <a:cubicBezTo>
                    <a:pt x="7163" y="4337"/>
                    <a:pt x="14690" y="0"/>
                    <a:pt x="22833" y="0"/>
                  </a:cubicBezTo>
                  <a:close/>
                </a:path>
              </a:pathLst>
            </a:custGeom>
            <a:solidFill>
              <a:srgbClr val="FFBBE6"/>
            </a:solidFill>
            <a:ln cap="sq">
              <a:noFill/>
              <a:prstDash val="solid"/>
              <a:miter/>
            </a:ln>
          </p:spPr>
          <p:txBody>
            <a:bodyPr/>
            <a:lstStyle/>
            <a:p>
              <a:endParaRPr lang="en-GB" sz="1200"/>
            </a:p>
          </p:txBody>
        </p:sp>
        <p:sp>
          <p:nvSpPr>
            <p:cNvPr id="49" name="TextBox 49"/>
            <p:cNvSpPr txBox="1"/>
            <p:nvPr/>
          </p:nvSpPr>
          <p:spPr>
            <a:xfrm>
              <a:off x="177800" y="-38100"/>
              <a:ext cx="1325952" cy="747655"/>
            </a:xfrm>
            <a:prstGeom prst="rect">
              <a:avLst/>
            </a:prstGeom>
          </p:spPr>
          <p:txBody>
            <a:bodyPr lIns="33867" tIns="33867" rIns="33867" bIns="33867" rtlCol="0" anchor="ctr"/>
            <a:lstStyle/>
            <a:p>
              <a:pPr algn="ctr">
                <a:lnSpc>
                  <a:spcPts val="1680"/>
                </a:lnSpc>
                <a:spcBef>
                  <a:spcPct val="0"/>
                </a:spcBef>
              </a:pPr>
              <a:endParaRPr lang="en-US" sz="1200" b="1" dirty="0">
                <a:solidFill>
                  <a:srgbClr val="000000"/>
                </a:solidFill>
                <a:latin typeface="Montserrat Bold"/>
                <a:ea typeface="Montserrat Bold"/>
                <a:cs typeface="Montserrat Bold"/>
                <a:sym typeface="Montserrat Bold"/>
              </a:endParaRPr>
            </a:p>
          </p:txBody>
        </p:sp>
      </p:grpSp>
      <p:grpSp>
        <p:nvGrpSpPr>
          <p:cNvPr id="50" name="Group 50"/>
          <p:cNvGrpSpPr/>
          <p:nvPr/>
        </p:nvGrpSpPr>
        <p:grpSpPr>
          <a:xfrm>
            <a:off x="8728885" y="2324257"/>
            <a:ext cx="1048249" cy="470767"/>
            <a:chOff x="0" y="0"/>
            <a:chExt cx="1579952" cy="709555"/>
          </a:xfrm>
        </p:grpSpPr>
        <p:sp>
          <p:nvSpPr>
            <p:cNvPr id="51" name="Freeform 51"/>
            <p:cNvSpPr/>
            <p:nvPr/>
          </p:nvSpPr>
          <p:spPr>
            <a:xfrm>
              <a:off x="16557" y="0"/>
              <a:ext cx="1552914" cy="709555"/>
            </a:xfrm>
            <a:custGeom>
              <a:avLst/>
              <a:gdLst/>
              <a:ahLst/>
              <a:cxnLst/>
              <a:rect l="l" t="t" r="r" b="b"/>
              <a:pathLst>
                <a:path w="1552914" h="709555">
                  <a:moveTo>
                    <a:pt x="22833" y="0"/>
                  </a:moveTo>
                  <a:lnTo>
                    <a:pt x="1320806" y="0"/>
                  </a:lnTo>
                  <a:cubicBezTo>
                    <a:pt x="1345167" y="0"/>
                    <a:pt x="1367665" y="13041"/>
                    <a:pt x="1379772" y="34180"/>
                  </a:cubicBezTo>
                  <a:lnTo>
                    <a:pt x="1543818" y="320597"/>
                  </a:lnTo>
                  <a:cubicBezTo>
                    <a:pt x="1555946" y="341771"/>
                    <a:pt x="1555946" y="367785"/>
                    <a:pt x="1543818" y="388958"/>
                  </a:cubicBezTo>
                  <a:lnTo>
                    <a:pt x="1379772" y="675375"/>
                  </a:lnTo>
                  <a:cubicBezTo>
                    <a:pt x="1367665" y="696514"/>
                    <a:pt x="1345167" y="709555"/>
                    <a:pt x="1320806" y="709555"/>
                  </a:cubicBezTo>
                  <a:lnTo>
                    <a:pt x="22833" y="709555"/>
                  </a:lnTo>
                  <a:cubicBezTo>
                    <a:pt x="14690" y="709555"/>
                    <a:pt x="7163" y="705218"/>
                    <a:pt x="3079" y="698173"/>
                  </a:cubicBezTo>
                  <a:cubicBezTo>
                    <a:pt x="-1005" y="691128"/>
                    <a:pt x="-1027" y="682441"/>
                    <a:pt x="3020" y="675375"/>
                  </a:cubicBezTo>
                  <a:lnTo>
                    <a:pt x="167066" y="388958"/>
                  </a:lnTo>
                  <a:cubicBezTo>
                    <a:pt x="179193" y="367785"/>
                    <a:pt x="179193" y="341771"/>
                    <a:pt x="167066" y="320597"/>
                  </a:cubicBezTo>
                  <a:lnTo>
                    <a:pt x="3020" y="34180"/>
                  </a:lnTo>
                  <a:cubicBezTo>
                    <a:pt x="-1027" y="27114"/>
                    <a:pt x="-1005" y="18427"/>
                    <a:pt x="3079" y="11382"/>
                  </a:cubicBezTo>
                  <a:cubicBezTo>
                    <a:pt x="7163" y="4337"/>
                    <a:pt x="14690" y="0"/>
                    <a:pt x="22833" y="0"/>
                  </a:cubicBezTo>
                  <a:close/>
                </a:path>
              </a:pathLst>
            </a:custGeom>
            <a:solidFill>
              <a:srgbClr val="EDC0FF"/>
            </a:solidFill>
            <a:ln cap="sq">
              <a:noFill/>
              <a:prstDash val="solid"/>
              <a:miter/>
            </a:ln>
          </p:spPr>
          <p:txBody>
            <a:bodyPr/>
            <a:lstStyle/>
            <a:p>
              <a:endParaRPr lang="en-GB" sz="1200"/>
            </a:p>
          </p:txBody>
        </p:sp>
        <p:sp>
          <p:nvSpPr>
            <p:cNvPr id="52" name="TextBox 52"/>
            <p:cNvSpPr txBox="1"/>
            <p:nvPr/>
          </p:nvSpPr>
          <p:spPr>
            <a:xfrm>
              <a:off x="177800" y="-38100"/>
              <a:ext cx="1325952" cy="747655"/>
            </a:xfrm>
            <a:prstGeom prst="rect">
              <a:avLst/>
            </a:prstGeom>
          </p:spPr>
          <p:txBody>
            <a:bodyPr lIns="33867" tIns="33867" rIns="33867" bIns="33867" rtlCol="0" anchor="ctr"/>
            <a:lstStyle/>
            <a:p>
              <a:pPr algn="ctr">
                <a:lnSpc>
                  <a:spcPts val="1680"/>
                </a:lnSpc>
                <a:spcBef>
                  <a:spcPct val="0"/>
                </a:spcBef>
              </a:pPr>
              <a:endParaRPr lang="en-US" sz="1200" b="1" dirty="0">
                <a:solidFill>
                  <a:srgbClr val="000000"/>
                </a:solidFill>
                <a:latin typeface="Montserrat Bold"/>
                <a:ea typeface="Montserrat Bold"/>
                <a:cs typeface="Montserrat Bold"/>
                <a:sym typeface="Montserrat Bold"/>
              </a:endParaRPr>
            </a:p>
          </p:txBody>
        </p:sp>
      </p:grpSp>
      <p:grpSp>
        <p:nvGrpSpPr>
          <p:cNvPr id="53" name="Group 53"/>
          <p:cNvGrpSpPr/>
          <p:nvPr/>
        </p:nvGrpSpPr>
        <p:grpSpPr>
          <a:xfrm>
            <a:off x="9846316" y="2324257"/>
            <a:ext cx="1048249" cy="470767"/>
            <a:chOff x="0" y="0"/>
            <a:chExt cx="1579952" cy="709555"/>
          </a:xfrm>
        </p:grpSpPr>
        <p:sp>
          <p:nvSpPr>
            <p:cNvPr id="54" name="Freeform 54"/>
            <p:cNvSpPr/>
            <p:nvPr/>
          </p:nvSpPr>
          <p:spPr>
            <a:xfrm>
              <a:off x="16557" y="0"/>
              <a:ext cx="1552914" cy="709555"/>
            </a:xfrm>
            <a:custGeom>
              <a:avLst/>
              <a:gdLst/>
              <a:ahLst/>
              <a:cxnLst/>
              <a:rect l="l" t="t" r="r" b="b"/>
              <a:pathLst>
                <a:path w="1552914" h="709555">
                  <a:moveTo>
                    <a:pt x="22833" y="0"/>
                  </a:moveTo>
                  <a:lnTo>
                    <a:pt x="1320806" y="0"/>
                  </a:lnTo>
                  <a:cubicBezTo>
                    <a:pt x="1345167" y="0"/>
                    <a:pt x="1367665" y="13041"/>
                    <a:pt x="1379772" y="34180"/>
                  </a:cubicBezTo>
                  <a:lnTo>
                    <a:pt x="1543818" y="320597"/>
                  </a:lnTo>
                  <a:cubicBezTo>
                    <a:pt x="1555946" y="341771"/>
                    <a:pt x="1555946" y="367785"/>
                    <a:pt x="1543818" y="388958"/>
                  </a:cubicBezTo>
                  <a:lnTo>
                    <a:pt x="1379772" y="675375"/>
                  </a:lnTo>
                  <a:cubicBezTo>
                    <a:pt x="1367665" y="696514"/>
                    <a:pt x="1345167" y="709555"/>
                    <a:pt x="1320806" y="709555"/>
                  </a:cubicBezTo>
                  <a:lnTo>
                    <a:pt x="22833" y="709555"/>
                  </a:lnTo>
                  <a:cubicBezTo>
                    <a:pt x="14690" y="709555"/>
                    <a:pt x="7163" y="705218"/>
                    <a:pt x="3079" y="698173"/>
                  </a:cubicBezTo>
                  <a:cubicBezTo>
                    <a:pt x="-1005" y="691128"/>
                    <a:pt x="-1027" y="682441"/>
                    <a:pt x="3020" y="675375"/>
                  </a:cubicBezTo>
                  <a:lnTo>
                    <a:pt x="167066" y="388958"/>
                  </a:lnTo>
                  <a:cubicBezTo>
                    <a:pt x="179193" y="367785"/>
                    <a:pt x="179193" y="341771"/>
                    <a:pt x="167066" y="320597"/>
                  </a:cubicBezTo>
                  <a:lnTo>
                    <a:pt x="3020" y="34180"/>
                  </a:lnTo>
                  <a:cubicBezTo>
                    <a:pt x="-1027" y="27114"/>
                    <a:pt x="-1005" y="18427"/>
                    <a:pt x="3079" y="11382"/>
                  </a:cubicBezTo>
                  <a:cubicBezTo>
                    <a:pt x="7163" y="4337"/>
                    <a:pt x="14690" y="0"/>
                    <a:pt x="22833" y="0"/>
                  </a:cubicBezTo>
                  <a:close/>
                </a:path>
              </a:pathLst>
            </a:custGeom>
            <a:solidFill>
              <a:srgbClr val="BCBFFF"/>
            </a:solidFill>
            <a:ln cap="sq">
              <a:noFill/>
              <a:prstDash val="solid"/>
              <a:miter/>
            </a:ln>
          </p:spPr>
          <p:txBody>
            <a:bodyPr/>
            <a:lstStyle/>
            <a:p>
              <a:endParaRPr lang="en-GB" sz="1200"/>
            </a:p>
          </p:txBody>
        </p:sp>
        <p:sp>
          <p:nvSpPr>
            <p:cNvPr id="55" name="TextBox 55"/>
            <p:cNvSpPr txBox="1"/>
            <p:nvPr/>
          </p:nvSpPr>
          <p:spPr>
            <a:xfrm>
              <a:off x="177800" y="-38100"/>
              <a:ext cx="1325952" cy="747655"/>
            </a:xfrm>
            <a:prstGeom prst="rect">
              <a:avLst/>
            </a:prstGeom>
          </p:spPr>
          <p:txBody>
            <a:bodyPr lIns="33867" tIns="33867" rIns="33867" bIns="33867" rtlCol="0" anchor="ctr"/>
            <a:lstStyle/>
            <a:p>
              <a:pPr algn="ctr">
                <a:lnSpc>
                  <a:spcPts val="1680"/>
                </a:lnSpc>
                <a:spcBef>
                  <a:spcPct val="0"/>
                </a:spcBef>
              </a:pPr>
              <a:endParaRPr lang="en-US" sz="1200" b="1" dirty="0">
                <a:solidFill>
                  <a:srgbClr val="000000"/>
                </a:solidFill>
                <a:latin typeface="Montserrat Bold"/>
                <a:ea typeface="Montserrat Bold"/>
                <a:cs typeface="Montserrat Bold"/>
                <a:sym typeface="Montserrat Bold"/>
              </a:endParaRPr>
            </a:p>
          </p:txBody>
        </p:sp>
      </p:grpSp>
      <p:sp>
        <p:nvSpPr>
          <p:cNvPr id="56" name="TextBox 56"/>
          <p:cNvSpPr txBox="1"/>
          <p:nvPr/>
        </p:nvSpPr>
        <p:spPr>
          <a:xfrm>
            <a:off x="3699555" y="6086565"/>
            <a:ext cx="5365266" cy="469872"/>
          </a:xfrm>
          <a:prstGeom prst="rect">
            <a:avLst/>
          </a:prstGeom>
        </p:spPr>
        <p:txBody>
          <a:bodyPr wrap="square" lIns="0" tIns="0" rIns="0" bIns="0" rtlCol="0" anchor="t">
            <a:spAutoFit/>
          </a:bodyPr>
          <a:lstStyle/>
          <a:p>
            <a:pPr algn="ctr">
              <a:lnSpc>
                <a:spcPts val="3304"/>
              </a:lnSpc>
              <a:spcBef>
                <a:spcPct val="0"/>
              </a:spcBef>
            </a:pPr>
            <a:r>
              <a:rPr lang="en-US" sz="4400" b="1" dirty="0">
                <a:solidFill>
                  <a:schemeClr val="accent1"/>
                </a:solidFill>
                <a:latin typeface="Aptos Light" panose="020B0004020202020204" pitchFamily="34" charset="0"/>
                <a:ea typeface="Montserrat Bold"/>
                <a:cs typeface="Montserrat Bold"/>
                <a:sym typeface="Montserrat Bold"/>
              </a:rPr>
              <a:t>What Students Said…</a:t>
            </a:r>
            <a:endParaRPr lang="en-US" sz="4400" b="1" dirty="0">
              <a:solidFill>
                <a:srgbClr val="000000"/>
              </a:solidFill>
              <a:latin typeface="Montserrat Bold"/>
              <a:ea typeface="Montserrat Bold"/>
              <a:cs typeface="Montserrat Bold"/>
              <a:sym typeface="Montserrat Bo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2"/>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9"/>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31"/>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30"/>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22"/>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21"/>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16"/>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32"/>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34"/>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33"/>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25"/>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grpId="0" nodeType="clickEffect">
                                  <p:stCondLst>
                                    <p:cond delay="0"/>
                                  </p:stCondLst>
                                  <p:childTnLst>
                                    <p:set>
                                      <p:cBhvr>
                                        <p:cTn id="94" dur="1" fill="hold">
                                          <p:stCondLst>
                                            <p:cond delay="0"/>
                                          </p:stCondLst>
                                        </p:cTn>
                                        <p:tgtEl>
                                          <p:spTgt spid="24"/>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grpId="0" nodeType="clickEffect">
                                  <p:stCondLst>
                                    <p:cond delay="0"/>
                                  </p:stCondLst>
                                  <p:childTnLst>
                                    <p:set>
                                      <p:cBhvr>
                                        <p:cTn id="98" dur="1" fill="hold">
                                          <p:stCondLst>
                                            <p:cond delay="0"/>
                                          </p:stCondLst>
                                        </p:cTn>
                                        <p:tgtEl>
                                          <p:spTgt spid="23"/>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grpId="0" nodeType="clickEffect">
                                  <p:stCondLst>
                                    <p:cond delay="0"/>
                                  </p:stCondLst>
                                  <p:childTnLst>
                                    <p:set>
                                      <p:cBhvr>
                                        <p:cTn id="102" dur="1" fill="hold">
                                          <p:stCondLst>
                                            <p:cond delay="0"/>
                                          </p:stCondLst>
                                        </p:cTn>
                                        <p:tgtEl>
                                          <p:spTgt spid="28"/>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grpId="0" nodeType="clickEffect">
                                  <p:stCondLst>
                                    <p:cond delay="0"/>
                                  </p:stCondLst>
                                  <p:childTnLst>
                                    <p:set>
                                      <p:cBhvr>
                                        <p:cTn id="106" dur="1" fill="hold">
                                          <p:stCondLst>
                                            <p:cond delay="0"/>
                                          </p:stCondLst>
                                        </p:cTn>
                                        <p:tgtEl>
                                          <p:spTgt spid="27"/>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grpId="0" nodeType="clickEffect">
                                  <p:stCondLst>
                                    <p:cond delay="0"/>
                                  </p:stCondLst>
                                  <p:childTnLst>
                                    <p:set>
                                      <p:cBhvr>
                                        <p:cTn id="110"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10" grpId="0"/>
      <p:bldP spid="11" grpId="0"/>
      <p:bldP spid="12" grpId="0"/>
      <p:bldP spid="13" grpId="0"/>
      <p:bldP spid="14" grpId="0"/>
      <p:bldP spid="15" grpId="0"/>
      <p:bldP spid="16" grpId="0"/>
      <p:bldP spid="17" grpId="0"/>
      <p:bldP spid="18" grpId="0" animBg="1"/>
      <p:bldP spid="19" grpId="0" animBg="1"/>
      <p:bldP spid="20" grpId="0"/>
      <p:bldP spid="21" grpId="0"/>
      <p:bldP spid="22" grpId="0" animBg="1"/>
      <p:bldP spid="23" grpId="0"/>
      <p:bldP spid="24" grpId="0"/>
      <p:bldP spid="25" grpId="0" animBg="1"/>
      <p:bldP spid="26" grpId="0"/>
      <p:bldP spid="27" grpId="0"/>
      <p:bldP spid="28" grpId="0" animBg="1"/>
      <p:bldP spid="29" grpId="0" animBg="1"/>
      <p:bldP spid="30" grpId="0"/>
      <p:bldP spid="31" grpId="0"/>
      <p:bldP spid="32" grpId="0" animBg="1"/>
      <p:bldP spid="33" grpId="0"/>
      <p:bldP spid="34"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0D9CA"/>
        </a:solidFill>
        <a:effectLst/>
      </p:bgPr>
    </p:bg>
    <p:spTree>
      <p:nvGrpSpPr>
        <p:cNvPr id="1" name="">
          <a:extLst>
            <a:ext uri="{FF2B5EF4-FFF2-40B4-BE49-F238E27FC236}">
              <a16:creationId xmlns:a16="http://schemas.microsoft.com/office/drawing/2014/main" id="{BEC85E87-4E92-386F-68D4-1272BE97E7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51AE8F-257B-778D-A388-FDB3B69BD3EE}"/>
              </a:ext>
            </a:extLst>
          </p:cNvPr>
          <p:cNvSpPr>
            <a:spLocks noGrp="1"/>
          </p:cNvSpPr>
          <p:nvPr>
            <p:ph type="ctrTitle"/>
          </p:nvPr>
        </p:nvSpPr>
        <p:spPr>
          <a:xfrm>
            <a:off x="55225" y="1466578"/>
            <a:ext cx="11661104" cy="2621154"/>
          </a:xfrm>
        </p:spPr>
        <p:txBody>
          <a:bodyPr anchor="b">
            <a:noAutofit/>
          </a:bodyPr>
          <a:lstStyle/>
          <a:p>
            <a:pPr algn="ctr"/>
            <a:r>
              <a:rPr lang="en-US" sz="8000" b="1" dirty="0">
                <a:solidFill>
                  <a:schemeClr val="accent1"/>
                </a:solidFill>
                <a:latin typeface="Aptos Light" panose="020B0004020202020204" pitchFamily="34" charset="0"/>
              </a:rPr>
              <a:t>Results – the </a:t>
            </a:r>
            <a:r>
              <a:rPr lang="en-US" sz="8000" b="1" i="1" dirty="0">
                <a:solidFill>
                  <a:schemeClr val="accent1"/>
                </a:solidFill>
                <a:latin typeface="Aptos Light" panose="020B0004020202020204" pitchFamily="34" charset="0"/>
              </a:rPr>
              <a:t>how</a:t>
            </a:r>
          </a:p>
        </p:txBody>
      </p:sp>
      <p:sp>
        <p:nvSpPr>
          <p:cNvPr id="11" name="Date Placeholder 10">
            <a:extLst>
              <a:ext uri="{FF2B5EF4-FFF2-40B4-BE49-F238E27FC236}">
                <a16:creationId xmlns:a16="http://schemas.microsoft.com/office/drawing/2014/main" id="{F6152A0D-8418-9D20-EF9E-BDB3ED86A895}"/>
              </a:ext>
            </a:extLst>
          </p:cNvPr>
          <p:cNvSpPr>
            <a:spLocks noGrp="1"/>
          </p:cNvSpPr>
          <p:nvPr>
            <p:ph type="dt" sz="half" idx="10"/>
          </p:nvPr>
        </p:nvSpPr>
        <p:spPr>
          <a:xfrm>
            <a:off x="431172" y="6490524"/>
            <a:ext cx="2841959" cy="336141"/>
          </a:xfrm>
        </p:spPr>
        <p:txBody>
          <a:bodyPr/>
          <a:lstStyle/>
          <a:p>
            <a:pPr lvl="0"/>
            <a:r>
              <a:rPr lang="en-US" noProof="0" dirty="0"/>
              <a:t>August 2026</a:t>
            </a:r>
          </a:p>
        </p:txBody>
      </p:sp>
      <p:sp>
        <p:nvSpPr>
          <p:cNvPr id="13" name="Slide Number Placeholder 12">
            <a:extLst>
              <a:ext uri="{FF2B5EF4-FFF2-40B4-BE49-F238E27FC236}">
                <a16:creationId xmlns:a16="http://schemas.microsoft.com/office/drawing/2014/main" id="{825E2216-1CEE-F4B3-02FA-D99B7A07DEB3}"/>
              </a:ext>
            </a:extLst>
          </p:cNvPr>
          <p:cNvSpPr>
            <a:spLocks noGrp="1"/>
          </p:cNvSpPr>
          <p:nvPr>
            <p:ph type="sldNum" sz="quarter" idx="12"/>
          </p:nvPr>
        </p:nvSpPr>
        <p:spPr>
          <a:xfrm>
            <a:off x="11648431" y="6490524"/>
            <a:ext cx="457200" cy="336141"/>
          </a:xfrm>
        </p:spPr>
        <p:txBody>
          <a:bodyPr/>
          <a:lstStyle/>
          <a:p>
            <a:pPr lvl="0"/>
            <a:fld id="{84C450F2-3BB4-4AE4-8A35-A9D7AEA4C850}" type="slidenum">
              <a:rPr lang="en-US" noProof="0" smtClean="0"/>
              <a:pPr lvl="0"/>
              <a:t>9</a:t>
            </a:fld>
            <a:endParaRPr lang="en-US" noProof="0" dirty="0"/>
          </a:p>
        </p:txBody>
      </p:sp>
      <p:cxnSp>
        <p:nvCxnSpPr>
          <p:cNvPr id="3" name="Straight Connector 2">
            <a:extLst>
              <a:ext uri="{FF2B5EF4-FFF2-40B4-BE49-F238E27FC236}">
                <a16:creationId xmlns:a16="http://schemas.microsoft.com/office/drawing/2014/main" id="{01EEF62B-86A7-929A-BDC3-C9B69C53C1E0}"/>
              </a:ext>
            </a:extLst>
          </p:cNvPr>
          <p:cNvCxnSpPr>
            <a:cxnSpLocks/>
          </p:cNvCxnSpPr>
          <p:nvPr/>
        </p:nvCxnSpPr>
        <p:spPr>
          <a:xfrm>
            <a:off x="55225" y="2135281"/>
            <a:ext cx="12081550" cy="0"/>
          </a:xfrm>
          <a:prstGeom prst="line">
            <a:avLst/>
          </a:prstGeom>
          <a:ln w="38100" cap="flat" cmpd="sng" algn="ctr">
            <a:solidFill>
              <a:schemeClr val="accent1">
                <a:lumMod val="75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 name="Straight Connector 3">
            <a:extLst>
              <a:ext uri="{FF2B5EF4-FFF2-40B4-BE49-F238E27FC236}">
                <a16:creationId xmlns:a16="http://schemas.microsoft.com/office/drawing/2014/main" id="{0AF65882-3FCB-1093-B958-CF637058AA49}"/>
              </a:ext>
            </a:extLst>
          </p:cNvPr>
          <p:cNvCxnSpPr>
            <a:cxnSpLocks/>
          </p:cNvCxnSpPr>
          <p:nvPr/>
        </p:nvCxnSpPr>
        <p:spPr>
          <a:xfrm>
            <a:off x="24081" y="4633839"/>
            <a:ext cx="12081550" cy="0"/>
          </a:xfrm>
          <a:prstGeom prst="line">
            <a:avLst/>
          </a:prstGeom>
          <a:ln w="38100" cap="flat" cmpd="sng" algn="ctr">
            <a:solidFill>
              <a:schemeClr val="accent1">
                <a:lumMod val="75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3728219160"/>
      </p:ext>
    </p:extLst>
  </p:cSld>
  <p:clrMapOvr>
    <a:masterClrMapping/>
  </p:clrMapOvr>
</p:sld>
</file>

<file path=ppt/theme/theme1.xml><?xml version="1.0" encoding="utf-8"?>
<a:theme xmlns:a="http://schemas.openxmlformats.org/drawingml/2006/main" name="OasisVTI">
  <a:themeElements>
    <a:clrScheme name="Oasis">
      <a:dk1>
        <a:srgbClr val="131313"/>
      </a:dk1>
      <a:lt1>
        <a:sysClr val="window" lastClr="FFFFFF"/>
      </a:lt1>
      <a:dk2>
        <a:srgbClr val="3D3C33"/>
      </a:dk2>
      <a:lt2>
        <a:srgbClr val="F0EDE6"/>
      </a:lt2>
      <a:accent1>
        <a:srgbClr val="A57361"/>
      </a:accent1>
      <a:accent2>
        <a:srgbClr val="BE8856"/>
      </a:accent2>
      <a:accent3>
        <a:srgbClr val="BD9075"/>
      </a:accent3>
      <a:accent4>
        <a:srgbClr val="939081"/>
      </a:accent4>
      <a:accent5>
        <a:srgbClr val="A16D4C"/>
      </a:accent5>
      <a:accent6>
        <a:srgbClr val="8C8662"/>
      </a:accent6>
      <a:hlink>
        <a:srgbClr val="A57361"/>
      </a:hlink>
      <a:folHlink>
        <a:srgbClr val="8C8662"/>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asis_win32_DN_V3" id="{65F5DFDA-B6D8-4F37-85B8-E95C858FA146}" vid="{998F2FB7-179B-41D4-99FF-60A4C828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30" ma:contentTypeDescription="Create a new document." ma:contentTypeScope="" ma:versionID="cec0622158e8f13124e9e8fd4de31bd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b52f30ab005d15df08657af532e6e38"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hidden="true"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hidden="tru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hidden="true" ma:internalName="Background" ma:readOnly="false">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element name="MediaServiceBillingMetadata" ma:index="33" nillable="true" ma:displayName="MediaServiceBillingMetadata" ma:hidden="true" ma:internalName="MediaServiceBillingMetadata"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12135656-72CC-4564-823F-B30D029964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3667383-B7F3-43FC-8965-135FDDEABCC5}">
  <ds:schemaRefs>
    <ds:schemaRef ds:uri="http://schemas.microsoft.com/sharepoint/v3/contenttype/forms"/>
  </ds:schemaRefs>
</ds:datastoreItem>
</file>

<file path=customXml/itemProps3.xml><?xml version="1.0" encoding="utf-8"?>
<ds:datastoreItem xmlns:ds="http://schemas.openxmlformats.org/officeDocument/2006/customXml" ds:itemID="{BD6282DC-5D67-4C19-9A05-C65D9BF7BC78}">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{6C32AC10-3AE6-445C-80F9-F9F0F4B680A1}05f950ec-c865-457c-93ae-9eb2ef1c603f-TFa19fa653-f273-4169-96ef-448bb1cd1027_win32</Template>
  <TotalTime>662</TotalTime>
  <Words>2067</Words>
  <Application>Microsoft Office PowerPoint</Application>
  <PresentationFormat>Widescreen</PresentationFormat>
  <Paragraphs>201</Paragraphs>
  <Slides>14</Slides>
  <Notes>12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vt:i4>
      </vt:variant>
    </vt:vector>
  </HeadingPairs>
  <TitlesOfParts>
    <vt:vector size="23" baseType="lpstr">
      <vt:lpstr>Aptos Light</vt:lpstr>
      <vt:lpstr>Arial</vt:lpstr>
      <vt:lpstr>Calibri</vt:lpstr>
      <vt:lpstr>Montserrat</vt:lpstr>
      <vt:lpstr>Montserrat Bold</vt:lpstr>
      <vt:lpstr>Neue Haas Grotesk Text Pro</vt:lpstr>
      <vt:lpstr>Raleway Bold</vt:lpstr>
      <vt:lpstr>Wingdings</vt:lpstr>
      <vt:lpstr>OasisVTI</vt:lpstr>
      <vt:lpstr>Exploring Fine motor skill difficulties in undergraduate dental students</vt:lpstr>
      <vt:lpstr>Introduction</vt:lpstr>
      <vt:lpstr>Background</vt:lpstr>
      <vt:lpstr>PowerPoint Presentation</vt:lpstr>
      <vt:lpstr>Methods</vt:lpstr>
      <vt:lpstr>Results – The why</vt:lpstr>
      <vt:lpstr>PowerPoint Presentation</vt:lpstr>
      <vt:lpstr>PowerPoint Presentation</vt:lpstr>
      <vt:lpstr>Results – the how</vt:lpstr>
      <vt:lpstr>PowerPoint Presentation</vt:lpstr>
      <vt:lpstr>PowerPoint Presentation</vt:lpstr>
      <vt:lpstr>Conclusions </vt:lpstr>
      <vt:lpstr>Thank you</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Zahra Khalaf</dc:creator>
  <cp:lastModifiedBy>Zahra Khalaf</cp:lastModifiedBy>
  <cp:revision>6</cp:revision>
  <dcterms:created xsi:type="dcterms:W3CDTF">2026-06-08T13:28:31Z</dcterms:created>
  <dcterms:modified xsi:type="dcterms:W3CDTF">2026-07-29T15:57:40Z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