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73" r:id="rId3"/>
    <p:sldId id="274" r:id="rId4"/>
    <p:sldId id="275" r:id="rId5"/>
    <p:sldId id="278" r:id="rId6"/>
    <p:sldId id="279" r:id="rId7"/>
    <p:sldId id="280" r:id="rId8"/>
    <p:sldId id="282" r:id="rId9"/>
    <p:sldId id="281" r:id="rId10"/>
    <p:sldId id="276" r:id="rId11"/>
    <p:sldId id="277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215"/>
    <a:srgbClr val="E5BA94"/>
    <a:srgbClr val="DF6C0E"/>
    <a:srgbClr val="E3882C"/>
    <a:srgbClr val="BE6A19"/>
    <a:srgbClr val="EB7C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4398FA-B72E-EC4B-BF51-B1247FB9CFDA}" v="326" dt="2026-07-03T13:45:05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6" autoAdjust="0"/>
    <p:restoredTop sz="94682"/>
  </p:normalViewPr>
  <p:slideViewPr>
    <p:cSldViewPr snapToGrid="0">
      <p:cViewPr>
        <p:scale>
          <a:sx n="73" d="100"/>
          <a:sy n="73" d="100"/>
        </p:scale>
        <p:origin x="256" y="1000"/>
      </p:cViewPr>
      <p:guideLst/>
    </p:cSldViewPr>
  </p:slideViewPr>
  <p:notesTextViewPr>
    <p:cViewPr>
      <p:scale>
        <a:sx n="45" d="100"/>
        <a:sy n="4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D78F7D-F68B-B340-9D52-3737EAE43D68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3EB5E5B-F447-2A48-9E37-E21A04D08D7F}">
      <dgm:prSet phldrT="[Texto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International Diabetes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Federation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(2025): 11.1%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adults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will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be diabetic</a:t>
          </a:r>
          <a:r>
            <a:rPr lang="es-ES" sz="1500" kern="1200" baseline="300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1</a:t>
          </a:r>
          <a:endParaRPr lang="es-ES" sz="1500" kern="1200" baseline="30000" dirty="0">
            <a:solidFill>
              <a:srgbClr val="0D3D64"/>
            </a:solidFill>
          </a:endParaRPr>
        </a:p>
      </dgm:t>
    </dgm:pt>
    <dgm:pt modelId="{CC667153-A75D-F547-8D8E-9F42AF36341A}" type="parTrans" cxnId="{FA808395-BD86-5A43-B0A1-06FECBA0B55A}">
      <dgm:prSet/>
      <dgm:spPr/>
      <dgm:t>
        <a:bodyPr/>
        <a:lstStyle/>
        <a:p>
          <a:endParaRPr lang="es-ES"/>
        </a:p>
      </dgm:t>
    </dgm:pt>
    <dgm:pt modelId="{571ADCE6-AC01-A64B-8DF7-F74C0FC74F1C}" type="sibTrans" cxnId="{FA808395-BD86-5A43-B0A1-06FECBA0B55A}">
      <dgm:prSet/>
      <dgm:spPr/>
      <dgm:t>
        <a:bodyPr/>
        <a:lstStyle/>
        <a:p>
          <a:endParaRPr lang="es-ES"/>
        </a:p>
      </dgm:t>
    </dgm:pt>
    <dgm:pt modelId="{22FE0438-FFD8-9540-B25C-CD87DDE1DBFF}">
      <dgm:prSet phldrT="[Texto]" custT="1"/>
      <dgm:spPr>
        <a:solidFill>
          <a:srgbClr val="F6E0D0"/>
        </a:solidFill>
      </dgm:spPr>
      <dgm:t>
        <a:bodyPr/>
        <a:lstStyle/>
        <a:p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90%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Type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2 Diabetes Mellitus (T2DM),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increasing</a:t>
          </a:r>
          <a:endParaRPr lang="es-ES" sz="1500" dirty="0">
            <a:solidFill>
              <a:srgbClr val="0D3D64"/>
            </a:solidFill>
          </a:endParaRPr>
        </a:p>
      </dgm:t>
    </dgm:pt>
    <dgm:pt modelId="{B24FC67C-E7AE-E94B-A50A-B7065AD10775}" type="parTrans" cxnId="{1344E7A5-6A86-124E-9F6F-736CEB797E4A}">
      <dgm:prSet/>
      <dgm:spPr/>
      <dgm:t>
        <a:bodyPr/>
        <a:lstStyle/>
        <a:p>
          <a:endParaRPr lang="es-ES"/>
        </a:p>
      </dgm:t>
    </dgm:pt>
    <dgm:pt modelId="{656C9AA1-9AF6-5D4D-BE93-0341E08C52C1}" type="sibTrans" cxnId="{1344E7A5-6A86-124E-9F6F-736CEB797E4A}">
      <dgm:prSet/>
      <dgm:spPr/>
      <dgm:t>
        <a:bodyPr/>
        <a:lstStyle/>
        <a:p>
          <a:endParaRPr lang="es-ES"/>
        </a:p>
      </dgm:t>
    </dgm:pt>
    <dgm:pt modelId="{45450441-C67D-8443-AC6D-125CEAB9205A}">
      <dgm:prSet phldrT="[Texto]" custT="1"/>
      <dgm:spPr>
        <a:solidFill>
          <a:srgbClr val="F9D29F"/>
        </a:solidFill>
      </dgm:spPr>
      <dgm:t>
        <a:bodyPr/>
        <a:lstStyle/>
        <a:p>
          <a:pPr algn="ctr"/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Future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health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professionals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must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be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well-prepared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to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understand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this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disease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and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its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systemic</a:t>
          </a:r>
          <a:r>
            <a:rPr lang="es-ES" sz="15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consequences</a:t>
          </a:r>
          <a:endParaRPr lang="es-ES" sz="1500" dirty="0">
            <a:solidFill>
              <a:srgbClr val="0D3D64"/>
            </a:solidFill>
          </a:endParaRPr>
        </a:p>
      </dgm:t>
    </dgm:pt>
    <dgm:pt modelId="{02D0C05C-13A3-7742-9D81-E532A3B3952D}" type="parTrans" cxnId="{A53D904D-E3DE-324E-B7DD-86A060AF2FA3}">
      <dgm:prSet/>
      <dgm:spPr/>
      <dgm:t>
        <a:bodyPr/>
        <a:lstStyle/>
        <a:p>
          <a:endParaRPr lang="es-ES"/>
        </a:p>
      </dgm:t>
    </dgm:pt>
    <dgm:pt modelId="{4C5AE156-BB4F-BB48-9313-09E36EC1194E}" type="sibTrans" cxnId="{A53D904D-E3DE-324E-B7DD-86A060AF2FA3}">
      <dgm:prSet/>
      <dgm:spPr/>
      <dgm:t>
        <a:bodyPr/>
        <a:lstStyle/>
        <a:p>
          <a:endParaRPr lang="es-ES"/>
        </a:p>
      </dgm:t>
    </dgm:pt>
    <dgm:pt modelId="{4C84AF8F-7284-BC40-A374-7E55E1B65960}" type="pres">
      <dgm:prSet presAssocID="{6AD78F7D-F68B-B340-9D52-3737EAE43D68}" presName="rootnode" presStyleCnt="0">
        <dgm:presLayoutVars>
          <dgm:chMax/>
          <dgm:chPref/>
          <dgm:dir/>
          <dgm:animLvl val="lvl"/>
        </dgm:presLayoutVars>
      </dgm:prSet>
      <dgm:spPr/>
    </dgm:pt>
    <dgm:pt modelId="{856D5A0A-489E-DF4F-B1AA-D50760861310}" type="pres">
      <dgm:prSet presAssocID="{C3EB5E5B-F447-2A48-9E37-E21A04D08D7F}" presName="composite" presStyleCnt="0"/>
      <dgm:spPr/>
    </dgm:pt>
    <dgm:pt modelId="{4CA5E600-B233-B245-9FAC-EAC710B0F129}" type="pres">
      <dgm:prSet presAssocID="{C3EB5E5B-F447-2A48-9E37-E21A04D08D7F}" presName="bentUpArrow1" presStyleLbl="alignImgPlace1" presStyleIdx="0" presStyleCnt="2" custScaleX="100016" custLinFactNeighborX="-21033" custLinFactNeighborY="5428"/>
      <dgm:spPr>
        <a:solidFill>
          <a:schemeClr val="bg1"/>
        </a:solidFill>
      </dgm:spPr>
    </dgm:pt>
    <dgm:pt modelId="{2D7B4496-0EF6-254A-8092-46ED2612F86E}" type="pres">
      <dgm:prSet presAssocID="{C3EB5E5B-F447-2A48-9E37-E21A04D08D7F}" presName="ParentText" presStyleLbl="node1" presStyleIdx="0" presStyleCnt="3" custScaleX="148605">
        <dgm:presLayoutVars>
          <dgm:chMax val="1"/>
          <dgm:chPref val="1"/>
          <dgm:bulletEnabled val="1"/>
        </dgm:presLayoutVars>
      </dgm:prSet>
      <dgm:spPr/>
    </dgm:pt>
    <dgm:pt modelId="{4E500243-9F14-A74C-A356-0CB898B16CDF}" type="pres">
      <dgm:prSet presAssocID="{C3EB5E5B-F447-2A48-9E37-E21A04D08D7F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DB9A3B5F-1284-C147-B4DD-1FED86A7F704}" type="pres">
      <dgm:prSet presAssocID="{571ADCE6-AC01-A64B-8DF7-F74C0FC74F1C}" presName="sibTrans" presStyleCnt="0"/>
      <dgm:spPr/>
    </dgm:pt>
    <dgm:pt modelId="{529CEA12-0437-984B-84E6-9F5E6B303152}" type="pres">
      <dgm:prSet presAssocID="{22FE0438-FFD8-9540-B25C-CD87DDE1DBFF}" presName="composite" presStyleCnt="0"/>
      <dgm:spPr/>
    </dgm:pt>
    <dgm:pt modelId="{D5462763-7E31-284D-AD02-162A1C8A0CF8}" type="pres">
      <dgm:prSet presAssocID="{22FE0438-FFD8-9540-B25C-CD87DDE1DBFF}" presName="bentUpArrow1" presStyleLbl="alignImgPlace1" presStyleIdx="1" presStyleCnt="2"/>
      <dgm:spPr>
        <a:solidFill>
          <a:schemeClr val="bg1"/>
        </a:solidFill>
      </dgm:spPr>
    </dgm:pt>
    <dgm:pt modelId="{1FBDF13F-7FAA-504F-95CA-A4ABC3A187E3}" type="pres">
      <dgm:prSet presAssocID="{22FE0438-FFD8-9540-B25C-CD87DDE1DBFF}" presName="ParentText" presStyleLbl="node1" presStyleIdx="1" presStyleCnt="3" custScaleX="148605">
        <dgm:presLayoutVars>
          <dgm:chMax val="1"/>
          <dgm:chPref val="1"/>
          <dgm:bulletEnabled val="1"/>
        </dgm:presLayoutVars>
      </dgm:prSet>
      <dgm:spPr/>
    </dgm:pt>
    <dgm:pt modelId="{67C7F3E5-FAF6-C040-9482-AD5647E49AC4}" type="pres">
      <dgm:prSet presAssocID="{22FE0438-FFD8-9540-B25C-CD87DDE1DBFF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E8B3CC6-11A6-2E44-A8E9-7EE60F408FC4}" type="pres">
      <dgm:prSet presAssocID="{656C9AA1-9AF6-5D4D-BE93-0341E08C52C1}" presName="sibTrans" presStyleCnt="0"/>
      <dgm:spPr/>
    </dgm:pt>
    <dgm:pt modelId="{64FB7FD6-2D44-BE45-A46E-CE3B6B0BF5B8}" type="pres">
      <dgm:prSet presAssocID="{45450441-C67D-8443-AC6D-125CEAB9205A}" presName="composite" presStyleCnt="0"/>
      <dgm:spPr/>
    </dgm:pt>
    <dgm:pt modelId="{F631D4AD-78CB-494D-B5BF-F459BB91B4FA}" type="pres">
      <dgm:prSet presAssocID="{45450441-C67D-8443-AC6D-125CEAB9205A}" presName="ParentText" presStyleLbl="node1" presStyleIdx="2" presStyleCnt="3" custScaleX="177344" custScaleY="126626" custLinFactNeighborX="12847">
        <dgm:presLayoutVars>
          <dgm:chMax val="1"/>
          <dgm:chPref val="1"/>
          <dgm:bulletEnabled val="1"/>
        </dgm:presLayoutVars>
      </dgm:prSet>
      <dgm:spPr/>
    </dgm:pt>
  </dgm:ptLst>
  <dgm:cxnLst>
    <dgm:cxn modelId="{7DF49F0F-FC43-A842-AB51-F5B0100D8D5A}" type="presOf" srcId="{6AD78F7D-F68B-B340-9D52-3737EAE43D68}" destId="{4C84AF8F-7284-BC40-A374-7E55E1B65960}" srcOrd="0" destOrd="0" presId="urn:microsoft.com/office/officeart/2005/8/layout/StepDownProcess"/>
    <dgm:cxn modelId="{9227113D-F020-0E4F-A83D-0F533AD6FAEB}" type="presOf" srcId="{22FE0438-FFD8-9540-B25C-CD87DDE1DBFF}" destId="{1FBDF13F-7FAA-504F-95CA-A4ABC3A187E3}" srcOrd="0" destOrd="0" presId="urn:microsoft.com/office/officeart/2005/8/layout/StepDownProcess"/>
    <dgm:cxn modelId="{A53D904D-E3DE-324E-B7DD-86A060AF2FA3}" srcId="{6AD78F7D-F68B-B340-9D52-3737EAE43D68}" destId="{45450441-C67D-8443-AC6D-125CEAB9205A}" srcOrd="2" destOrd="0" parTransId="{02D0C05C-13A3-7742-9D81-E532A3B3952D}" sibTransId="{4C5AE156-BB4F-BB48-9313-09E36EC1194E}"/>
    <dgm:cxn modelId="{FA808395-BD86-5A43-B0A1-06FECBA0B55A}" srcId="{6AD78F7D-F68B-B340-9D52-3737EAE43D68}" destId="{C3EB5E5B-F447-2A48-9E37-E21A04D08D7F}" srcOrd="0" destOrd="0" parTransId="{CC667153-A75D-F547-8D8E-9F42AF36341A}" sibTransId="{571ADCE6-AC01-A64B-8DF7-F74C0FC74F1C}"/>
    <dgm:cxn modelId="{BC8712A0-6697-164E-9C7E-F7D9C27A9075}" type="presOf" srcId="{45450441-C67D-8443-AC6D-125CEAB9205A}" destId="{F631D4AD-78CB-494D-B5BF-F459BB91B4FA}" srcOrd="0" destOrd="0" presId="urn:microsoft.com/office/officeart/2005/8/layout/StepDownProcess"/>
    <dgm:cxn modelId="{1344E7A5-6A86-124E-9F6F-736CEB797E4A}" srcId="{6AD78F7D-F68B-B340-9D52-3737EAE43D68}" destId="{22FE0438-FFD8-9540-B25C-CD87DDE1DBFF}" srcOrd="1" destOrd="0" parTransId="{B24FC67C-E7AE-E94B-A50A-B7065AD10775}" sibTransId="{656C9AA1-9AF6-5D4D-BE93-0341E08C52C1}"/>
    <dgm:cxn modelId="{E427CDAC-8BB7-C44C-BC4C-502E2CDB78DD}" type="presOf" srcId="{C3EB5E5B-F447-2A48-9E37-E21A04D08D7F}" destId="{2D7B4496-0EF6-254A-8092-46ED2612F86E}" srcOrd="0" destOrd="0" presId="urn:microsoft.com/office/officeart/2005/8/layout/StepDownProcess"/>
    <dgm:cxn modelId="{282033C3-28B2-AD4C-AC3C-736758FB2B20}" type="presParOf" srcId="{4C84AF8F-7284-BC40-A374-7E55E1B65960}" destId="{856D5A0A-489E-DF4F-B1AA-D50760861310}" srcOrd="0" destOrd="0" presId="urn:microsoft.com/office/officeart/2005/8/layout/StepDownProcess"/>
    <dgm:cxn modelId="{AF7A38C1-4093-1A4E-BA8C-D0E67F6BA153}" type="presParOf" srcId="{856D5A0A-489E-DF4F-B1AA-D50760861310}" destId="{4CA5E600-B233-B245-9FAC-EAC710B0F129}" srcOrd="0" destOrd="0" presId="urn:microsoft.com/office/officeart/2005/8/layout/StepDownProcess"/>
    <dgm:cxn modelId="{7E387689-BBF5-0341-A90B-AC71C80D9E76}" type="presParOf" srcId="{856D5A0A-489E-DF4F-B1AA-D50760861310}" destId="{2D7B4496-0EF6-254A-8092-46ED2612F86E}" srcOrd="1" destOrd="0" presId="urn:microsoft.com/office/officeart/2005/8/layout/StepDownProcess"/>
    <dgm:cxn modelId="{D8187C46-56A4-4D41-8173-7B2B40923C1F}" type="presParOf" srcId="{856D5A0A-489E-DF4F-B1AA-D50760861310}" destId="{4E500243-9F14-A74C-A356-0CB898B16CDF}" srcOrd="2" destOrd="0" presId="urn:microsoft.com/office/officeart/2005/8/layout/StepDownProcess"/>
    <dgm:cxn modelId="{74FAA25A-464C-0E48-B9DC-E8204AB7316B}" type="presParOf" srcId="{4C84AF8F-7284-BC40-A374-7E55E1B65960}" destId="{DB9A3B5F-1284-C147-B4DD-1FED86A7F704}" srcOrd="1" destOrd="0" presId="urn:microsoft.com/office/officeart/2005/8/layout/StepDownProcess"/>
    <dgm:cxn modelId="{69D0B879-0DF2-5749-A86D-E0F442EFED3C}" type="presParOf" srcId="{4C84AF8F-7284-BC40-A374-7E55E1B65960}" destId="{529CEA12-0437-984B-84E6-9F5E6B303152}" srcOrd="2" destOrd="0" presId="urn:microsoft.com/office/officeart/2005/8/layout/StepDownProcess"/>
    <dgm:cxn modelId="{BEDF9D8D-E426-704E-A8BA-4CD9D54DBDBB}" type="presParOf" srcId="{529CEA12-0437-984B-84E6-9F5E6B303152}" destId="{D5462763-7E31-284D-AD02-162A1C8A0CF8}" srcOrd="0" destOrd="0" presId="urn:microsoft.com/office/officeart/2005/8/layout/StepDownProcess"/>
    <dgm:cxn modelId="{57074454-106D-D946-B02A-0C5C1E067DE9}" type="presParOf" srcId="{529CEA12-0437-984B-84E6-9F5E6B303152}" destId="{1FBDF13F-7FAA-504F-95CA-A4ABC3A187E3}" srcOrd="1" destOrd="0" presId="urn:microsoft.com/office/officeart/2005/8/layout/StepDownProcess"/>
    <dgm:cxn modelId="{9D0F2E4C-2CC5-3D4D-A984-C07EE467BFFD}" type="presParOf" srcId="{529CEA12-0437-984B-84E6-9F5E6B303152}" destId="{67C7F3E5-FAF6-C040-9482-AD5647E49AC4}" srcOrd="2" destOrd="0" presId="urn:microsoft.com/office/officeart/2005/8/layout/StepDownProcess"/>
    <dgm:cxn modelId="{4D51D316-F044-A94B-A19A-8BFC34FC7FE0}" type="presParOf" srcId="{4C84AF8F-7284-BC40-A374-7E55E1B65960}" destId="{7E8B3CC6-11A6-2E44-A8E9-7EE60F408FC4}" srcOrd="3" destOrd="0" presId="urn:microsoft.com/office/officeart/2005/8/layout/StepDownProcess"/>
    <dgm:cxn modelId="{D11C4A5D-9304-5F4A-81F9-6F5B567C3D4E}" type="presParOf" srcId="{4C84AF8F-7284-BC40-A374-7E55E1B65960}" destId="{64FB7FD6-2D44-BE45-A46E-CE3B6B0BF5B8}" srcOrd="4" destOrd="0" presId="urn:microsoft.com/office/officeart/2005/8/layout/StepDownProcess"/>
    <dgm:cxn modelId="{BFE07846-A627-9840-AC79-EBD685442EC4}" type="presParOf" srcId="{64FB7FD6-2D44-BE45-A46E-CE3B6B0BF5B8}" destId="{F631D4AD-78CB-494D-B5BF-F459BB91B4F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12AAA5-B6C0-8540-92D6-3F3D8A713322}" type="doc">
      <dgm:prSet loTypeId="urn:microsoft.com/office/officeart/2005/8/layout/gear1" loCatId="" qsTypeId="urn:microsoft.com/office/officeart/2005/8/quickstyle/simple1" qsCatId="simple" csTypeId="urn:microsoft.com/office/officeart/2005/8/colors/accent1_2" csCatId="accent1" phldr="1"/>
      <dgm:spPr/>
    </dgm:pt>
    <dgm:pt modelId="{D2058AAD-5045-284F-A99A-E24F8E3747D0}">
      <dgm:prSet phldrT="[Texto]" custT="1"/>
      <dgm:spPr>
        <a:solidFill>
          <a:srgbClr val="FFCB9E"/>
        </a:solidFill>
      </dgm:spPr>
      <dgm:t>
        <a:bodyPr/>
        <a:lstStyle/>
        <a:p>
          <a:r>
            <a:rPr lang="es-ES" sz="1700" b="1" dirty="0">
              <a:solidFill>
                <a:schemeClr val="tx2"/>
              </a:solidFill>
              <a:latin typeface="+mn-lt"/>
              <a:cs typeface="Poppins" pitchFamily="2" charset="77"/>
            </a:rPr>
            <a:t>DEBRIEFING</a:t>
          </a:r>
          <a:endParaRPr lang="es-ES" sz="1700" b="1" dirty="0">
            <a:solidFill>
              <a:schemeClr val="tx2"/>
            </a:solidFill>
            <a:latin typeface="+mn-lt"/>
          </a:endParaRPr>
        </a:p>
      </dgm:t>
    </dgm:pt>
    <dgm:pt modelId="{85446C7B-77D2-1848-8FA1-864B7639C40D}" type="parTrans" cxnId="{D21125F2-DB05-054C-A4D7-3D6BFB953F3D}">
      <dgm:prSet/>
      <dgm:spPr/>
      <dgm:t>
        <a:bodyPr/>
        <a:lstStyle/>
        <a:p>
          <a:endParaRPr lang="es-ES"/>
        </a:p>
      </dgm:t>
    </dgm:pt>
    <dgm:pt modelId="{E886BFE9-0E68-5C40-A41A-31AC1FB5CE57}" type="sibTrans" cxnId="{D21125F2-DB05-054C-A4D7-3D6BFB953F3D}">
      <dgm:prSet/>
      <dgm:spPr>
        <a:solidFill>
          <a:schemeClr val="bg1"/>
        </a:solidFill>
      </dgm:spPr>
      <dgm:t>
        <a:bodyPr/>
        <a:lstStyle/>
        <a:p>
          <a:endParaRPr lang="es-ES"/>
        </a:p>
      </dgm:t>
    </dgm:pt>
    <dgm:pt modelId="{216511D9-3715-0A41-9EA8-1069694BE9F6}">
      <dgm:prSet phldrT="[Texto]" custT="1"/>
      <dgm:spPr>
        <a:solidFill>
          <a:srgbClr val="FCBC70">
            <a:alpha val="96078"/>
          </a:srgbClr>
        </a:solidFill>
      </dgm:spPr>
      <dgm:t>
        <a:bodyPr/>
        <a:lstStyle/>
        <a:p>
          <a:r>
            <a:rPr lang="es-ES" sz="1600" b="1" dirty="0">
              <a:solidFill>
                <a:schemeClr val="tx2"/>
              </a:solidFill>
            </a:rPr>
            <a:t>3D IMMERSION</a:t>
          </a:r>
        </a:p>
      </dgm:t>
    </dgm:pt>
    <dgm:pt modelId="{FB704E5D-2F65-D248-999B-1962D245C0D9}" type="parTrans" cxnId="{523D53C2-BA14-114F-989B-511674C038C3}">
      <dgm:prSet/>
      <dgm:spPr/>
      <dgm:t>
        <a:bodyPr/>
        <a:lstStyle/>
        <a:p>
          <a:endParaRPr lang="es-ES"/>
        </a:p>
      </dgm:t>
    </dgm:pt>
    <dgm:pt modelId="{5A84ECB6-1FCE-014B-A304-29305AC7550E}" type="sibTrans" cxnId="{523D53C2-BA14-114F-989B-511674C038C3}">
      <dgm:prSet/>
      <dgm:spPr>
        <a:solidFill>
          <a:schemeClr val="bg1"/>
        </a:solidFill>
      </dgm:spPr>
      <dgm:t>
        <a:bodyPr/>
        <a:lstStyle/>
        <a:p>
          <a:endParaRPr lang="es-ES"/>
        </a:p>
      </dgm:t>
    </dgm:pt>
    <dgm:pt modelId="{AD03EA10-28C7-0140-BBE3-F39E34905F1C}">
      <dgm:prSet phldrT="[Texto]" custT="1"/>
      <dgm:spPr>
        <a:solidFill>
          <a:srgbClr val="EABA90"/>
        </a:solidFill>
      </dgm:spPr>
      <dgm:t>
        <a:bodyPr/>
        <a:lstStyle/>
        <a:p>
          <a:r>
            <a:rPr lang="es-ES" sz="1500" b="1" dirty="0">
              <a:solidFill>
                <a:schemeClr val="tx2"/>
              </a:solidFill>
            </a:rPr>
            <a:t>PREBRIEFING</a:t>
          </a:r>
        </a:p>
      </dgm:t>
    </dgm:pt>
    <dgm:pt modelId="{23F08A78-1669-2F40-B8BE-C5FE767973E3}" type="parTrans" cxnId="{3294904C-8CA3-4A4E-A3AD-2AC5BDBA6F11}">
      <dgm:prSet/>
      <dgm:spPr/>
      <dgm:t>
        <a:bodyPr/>
        <a:lstStyle/>
        <a:p>
          <a:endParaRPr lang="es-ES"/>
        </a:p>
      </dgm:t>
    </dgm:pt>
    <dgm:pt modelId="{E8D30B42-938E-DD43-A49C-3AAD68C72C0D}" type="sibTrans" cxnId="{3294904C-8CA3-4A4E-A3AD-2AC5BDBA6F11}">
      <dgm:prSet/>
      <dgm:spPr>
        <a:solidFill>
          <a:schemeClr val="bg1"/>
        </a:solidFill>
      </dgm:spPr>
      <dgm:t>
        <a:bodyPr/>
        <a:lstStyle/>
        <a:p>
          <a:endParaRPr lang="es-ES"/>
        </a:p>
      </dgm:t>
    </dgm:pt>
    <dgm:pt modelId="{1098DE34-68FA-E940-8661-1D5D9FE28989}" type="pres">
      <dgm:prSet presAssocID="{0312AAA5-B6C0-8540-92D6-3F3D8A71332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57A1AFC-B207-9E46-B35F-2061B1FC4EDA}" type="pres">
      <dgm:prSet presAssocID="{D2058AAD-5045-284F-A99A-E24F8E3747D0}" presName="gear1" presStyleLbl="node1" presStyleIdx="0" presStyleCnt="3" custScaleX="92385" custScaleY="84556" custLinFactNeighborX="249" custLinFactNeighborY="3865">
        <dgm:presLayoutVars>
          <dgm:chMax val="1"/>
          <dgm:bulletEnabled val="1"/>
        </dgm:presLayoutVars>
      </dgm:prSet>
      <dgm:spPr/>
    </dgm:pt>
    <dgm:pt modelId="{036A0EF2-74B2-6340-97CD-B5E30F8F4362}" type="pres">
      <dgm:prSet presAssocID="{D2058AAD-5045-284F-A99A-E24F8E3747D0}" presName="gear1srcNode" presStyleLbl="node1" presStyleIdx="0" presStyleCnt="3"/>
      <dgm:spPr/>
    </dgm:pt>
    <dgm:pt modelId="{D560E882-B5B0-F349-8F2D-B682E172B22D}" type="pres">
      <dgm:prSet presAssocID="{D2058AAD-5045-284F-A99A-E24F8E3747D0}" presName="gear1dstNode" presStyleLbl="node1" presStyleIdx="0" presStyleCnt="3"/>
      <dgm:spPr/>
    </dgm:pt>
    <dgm:pt modelId="{2BBC3DEC-64F6-DC47-A237-EC4779E4AA52}" type="pres">
      <dgm:prSet presAssocID="{216511D9-3715-0A41-9EA8-1069694BE9F6}" presName="gear2" presStyleLbl="node1" presStyleIdx="1" presStyleCnt="3" custScaleX="117926" custScaleY="112943" custLinFactNeighborX="-1863" custLinFactNeighborY="5787">
        <dgm:presLayoutVars>
          <dgm:chMax val="1"/>
          <dgm:bulletEnabled val="1"/>
        </dgm:presLayoutVars>
      </dgm:prSet>
      <dgm:spPr/>
    </dgm:pt>
    <dgm:pt modelId="{C13F729E-472C-EA4E-B8AC-77651D09D1E4}" type="pres">
      <dgm:prSet presAssocID="{216511D9-3715-0A41-9EA8-1069694BE9F6}" presName="gear2srcNode" presStyleLbl="node1" presStyleIdx="1" presStyleCnt="3"/>
      <dgm:spPr/>
    </dgm:pt>
    <dgm:pt modelId="{69297404-8B8D-D14E-B48D-8C3FA574660D}" type="pres">
      <dgm:prSet presAssocID="{216511D9-3715-0A41-9EA8-1069694BE9F6}" presName="gear2dstNode" presStyleLbl="node1" presStyleIdx="1" presStyleCnt="3"/>
      <dgm:spPr/>
    </dgm:pt>
    <dgm:pt modelId="{06CF6E90-935F-074D-A4A2-1B85834F56AE}" type="pres">
      <dgm:prSet presAssocID="{AD03EA10-28C7-0140-BBE3-F39E34905F1C}" presName="gear3" presStyleLbl="node1" presStyleIdx="2" presStyleCnt="3" custScaleX="109543" custScaleY="101764" custLinFactNeighborX="7439" custLinFactNeighborY="3923"/>
      <dgm:spPr/>
    </dgm:pt>
    <dgm:pt modelId="{A692B879-76F4-6344-9E4D-92B83389B9D3}" type="pres">
      <dgm:prSet presAssocID="{AD03EA10-28C7-0140-BBE3-F39E34905F1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81D5D48A-D624-3242-A924-8D1E323BC7AA}" type="pres">
      <dgm:prSet presAssocID="{AD03EA10-28C7-0140-BBE3-F39E34905F1C}" presName="gear3srcNode" presStyleLbl="node1" presStyleIdx="2" presStyleCnt="3"/>
      <dgm:spPr/>
    </dgm:pt>
    <dgm:pt modelId="{38AB9C09-63C0-2A4A-8D4F-E7B1FEF2678A}" type="pres">
      <dgm:prSet presAssocID="{AD03EA10-28C7-0140-BBE3-F39E34905F1C}" presName="gear3dstNode" presStyleLbl="node1" presStyleIdx="2" presStyleCnt="3"/>
      <dgm:spPr/>
    </dgm:pt>
    <dgm:pt modelId="{A294337B-3096-D247-A9F9-8555A74CEF81}" type="pres">
      <dgm:prSet presAssocID="{E886BFE9-0E68-5C40-A41A-31AC1FB5CE57}" presName="connector1" presStyleLbl="sibTrans2D1" presStyleIdx="0" presStyleCnt="3" custScaleY="88839" custLinFactNeighborX="-10406" custLinFactNeighborY="3715"/>
      <dgm:spPr/>
    </dgm:pt>
    <dgm:pt modelId="{F5525F2F-6310-834A-8C12-C1755D527CBB}" type="pres">
      <dgm:prSet presAssocID="{5A84ECB6-1FCE-014B-A304-29305AC7550E}" presName="connector2" presStyleLbl="sibTrans2D1" presStyleIdx="1" presStyleCnt="3" custAng="0" custLinFactNeighborX="-6438" custLinFactNeighborY="6687"/>
      <dgm:spPr/>
    </dgm:pt>
    <dgm:pt modelId="{050FF13B-43A5-F044-A069-4CF4251D2138}" type="pres">
      <dgm:prSet presAssocID="{E8D30B42-938E-DD43-A49C-3AAD68C72C0D}" presName="connector3" presStyleLbl="sibTrans2D1" presStyleIdx="2" presStyleCnt="3" custAng="6205436" custLinFactNeighborX="12876" custLinFactNeighborY="6777"/>
      <dgm:spPr/>
    </dgm:pt>
  </dgm:ptLst>
  <dgm:cxnLst>
    <dgm:cxn modelId="{929F3617-1ECA-0642-A791-43EB00C21AD7}" type="presOf" srcId="{D2058AAD-5045-284F-A99A-E24F8E3747D0}" destId="{857A1AFC-B207-9E46-B35F-2061B1FC4EDA}" srcOrd="0" destOrd="0" presId="urn:microsoft.com/office/officeart/2005/8/layout/gear1"/>
    <dgm:cxn modelId="{EA32062D-06BB-A040-A8BE-AE6772273647}" type="presOf" srcId="{AD03EA10-28C7-0140-BBE3-F39E34905F1C}" destId="{81D5D48A-D624-3242-A924-8D1E323BC7AA}" srcOrd="2" destOrd="0" presId="urn:microsoft.com/office/officeart/2005/8/layout/gear1"/>
    <dgm:cxn modelId="{AD058C44-20A6-3648-A4FD-63952FD6429D}" type="presOf" srcId="{E8D30B42-938E-DD43-A49C-3AAD68C72C0D}" destId="{050FF13B-43A5-F044-A069-4CF4251D2138}" srcOrd="0" destOrd="0" presId="urn:microsoft.com/office/officeart/2005/8/layout/gear1"/>
    <dgm:cxn modelId="{3294904C-8CA3-4A4E-A3AD-2AC5BDBA6F11}" srcId="{0312AAA5-B6C0-8540-92D6-3F3D8A713322}" destId="{AD03EA10-28C7-0140-BBE3-F39E34905F1C}" srcOrd="2" destOrd="0" parTransId="{23F08A78-1669-2F40-B8BE-C5FE767973E3}" sibTransId="{E8D30B42-938E-DD43-A49C-3AAD68C72C0D}"/>
    <dgm:cxn modelId="{84FE684F-69B4-4E43-8112-E30FB0B118B7}" type="presOf" srcId="{AD03EA10-28C7-0140-BBE3-F39E34905F1C}" destId="{38AB9C09-63C0-2A4A-8D4F-E7B1FEF2678A}" srcOrd="3" destOrd="0" presId="urn:microsoft.com/office/officeart/2005/8/layout/gear1"/>
    <dgm:cxn modelId="{40EFEF70-9E4D-984E-8709-589959ECBD50}" type="presOf" srcId="{AD03EA10-28C7-0140-BBE3-F39E34905F1C}" destId="{06CF6E90-935F-074D-A4A2-1B85834F56AE}" srcOrd="0" destOrd="0" presId="urn:microsoft.com/office/officeart/2005/8/layout/gear1"/>
    <dgm:cxn modelId="{9DC72578-0C1F-3F4C-9AD6-8C9279CB4288}" type="presOf" srcId="{5A84ECB6-1FCE-014B-A304-29305AC7550E}" destId="{F5525F2F-6310-834A-8C12-C1755D527CBB}" srcOrd="0" destOrd="0" presId="urn:microsoft.com/office/officeart/2005/8/layout/gear1"/>
    <dgm:cxn modelId="{1AFEF687-2F4B-BC44-AF08-D6287FC69AAD}" type="presOf" srcId="{E886BFE9-0E68-5C40-A41A-31AC1FB5CE57}" destId="{A294337B-3096-D247-A9F9-8555A74CEF81}" srcOrd="0" destOrd="0" presId="urn:microsoft.com/office/officeart/2005/8/layout/gear1"/>
    <dgm:cxn modelId="{200AC999-2607-7042-9B2B-0C21363EDA7F}" type="presOf" srcId="{216511D9-3715-0A41-9EA8-1069694BE9F6}" destId="{69297404-8B8D-D14E-B48D-8C3FA574660D}" srcOrd="2" destOrd="0" presId="urn:microsoft.com/office/officeart/2005/8/layout/gear1"/>
    <dgm:cxn modelId="{2BB3D39C-4929-354C-B501-2BFA67032706}" type="presOf" srcId="{216511D9-3715-0A41-9EA8-1069694BE9F6}" destId="{2BBC3DEC-64F6-DC47-A237-EC4779E4AA52}" srcOrd="0" destOrd="0" presId="urn:microsoft.com/office/officeart/2005/8/layout/gear1"/>
    <dgm:cxn modelId="{4EB5DBB8-7810-8D44-9981-3E6F65A07EE6}" type="presOf" srcId="{AD03EA10-28C7-0140-BBE3-F39E34905F1C}" destId="{A692B879-76F4-6344-9E4D-92B83389B9D3}" srcOrd="1" destOrd="0" presId="urn:microsoft.com/office/officeart/2005/8/layout/gear1"/>
    <dgm:cxn modelId="{985149BB-1359-4A46-B1C9-F1960C8B5BC3}" type="presOf" srcId="{D2058AAD-5045-284F-A99A-E24F8E3747D0}" destId="{D560E882-B5B0-F349-8F2D-B682E172B22D}" srcOrd="2" destOrd="0" presId="urn:microsoft.com/office/officeart/2005/8/layout/gear1"/>
    <dgm:cxn modelId="{523D53C2-BA14-114F-989B-511674C038C3}" srcId="{0312AAA5-B6C0-8540-92D6-3F3D8A713322}" destId="{216511D9-3715-0A41-9EA8-1069694BE9F6}" srcOrd="1" destOrd="0" parTransId="{FB704E5D-2F65-D248-999B-1962D245C0D9}" sibTransId="{5A84ECB6-1FCE-014B-A304-29305AC7550E}"/>
    <dgm:cxn modelId="{E38E5ED4-D3B1-2843-BFF1-88326BA30CE3}" type="presOf" srcId="{216511D9-3715-0A41-9EA8-1069694BE9F6}" destId="{C13F729E-472C-EA4E-B8AC-77651D09D1E4}" srcOrd="1" destOrd="0" presId="urn:microsoft.com/office/officeart/2005/8/layout/gear1"/>
    <dgm:cxn modelId="{0AF2B3DD-8231-BD41-B86C-E62A4CB64C44}" type="presOf" srcId="{D2058AAD-5045-284F-A99A-E24F8E3747D0}" destId="{036A0EF2-74B2-6340-97CD-B5E30F8F4362}" srcOrd="1" destOrd="0" presId="urn:microsoft.com/office/officeart/2005/8/layout/gear1"/>
    <dgm:cxn modelId="{78522AE8-4B7B-6045-8EBC-B81F9B494130}" type="presOf" srcId="{0312AAA5-B6C0-8540-92D6-3F3D8A713322}" destId="{1098DE34-68FA-E940-8661-1D5D9FE28989}" srcOrd="0" destOrd="0" presId="urn:microsoft.com/office/officeart/2005/8/layout/gear1"/>
    <dgm:cxn modelId="{D21125F2-DB05-054C-A4D7-3D6BFB953F3D}" srcId="{0312AAA5-B6C0-8540-92D6-3F3D8A713322}" destId="{D2058AAD-5045-284F-A99A-E24F8E3747D0}" srcOrd="0" destOrd="0" parTransId="{85446C7B-77D2-1848-8FA1-864B7639C40D}" sibTransId="{E886BFE9-0E68-5C40-A41A-31AC1FB5CE57}"/>
    <dgm:cxn modelId="{00BB6031-BCBF-4645-AE13-C8D560DB044C}" type="presParOf" srcId="{1098DE34-68FA-E940-8661-1D5D9FE28989}" destId="{857A1AFC-B207-9E46-B35F-2061B1FC4EDA}" srcOrd="0" destOrd="0" presId="urn:microsoft.com/office/officeart/2005/8/layout/gear1"/>
    <dgm:cxn modelId="{FCC8092E-C049-6547-A4D3-8EDE3C964548}" type="presParOf" srcId="{1098DE34-68FA-E940-8661-1D5D9FE28989}" destId="{036A0EF2-74B2-6340-97CD-B5E30F8F4362}" srcOrd="1" destOrd="0" presId="urn:microsoft.com/office/officeart/2005/8/layout/gear1"/>
    <dgm:cxn modelId="{DEAC8429-7EB5-534B-95D4-F582D0E31B2B}" type="presParOf" srcId="{1098DE34-68FA-E940-8661-1D5D9FE28989}" destId="{D560E882-B5B0-F349-8F2D-B682E172B22D}" srcOrd="2" destOrd="0" presId="urn:microsoft.com/office/officeart/2005/8/layout/gear1"/>
    <dgm:cxn modelId="{52DCA27F-BBA3-8D42-994D-915824D4C43E}" type="presParOf" srcId="{1098DE34-68FA-E940-8661-1D5D9FE28989}" destId="{2BBC3DEC-64F6-DC47-A237-EC4779E4AA52}" srcOrd="3" destOrd="0" presId="urn:microsoft.com/office/officeart/2005/8/layout/gear1"/>
    <dgm:cxn modelId="{DADAEC3A-50AB-0B4F-A8B3-D9E6832062C6}" type="presParOf" srcId="{1098DE34-68FA-E940-8661-1D5D9FE28989}" destId="{C13F729E-472C-EA4E-B8AC-77651D09D1E4}" srcOrd="4" destOrd="0" presId="urn:microsoft.com/office/officeart/2005/8/layout/gear1"/>
    <dgm:cxn modelId="{75B8CCF4-8BE9-1E42-89A3-64FB1C26D8AE}" type="presParOf" srcId="{1098DE34-68FA-E940-8661-1D5D9FE28989}" destId="{69297404-8B8D-D14E-B48D-8C3FA574660D}" srcOrd="5" destOrd="0" presId="urn:microsoft.com/office/officeart/2005/8/layout/gear1"/>
    <dgm:cxn modelId="{10D51C9E-EC6B-FC44-B23F-91CCC8473E2D}" type="presParOf" srcId="{1098DE34-68FA-E940-8661-1D5D9FE28989}" destId="{06CF6E90-935F-074D-A4A2-1B85834F56AE}" srcOrd="6" destOrd="0" presId="urn:microsoft.com/office/officeart/2005/8/layout/gear1"/>
    <dgm:cxn modelId="{861DECD4-298F-A24C-85AE-54D25C1B2CE1}" type="presParOf" srcId="{1098DE34-68FA-E940-8661-1D5D9FE28989}" destId="{A692B879-76F4-6344-9E4D-92B83389B9D3}" srcOrd="7" destOrd="0" presId="urn:microsoft.com/office/officeart/2005/8/layout/gear1"/>
    <dgm:cxn modelId="{9D2A55D7-FAEF-8345-8B4D-9BCBCB530932}" type="presParOf" srcId="{1098DE34-68FA-E940-8661-1D5D9FE28989}" destId="{81D5D48A-D624-3242-A924-8D1E323BC7AA}" srcOrd="8" destOrd="0" presId="urn:microsoft.com/office/officeart/2005/8/layout/gear1"/>
    <dgm:cxn modelId="{48A40412-BA3E-CA4B-A799-A0DC46BFFC0F}" type="presParOf" srcId="{1098DE34-68FA-E940-8661-1D5D9FE28989}" destId="{38AB9C09-63C0-2A4A-8D4F-E7B1FEF2678A}" srcOrd="9" destOrd="0" presId="urn:microsoft.com/office/officeart/2005/8/layout/gear1"/>
    <dgm:cxn modelId="{41D4EB0F-2FF9-E445-A9CF-F340FD6A0E87}" type="presParOf" srcId="{1098DE34-68FA-E940-8661-1D5D9FE28989}" destId="{A294337B-3096-D247-A9F9-8555A74CEF81}" srcOrd="10" destOrd="0" presId="urn:microsoft.com/office/officeart/2005/8/layout/gear1"/>
    <dgm:cxn modelId="{DBC55FFB-BA7F-F14E-803A-27D69273CAC8}" type="presParOf" srcId="{1098DE34-68FA-E940-8661-1D5D9FE28989}" destId="{F5525F2F-6310-834A-8C12-C1755D527CBB}" srcOrd="11" destOrd="0" presId="urn:microsoft.com/office/officeart/2005/8/layout/gear1"/>
    <dgm:cxn modelId="{070D0864-8371-C245-875E-73B7C9FAB489}" type="presParOf" srcId="{1098DE34-68FA-E940-8661-1D5D9FE28989}" destId="{050FF13B-43A5-F044-A069-4CF4251D213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75D416-27E2-B94F-89D6-F21C75DDF98A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3F60CEA-66E3-B443-B3E5-705B3E7F3C83}">
      <dgm:prSet phldrT="[Texto]"/>
      <dgm:spPr>
        <a:solidFill>
          <a:srgbClr val="FCBC70"/>
        </a:solidFill>
      </dgm:spPr>
      <dgm:t>
        <a:bodyPr/>
        <a:lstStyle/>
        <a:p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Relationship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between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periodontitis and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systemic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inflammation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T2DM.</a:t>
          </a:r>
          <a:endParaRPr lang="es-ES" dirty="0"/>
        </a:p>
      </dgm:t>
    </dgm:pt>
    <dgm:pt modelId="{138F2CFC-0ED5-6E40-B0AD-C44174A95C1D}" type="parTrans" cxnId="{1251F4E5-7C89-5D4A-8819-5FBF8819941F}">
      <dgm:prSet/>
      <dgm:spPr/>
      <dgm:t>
        <a:bodyPr/>
        <a:lstStyle/>
        <a:p>
          <a:endParaRPr lang="es-ES"/>
        </a:p>
      </dgm:t>
    </dgm:pt>
    <dgm:pt modelId="{CB469D7E-D63E-7A41-8ABE-6A31B230CD60}" type="sibTrans" cxnId="{1251F4E5-7C89-5D4A-8819-5FBF8819941F}">
      <dgm:prSet/>
      <dgm:spPr/>
      <dgm:t>
        <a:bodyPr/>
        <a:lstStyle/>
        <a:p>
          <a:endParaRPr lang="es-ES"/>
        </a:p>
      </dgm:t>
    </dgm:pt>
    <dgm:pt modelId="{A96C4A6C-610F-FE41-8AFB-D51B453E57D0}">
      <dgm:prSet phldrT="[Texto]"/>
      <dgm:spPr>
        <a:solidFill>
          <a:srgbClr val="FFCB9E"/>
        </a:solidFill>
      </dgm:spPr>
      <dgm:t>
        <a:bodyPr/>
        <a:lstStyle/>
        <a:p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Strategies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for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the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prevention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diabetic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foot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in T2DM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. </a:t>
          </a:r>
          <a:endParaRPr lang="es-ES" dirty="0"/>
        </a:p>
      </dgm:t>
    </dgm:pt>
    <dgm:pt modelId="{5DBD426F-8399-1349-B6BA-62BBA68835A7}" type="parTrans" cxnId="{932911C1-DF6C-D94F-A4F6-2CE9E3B458FE}">
      <dgm:prSet/>
      <dgm:spPr/>
      <dgm:t>
        <a:bodyPr/>
        <a:lstStyle/>
        <a:p>
          <a:endParaRPr lang="es-ES"/>
        </a:p>
      </dgm:t>
    </dgm:pt>
    <dgm:pt modelId="{E98A908A-2852-D341-97AA-BC6E3D5669F6}" type="sibTrans" cxnId="{932911C1-DF6C-D94F-A4F6-2CE9E3B458FE}">
      <dgm:prSet/>
      <dgm:spPr/>
      <dgm:t>
        <a:bodyPr/>
        <a:lstStyle/>
        <a:p>
          <a:endParaRPr lang="es-ES"/>
        </a:p>
      </dgm:t>
    </dgm:pt>
    <dgm:pt modelId="{4B092287-9A6A-BF44-950E-E179B51C20A1}">
      <dgm:prSet phldrT="[Texto]"/>
      <dgm:spPr>
        <a:solidFill>
          <a:srgbClr val="FCBC70"/>
        </a:solidFill>
      </dgm:spPr>
      <dgm:t>
        <a:bodyPr/>
        <a:lstStyle/>
        <a:p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Comprehensive care and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ongoing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support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required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by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T2DM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.</a:t>
          </a:r>
          <a:endParaRPr lang="es-ES" dirty="0"/>
        </a:p>
      </dgm:t>
    </dgm:pt>
    <dgm:pt modelId="{B9668E87-DB0F-564E-85B5-4B11C1C8FF40}" type="parTrans" cxnId="{E702F14B-E4EF-694D-AA85-A5F177487158}">
      <dgm:prSet/>
      <dgm:spPr/>
      <dgm:t>
        <a:bodyPr/>
        <a:lstStyle/>
        <a:p>
          <a:endParaRPr lang="es-ES"/>
        </a:p>
      </dgm:t>
    </dgm:pt>
    <dgm:pt modelId="{CB372427-9300-9D4D-B35B-B94C3BE84A76}" type="sibTrans" cxnId="{E702F14B-E4EF-694D-AA85-A5F177487158}">
      <dgm:prSet/>
      <dgm:spPr/>
      <dgm:t>
        <a:bodyPr/>
        <a:lstStyle/>
        <a:p>
          <a:endParaRPr lang="es-ES"/>
        </a:p>
      </dgm:t>
    </dgm:pt>
    <dgm:pt modelId="{D02E18E3-7598-CE44-A600-7CCDE0EA0F6B}">
      <dgm:prSet/>
      <dgm:spPr>
        <a:solidFill>
          <a:srgbClr val="FFCB9E"/>
        </a:solidFill>
      </dgm:spPr>
      <dgm:t>
        <a:bodyPr/>
        <a:lstStyle/>
        <a:p>
          <a:pPr algn="ctr">
            <a:lnSpc>
              <a:spcPct val="100000"/>
            </a:lnSpc>
          </a:pPr>
          <a:r>
            <a:rPr lang="es-ES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Diagnosis 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and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management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T2DM </a:t>
          </a:r>
          <a:r>
            <a:rPr lang="es-ES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endParaRPr lang="es-ES" dirty="0"/>
        </a:p>
      </dgm:t>
    </dgm:pt>
    <dgm:pt modelId="{09BAFDA4-6B85-7644-AD12-CEAAE7F43290}" type="parTrans" cxnId="{D1A11555-C423-D441-8981-8ECB1D3EB14D}">
      <dgm:prSet/>
      <dgm:spPr/>
      <dgm:t>
        <a:bodyPr/>
        <a:lstStyle/>
        <a:p>
          <a:endParaRPr lang="es-ES"/>
        </a:p>
      </dgm:t>
    </dgm:pt>
    <dgm:pt modelId="{65B24D77-6D82-874A-9E82-AA6F027DF1C2}" type="sibTrans" cxnId="{D1A11555-C423-D441-8981-8ECB1D3EB14D}">
      <dgm:prSet/>
      <dgm:spPr/>
      <dgm:t>
        <a:bodyPr/>
        <a:lstStyle/>
        <a:p>
          <a:endParaRPr lang="es-ES"/>
        </a:p>
      </dgm:t>
    </dgm:pt>
    <dgm:pt modelId="{CCAF916A-C294-8C4D-BF3E-427051DD8486}" type="pres">
      <dgm:prSet presAssocID="{1275D416-27E2-B94F-89D6-F21C75DDF98A}" presName="Name0" presStyleCnt="0">
        <dgm:presLayoutVars>
          <dgm:dir/>
          <dgm:resizeHandles val="exact"/>
        </dgm:presLayoutVars>
      </dgm:prSet>
      <dgm:spPr/>
    </dgm:pt>
    <dgm:pt modelId="{C7845C46-EF99-A748-8684-8E25E977F868}" type="pres">
      <dgm:prSet presAssocID="{1275D416-27E2-B94F-89D6-F21C75DDF98A}" presName="bkgdShp" presStyleLbl="alignAccFollowNode1" presStyleIdx="0" presStyleCnt="1" custScaleX="45562" custScaleY="57153"/>
      <dgm:spPr>
        <a:noFill/>
        <a:ln>
          <a:solidFill>
            <a:schemeClr val="accent1">
              <a:tint val="40000"/>
              <a:hueOff val="0"/>
              <a:satOff val="0"/>
              <a:lumOff val="0"/>
              <a:alpha val="0"/>
            </a:schemeClr>
          </a:solidFill>
        </a:ln>
      </dgm:spPr>
    </dgm:pt>
    <dgm:pt modelId="{BDC4AC00-FE8C-E84B-9F85-B2C0233F8604}" type="pres">
      <dgm:prSet presAssocID="{1275D416-27E2-B94F-89D6-F21C75DDF98A}" presName="linComp" presStyleCnt="0"/>
      <dgm:spPr/>
    </dgm:pt>
    <dgm:pt modelId="{ADD53F69-FAA1-1A44-B7D2-669C3570A72A}" type="pres">
      <dgm:prSet presAssocID="{C3F60CEA-66E3-B443-B3E5-705B3E7F3C83}" presName="compNode" presStyleCnt="0"/>
      <dgm:spPr/>
    </dgm:pt>
    <dgm:pt modelId="{2AEF9AEE-025C-4740-B4B5-BA1489278B01}" type="pres">
      <dgm:prSet presAssocID="{C3F60CEA-66E3-B443-B3E5-705B3E7F3C83}" presName="node" presStyleLbl="node1" presStyleIdx="0" presStyleCnt="4" custScaleX="91228" custScaleY="48318" custLinFactNeighborY="-42136">
        <dgm:presLayoutVars>
          <dgm:bulletEnabled val="1"/>
        </dgm:presLayoutVars>
      </dgm:prSet>
      <dgm:spPr/>
    </dgm:pt>
    <dgm:pt modelId="{68FBA0C1-A7E9-634C-9353-C67E76846CFD}" type="pres">
      <dgm:prSet presAssocID="{C3F60CEA-66E3-B443-B3E5-705B3E7F3C83}" presName="invisiNode" presStyleLbl="node1" presStyleIdx="0" presStyleCnt="4"/>
      <dgm:spPr/>
    </dgm:pt>
    <dgm:pt modelId="{F03826A6-DF59-824F-8D25-433538CE6541}" type="pres">
      <dgm:prSet presAssocID="{C3F60CEA-66E3-B443-B3E5-705B3E7F3C83}" presName="imagNode" presStyleLbl="fgImgPlace1" presStyleIdx="0" presStyleCnt="4" custScaleX="60186" custScaleY="60397" custLinFactNeighborY="1382"/>
      <dgm:spPr>
        <a:blipFill>
          <a:blip xmlns:r="http://schemas.openxmlformats.org/officeDocument/2006/relationships" r:embed="rId1"/>
          <a:srcRect/>
          <a:stretch>
            <a:fillRect t="-1000" b="-1000"/>
          </a:stretch>
        </a:blipFill>
      </dgm:spPr>
    </dgm:pt>
    <dgm:pt modelId="{3FF37878-45D1-2D40-B467-DDF3BB5F640E}" type="pres">
      <dgm:prSet presAssocID="{CB469D7E-D63E-7A41-8ABE-6A31B230CD60}" presName="sibTrans" presStyleLbl="sibTrans2D1" presStyleIdx="0" presStyleCnt="0"/>
      <dgm:spPr/>
    </dgm:pt>
    <dgm:pt modelId="{2731D6A9-58F3-354E-98CB-AC0B04107D66}" type="pres">
      <dgm:prSet presAssocID="{A96C4A6C-610F-FE41-8AFB-D51B453E57D0}" presName="compNode" presStyleCnt="0"/>
      <dgm:spPr/>
    </dgm:pt>
    <dgm:pt modelId="{67184B2B-F70E-5449-9E45-25B2F4D3C4B2}" type="pres">
      <dgm:prSet presAssocID="{A96C4A6C-610F-FE41-8AFB-D51B453E57D0}" presName="node" presStyleLbl="node1" presStyleIdx="1" presStyleCnt="4" custScaleX="91228" custScaleY="48318" custLinFactNeighborX="-658" custLinFactNeighborY="-41727">
        <dgm:presLayoutVars>
          <dgm:bulletEnabled val="1"/>
        </dgm:presLayoutVars>
      </dgm:prSet>
      <dgm:spPr/>
    </dgm:pt>
    <dgm:pt modelId="{A2F0E72E-F073-4F40-A024-BAF666E0A19C}" type="pres">
      <dgm:prSet presAssocID="{A96C4A6C-610F-FE41-8AFB-D51B453E57D0}" presName="invisiNode" presStyleLbl="node1" presStyleIdx="1" presStyleCnt="4"/>
      <dgm:spPr/>
    </dgm:pt>
    <dgm:pt modelId="{7F5B69DB-42F5-674B-BD38-4C2922B618FC}" type="pres">
      <dgm:prSet presAssocID="{A96C4A6C-610F-FE41-8AFB-D51B453E57D0}" presName="imagNode" presStyleLbl="fgImgPlace1" presStyleIdx="1" presStyleCnt="4" custScaleX="59567" custScaleY="60397" custLinFactNeighborX="1350" custLinFactNeighborY="1874"/>
      <dgm:spPr>
        <a:blipFill>
          <a:blip xmlns:r="http://schemas.openxmlformats.org/officeDocument/2006/relationships" r:embed="rId2"/>
          <a:srcRect/>
          <a:stretch>
            <a:fillRect t="-2000" b="-2000"/>
          </a:stretch>
        </a:blipFill>
      </dgm:spPr>
    </dgm:pt>
    <dgm:pt modelId="{D63ED9AB-02DD-2D4A-9AA0-409BADC8C9CE}" type="pres">
      <dgm:prSet presAssocID="{E98A908A-2852-D341-97AA-BC6E3D5669F6}" presName="sibTrans" presStyleLbl="sibTrans2D1" presStyleIdx="0" presStyleCnt="0"/>
      <dgm:spPr/>
    </dgm:pt>
    <dgm:pt modelId="{6736F010-14AE-0A44-8CA5-719BD9A383E0}" type="pres">
      <dgm:prSet presAssocID="{4B092287-9A6A-BF44-950E-E179B51C20A1}" presName="compNode" presStyleCnt="0"/>
      <dgm:spPr/>
    </dgm:pt>
    <dgm:pt modelId="{5FBE7006-8A01-CC4F-B5D2-D58A6BDBB631}" type="pres">
      <dgm:prSet presAssocID="{4B092287-9A6A-BF44-950E-E179B51C20A1}" presName="node" presStyleLbl="node1" presStyleIdx="2" presStyleCnt="4" custScaleX="91228" custScaleY="48318" custLinFactNeighborX="-658" custLinFactNeighborY="-40909">
        <dgm:presLayoutVars>
          <dgm:bulletEnabled val="1"/>
        </dgm:presLayoutVars>
      </dgm:prSet>
      <dgm:spPr/>
    </dgm:pt>
    <dgm:pt modelId="{71354D24-6468-B641-AAAF-3EEF09EC7745}" type="pres">
      <dgm:prSet presAssocID="{4B092287-9A6A-BF44-950E-E179B51C20A1}" presName="invisiNode" presStyleLbl="node1" presStyleIdx="2" presStyleCnt="4"/>
      <dgm:spPr/>
    </dgm:pt>
    <dgm:pt modelId="{ECC22E2D-AA8D-0F44-BD47-33CA166F99DE}" type="pres">
      <dgm:prSet presAssocID="{4B092287-9A6A-BF44-950E-E179B51C20A1}" presName="imagNode" presStyleLbl="fgImgPlace1" presStyleIdx="2" presStyleCnt="4" custScaleX="58960" custScaleY="60397" custLinFactNeighborX="567" custLinFactNeighborY="737"/>
      <dgm:spPr>
        <a:blipFill>
          <a:blip xmlns:r="http://schemas.openxmlformats.org/officeDocument/2006/relationships" r:embed="rId3"/>
          <a:srcRect/>
          <a:stretch>
            <a:fillRect t="-5000" b="-5000"/>
          </a:stretch>
        </a:blipFill>
      </dgm:spPr>
    </dgm:pt>
    <dgm:pt modelId="{A6B37089-04D4-1647-A174-1841520FE41F}" type="pres">
      <dgm:prSet presAssocID="{CB372427-9300-9D4D-B35B-B94C3BE84A76}" presName="sibTrans" presStyleLbl="sibTrans2D1" presStyleIdx="0" presStyleCnt="0"/>
      <dgm:spPr/>
    </dgm:pt>
    <dgm:pt modelId="{69333205-D7DE-6D40-9698-5F6C54E4068B}" type="pres">
      <dgm:prSet presAssocID="{D02E18E3-7598-CE44-A600-7CCDE0EA0F6B}" presName="compNode" presStyleCnt="0"/>
      <dgm:spPr/>
    </dgm:pt>
    <dgm:pt modelId="{72072F81-6639-B745-81AB-68138DB5EEEB}" type="pres">
      <dgm:prSet presAssocID="{D02E18E3-7598-CE44-A600-7CCDE0EA0F6B}" presName="node" presStyleLbl="node1" presStyleIdx="3" presStyleCnt="4" custScaleX="91228" custScaleY="48318" custLinFactNeighborX="-658" custLinFactNeighborY="-38864">
        <dgm:presLayoutVars>
          <dgm:bulletEnabled val="1"/>
        </dgm:presLayoutVars>
      </dgm:prSet>
      <dgm:spPr/>
    </dgm:pt>
    <dgm:pt modelId="{A3755E7F-18C3-0347-B178-13615E72DC79}" type="pres">
      <dgm:prSet presAssocID="{D02E18E3-7598-CE44-A600-7CCDE0EA0F6B}" presName="invisiNode" presStyleLbl="node1" presStyleIdx="3" presStyleCnt="4"/>
      <dgm:spPr/>
    </dgm:pt>
    <dgm:pt modelId="{822D82E3-C9DB-FA4F-A590-D073CCD7C30A}" type="pres">
      <dgm:prSet presAssocID="{D02E18E3-7598-CE44-A600-7CCDE0EA0F6B}" presName="imagNode" presStyleLbl="fgImgPlace1" presStyleIdx="3" presStyleCnt="4" custScaleX="58307" custScaleY="60397" custLinFactNeighborX="-1392" custLinFactNeighborY="1629"/>
      <dgm:spPr>
        <a:blipFill>
          <a:blip xmlns:r="http://schemas.openxmlformats.org/officeDocument/2006/relationships" r:embed="rId4"/>
          <a:srcRect/>
          <a:stretch>
            <a:fillRect l="-6000" r="-6000"/>
          </a:stretch>
        </a:blipFill>
      </dgm:spPr>
    </dgm:pt>
  </dgm:ptLst>
  <dgm:cxnLst>
    <dgm:cxn modelId="{1917EB05-9019-8E46-97D7-3C29284C270B}" type="presOf" srcId="{CB469D7E-D63E-7A41-8ABE-6A31B230CD60}" destId="{3FF37878-45D1-2D40-B467-DDF3BB5F640E}" srcOrd="0" destOrd="0" presId="urn:microsoft.com/office/officeart/2005/8/layout/pList2"/>
    <dgm:cxn modelId="{E702F14B-E4EF-694D-AA85-A5F177487158}" srcId="{1275D416-27E2-B94F-89D6-F21C75DDF98A}" destId="{4B092287-9A6A-BF44-950E-E179B51C20A1}" srcOrd="2" destOrd="0" parTransId="{B9668E87-DB0F-564E-85B5-4B11C1C8FF40}" sibTransId="{CB372427-9300-9D4D-B35B-B94C3BE84A76}"/>
    <dgm:cxn modelId="{6AEF1A4D-FE44-A84A-8B2D-3057C094A411}" type="presOf" srcId="{D02E18E3-7598-CE44-A600-7CCDE0EA0F6B}" destId="{72072F81-6639-B745-81AB-68138DB5EEEB}" srcOrd="0" destOrd="0" presId="urn:microsoft.com/office/officeart/2005/8/layout/pList2"/>
    <dgm:cxn modelId="{D1A11555-C423-D441-8981-8ECB1D3EB14D}" srcId="{1275D416-27E2-B94F-89D6-F21C75DDF98A}" destId="{D02E18E3-7598-CE44-A600-7CCDE0EA0F6B}" srcOrd="3" destOrd="0" parTransId="{09BAFDA4-6B85-7644-AD12-CEAAE7F43290}" sibTransId="{65B24D77-6D82-874A-9E82-AA6F027DF1C2}"/>
    <dgm:cxn modelId="{0401C573-A562-5147-A18B-5E1D53090122}" type="presOf" srcId="{E98A908A-2852-D341-97AA-BC6E3D5669F6}" destId="{D63ED9AB-02DD-2D4A-9AA0-409BADC8C9CE}" srcOrd="0" destOrd="0" presId="urn:microsoft.com/office/officeart/2005/8/layout/pList2"/>
    <dgm:cxn modelId="{74CED47B-33E8-FC4E-B079-AC6B59D98828}" type="presOf" srcId="{4B092287-9A6A-BF44-950E-E179B51C20A1}" destId="{5FBE7006-8A01-CC4F-B5D2-D58A6BDBB631}" srcOrd="0" destOrd="0" presId="urn:microsoft.com/office/officeart/2005/8/layout/pList2"/>
    <dgm:cxn modelId="{883675A6-5C29-7242-B649-7D97F2F5D3D3}" type="presOf" srcId="{C3F60CEA-66E3-B443-B3E5-705B3E7F3C83}" destId="{2AEF9AEE-025C-4740-B4B5-BA1489278B01}" srcOrd="0" destOrd="0" presId="urn:microsoft.com/office/officeart/2005/8/layout/pList2"/>
    <dgm:cxn modelId="{D91D50B2-30B1-DD4A-B786-793D712C37BA}" type="presOf" srcId="{A96C4A6C-610F-FE41-8AFB-D51B453E57D0}" destId="{67184B2B-F70E-5449-9E45-25B2F4D3C4B2}" srcOrd="0" destOrd="0" presId="urn:microsoft.com/office/officeart/2005/8/layout/pList2"/>
    <dgm:cxn modelId="{68AA30B9-002B-1344-A143-954BB95D0907}" type="presOf" srcId="{CB372427-9300-9D4D-B35B-B94C3BE84A76}" destId="{A6B37089-04D4-1647-A174-1841520FE41F}" srcOrd="0" destOrd="0" presId="urn:microsoft.com/office/officeart/2005/8/layout/pList2"/>
    <dgm:cxn modelId="{932911C1-DF6C-D94F-A4F6-2CE9E3B458FE}" srcId="{1275D416-27E2-B94F-89D6-F21C75DDF98A}" destId="{A96C4A6C-610F-FE41-8AFB-D51B453E57D0}" srcOrd="1" destOrd="0" parTransId="{5DBD426F-8399-1349-B6BA-62BBA68835A7}" sibTransId="{E98A908A-2852-D341-97AA-BC6E3D5669F6}"/>
    <dgm:cxn modelId="{1251F4E5-7C89-5D4A-8819-5FBF8819941F}" srcId="{1275D416-27E2-B94F-89D6-F21C75DDF98A}" destId="{C3F60CEA-66E3-B443-B3E5-705B3E7F3C83}" srcOrd="0" destOrd="0" parTransId="{138F2CFC-0ED5-6E40-B0AD-C44174A95C1D}" sibTransId="{CB469D7E-D63E-7A41-8ABE-6A31B230CD60}"/>
    <dgm:cxn modelId="{CA493FE8-5C30-664A-B1E3-8490D15959F4}" type="presOf" srcId="{1275D416-27E2-B94F-89D6-F21C75DDF98A}" destId="{CCAF916A-C294-8C4D-BF3E-427051DD8486}" srcOrd="0" destOrd="0" presId="urn:microsoft.com/office/officeart/2005/8/layout/pList2"/>
    <dgm:cxn modelId="{6691AC82-D6FA-FB43-897D-A8192BD59F0B}" type="presParOf" srcId="{CCAF916A-C294-8C4D-BF3E-427051DD8486}" destId="{C7845C46-EF99-A748-8684-8E25E977F868}" srcOrd="0" destOrd="0" presId="urn:microsoft.com/office/officeart/2005/8/layout/pList2"/>
    <dgm:cxn modelId="{6D36F70D-85EE-BE4E-822D-73F79DBFCF97}" type="presParOf" srcId="{CCAF916A-C294-8C4D-BF3E-427051DD8486}" destId="{BDC4AC00-FE8C-E84B-9F85-B2C0233F8604}" srcOrd="1" destOrd="0" presId="urn:microsoft.com/office/officeart/2005/8/layout/pList2"/>
    <dgm:cxn modelId="{A5E4FB6E-6DE1-124C-ACC4-71808D4D6E56}" type="presParOf" srcId="{BDC4AC00-FE8C-E84B-9F85-B2C0233F8604}" destId="{ADD53F69-FAA1-1A44-B7D2-669C3570A72A}" srcOrd="0" destOrd="0" presId="urn:microsoft.com/office/officeart/2005/8/layout/pList2"/>
    <dgm:cxn modelId="{F50B73FB-00E3-A541-B75F-491193D553C3}" type="presParOf" srcId="{ADD53F69-FAA1-1A44-B7D2-669C3570A72A}" destId="{2AEF9AEE-025C-4740-B4B5-BA1489278B01}" srcOrd="0" destOrd="0" presId="urn:microsoft.com/office/officeart/2005/8/layout/pList2"/>
    <dgm:cxn modelId="{EA0A2E1B-B13F-C94A-8A7D-A46FA3163A60}" type="presParOf" srcId="{ADD53F69-FAA1-1A44-B7D2-669C3570A72A}" destId="{68FBA0C1-A7E9-634C-9353-C67E76846CFD}" srcOrd="1" destOrd="0" presId="urn:microsoft.com/office/officeart/2005/8/layout/pList2"/>
    <dgm:cxn modelId="{71028CF1-2AA8-0448-B2D1-18FA5F1B864C}" type="presParOf" srcId="{ADD53F69-FAA1-1A44-B7D2-669C3570A72A}" destId="{F03826A6-DF59-824F-8D25-433538CE6541}" srcOrd="2" destOrd="0" presId="urn:microsoft.com/office/officeart/2005/8/layout/pList2"/>
    <dgm:cxn modelId="{9D8FA02E-75B9-A34D-82D4-A94A11F23C27}" type="presParOf" srcId="{BDC4AC00-FE8C-E84B-9F85-B2C0233F8604}" destId="{3FF37878-45D1-2D40-B467-DDF3BB5F640E}" srcOrd="1" destOrd="0" presId="urn:microsoft.com/office/officeart/2005/8/layout/pList2"/>
    <dgm:cxn modelId="{09F5C308-B06B-2044-B5E0-1A673D78A28F}" type="presParOf" srcId="{BDC4AC00-FE8C-E84B-9F85-B2C0233F8604}" destId="{2731D6A9-58F3-354E-98CB-AC0B04107D66}" srcOrd="2" destOrd="0" presId="urn:microsoft.com/office/officeart/2005/8/layout/pList2"/>
    <dgm:cxn modelId="{2BE7992C-1E29-A24D-B957-E263F6CCA0EB}" type="presParOf" srcId="{2731D6A9-58F3-354E-98CB-AC0B04107D66}" destId="{67184B2B-F70E-5449-9E45-25B2F4D3C4B2}" srcOrd="0" destOrd="0" presId="urn:microsoft.com/office/officeart/2005/8/layout/pList2"/>
    <dgm:cxn modelId="{E9F752A3-D809-2D43-8CCF-49734A8D3F23}" type="presParOf" srcId="{2731D6A9-58F3-354E-98CB-AC0B04107D66}" destId="{A2F0E72E-F073-4F40-A024-BAF666E0A19C}" srcOrd="1" destOrd="0" presId="urn:microsoft.com/office/officeart/2005/8/layout/pList2"/>
    <dgm:cxn modelId="{00E24270-2B16-2748-9455-D215D6102B13}" type="presParOf" srcId="{2731D6A9-58F3-354E-98CB-AC0B04107D66}" destId="{7F5B69DB-42F5-674B-BD38-4C2922B618FC}" srcOrd="2" destOrd="0" presId="urn:microsoft.com/office/officeart/2005/8/layout/pList2"/>
    <dgm:cxn modelId="{1D26A1A9-D694-CA42-B1F7-1902229FB697}" type="presParOf" srcId="{BDC4AC00-FE8C-E84B-9F85-B2C0233F8604}" destId="{D63ED9AB-02DD-2D4A-9AA0-409BADC8C9CE}" srcOrd="3" destOrd="0" presId="urn:microsoft.com/office/officeart/2005/8/layout/pList2"/>
    <dgm:cxn modelId="{8869A2BE-9662-EE4D-93AC-A7AC31A1E211}" type="presParOf" srcId="{BDC4AC00-FE8C-E84B-9F85-B2C0233F8604}" destId="{6736F010-14AE-0A44-8CA5-719BD9A383E0}" srcOrd="4" destOrd="0" presId="urn:microsoft.com/office/officeart/2005/8/layout/pList2"/>
    <dgm:cxn modelId="{5514DF8B-21AC-9D4E-B29C-3421E8930903}" type="presParOf" srcId="{6736F010-14AE-0A44-8CA5-719BD9A383E0}" destId="{5FBE7006-8A01-CC4F-B5D2-D58A6BDBB631}" srcOrd="0" destOrd="0" presId="urn:microsoft.com/office/officeart/2005/8/layout/pList2"/>
    <dgm:cxn modelId="{279A8BD6-CC2D-A740-9D1E-AFF85A06304D}" type="presParOf" srcId="{6736F010-14AE-0A44-8CA5-719BD9A383E0}" destId="{71354D24-6468-B641-AAAF-3EEF09EC7745}" srcOrd="1" destOrd="0" presId="urn:microsoft.com/office/officeart/2005/8/layout/pList2"/>
    <dgm:cxn modelId="{EED14A4F-76AA-E446-A328-C6F50785DF7C}" type="presParOf" srcId="{6736F010-14AE-0A44-8CA5-719BD9A383E0}" destId="{ECC22E2D-AA8D-0F44-BD47-33CA166F99DE}" srcOrd="2" destOrd="0" presId="urn:microsoft.com/office/officeart/2005/8/layout/pList2"/>
    <dgm:cxn modelId="{6194B7B0-1531-D94C-8ACB-0FE31D5BCCBA}" type="presParOf" srcId="{BDC4AC00-FE8C-E84B-9F85-B2C0233F8604}" destId="{A6B37089-04D4-1647-A174-1841520FE41F}" srcOrd="5" destOrd="0" presId="urn:microsoft.com/office/officeart/2005/8/layout/pList2"/>
    <dgm:cxn modelId="{80A63C9C-1845-5845-BF11-6CCE23B931E9}" type="presParOf" srcId="{BDC4AC00-FE8C-E84B-9F85-B2C0233F8604}" destId="{69333205-D7DE-6D40-9698-5F6C54E4068B}" srcOrd="6" destOrd="0" presId="urn:microsoft.com/office/officeart/2005/8/layout/pList2"/>
    <dgm:cxn modelId="{7DEC1675-1DF2-784B-858F-FAD91F1E85CB}" type="presParOf" srcId="{69333205-D7DE-6D40-9698-5F6C54E4068B}" destId="{72072F81-6639-B745-81AB-68138DB5EEEB}" srcOrd="0" destOrd="0" presId="urn:microsoft.com/office/officeart/2005/8/layout/pList2"/>
    <dgm:cxn modelId="{2A0B537A-3B70-1B4C-A84C-00AE71B22A2E}" type="presParOf" srcId="{69333205-D7DE-6D40-9698-5F6C54E4068B}" destId="{A3755E7F-18C3-0347-B178-13615E72DC79}" srcOrd="1" destOrd="0" presId="urn:microsoft.com/office/officeart/2005/8/layout/pList2"/>
    <dgm:cxn modelId="{8EEDB525-0FA5-4D41-A63F-2C622EC90C28}" type="presParOf" srcId="{69333205-D7DE-6D40-9698-5F6C54E4068B}" destId="{822D82E3-C9DB-FA4F-A590-D073CCD7C30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47B4AD-E6D2-6B4C-84ED-74D7AE66C854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79250E3D-4ABF-E941-A11A-6B50E1E534F0}">
      <dgm:prSet phldrT="[Texto]" custT="1"/>
      <dgm:spPr>
        <a:solidFill>
          <a:schemeClr val="bg1"/>
        </a:solidFill>
        <a:ln>
          <a:solidFill>
            <a:srgbClr val="FCBC70"/>
          </a:solidFill>
        </a:ln>
      </dgm:spPr>
      <dgm:t>
        <a:bodyPr/>
        <a:lstStyle/>
        <a:p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Improvement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in ISVS-21S </a:t>
          </a:r>
        </a:p>
        <a:p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(p </a:t>
          </a:r>
          <a:r>
            <a:rPr lang="es-E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&lt; 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0.05) in </a:t>
          </a:r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all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questions</a:t>
          </a:r>
          <a:endParaRPr lang="es-ES" sz="1600" dirty="0">
            <a:solidFill>
              <a:schemeClr val="tx2"/>
            </a:solidFill>
          </a:endParaRPr>
        </a:p>
      </dgm:t>
    </dgm:pt>
    <dgm:pt modelId="{7AFC4E69-D250-3745-939B-3468BF9448C7}" type="parTrans" cxnId="{D2C54022-B71A-B843-B991-889A4CB59F62}">
      <dgm:prSet/>
      <dgm:spPr/>
      <dgm:t>
        <a:bodyPr/>
        <a:lstStyle/>
        <a:p>
          <a:endParaRPr lang="es-ES"/>
        </a:p>
      </dgm:t>
    </dgm:pt>
    <dgm:pt modelId="{1D57FA14-7E09-3947-B9A2-AEC4B0FD1D57}" type="sibTrans" cxnId="{D2C54022-B71A-B843-B991-889A4CB59F62}">
      <dgm:prSet/>
      <dgm:spPr/>
      <dgm:t>
        <a:bodyPr/>
        <a:lstStyle/>
        <a:p>
          <a:endParaRPr lang="es-ES"/>
        </a:p>
      </dgm:t>
    </dgm:pt>
    <dgm:pt modelId="{86DD408D-C000-964E-A249-9DE049A36852}">
      <dgm:prSet phldrT="[Texto]" custT="1"/>
      <dgm:spPr>
        <a:solidFill>
          <a:schemeClr val="bg1"/>
        </a:solidFill>
        <a:ln>
          <a:solidFill>
            <a:srgbClr val="FCBC70"/>
          </a:solidFill>
        </a:ln>
      </dgm:spPr>
      <dgm:t>
        <a:bodyPr/>
        <a:lstStyle/>
        <a:p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Cohen’s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D </a:t>
          </a:r>
          <a:r>
            <a:rPr lang="es-E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&gt; 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0.79: </a:t>
          </a:r>
        </a:p>
        <a:p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Strong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effect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6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change</a:t>
          </a:r>
          <a:endParaRPr lang="es-ES" sz="1600" dirty="0">
            <a:solidFill>
              <a:schemeClr val="tx2"/>
            </a:solidFill>
          </a:endParaRPr>
        </a:p>
      </dgm:t>
    </dgm:pt>
    <dgm:pt modelId="{693F1B70-4D48-EF4C-A806-1AE831908917}" type="parTrans" cxnId="{EA937908-ADD7-5946-9F5D-6C66BBE42730}">
      <dgm:prSet/>
      <dgm:spPr/>
      <dgm:t>
        <a:bodyPr/>
        <a:lstStyle/>
        <a:p>
          <a:endParaRPr lang="es-ES"/>
        </a:p>
      </dgm:t>
    </dgm:pt>
    <dgm:pt modelId="{E1CC44B1-997C-5542-B1D9-63612005B49A}" type="sibTrans" cxnId="{EA937908-ADD7-5946-9F5D-6C66BBE42730}">
      <dgm:prSet/>
      <dgm:spPr/>
      <dgm:t>
        <a:bodyPr/>
        <a:lstStyle/>
        <a:p>
          <a:endParaRPr lang="es-ES"/>
        </a:p>
      </dgm:t>
    </dgm:pt>
    <dgm:pt modelId="{78CAC772-BBEE-ED4E-B0CA-6A2BA570CEF1}" type="pres">
      <dgm:prSet presAssocID="{E347B4AD-E6D2-6B4C-84ED-74D7AE66C854}" presName="Name0" presStyleCnt="0">
        <dgm:presLayoutVars>
          <dgm:dir/>
          <dgm:animLvl val="lvl"/>
          <dgm:resizeHandles val="exact"/>
        </dgm:presLayoutVars>
      </dgm:prSet>
      <dgm:spPr/>
    </dgm:pt>
    <dgm:pt modelId="{1E009C7C-907C-A04E-B777-952E521F9A1B}" type="pres">
      <dgm:prSet presAssocID="{79250E3D-4ABF-E941-A11A-6B50E1E534F0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DD667AF4-A8A8-7948-B51A-54A23F3C5490}" type="pres">
      <dgm:prSet presAssocID="{1D57FA14-7E09-3947-B9A2-AEC4B0FD1D57}" presName="parTxOnlySpace" presStyleCnt="0"/>
      <dgm:spPr/>
    </dgm:pt>
    <dgm:pt modelId="{9AB04B50-175A-A64F-AFAB-3910A41107B4}" type="pres">
      <dgm:prSet presAssocID="{86DD408D-C000-964E-A249-9DE049A36852}" presName="parTxOnly" presStyleLbl="node1" presStyleIdx="1" presStyleCnt="2" custLinFactNeighborX="5567">
        <dgm:presLayoutVars>
          <dgm:chMax val="0"/>
          <dgm:chPref val="0"/>
          <dgm:bulletEnabled val="1"/>
        </dgm:presLayoutVars>
      </dgm:prSet>
      <dgm:spPr/>
    </dgm:pt>
  </dgm:ptLst>
  <dgm:cxnLst>
    <dgm:cxn modelId="{EA937908-ADD7-5946-9F5D-6C66BBE42730}" srcId="{E347B4AD-E6D2-6B4C-84ED-74D7AE66C854}" destId="{86DD408D-C000-964E-A249-9DE049A36852}" srcOrd="1" destOrd="0" parTransId="{693F1B70-4D48-EF4C-A806-1AE831908917}" sibTransId="{E1CC44B1-997C-5542-B1D9-63612005B49A}"/>
    <dgm:cxn modelId="{D2C54022-B71A-B843-B991-889A4CB59F62}" srcId="{E347B4AD-E6D2-6B4C-84ED-74D7AE66C854}" destId="{79250E3D-4ABF-E941-A11A-6B50E1E534F0}" srcOrd="0" destOrd="0" parTransId="{7AFC4E69-D250-3745-939B-3468BF9448C7}" sibTransId="{1D57FA14-7E09-3947-B9A2-AEC4B0FD1D57}"/>
    <dgm:cxn modelId="{0CF5A537-A065-3F4A-84BB-C3EA6AA429D8}" type="presOf" srcId="{86DD408D-C000-964E-A249-9DE049A36852}" destId="{9AB04B50-175A-A64F-AFAB-3910A41107B4}" srcOrd="0" destOrd="0" presId="urn:microsoft.com/office/officeart/2005/8/layout/chevron1"/>
    <dgm:cxn modelId="{17CA7F60-94E1-1F4F-B933-9C3FFD1E2BF9}" type="presOf" srcId="{E347B4AD-E6D2-6B4C-84ED-74D7AE66C854}" destId="{78CAC772-BBEE-ED4E-B0CA-6A2BA570CEF1}" srcOrd="0" destOrd="0" presId="urn:microsoft.com/office/officeart/2005/8/layout/chevron1"/>
    <dgm:cxn modelId="{F1DB32CE-FC10-5043-B93F-AE30F16828C3}" type="presOf" srcId="{79250E3D-4ABF-E941-A11A-6B50E1E534F0}" destId="{1E009C7C-907C-A04E-B777-952E521F9A1B}" srcOrd="0" destOrd="0" presId="urn:microsoft.com/office/officeart/2005/8/layout/chevron1"/>
    <dgm:cxn modelId="{E5BE68EA-A6A9-A74C-933B-29C5CE0E36DF}" type="presParOf" srcId="{78CAC772-BBEE-ED4E-B0CA-6A2BA570CEF1}" destId="{1E009C7C-907C-A04E-B777-952E521F9A1B}" srcOrd="0" destOrd="0" presId="urn:microsoft.com/office/officeart/2005/8/layout/chevron1"/>
    <dgm:cxn modelId="{DB561451-EF8F-8A4F-82D2-20E4FE3EC215}" type="presParOf" srcId="{78CAC772-BBEE-ED4E-B0CA-6A2BA570CEF1}" destId="{DD667AF4-A8A8-7948-B51A-54A23F3C5490}" srcOrd="1" destOrd="0" presId="urn:microsoft.com/office/officeart/2005/8/layout/chevron1"/>
    <dgm:cxn modelId="{AB9A25FB-8E17-3E4B-9CA1-84BE958EF8CC}" type="presParOf" srcId="{78CAC772-BBEE-ED4E-B0CA-6A2BA570CEF1}" destId="{9AB04B50-175A-A64F-AFAB-3910A41107B4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85DC43-0005-6846-A5CB-68FD5E17DF37}" type="doc">
      <dgm:prSet loTypeId="urn:microsoft.com/office/officeart/2005/8/layout/matrix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300A14-EC4A-284A-B45B-CA5FCBCE0246}">
      <dgm:prSet phldrT="[Texto]"/>
      <dgm:spPr>
        <a:solidFill>
          <a:srgbClr val="FFCB9E"/>
        </a:solidFill>
      </dgm:spPr>
      <dgm:t>
        <a:bodyPr/>
        <a:lstStyle/>
        <a:p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Students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develop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 more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integrated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and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holistic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understanding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T2DM</a:t>
          </a:r>
          <a:endParaRPr lang="es-ES" dirty="0">
            <a:solidFill>
              <a:srgbClr val="0D3D64"/>
            </a:solidFill>
          </a:endParaRPr>
        </a:p>
      </dgm:t>
    </dgm:pt>
    <dgm:pt modelId="{90DCF332-0768-254A-8064-D1AE3C554637}" type="parTrans" cxnId="{24681EA5-5F81-4346-8D41-19F134E96608}">
      <dgm:prSet/>
      <dgm:spPr/>
      <dgm:t>
        <a:bodyPr/>
        <a:lstStyle/>
        <a:p>
          <a:endParaRPr lang="es-ES"/>
        </a:p>
      </dgm:t>
    </dgm:pt>
    <dgm:pt modelId="{30AE04AD-5FDA-EB4F-9EF7-72E4F70947D8}" type="sibTrans" cxnId="{24681EA5-5F81-4346-8D41-19F134E96608}">
      <dgm:prSet/>
      <dgm:spPr/>
      <dgm:t>
        <a:bodyPr/>
        <a:lstStyle/>
        <a:p>
          <a:endParaRPr lang="es-ES"/>
        </a:p>
      </dgm:t>
    </dgm:pt>
    <dgm:pt modelId="{A5C25B7A-B6BC-E642-9859-B98D68C12CED}">
      <dgm:prSet phldrT="[Texto]"/>
      <dgm:spPr>
        <a:solidFill>
          <a:srgbClr val="FCBC70"/>
        </a:solidFill>
      </dgm:spPr>
      <dgm:t>
        <a:bodyPr/>
        <a:lstStyle/>
        <a:p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Facilitates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more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effective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interprofessional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referrals</a:t>
          </a:r>
          <a:r>
            <a:rPr lang="es-ES" baseline="300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1,2</a:t>
          </a:r>
          <a:endParaRPr lang="es-ES" baseline="30000" dirty="0">
            <a:solidFill>
              <a:srgbClr val="0D3D64"/>
            </a:solidFill>
          </a:endParaRPr>
        </a:p>
      </dgm:t>
    </dgm:pt>
    <dgm:pt modelId="{E8344728-3CB7-AC40-B4E3-B29446324BF6}" type="parTrans" cxnId="{6861C8A0-8FD7-974D-8956-FCFD6E52D5AD}">
      <dgm:prSet/>
      <dgm:spPr/>
      <dgm:t>
        <a:bodyPr/>
        <a:lstStyle/>
        <a:p>
          <a:endParaRPr lang="es-ES"/>
        </a:p>
      </dgm:t>
    </dgm:pt>
    <dgm:pt modelId="{327BAC0B-F8F8-6944-9867-02420E69FE15}" type="sibTrans" cxnId="{6861C8A0-8FD7-974D-8956-FCFD6E52D5AD}">
      <dgm:prSet/>
      <dgm:spPr/>
      <dgm:t>
        <a:bodyPr/>
        <a:lstStyle/>
        <a:p>
          <a:endParaRPr lang="es-ES"/>
        </a:p>
      </dgm:t>
    </dgm:pt>
    <dgm:pt modelId="{9A1173FE-33DF-0443-B2C3-187C8954AA52}">
      <dgm:prSet phldrT="[Texto]"/>
      <dgm:spPr>
        <a:solidFill>
          <a:srgbClr val="EABA90"/>
        </a:solidFill>
      </dgm:spPr>
      <dgm:t>
        <a:bodyPr/>
        <a:lstStyle/>
        <a:p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Ensures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 comprehensive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assessment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living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with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T2DM</a:t>
          </a:r>
          <a:endParaRPr lang="es-ES" dirty="0">
            <a:solidFill>
              <a:srgbClr val="0D3D64"/>
            </a:solidFill>
          </a:endParaRPr>
        </a:p>
      </dgm:t>
    </dgm:pt>
    <dgm:pt modelId="{7746FD79-B046-104D-8343-2D5E25BAFA25}" type="parTrans" cxnId="{E5FB0B87-0521-784F-8D35-DBDC2CD47CE3}">
      <dgm:prSet/>
      <dgm:spPr/>
      <dgm:t>
        <a:bodyPr/>
        <a:lstStyle/>
        <a:p>
          <a:endParaRPr lang="es-ES"/>
        </a:p>
      </dgm:t>
    </dgm:pt>
    <dgm:pt modelId="{69A5C641-9A58-B041-A6A4-4BCC749FB69F}" type="sibTrans" cxnId="{E5FB0B87-0521-784F-8D35-DBDC2CD47CE3}">
      <dgm:prSet/>
      <dgm:spPr/>
      <dgm:t>
        <a:bodyPr/>
        <a:lstStyle/>
        <a:p>
          <a:endParaRPr lang="es-ES"/>
        </a:p>
      </dgm:t>
    </dgm:pt>
    <dgm:pt modelId="{09E5693D-6061-A542-AB2D-C7C49EC5BB30}">
      <dgm:prSet phldrT="[Texto]"/>
      <dgm:spPr>
        <a:solidFill>
          <a:srgbClr val="FFAB4D"/>
        </a:solidFill>
      </dgm:spPr>
      <dgm:t>
        <a:bodyPr/>
        <a:lstStyle/>
        <a:p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Fosters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better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coordination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among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future </a:t>
          </a:r>
          <a:r>
            <a:rPr lang="es-ES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health</a:t>
          </a:r>
          <a:r>
            <a:rPr lang="es-ES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professionals</a:t>
          </a:r>
          <a:r>
            <a:rPr lang="es-ES" baseline="300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1,2</a:t>
          </a:r>
          <a:endParaRPr lang="es-ES" baseline="30000" dirty="0">
            <a:solidFill>
              <a:srgbClr val="0D3D64"/>
            </a:solidFill>
          </a:endParaRPr>
        </a:p>
      </dgm:t>
    </dgm:pt>
    <dgm:pt modelId="{C2EED474-0949-9F47-BF8B-B1D26202450B}" type="parTrans" cxnId="{44C89164-B942-144B-ADAF-2954CD362B2B}">
      <dgm:prSet/>
      <dgm:spPr/>
      <dgm:t>
        <a:bodyPr/>
        <a:lstStyle/>
        <a:p>
          <a:endParaRPr lang="es-ES"/>
        </a:p>
      </dgm:t>
    </dgm:pt>
    <dgm:pt modelId="{16D5BFB6-18D3-4F4C-9451-15ACE97B0E4B}" type="sibTrans" cxnId="{44C89164-B942-144B-ADAF-2954CD362B2B}">
      <dgm:prSet/>
      <dgm:spPr/>
      <dgm:t>
        <a:bodyPr/>
        <a:lstStyle/>
        <a:p>
          <a:endParaRPr lang="es-ES"/>
        </a:p>
      </dgm:t>
    </dgm:pt>
    <dgm:pt modelId="{39EE2E16-070F-AA4C-97CA-FA8780733C9F}" type="pres">
      <dgm:prSet presAssocID="{CF85DC43-0005-6846-A5CB-68FD5E17DF37}" presName="matrix" presStyleCnt="0">
        <dgm:presLayoutVars>
          <dgm:chMax val="1"/>
          <dgm:dir/>
          <dgm:resizeHandles val="exact"/>
        </dgm:presLayoutVars>
      </dgm:prSet>
      <dgm:spPr/>
    </dgm:pt>
    <dgm:pt modelId="{AAF6778D-C4D0-DD4B-B878-E1D04D9B9685}" type="pres">
      <dgm:prSet presAssocID="{CF85DC43-0005-6846-A5CB-68FD5E17DF37}" presName="axisShape" presStyleLbl="bgShp" presStyleIdx="0" presStyleCnt="1"/>
      <dgm:spPr>
        <a:solidFill>
          <a:srgbClr val="FFFFFF"/>
        </a:solidFill>
      </dgm:spPr>
    </dgm:pt>
    <dgm:pt modelId="{3CC5D5CD-5170-4A4C-9EFF-887C7C64D820}" type="pres">
      <dgm:prSet presAssocID="{CF85DC43-0005-6846-A5CB-68FD5E17DF37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2C40A47-090C-E641-A2D2-E5AA42D992E9}" type="pres">
      <dgm:prSet presAssocID="{CF85DC43-0005-6846-A5CB-68FD5E17DF37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AE6B8C6-90BB-7B45-8BF2-FDED0D0518BA}" type="pres">
      <dgm:prSet presAssocID="{CF85DC43-0005-6846-A5CB-68FD5E17DF37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4BBE3A8-2AB1-C740-A047-B6AA72823C05}" type="pres">
      <dgm:prSet presAssocID="{CF85DC43-0005-6846-A5CB-68FD5E17DF37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327AF45-6BC1-5B48-A150-27CEF431DD70}" type="presOf" srcId="{CF85DC43-0005-6846-A5CB-68FD5E17DF37}" destId="{39EE2E16-070F-AA4C-97CA-FA8780733C9F}" srcOrd="0" destOrd="0" presId="urn:microsoft.com/office/officeart/2005/8/layout/matrix2"/>
    <dgm:cxn modelId="{44C89164-B942-144B-ADAF-2954CD362B2B}" srcId="{CF85DC43-0005-6846-A5CB-68FD5E17DF37}" destId="{09E5693D-6061-A542-AB2D-C7C49EC5BB30}" srcOrd="3" destOrd="0" parTransId="{C2EED474-0949-9F47-BF8B-B1D26202450B}" sibTransId="{16D5BFB6-18D3-4F4C-9451-15ACE97B0E4B}"/>
    <dgm:cxn modelId="{AB86ED71-80F4-AF43-8018-6AC7ECAD4DA3}" type="presOf" srcId="{09E5693D-6061-A542-AB2D-C7C49EC5BB30}" destId="{54BBE3A8-2AB1-C740-A047-B6AA72823C05}" srcOrd="0" destOrd="0" presId="urn:microsoft.com/office/officeart/2005/8/layout/matrix2"/>
    <dgm:cxn modelId="{E5FB0B87-0521-784F-8D35-DBDC2CD47CE3}" srcId="{CF85DC43-0005-6846-A5CB-68FD5E17DF37}" destId="{9A1173FE-33DF-0443-B2C3-187C8954AA52}" srcOrd="2" destOrd="0" parTransId="{7746FD79-B046-104D-8343-2D5E25BAFA25}" sibTransId="{69A5C641-9A58-B041-A6A4-4BCC749FB69F}"/>
    <dgm:cxn modelId="{808B5497-AB64-1D46-9A24-A73AA4DEB69A}" type="presOf" srcId="{9A1173FE-33DF-0443-B2C3-187C8954AA52}" destId="{1AE6B8C6-90BB-7B45-8BF2-FDED0D0518BA}" srcOrd="0" destOrd="0" presId="urn:microsoft.com/office/officeart/2005/8/layout/matrix2"/>
    <dgm:cxn modelId="{6861C8A0-8FD7-974D-8956-FCFD6E52D5AD}" srcId="{CF85DC43-0005-6846-A5CB-68FD5E17DF37}" destId="{A5C25B7A-B6BC-E642-9859-B98D68C12CED}" srcOrd="1" destOrd="0" parTransId="{E8344728-3CB7-AC40-B4E3-B29446324BF6}" sibTransId="{327BAC0B-F8F8-6944-9867-02420E69FE15}"/>
    <dgm:cxn modelId="{24681EA5-5F81-4346-8D41-19F134E96608}" srcId="{CF85DC43-0005-6846-A5CB-68FD5E17DF37}" destId="{9D300A14-EC4A-284A-B45B-CA5FCBCE0246}" srcOrd="0" destOrd="0" parTransId="{90DCF332-0768-254A-8064-D1AE3C554637}" sibTransId="{30AE04AD-5FDA-EB4F-9EF7-72E4F70947D8}"/>
    <dgm:cxn modelId="{0F19C3B9-C709-F74B-AF0F-0D083B734267}" type="presOf" srcId="{A5C25B7A-B6BC-E642-9859-B98D68C12CED}" destId="{12C40A47-090C-E641-A2D2-E5AA42D992E9}" srcOrd="0" destOrd="0" presId="urn:microsoft.com/office/officeart/2005/8/layout/matrix2"/>
    <dgm:cxn modelId="{710149DC-ECCB-484B-BA7D-49E2D3FCCEEB}" type="presOf" srcId="{9D300A14-EC4A-284A-B45B-CA5FCBCE0246}" destId="{3CC5D5CD-5170-4A4C-9EFF-887C7C64D820}" srcOrd="0" destOrd="0" presId="urn:microsoft.com/office/officeart/2005/8/layout/matrix2"/>
    <dgm:cxn modelId="{9CA9A426-0B51-3048-B9DA-84EC982CF387}" type="presParOf" srcId="{39EE2E16-070F-AA4C-97CA-FA8780733C9F}" destId="{AAF6778D-C4D0-DD4B-B878-E1D04D9B9685}" srcOrd="0" destOrd="0" presId="urn:microsoft.com/office/officeart/2005/8/layout/matrix2"/>
    <dgm:cxn modelId="{FD102F86-174B-A14F-9E03-23B5E51CD6FA}" type="presParOf" srcId="{39EE2E16-070F-AA4C-97CA-FA8780733C9F}" destId="{3CC5D5CD-5170-4A4C-9EFF-887C7C64D820}" srcOrd="1" destOrd="0" presId="urn:microsoft.com/office/officeart/2005/8/layout/matrix2"/>
    <dgm:cxn modelId="{35BAB87F-709E-7D4A-AAE3-C214C373E50D}" type="presParOf" srcId="{39EE2E16-070F-AA4C-97CA-FA8780733C9F}" destId="{12C40A47-090C-E641-A2D2-E5AA42D992E9}" srcOrd="2" destOrd="0" presId="urn:microsoft.com/office/officeart/2005/8/layout/matrix2"/>
    <dgm:cxn modelId="{68A11B2A-988A-284D-9562-BC051047478D}" type="presParOf" srcId="{39EE2E16-070F-AA4C-97CA-FA8780733C9F}" destId="{1AE6B8C6-90BB-7B45-8BF2-FDED0D0518BA}" srcOrd="3" destOrd="0" presId="urn:microsoft.com/office/officeart/2005/8/layout/matrix2"/>
    <dgm:cxn modelId="{C66D329A-076C-ED4D-9322-22A7C3CC8348}" type="presParOf" srcId="{39EE2E16-070F-AA4C-97CA-FA8780733C9F}" destId="{54BBE3A8-2AB1-C740-A047-B6AA72823C0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5E600-B233-B245-9FAC-EAC710B0F129}">
      <dsp:nvSpPr>
        <dsp:cNvPr id="0" name=""/>
        <dsp:cNvSpPr/>
      </dsp:nvSpPr>
      <dsp:spPr>
        <a:xfrm rot="5400000">
          <a:off x="1861779" y="1124208"/>
          <a:ext cx="949496" cy="10811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7B4496-0EF6-254A-8092-46ED2612F86E}">
      <dsp:nvSpPr>
        <dsp:cNvPr id="0" name=""/>
        <dsp:cNvSpPr/>
      </dsp:nvSpPr>
      <dsp:spPr>
        <a:xfrm>
          <a:off x="1449131" y="20219"/>
          <a:ext cx="2375292" cy="1118823"/>
        </a:xfrm>
        <a:prstGeom prst="roundRect">
          <a:avLst>
            <a:gd name="adj" fmla="val 16670"/>
          </a:avLst>
        </a:prstGeom>
        <a:solidFill>
          <a:schemeClr val="bg1">
            <a:lumMod val="9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International Diabetes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Federation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(2025): 11.1%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adults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will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be diabetic</a:t>
          </a:r>
          <a:r>
            <a:rPr lang="es-ES" sz="1500" kern="1200" baseline="300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1</a:t>
          </a:r>
          <a:endParaRPr lang="es-ES" sz="1500" kern="1200" baseline="30000" dirty="0">
            <a:solidFill>
              <a:srgbClr val="0D3D64"/>
            </a:solidFill>
          </a:endParaRPr>
        </a:p>
      </dsp:txBody>
      <dsp:txXfrm>
        <a:off x="1503757" y="74845"/>
        <a:ext cx="2266040" cy="1009571"/>
      </dsp:txXfrm>
    </dsp:sp>
    <dsp:sp modelId="{4E500243-9F14-A74C-A356-0CB898B16CDF}">
      <dsp:nvSpPr>
        <dsp:cNvPr id="0" name=""/>
        <dsp:cNvSpPr/>
      </dsp:nvSpPr>
      <dsp:spPr>
        <a:xfrm>
          <a:off x="3435973" y="126925"/>
          <a:ext cx="1162518" cy="904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462763-7E31-284D-AD02-162A1C8A0CF8}">
      <dsp:nvSpPr>
        <dsp:cNvPr id="0" name=""/>
        <dsp:cNvSpPr/>
      </dsp:nvSpPr>
      <dsp:spPr>
        <a:xfrm rot="5400000">
          <a:off x="3600833" y="2329563"/>
          <a:ext cx="949496" cy="108096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BDF13F-7FAA-504F-95CA-A4ABC3A187E3}">
      <dsp:nvSpPr>
        <dsp:cNvPr id="0" name=""/>
        <dsp:cNvSpPr/>
      </dsp:nvSpPr>
      <dsp:spPr>
        <a:xfrm>
          <a:off x="2960824" y="1277027"/>
          <a:ext cx="2375292" cy="1118823"/>
        </a:xfrm>
        <a:prstGeom prst="roundRect">
          <a:avLst>
            <a:gd name="adj" fmla="val 16670"/>
          </a:avLst>
        </a:prstGeom>
        <a:solidFill>
          <a:srgbClr val="F6E0D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90%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Type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2 Diabetes Mellitus (T2DM),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increasing</a:t>
          </a:r>
          <a:endParaRPr lang="es-ES" sz="1500" kern="1200" dirty="0">
            <a:solidFill>
              <a:srgbClr val="0D3D64"/>
            </a:solidFill>
          </a:endParaRPr>
        </a:p>
      </dsp:txBody>
      <dsp:txXfrm>
        <a:off x="3015450" y="1331653"/>
        <a:ext cx="2266040" cy="1009571"/>
      </dsp:txXfrm>
    </dsp:sp>
    <dsp:sp modelId="{67C7F3E5-FAF6-C040-9482-AD5647E49AC4}">
      <dsp:nvSpPr>
        <dsp:cNvPr id="0" name=""/>
        <dsp:cNvSpPr/>
      </dsp:nvSpPr>
      <dsp:spPr>
        <a:xfrm>
          <a:off x="4947667" y="1383733"/>
          <a:ext cx="1162518" cy="904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31D4AD-78CB-494D-B5BF-F459BB91B4FA}">
      <dsp:nvSpPr>
        <dsp:cNvPr id="0" name=""/>
        <dsp:cNvSpPr/>
      </dsp:nvSpPr>
      <dsp:spPr>
        <a:xfrm>
          <a:off x="4677863" y="2533835"/>
          <a:ext cx="2834654" cy="1416721"/>
        </a:xfrm>
        <a:prstGeom prst="roundRect">
          <a:avLst>
            <a:gd name="adj" fmla="val 16670"/>
          </a:avLst>
        </a:prstGeom>
        <a:solidFill>
          <a:srgbClr val="F9D29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Future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health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professionals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must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be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well-prepared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to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understand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this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disease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and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its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systemic</a:t>
          </a:r>
          <a:r>
            <a:rPr lang="es-ES" sz="15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consequences</a:t>
          </a:r>
          <a:endParaRPr lang="es-ES" sz="1500" kern="1200" dirty="0">
            <a:solidFill>
              <a:srgbClr val="0D3D64"/>
            </a:solidFill>
          </a:endParaRPr>
        </a:p>
      </dsp:txBody>
      <dsp:txXfrm>
        <a:off x="4747034" y="2603006"/>
        <a:ext cx="2696312" cy="1278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A1AFC-B207-9E46-B35F-2061B1FC4EDA}">
      <dsp:nvSpPr>
        <dsp:cNvPr id="0" name=""/>
        <dsp:cNvSpPr/>
      </dsp:nvSpPr>
      <dsp:spPr>
        <a:xfrm>
          <a:off x="5573951" y="3214494"/>
          <a:ext cx="3053304" cy="2794558"/>
        </a:xfrm>
        <a:prstGeom prst="gear9">
          <a:avLst/>
        </a:prstGeom>
        <a:solidFill>
          <a:srgbClr val="FFCB9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>
              <a:solidFill>
                <a:schemeClr val="tx2"/>
              </a:solidFill>
              <a:latin typeface="+mn-lt"/>
              <a:cs typeface="Poppins" pitchFamily="2" charset="77"/>
            </a:rPr>
            <a:t>DEBRIEFING</a:t>
          </a:r>
          <a:endParaRPr lang="es-ES" sz="1700" b="1" kern="1200" dirty="0">
            <a:solidFill>
              <a:schemeClr val="tx2"/>
            </a:solidFill>
            <a:latin typeface="+mn-lt"/>
          </a:endParaRPr>
        </a:p>
      </dsp:txBody>
      <dsp:txXfrm>
        <a:off x="6168463" y="3869106"/>
        <a:ext cx="1864280" cy="1436460"/>
      </dsp:txXfrm>
    </dsp:sp>
    <dsp:sp modelId="{2BBC3DEC-64F6-DC47-A237-EC4779E4AA52}">
      <dsp:nvSpPr>
        <dsp:cNvPr id="0" name=""/>
        <dsp:cNvSpPr/>
      </dsp:nvSpPr>
      <dsp:spPr>
        <a:xfrm>
          <a:off x="3256772" y="2046769"/>
          <a:ext cx="2834494" cy="2714721"/>
        </a:xfrm>
        <a:prstGeom prst="gear6">
          <a:avLst/>
        </a:prstGeom>
        <a:solidFill>
          <a:srgbClr val="FCBC70">
            <a:alpha val="96078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2"/>
              </a:solidFill>
            </a:rPr>
            <a:t>3D IMMERSION</a:t>
          </a:r>
        </a:p>
      </dsp:txBody>
      <dsp:txXfrm>
        <a:off x="3957622" y="2734339"/>
        <a:ext cx="1432794" cy="1339581"/>
      </dsp:txXfrm>
    </dsp:sp>
    <dsp:sp modelId="{06CF6E90-935F-074D-A4A2-1B85834F56AE}">
      <dsp:nvSpPr>
        <dsp:cNvPr id="0" name=""/>
        <dsp:cNvSpPr/>
      </dsp:nvSpPr>
      <dsp:spPr>
        <a:xfrm rot="20700000">
          <a:off x="4931928" y="530878"/>
          <a:ext cx="2646857" cy="2329545"/>
        </a:xfrm>
        <a:prstGeom prst="gear6">
          <a:avLst/>
        </a:prstGeom>
        <a:solidFill>
          <a:srgbClr val="EABA9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solidFill>
                <a:schemeClr val="tx2"/>
              </a:solidFill>
            </a:rPr>
            <a:t>PREBRIEFING</a:t>
          </a:r>
        </a:p>
      </dsp:txBody>
      <dsp:txXfrm rot="-20700000">
        <a:off x="5531282" y="1022995"/>
        <a:ext cx="1448149" cy="1345311"/>
      </dsp:txXfrm>
    </dsp:sp>
    <dsp:sp modelId="{A294337B-3096-D247-A9F9-8555A74CEF81}">
      <dsp:nvSpPr>
        <dsp:cNvPr id="0" name=""/>
        <dsp:cNvSpPr/>
      </dsp:nvSpPr>
      <dsp:spPr>
        <a:xfrm>
          <a:off x="4765949" y="2727225"/>
          <a:ext cx="4230373" cy="3758221"/>
        </a:xfrm>
        <a:prstGeom prst="circularArrow">
          <a:avLst>
            <a:gd name="adj1" fmla="val 4688"/>
            <a:gd name="adj2" fmla="val 299029"/>
            <a:gd name="adj3" fmla="val 2547367"/>
            <a:gd name="adj4" fmla="val 15795628"/>
            <a:gd name="adj5" fmla="val 5469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25F2F-6310-834A-8C12-C1755D527CBB}">
      <dsp:nvSpPr>
        <dsp:cNvPr id="0" name=""/>
        <dsp:cNvSpPr/>
      </dsp:nvSpPr>
      <dsp:spPr>
        <a:xfrm>
          <a:off x="2893431" y="1729137"/>
          <a:ext cx="3073630" cy="30736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0FF13B-43A5-F044-A069-4CF4251D2138}">
      <dsp:nvSpPr>
        <dsp:cNvPr id="0" name=""/>
        <dsp:cNvSpPr/>
      </dsp:nvSpPr>
      <dsp:spPr>
        <a:xfrm rot="6205436">
          <a:off x="4745222" y="105923"/>
          <a:ext cx="3313992" cy="331399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45C46-EF99-A748-8684-8E25E977F868}">
      <dsp:nvSpPr>
        <dsp:cNvPr id="0" name=""/>
        <dsp:cNvSpPr/>
      </dsp:nvSpPr>
      <dsp:spPr>
        <a:xfrm>
          <a:off x="2322361" y="577277"/>
          <a:ext cx="3887409" cy="1540044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accent1">
              <a:tint val="40000"/>
              <a:hueOff val="0"/>
              <a:satOff val="0"/>
              <a:lumOff val="0"/>
              <a:alpha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826A6-DF59-824F-8D25-433538CE6541}">
      <dsp:nvSpPr>
        <dsp:cNvPr id="0" name=""/>
        <dsp:cNvSpPr/>
      </dsp:nvSpPr>
      <dsp:spPr>
        <a:xfrm>
          <a:off x="643331" y="1203398"/>
          <a:ext cx="1170227" cy="1193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000" b="-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F9AEE-025C-4740-B4B5-BA1489278B01}">
      <dsp:nvSpPr>
        <dsp:cNvPr id="0" name=""/>
        <dsp:cNvSpPr/>
      </dsp:nvSpPr>
      <dsp:spPr>
        <a:xfrm rot="10800000">
          <a:off x="341548" y="2583464"/>
          <a:ext cx="1773792" cy="1591305"/>
        </a:xfrm>
        <a:prstGeom prst="round2SameRect">
          <a:avLst>
            <a:gd name="adj1" fmla="val 10500"/>
            <a:gd name="adj2" fmla="val 0"/>
          </a:avLst>
        </a:prstGeom>
        <a:solidFill>
          <a:srgbClr val="FCBC7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Relationship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between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periodontitis and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systemic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inflammation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T2DM.</a:t>
          </a:r>
          <a:endParaRPr lang="es-ES" sz="1500" kern="1200" dirty="0"/>
        </a:p>
      </dsp:txBody>
      <dsp:txXfrm rot="10800000">
        <a:off x="390486" y="2583464"/>
        <a:ext cx="1675916" cy="1542367"/>
      </dsp:txXfrm>
    </dsp:sp>
    <dsp:sp modelId="{7F5B69DB-42F5-674B-BD38-4C2922B618FC}">
      <dsp:nvSpPr>
        <dsp:cNvPr id="0" name=""/>
        <dsp:cNvSpPr/>
      </dsp:nvSpPr>
      <dsp:spPr>
        <a:xfrm>
          <a:off x="2729104" y="1213120"/>
          <a:ext cx="1158191" cy="1193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2000" b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84B2B-F70E-5449-9E45-25B2F4D3C4B2}">
      <dsp:nvSpPr>
        <dsp:cNvPr id="0" name=""/>
        <dsp:cNvSpPr/>
      </dsp:nvSpPr>
      <dsp:spPr>
        <a:xfrm rot="10800000">
          <a:off x="2382261" y="2596934"/>
          <a:ext cx="1773792" cy="1591305"/>
        </a:xfrm>
        <a:prstGeom prst="round2SameRect">
          <a:avLst>
            <a:gd name="adj1" fmla="val 10500"/>
            <a:gd name="adj2" fmla="val 0"/>
          </a:avLst>
        </a:prstGeom>
        <a:solidFill>
          <a:srgbClr val="FFCB9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Strategies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for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the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prevention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diabetic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foot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in T2DM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. </a:t>
          </a:r>
          <a:endParaRPr lang="es-ES" sz="1500" kern="1200" dirty="0"/>
        </a:p>
      </dsp:txBody>
      <dsp:txXfrm rot="10800000">
        <a:off x="2431199" y="2596934"/>
        <a:ext cx="1675916" cy="1542367"/>
      </dsp:txXfrm>
    </dsp:sp>
    <dsp:sp modelId="{ECC22E2D-AA8D-0F44-BD47-33CA166F99DE}">
      <dsp:nvSpPr>
        <dsp:cNvPr id="0" name=""/>
        <dsp:cNvSpPr/>
      </dsp:nvSpPr>
      <dsp:spPr>
        <a:xfrm>
          <a:off x="4773288" y="1190652"/>
          <a:ext cx="1146389" cy="1193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5000" b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BE7006-8A01-CC4F-B5D2-D58A6BDBB631}">
      <dsp:nvSpPr>
        <dsp:cNvPr id="0" name=""/>
        <dsp:cNvSpPr/>
      </dsp:nvSpPr>
      <dsp:spPr>
        <a:xfrm rot="10800000">
          <a:off x="4435768" y="2623874"/>
          <a:ext cx="1773792" cy="1591305"/>
        </a:xfrm>
        <a:prstGeom prst="round2SameRect">
          <a:avLst>
            <a:gd name="adj1" fmla="val 10500"/>
            <a:gd name="adj2" fmla="val 0"/>
          </a:avLst>
        </a:prstGeom>
        <a:solidFill>
          <a:srgbClr val="FCBC7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Comprehensive care and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ongoing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support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required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by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T2DM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.</a:t>
          </a:r>
          <a:endParaRPr lang="es-ES" sz="1500" kern="1200" dirty="0"/>
        </a:p>
      </dsp:txBody>
      <dsp:txXfrm rot="10800000">
        <a:off x="4484706" y="2623874"/>
        <a:ext cx="1675916" cy="1542367"/>
      </dsp:txXfrm>
    </dsp:sp>
    <dsp:sp modelId="{822D82E3-C9DB-FA4F-A590-D073CCD7C30A}">
      <dsp:nvSpPr>
        <dsp:cNvPr id="0" name=""/>
        <dsp:cNvSpPr/>
      </dsp:nvSpPr>
      <dsp:spPr>
        <a:xfrm>
          <a:off x="6795054" y="1208279"/>
          <a:ext cx="1133692" cy="11934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/>
          <a:srcRect/>
          <a:stretch>
            <a:fillRect l="-6000" r="-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072F81-6639-B745-81AB-68138DB5EEEB}">
      <dsp:nvSpPr>
        <dsp:cNvPr id="0" name=""/>
        <dsp:cNvSpPr/>
      </dsp:nvSpPr>
      <dsp:spPr>
        <a:xfrm rot="10800000">
          <a:off x="6489276" y="2691224"/>
          <a:ext cx="1773792" cy="1591305"/>
        </a:xfrm>
        <a:prstGeom prst="round2SameRect">
          <a:avLst>
            <a:gd name="adj1" fmla="val 10500"/>
            <a:gd name="adj2" fmla="val 0"/>
          </a:avLst>
        </a:prstGeom>
        <a:solidFill>
          <a:srgbClr val="FFCB9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Diagnosis 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and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management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500" kern="1200" dirty="0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 T2DM </a:t>
          </a:r>
          <a:r>
            <a:rPr lang="es-ES" sz="1500" kern="1200" dirty="0" err="1">
              <a:solidFill>
                <a:schemeClr val="bg1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endParaRPr lang="es-ES" sz="1500" kern="1200" dirty="0"/>
        </a:p>
      </dsp:txBody>
      <dsp:txXfrm rot="10800000">
        <a:off x="6538214" y="2691224"/>
        <a:ext cx="1675916" cy="15423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09C7C-907C-A04E-B777-952E521F9A1B}">
      <dsp:nvSpPr>
        <dsp:cNvPr id="0" name=""/>
        <dsp:cNvSpPr/>
      </dsp:nvSpPr>
      <dsp:spPr>
        <a:xfrm>
          <a:off x="6212" y="72525"/>
          <a:ext cx="3713908" cy="1485563"/>
        </a:xfrm>
        <a:prstGeom prst="chevron">
          <a:avLst/>
        </a:prstGeom>
        <a:solidFill>
          <a:schemeClr val="bg1"/>
        </a:solidFill>
        <a:ln w="19050" cap="flat" cmpd="sng" algn="ctr">
          <a:solidFill>
            <a:srgbClr val="FCBC7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Improvement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in ISVS-21S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(p </a:t>
          </a:r>
          <a:r>
            <a:rPr lang="es-ES" sz="1600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&lt; 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0.05) in </a:t>
          </a: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all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questions</a:t>
          </a:r>
          <a:endParaRPr lang="es-ES" sz="1600" kern="1200" dirty="0">
            <a:solidFill>
              <a:schemeClr val="tx2"/>
            </a:solidFill>
          </a:endParaRPr>
        </a:p>
      </dsp:txBody>
      <dsp:txXfrm>
        <a:off x="748994" y="72525"/>
        <a:ext cx="2228345" cy="1485563"/>
      </dsp:txXfrm>
    </dsp:sp>
    <dsp:sp modelId="{9AB04B50-175A-A64F-AFAB-3910A41107B4}">
      <dsp:nvSpPr>
        <dsp:cNvPr id="0" name=""/>
        <dsp:cNvSpPr/>
      </dsp:nvSpPr>
      <dsp:spPr>
        <a:xfrm>
          <a:off x="3354942" y="72525"/>
          <a:ext cx="3713908" cy="1485563"/>
        </a:xfrm>
        <a:prstGeom prst="chevron">
          <a:avLst/>
        </a:prstGeom>
        <a:solidFill>
          <a:schemeClr val="bg1"/>
        </a:solidFill>
        <a:ln w="19050" cap="flat" cmpd="sng" algn="ctr">
          <a:solidFill>
            <a:srgbClr val="FCBC7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Cohen’s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D </a:t>
          </a:r>
          <a:r>
            <a:rPr lang="es-ES" sz="1600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&gt; 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0.79: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Strong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effect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600" kern="1200" dirty="0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600" kern="1200" dirty="0" err="1">
              <a:solidFill>
                <a:schemeClr val="tx2"/>
              </a:solidFill>
              <a:latin typeface="WEB Regular Regular" panose="02000503040000020003" pitchFamily="2" charset="77"/>
              <a:cs typeface="Poppins" pitchFamily="2" charset="77"/>
            </a:rPr>
            <a:t>change</a:t>
          </a:r>
          <a:endParaRPr lang="es-ES" sz="1600" kern="1200" dirty="0">
            <a:solidFill>
              <a:schemeClr val="tx2"/>
            </a:solidFill>
          </a:endParaRPr>
        </a:p>
      </dsp:txBody>
      <dsp:txXfrm>
        <a:off x="4097724" y="72525"/>
        <a:ext cx="2228345" cy="1485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6778D-C4D0-DD4B-B878-E1D04D9B9685}">
      <dsp:nvSpPr>
        <dsp:cNvPr id="0" name=""/>
        <dsp:cNvSpPr/>
      </dsp:nvSpPr>
      <dsp:spPr>
        <a:xfrm>
          <a:off x="899821" y="0"/>
          <a:ext cx="4760200" cy="47602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FFFF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D5CD-5170-4A4C-9EFF-887C7C64D820}">
      <dsp:nvSpPr>
        <dsp:cNvPr id="0" name=""/>
        <dsp:cNvSpPr/>
      </dsp:nvSpPr>
      <dsp:spPr>
        <a:xfrm>
          <a:off x="1209234" y="309413"/>
          <a:ext cx="1904080" cy="1904080"/>
        </a:xfrm>
        <a:prstGeom prst="roundRect">
          <a:avLst/>
        </a:prstGeom>
        <a:solidFill>
          <a:srgbClr val="FFCB9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Students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develop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 more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integrated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and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holistic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understanding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T2DM</a:t>
          </a:r>
          <a:endParaRPr lang="es-ES" sz="1800" kern="1200" dirty="0">
            <a:solidFill>
              <a:srgbClr val="0D3D64"/>
            </a:solidFill>
          </a:endParaRPr>
        </a:p>
      </dsp:txBody>
      <dsp:txXfrm>
        <a:off x="1302184" y="402363"/>
        <a:ext cx="1718180" cy="1718180"/>
      </dsp:txXfrm>
    </dsp:sp>
    <dsp:sp modelId="{12C40A47-090C-E641-A2D2-E5AA42D992E9}">
      <dsp:nvSpPr>
        <dsp:cNvPr id="0" name=""/>
        <dsp:cNvSpPr/>
      </dsp:nvSpPr>
      <dsp:spPr>
        <a:xfrm>
          <a:off x="3446528" y="309413"/>
          <a:ext cx="1904080" cy="1904080"/>
        </a:xfrm>
        <a:prstGeom prst="roundRect">
          <a:avLst/>
        </a:prstGeom>
        <a:solidFill>
          <a:srgbClr val="FCBC7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Facilitates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more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effective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interprofessional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referrals</a:t>
          </a:r>
          <a:r>
            <a:rPr lang="es-ES" sz="1800" kern="1200" baseline="300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1,2</a:t>
          </a:r>
          <a:endParaRPr lang="es-ES" sz="1800" kern="1200" baseline="30000" dirty="0">
            <a:solidFill>
              <a:srgbClr val="0D3D64"/>
            </a:solidFill>
          </a:endParaRPr>
        </a:p>
      </dsp:txBody>
      <dsp:txXfrm>
        <a:off x="3539478" y="402363"/>
        <a:ext cx="1718180" cy="1718180"/>
      </dsp:txXfrm>
    </dsp:sp>
    <dsp:sp modelId="{1AE6B8C6-90BB-7B45-8BF2-FDED0D0518BA}">
      <dsp:nvSpPr>
        <dsp:cNvPr id="0" name=""/>
        <dsp:cNvSpPr/>
      </dsp:nvSpPr>
      <dsp:spPr>
        <a:xfrm>
          <a:off x="1209234" y="2546707"/>
          <a:ext cx="1904080" cy="1904080"/>
        </a:xfrm>
        <a:prstGeom prst="roundRect">
          <a:avLst/>
        </a:prstGeom>
        <a:solidFill>
          <a:srgbClr val="EABA9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Ensures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a comprehensive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assessment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of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patients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living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with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T2DM</a:t>
          </a:r>
          <a:endParaRPr lang="es-ES" sz="1800" kern="1200" dirty="0">
            <a:solidFill>
              <a:srgbClr val="0D3D64"/>
            </a:solidFill>
          </a:endParaRPr>
        </a:p>
      </dsp:txBody>
      <dsp:txXfrm>
        <a:off x="1302184" y="2639657"/>
        <a:ext cx="1718180" cy="1718180"/>
      </dsp:txXfrm>
    </dsp:sp>
    <dsp:sp modelId="{54BBE3A8-2AB1-C740-A047-B6AA72823C05}">
      <dsp:nvSpPr>
        <dsp:cNvPr id="0" name=""/>
        <dsp:cNvSpPr/>
      </dsp:nvSpPr>
      <dsp:spPr>
        <a:xfrm>
          <a:off x="3446528" y="2546707"/>
          <a:ext cx="1904080" cy="1904080"/>
        </a:xfrm>
        <a:prstGeom prst="roundRect">
          <a:avLst/>
        </a:prstGeom>
        <a:solidFill>
          <a:srgbClr val="FFAB4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Fosters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better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coordination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among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future </a:t>
          </a:r>
          <a:r>
            <a:rPr lang="es-ES" sz="1800" kern="1200" dirty="0" err="1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health</a:t>
          </a:r>
          <a:r>
            <a:rPr lang="es-ES" sz="1800" kern="12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 professionals</a:t>
          </a:r>
          <a:r>
            <a:rPr lang="es-ES" sz="1800" kern="1200" baseline="30000" dirty="0">
              <a:solidFill>
                <a:srgbClr val="0D3D64"/>
              </a:solidFill>
              <a:latin typeface="WEB Regular Regular" panose="02000503040000020003" pitchFamily="2" charset="77"/>
              <a:cs typeface="Poppins" pitchFamily="2" charset="77"/>
            </a:rPr>
            <a:t>1,2</a:t>
          </a:r>
          <a:endParaRPr lang="es-ES" sz="1800" kern="1200" baseline="30000" dirty="0">
            <a:solidFill>
              <a:srgbClr val="0D3D64"/>
            </a:solidFill>
          </a:endParaRPr>
        </a:p>
      </dsp:txBody>
      <dsp:txXfrm>
        <a:off x="3539478" y="2639657"/>
        <a:ext cx="1718180" cy="1718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B4D42-890D-A24C-B558-EE3FB6713A24}" type="datetimeFigureOut">
              <a:rPr lang="es-ES" smtClean="0"/>
              <a:t>12/7/26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7FD09-F0C7-B84B-85FE-2BA3C67785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8261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7FD09-F0C7-B84B-85FE-2BA3C677850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1529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7A192-2838-0A05-DC97-3F48E215F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4426B44-78F0-CED4-1A24-DBF873C36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14866D1-2478-4219-DC36-FE1841DF7C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FDBD4D-B363-D5DE-54EE-60A70E93B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7FD09-F0C7-B84B-85FE-2BA3C677850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9475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C9BDD-461C-6F5A-2CA2-7897F95F5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5D99D-3F74-4B67-3B16-7860A8AD4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323936-91F1-8B48-C768-BF49229AB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9EEA6AD-9363-866B-BDE5-CD9407B1A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7FD09-F0C7-B84B-85FE-2BA3C677850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62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BA986-47E6-A477-AD84-E6A921FAA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8691D3A-2792-39F1-9258-5BA6F1364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26A9738-7694-BE64-6031-4910E4707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78C2454-97D1-A48A-0D1A-F7CE3D0FF1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7FD09-F0C7-B84B-85FE-2BA3C677850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6658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01188-90F3-571D-907E-A59A11D20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3946F1A-8D29-F86C-5DDD-DB43B3B1DB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4CECBC-7814-9790-598A-71763480C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FFBFAB-2542-E47E-FE79-8560D35F0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7FD09-F0C7-B84B-85FE-2BA3C677850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445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FFD22-DFB1-E6DA-8C9E-7A57EFA46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AA7A674-1FC7-2CA9-EFE3-88E800B02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3AAAFC7-FA96-9978-16D4-F7800369E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75E4959-6F36-42DE-A6D0-D75555A4CE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7FD09-F0C7-B84B-85FE-2BA3C677850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246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775E1C-37F4-6CFB-57D0-A4C0849EF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B4BFA1F-0809-6D1D-3530-E7D8D70DE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E3FB479-3EDB-E489-5F04-F850479D0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B74D78B-51D4-371C-B64A-8966AB6D6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A22FBB43-257A-6DE3-E9DA-AA82DDC87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5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DB7488F-23D1-7E3B-7E5C-333409AF8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D5BB92A-040B-BB68-5971-1A145EEE6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2E806BC-7D02-1B72-952C-C9D9F396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948ED8B-B5EC-0536-841C-B20D7DB09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5C99DE6-2CD7-121C-1C44-19DE95BB3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82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0357207E-5C9F-460A-E4F5-57F87BB953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BAF8A4C9-72E6-7D81-FEC0-661488837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8ECAA1F-A595-57DC-D19F-69FF6C2E9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85AFB32A-8B18-1711-EE9E-C57B19259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044C7607-14F9-84C4-7DA7-819EA62B6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4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E707722-0557-ECE5-916B-D0F860EBA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D92F8826-F28A-05FC-0FA3-C599B1889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7B694D5-B93F-1900-27A3-F13E81B8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191842D0-CD78-FC31-F2F7-3120700DE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B34E126-9D9A-D11F-331B-09789BAB0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954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A856961-0D85-3082-B60D-B808C8712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A298289-58DC-9CF3-52AA-F50C1E611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A1EFFF4-6FE1-6BB0-18AF-DBB017D7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6F9AFDA-54BE-C539-6E63-140F3D21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96BD982-F67C-6447-9789-D884D4BB7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2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187F4FE-B2CC-9E83-B440-4620647AA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FD77D8F-887D-585B-A37B-040398ADD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D2D5BBEB-7430-A965-B026-6A5781E8F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0EF09D1C-B48F-4E95-2E05-08131B67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7C0CE34-0E0C-1879-3D1F-B04C2852A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E30FABE0-0067-3860-33A8-7DE98FE6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85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559EA10-FB36-2711-1F01-64AECE537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8A3614C-E307-B28D-CDCA-FF43B74DB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F3A85D5E-6043-50A8-99F5-FCCE451E8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0984D712-E6C6-91CC-F694-3D091A65B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A5BBD77B-2228-1DB7-E7A5-3AF87EA60A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D791F34D-F320-F298-842B-C08C87632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3F989D8A-0B68-32E3-1297-6C26EBFC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CD8F1C35-8320-905B-9B76-2F8454212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E62E392-92BD-61E6-1AE6-A5A95EAE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CBBBCDFD-FC65-D673-A245-7449AF92A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7368B218-BBDD-9A80-F698-1B587C40C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37E540A-15BC-3B51-C710-1362D938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6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63F022A-C162-AD8C-0480-898F9FDC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CB00DDD3-5DD6-DC3B-6129-AA81CB8C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B79491AC-1D1B-AAA3-FFCA-4AFD18B5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635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2784D7B-C673-1219-B413-65DB64393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55CD4D74-6DB8-D1D6-F3FE-FEB7C4766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FB4324C9-DC70-0836-7127-6DB583505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E6C59618-E070-C82F-BE04-B70D72CEF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7D94BE74-0F8F-F958-3FF0-4C63D6611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43A13CF2-93A8-5679-FE82-E8CC1EA58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1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D3E26A3-83A0-9868-963F-AEBC745C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39940783-8D46-F2D3-8493-D534507B7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332BD0E3-BA53-4229-0339-6ED64E09B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D0A29B5-9359-E158-06F1-60F433995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F3B0AEF-9387-0DA7-7F3F-2B44C7F8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33D6A29F-2A6C-D663-9EE1-039D1345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47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46245A73-0AD0-159E-B34D-DC3DA3EC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DBF3F707-EF9C-6A72-E8DB-B40AAC894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CB5C2313-10AA-832E-1D2C-20734B0E06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E86457-39DE-4FFF-9313-41DC7CD88EDB}" type="datetimeFigureOut">
              <a:rPr lang="en-US" smtClean="0"/>
              <a:t>7/12/26</a:t>
            </a:fld>
            <a:endParaRPr lang="en-U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75BA2E69-83A6-093E-B836-D5C1D1DC0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99CFC5B-2BE7-52D5-3529-8E775E25D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680EEC-42AA-4772-863C-C5959EBAD04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3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11" Type="http://schemas.openxmlformats.org/officeDocument/2006/relationships/image" Target="../media/image32.svg"/><Relationship Id="rId5" Type="http://schemas.openxmlformats.org/officeDocument/2006/relationships/diagramData" Target="../diagrams/data5.xml"/><Relationship Id="rId10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6.png"/><Relationship Id="rId5" Type="http://schemas.openxmlformats.org/officeDocument/2006/relationships/diagramData" Target="../diagrams/data1.xml"/><Relationship Id="rId10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emf"/><Relationship Id="rId4" Type="http://schemas.openxmlformats.org/officeDocument/2006/relationships/image" Target="../media/image7.png"/><Relationship Id="rId9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36F4524A-F319-0193-76C2-22F57753F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CCAE7B6-5C5D-9B6E-D964-69028E02BB34}"/>
              </a:ext>
            </a:extLst>
          </p:cNvPr>
          <p:cNvSpPr txBox="1"/>
          <p:nvPr/>
        </p:nvSpPr>
        <p:spPr>
          <a:xfrm>
            <a:off x="3771339" y="1028343"/>
            <a:ext cx="70866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500" b="1" dirty="0" err="1">
                <a:solidFill>
                  <a:schemeClr val="bg1">
                    <a:lumMod val="95000"/>
                  </a:schemeClr>
                </a:solidFill>
              </a:rPr>
              <a:t>Transdisciplinary</a:t>
            </a:r>
            <a:r>
              <a:rPr lang="es-ES" sz="55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5500" b="1" dirty="0" err="1">
                <a:solidFill>
                  <a:schemeClr val="bg1">
                    <a:lumMod val="95000"/>
                  </a:schemeClr>
                </a:solidFill>
              </a:rPr>
              <a:t>learning</a:t>
            </a:r>
            <a:r>
              <a:rPr lang="es-ES" sz="55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ES" sz="5500" b="1" dirty="0" err="1">
                <a:solidFill>
                  <a:schemeClr val="bg1">
                    <a:lumMod val="95000"/>
                  </a:schemeClr>
                </a:solidFill>
              </a:rPr>
              <a:t>experience</a:t>
            </a:r>
            <a:endParaRPr lang="es-ES" sz="5500" b="1" dirty="0">
              <a:solidFill>
                <a:schemeClr val="bg1"/>
              </a:solidFill>
            </a:endParaRPr>
          </a:p>
          <a:p>
            <a:endParaRPr lang="es-ES" sz="5000" b="1" dirty="0">
              <a:solidFill>
                <a:schemeClr val="bg1"/>
              </a:solidFill>
            </a:endParaRPr>
          </a:p>
        </p:txBody>
      </p:sp>
      <p:pic>
        <p:nvPicPr>
          <p:cNvPr id="7" name="Imatge 6">
            <a:extLst>
              <a:ext uri="{FF2B5EF4-FFF2-40B4-BE49-F238E27FC236}">
                <a16:creationId xmlns:a16="http://schemas.microsoft.com/office/drawing/2014/main" id="{CEBBA720-21C3-F52B-2812-499373238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1704" y="5151585"/>
            <a:ext cx="860752" cy="118940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56411CD-6278-D176-D509-EEB290C8E49D}"/>
              </a:ext>
            </a:extLst>
          </p:cNvPr>
          <p:cNvSpPr txBox="1"/>
          <p:nvPr/>
        </p:nvSpPr>
        <p:spPr>
          <a:xfrm>
            <a:off x="6347152" y="6359805"/>
            <a:ext cx="566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>
                <a:solidFill>
                  <a:srgbClr val="E5BA94"/>
                </a:solidFill>
                <a:cs typeface="AkayaKanadaka" panose="02010502080401010103" pitchFamily="2" charset="77"/>
              </a:rPr>
              <a:t>Sofia Valmaseda de la Rosa</a:t>
            </a: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D5A4073B-0A69-9D2E-C86F-326059BAF9B3}"/>
              </a:ext>
            </a:extLst>
          </p:cNvPr>
          <p:cNvSpPr txBox="1"/>
          <p:nvPr/>
        </p:nvSpPr>
        <p:spPr>
          <a:xfrm>
            <a:off x="10864567" y="6292498"/>
            <a:ext cx="1451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400" b="1" dirty="0">
                <a:solidFill>
                  <a:srgbClr val="E5BA94"/>
                </a:solidFill>
              </a:rPr>
              <a:t>Universitat de Barcelona</a:t>
            </a:r>
            <a:endParaRPr lang="en-US" sz="1400" b="1" dirty="0">
              <a:solidFill>
                <a:srgbClr val="E5BA94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BC72516-3B02-ECC2-ACB3-7A97652B7969}"/>
              </a:ext>
            </a:extLst>
          </p:cNvPr>
          <p:cNvSpPr txBox="1"/>
          <p:nvPr/>
        </p:nvSpPr>
        <p:spPr>
          <a:xfrm>
            <a:off x="5396054" y="2984332"/>
            <a:ext cx="457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i="1" dirty="0" err="1">
                <a:solidFill>
                  <a:srgbClr val="E5BA94"/>
                </a:solidFill>
              </a:rPr>
              <a:t>Type</a:t>
            </a:r>
            <a:r>
              <a:rPr lang="es-ES" sz="3000" b="1" i="1" dirty="0">
                <a:solidFill>
                  <a:srgbClr val="E5BA94"/>
                </a:solidFill>
              </a:rPr>
              <a:t> 2 Diabetes Mellitus</a:t>
            </a:r>
            <a:endParaRPr lang="es-ES" sz="3000" b="1" dirty="0">
              <a:solidFill>
                <a:srgbClr val="E5BA94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038DB8-01F7-EEFB-F005-7B6EF17AF1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28" t="7607" r="5679" b="9142"/>
          <a:stretch>
            <a:fillRect/>
          </a:stretch>
        </p:blipFill>
        <p:spPr>
          <a:xfrm>
            <a:off x="435935" y="786808"/>
            <a:ext cx="988828" cy="94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741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A0E23-5DE2-3363-D5DB-F5BE6DEC0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E989324A-DB3B-91A4-A9C0-EFFCDFFCEE7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5E604F7-7483-155F-AA26-550D8EEAC034}"/>
              </a:ext>
            </a:extLst>
          </p:cNvPr>
          <p:cNvSpPr txBox="1"/>
          <p:nvPr/>
        </p:nvSpPr>
        <p:spPr>
          <a:xfrm>
            <a:off x="4973668" y="181957"/>
            <a:ext cx="20392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Results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05B65D5-3A79-890A-D4C4-82B64DDE92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00" t="13912" r="7215" b="11813"/>
          <a:stretch>
            <a:fillRect/>
          </a:stretch>
        </p:blipFill>
        <p:spPr>
          <a:xfrm>
            <a:off x="10486604" y="5034913"/>
            <a:ext cx="1531959" cy="1382830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B6A1288B-669C-01F7-66C3-103CDF8EE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9571"/>
              </p:ext>
            </p:extLst>
          </p:nvPr>
        </p:nvGraphicFramePr>
        <p:xfrm>
          <a:off x="1371600" y="171521"/>
          <a:ext cx="8532132" cy="598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B395734-2F01-175E-5C5A-C0E9354D84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6680846"/>
              </p:ext>
            </p:extLst>
          </p:nvPr>
        </p:nvGraphicFramePr>
        <p:xfrm>
          <a:off x="2445027" y="4787128"/>
          <a:ext cx="7068851" cy="1630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259124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B4476-EF28-1A18-1384-9AE7DE4AD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99519BBE-3D48-7C54-79EE-BAD59EB42B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288ED9B-1722-42CA-65F9-F01545689058}"/>
              </a:ext>
            </a:extLst>
          </p:cNvPr>
          <p:cNvSpPr txBox="1"/>
          <p:nvPr/>
        </p:nvSpPr>
        <p:spPr>
          <a:xfrm>
            <a:off x="2256246" y="386715"/>
            <a:ext cx="76795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err="1">
                <a:solidFill>
                  <a:schemeClr val="bg1"/>
                </a:solidFill>
              </a:rPr>
              <a:t>Discussion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conclusion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pic>
        <p:nvPicPr>
          <p:cNvPr id="5" name="Gráfico 4" descr="Brindis contorno">
            <a:extLst>
              <a:ext uri="{FF2B5EF4-FFF2-40B4-BE49-F238E27FC236}">
                <a16:creationId xmlns:a16="http://schemas.microsoft.com/office/drawing/2014/main" id="{481F830E-463B-CC32-5A01-0505BC3ED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0904" y="4589427"/>
            <a:ext cx="1288859" cy="1288859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0D05128-85E8-7B80-0A00-10F4BF749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7222374"/>
              </p:ext>
            </p:extLst>
          </p:nvPr>
        </p:nvGraphicFramePr>
        <p:xfrm>
          <a:off x="2816079" y="1371600"/>
          <a:ext cx="6559842" cy="476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0378AFCF-314B-69D8-1DFC-0E524D52571B}"/>
              </a:ext>
            </a:extLst>
          </p:cNvPr>
          <p:cNvSpPr txBox="1"/>
          <p:nvPr/>
        </p:nvSpPr>
        <p:spPr>
          <a:xfrm>
            <a:off x="468165" y="6150114"/>
            <a:ext cx="11723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dirty="0">
                <a:latin typeface="WEB Regular Regular" panose="02000503040000020003" pitchFamily="2" charset="77"/>
                <a:cs typeface="Poppins" pitchFamily="2" charset="77"/>
              </a:rPr>
              <a:t>1)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Sezgin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, M. G., &amp;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Bektas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, H. (2023).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Effectiveness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of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interprofessional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simulation-based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education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programs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to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improve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teamwork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and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communication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for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students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in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the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healthcare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profession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: A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systematic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review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and meta-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analysis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of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randomized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controlled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trials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. Nurse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education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today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, 120, 105619.</a:t>
            </a:r>
          </a:p>
          <a:p>
            <a:pPr algn="just"/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2)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Khalili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, H., Orchard, C.,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Laschinger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, H. K., &amp; Farah, R. (2013).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An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interprofessional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socialization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framework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for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developing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an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interprofessional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identity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among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health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professions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students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. 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Journal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of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interprofessional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care, 27(6), 448–453.</a:t>
            </a:r>
          </a:p>
        </p:txBody>
      </p:sp>
      <p:pic>
        <p:nvPicPr>
          <p:cNvPr id="4" name="Gráfico 3" descr="Trabajo remoto contorno">
            <a:extLst>
              <a:ext uri="{FF2B5EF4-FFF2-40B4-BE49-F238E27FC236}">
                <a16:creationId xmlns:a16="http://schemas.microsoft.com/office/drawing/2014/main" id="{874C6CC2-AF46-F843-ADE9-C3478D0CA5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4972" y="1450666"/>
            <a:ext cx="1316597" cy="131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40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0C3558CA-1A30-07C4-DCF5-8C3E0FF668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022D4B5E-D21F-E826-5FF4-BB0377A501FE}"/>
              </a:ext>
            </a:extLst>
          </p:cNvPr>
          <p:cNvSpPr txBox="1"/>
          <p:nvPr/>
        </p:nvSpPr>
        <p:spPr>
          <a:xfrm>
            <a:off x="3508378" y="195681"/>
            <a:ext cx="6550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6000" b="1" dirty="0" err="1">
                <a:solidFill>
                  <a:srgbClr val="E5BA94"/>
                </a:solidFill>
              </a:rPr>
              <a:t>Thank</a:t>
            </a:r>
            <a:r>
              <a:rPr lang="es-ES" sz="6000" b="1" dirty="0">
                <a:solidFill>
                  <a:srgbClr val="E5BA94"/>
                </a:solidFill>
              </a:rPr>
              <a:t> </a:t>
            </a:r>
            <a:r>
              <a:rPr lang="es-ES" sz="6000" b="1" dirty="0" err="1">
                <a:solidFill>
                  <a:srgbClr val="E5BA94"/>
                </a:solidFill>
              </a:rPr>
              <a:t>you</a:t>
            </a:r>
            <a:r>
              <a:rPr lang="es-ES" sz="6000" b="1" dirty="0">
                <a:solidFill>
                  <a:srgbClr val="E5BA94"/>
                </a:solidFill>
              </a:rPr>
              <a:t> </a:t>
            </a:r>
            <a:r>
              <a:rPr lang="es-ES" sz="6000" b="1" dirty="0" err="1">
                <a:solidFill>
                  <a:srgbClr val="E5BA94"/>
                </a:solidFill>
              </a:rPr>
              <a:t>for</a:t>
            </a:r>
            <a:r>
              <a:rPr lang="es-ES" sz="6000" b="1" dirty="0">
                <a:solidFill>
                  <a:srgbClr val="E5BA94"/>
                </a:solidFill>
              </a:rPr>
              <a:t> </a:t>
            </a:r>
            <a:r>
              <a:rPr lang="es-ES" sz="6000" b="1" dirty="0" err="1">
                <a:solidFill>
                  <a:srgbClr val="E5BA94"/>
                </a:solidFill>
              </a:rPr>
              <a:t>your</a:t>
            </a:r>
            <a:r>
              <a:rPr lang="es-ES" sz="6000" b="1" dirty="0">
                <a:solidFill>
                  <a:srgbClr val="E5BA94"/>
                </a:solidFill>
              </a:rPr>
              <a:t> </a:t>
            </a:r>
            <a:r>
              <a:rPr lang="es-ES" sz="6000" b="1" dirty="0" err="1">
                <a:solidFill>
                  <a:srgbClr val="E5BA94"/>
                </a:solidFill>
              </a:rPr>
              <a:t>attention</a:t>
            </a:r>
            <a:endParaRPr lang="es-ES" sz="6000" b="1" dirty="0">
              <a:solidFill>
                <a:srgbClr val="E5BA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396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843A7DFB-EEA1-F0A7-1F76-2F6AEB0DB0B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2EA1CC6-602B-2899-BD1A-E458BF2AC96B}"/>
              </a:ext>
            </a:extLst>
          </p:cNvPr>
          <p:cNvSpPr txBox="1"/>
          <p:nvPr/>
        </p:nvSpPr>
        <p:spPr>
          <a:xfrm>
            <a:off x="354567" y="5597799"/>
            <a:ext cx="1153760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 err="1"/>
              <a:t>To</a:t>
            </a:r>
            <a:r>
              <a:rPr lang="es-ES" sz="1500" dirty="0"/>
              <a:t> </a:t>
            </a:r>
            <a:r>
              <a:rPr lang="es-ES" sz="1500" dirty="0" err="1"/>
              <a:t>support</a:t>
            </a:r>
            <a:r>
              <a:rPr lang="es-ES" sz="1500" dirty="0"/>
              <a:t> </a:t>
            </a:r>
            <a:r>
              <a:rPr lang="es-ES" sz="1500" dirty="0" err="1"/>
              <a:t>this</a:t>
            </a:r>
            <a:r>
              <a:rPr lang="es-ES" sz="1500" dirty="0"/>
              <a:t> </a:t>
            </a:r>
            <a:r>
              <a:rPr lang="es-ES" sz="1500" dirty="0" err="1"/>
              <a:t>goal</a:t>
            </a:r>
            <a:r>
              <a:rPr lang="es-ES" sz="1500" dirty="0"/>
              <a:t>, a </a:t>
            </a:r>
            <a:r>
              <a:rPr lang="es-ES" sz="1500" dirty="0" err="1"/>
              <a:t>transdisciplinary</a:t>
            </a:r>
            <a:r>
              <a:rPr lang="es-ES" sz="1500" dirty="0"/>
              <a:t> </a:t>
            </a:r>
            <a:r>
              <a:rPr lang="es-ES" sz="1500" dirty="0" err="1"/>
              <a:t>learning</a:t>
            </a:r>
            <a:r>
              <a:rPr lang="es-ES" sz="1500" dirty="0"/>
              <a:t> </a:t>
            </a:r>
            <a:r>
              <a:rPr lang="es-ES" sz="1500" dirty="0" err="1"/>
              <a:t>experience</a:t>
            </a:r>
            <a:r>
              <a:rPr lang="es-ES" sz="1500" dirty="0"/>
              <a:t> </a:t>
            </a:r>
            <a:r>
              <a:rPr lang="es-ES" sz="1500" dirty="0" err="1"/>
              <a:t>was</a:t>
            </a:r>
            <a:r>
              <a:rPr lang="es-ES" sz="1500" dirty="0"/>
              <a:t> </a:t>
            </a:r>
            <a:r>
              <a:rPr lang="es-ES" sz="1500" dirty="0" err="1"/>
              <a:t>organized</a:t>
            </a:r>
            <a:r>
              <a:rPr lang="es-ES" sz="1500" dirty="0"/>
              <a:t> </a:t>
            </a:r>
            <a:r>
              <a:rPr lang="es-ES" sz="1500" dirty="0" err="1"/>
              <a:t>for</a:t>
            </a:r>
            <a:r>
              <a:rPr lang="es-ES" sz="1500" dirty="0"/>
              <a:t> </a:t>
            </a:r>
            <a:r>
              <a:rPr lang="es-ES" sz="1500" dirty="0" err="1"/>
              <a:t>students</a:t>
            </a:r>
            <a:r>
              <a:rPr lang="es-ES" sz="1500" dirty="0"/>
              <a:t> </a:t>
            </a:r>
            <a:r>
              <a:rPr lang="es-ES" sz="1500" dirty="0" err="1"/>
              <a:t>from</a:t>
            </a:r>
            <a:r>
              <a:rPr lang="es-ES" sz="1500" dirty="0"/>
              <a:t> 4 </a:t>
            </a:r>
            <a:r>
              <a:rPr lang="es-ES" sz="1500" dirty="0" err="1"/>
              <a:t>different</a:t>
            </a:r>
            <a:r>
              <a:rPr lang="es-ES" sz="1500" dirty="0"/>
              <a:t> </a:t>
            </a:r>
            <a:r>
              <a:rPr lang="es-ES" sz="1500" dirty="0" err="1"/>
              <a:t>health-related</a:t>
            </a:r>
            <a:r>
              <a:rPr lang="es-ES" sz="1500" dirty="0"/>
              <a:t> </a:t>
            </a:r>
            <a:r>
              <a:rPr lang="es-ES" sz="1500" dirty="0" err="1"/>
              <a:t>degree</a:t>
            </a:r>
            <a:r>
              <a:rPr lang="es-ES" sz="1500" dirty="0"/>
              <a:t> </a:t>
            </a:r>
            <a:r>
              <a:rPr lang="es-ES" sz="1500" dirty="0" err="1"/>
              <a:t>programs</a:t>
            </a:r>
            <a:r>
              <a:rPr lang="es-ES" sz="1500" dirty="0"/>
              <a:t>.</a:t>
            </a:r>
          </a:p>
          <a:p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E37FE1C-39EE-D87D-D609-8BDD336CF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830" y="6614297"/>
            <a:ext cx="6612835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1) International Diabetes </a:t>
            </a:r>
            <a:r>
              <a:rPr kumimoji="0" lang="es-ES" altLang="es-ES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Federation</a:t>
            </a: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. (2025). </a:t>
            </a:r>
            <a:r>
              <a:rPr kumimoji="0" lang="es-ES" altLang="es-ES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oogle Sans"/>
              </a:rPr>
              <a:t>IDF Diabetes Atlas</a:t>
            </a: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(11th ed.).</a:t>
            </a:r>
            <a:endParaRPr kumimoji="0" lang="es-ES" altLang="es-E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2235AD8-80D0-5FB3-E481-71CEAC4914AD}"/>
              </a:ext>
            </a:extLst>
          </p:cNvPr>
          <p:cNvSpPr txBox="1"/>
          <p:nvPr/>
        </p:nvSpPr>
        <p:spPr>
          <a:xfrm>
            <a:off x="4245063" y="243703"/>
            <a:ext cx="29597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Background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pic>
        <p:nvPicPr>
          <p:cNvPr id="9" name="Imagen 8" descr="Un dibujo de un animal con la boca abierta&#10;&#10;El contenido generado por IA puede ser incorrecto.">
            <a:extLst>
              <a:ext uri="{FF2B5EF4-FFF2-40B4-BE49-F238E27FC236}">
                <a16:creationId xmlns:a16="http://schemas.microsoft.com/office/drawing/2014/main" id="{071690F9-5DC8-DBE6-C464-42ECDFC37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741" l="9783" r="89855">
                        <a14:foregroundMark x1="26087" y1="65185" x2="17391" y2="49259"/>
                        <a14:foregroundMark x1="63043" y1="85926" x2="63043" y2="9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26" y="1472291"/>
            <a:ext cx="714676" cy="699139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427F42B6-0BAE-8D59-4C46-E2D6A90D5B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024110"/>
              </p:ext>
            </p:extLst>
          </p:nvPr>
        </p:nvGraphicFramePr>
        <p:xfrm>
          <a:off x="1554617" y="1184010"/>
          <a:ext cx="8756304" cy="3970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n 5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2571FBEA-D8B1-84B8-991E-DBC12952DB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8483" y="1540814"/>
            <a:ext cx="471446" cy="4714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1C42A29-7793-F798-3B5B-E2564CB7EAF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5231"/>
          <a:stretch>
            <a:fillRect/>
          </a:stretch>
        </p:blipFill>
        <p:spPr>
          <a:xfrm flipH="1">
            <a:off x="6910260" y="2824845"/>
            <a:ext cx="1198452" cy="86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2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63394-87F5-96AE-9D18-8AE536515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D16B2145-F9E7-C0AC-3FF8-CBA7451309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E4461D2-8A6F-C21F-ACD9-86AA94E5D445}"/>
              </a:ext>
            </a:extLst>
          </p:cNvPr>
          <p:cNvSpPr txBox="1"/>
          <p:nvPr/>
        </p:nvSpPr>
        <p:spPr>
          <a:xfrm>
            <a:off x="1276350" y="2828836"/>
            <a:ext cx="977596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700" b="1" dirty="0" err="1">
                <a:solidFill>
                  <a:schemeClr val="bg1"/>
                </a:solidFill>
              </a:rPr>
              <a:t>To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promote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the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exchange</a:t>
            </a:r>
            <a:r>
              <a:rPr lang="es-ES" sz="2700" b="1" dirty="0">
                <a:solidFill>
                  <a:schemeClr val="bg1"/>
                </a:solidFill>
              </a:rPr>
              <a:t> and </a:t>
            </a:r>
            <a:r>
              <a:rPr lang="es-ES" sz="2700" b="1" dirty="0" err="1">
                <a:solidFill>
                  <a:schemeClr val="bg1"/>
                </a:solidFill>
              </a:rPr>
              <a:t>discussion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of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clinical</a:t>
            </a:r>
            <a:r>
              <a:rPr lang="es-ES" sz="2700" b="1" dirty="0">
                <a:solidFill>
                  <a:schemeClr val="bg1"/>
                </a:solidFill>
              </a:rPr>
              <a:t> cases </a:t>
            </a:r>
            <a:r>
              <a:rPr lang="es-ES" sz="2700" b="1" dirty="0" err="1">
                <a:solidFill>
                  <a:schemeClr val="bg1"/>
                </a:solidFill>
              </a:rPr>
              <a:t>involving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patients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with</a:t>
            </a:r>
            <a:r>
              <a:rPr lang="es-ES" sz="2700" b="1" dirty="0">
                <a:solidFill>
                  <a:schemeClr val="bg1"/>
                </a:solidFill>
              </a:rPr>
              <a:t> T2DM </a:t>
            </a:r>
            <a:r>
              <a:rPr lang="es-ES" sz="2700" b="1" dirty="0" err="1">
                <a:solidFill>
                  <a:schemeClr val="bg1"/>
                </a:solidFill>
              </a:rPr>
              <a:t>among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students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from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different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health</a:t>
            </a:r>
            <a:r>
              <a:rPr lang="es-ES" sz="2700" b="1" dirty="0">
                <a:solidFill>
                  <a:schemeClr val="bg1"/>
                </a:solidFill>
              </a:rPr>
              <a:t> </a:t>
            </a:r>
            <a:r>
              <a:rPr lang="es-ES" sz="2700" b="1" dirty="0" err="1">
                <a:solidFill>
                  <a:schemeClr val="bg1"/>
                </a:solidFill>
              </a:rPr>
              <a:t>science</a:t>
            </a:r>
            <a:r>
              <a:rPr lang="es-ES" sz="2700" b="1" dirty="0">
                <a:solidFill>
                  <a:schemeClr val="bg1"/>
                </a:solidFill>
              </a:rPr>
              <a:t> disciplines.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072079-6CC7-9A59-CA8C-6B9B31BAE7EE}"/>
              </a:ext>
            </a:extLst>
          </p:cNvPr>
          <p:cNvSpPr txBox="1"/>
          <p:nvPr/>
        </p:nvSpPr>
        <p:spPr>
          <a:xfrm>
            <a:off x="3595044" y="227456"/>
            <a:ext cx="50019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Aims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Objectives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377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FADBA-F938-4A24-6CF6-3C90D8DF8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9E6A7EFB-EEA3-B44E-C1F0-81717E460E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DE111198-981D-6B5F-6C8D-19C266A2901B}"/>
              </a:ext>
            </a:extLst>
          </p:cNvPr>
          <p:cNvSpPr txBox="1"/>
          <p:nvPr/>
        </p:nvSpPr>
        <p:spPr>
          <a:xfrm>
            <a:off x="3136249" y="158876"/>
            <a:ext cx="59997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Materials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methods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18E7468-8B2E-3656-A764-9C769E4E8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5608035"/>
              </p:ext>
            </p:extLst>
          </p:nvPr>
        </p:nvGraphicFramePr>
        <p:xfrm>
          <a:off x="-377687" y="596198"/>
          <a:ext cx="11360495" cy="6009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40188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FE0FE-8390-EB32-4353-373F91FF7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CDEBFD50-FF1F-D374-5436-BDC20D7781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B1D5194-71AC-BAC3-A659-70C849DAD028}"/>
              </a:ext>
            </a:extLst>
          </p:cNvPr>
          <p:cNvSpPr txBox="1"/>
          <p:nvPr/>
        </p:nvSpPr>
        <p:spPr>
          <a:xfrm>
            <a:off x="745417" y="2845178"/>
            <a:ext cx="451398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i="1" dirty="0"/>
          </a:p>
          <a:p>
            <a:r>
              <a:rPr lang="es-ES" sz="2000" dirty="0" err="1"/>
              <a:t>Infographics</a:t>
            </a:r>
            <a:r>
              <a:rPr lang="es-ES" sz="2000" dirty="0"/>
              <a:t> and </a:t>
            </a:r>
            <a:r>
              <a:rPr lang="es-ES" sz="2000" dirty="0" err="1"/>
              <a:t>guidelines</a:t>
            </a:r>
            <a:r>
              <a:rPr lang="es-ES" sz="2000" dirty="0"/>
              <a:t> </a:t>
            </a:r>
            <a:r>
              <a:rPr lang="es-ES" sz="2000" dirty="0" err="1"/>
              <a:t>available</a:t>
            </a:r>
            <a:r>
              <a:rPr lang="es-ES" sz="2000" dirty="0"/>
              <a:t> online and </a:t>
            </a:r>
            <a:r>
              <a:rPr lang="es-ES" sz="2000" dirty="0" err="1"/>
              <a:t>distributed</a:t>
            </a:r>
            <a:r>
              <a:rPr lang="es-ES" sz="2000" dirty="0"/>
              <a:t> in </a:t>
            </a:r>
            <a:r>
              <a:rPr lang="es-ES" sz="2000" dirty="0" err="1"/>
              <a:t>print</a:t>
            </a:r>
            <a:r>
              <a:rPr lang="es-ES" sz="2000" dirty="0"/>
              <a:t>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612A7F6-6510-B8EB-279D-1C0083B12A19}"/>
              </a:ext>
            </a:extLst>
          </p:cNvPr>
          <p:cNvSpPr txBox="1"/>
          <p:nvPr/>
        </p:nvSpPr>
        <p:spPr>
          <a:xfrm>
            <a:off x="2921850" y="6576937"/>
            <a:ext cx="6142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0233B8B-519E-5B6A-6F21-F062526A3FA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</a:blip>
          <a:srcRect l="59420" t="17156" r="26452" b="27905"/>
          <a:stretch>
            <a:fillRect/>
          </a:stretch>
        </p:blipFill>
        <p:spPr>
          <a:xfrm>
            <a:off x="8231098" y="1300390"/>
            <a:ext cx="522730" cy="458974"/>
          </a:xfrm>
          <a:prstGeom prst="round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7FA131D-7529-4817-2218-12805DE4057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</a:blip>
          <a:srcRect l="33156" t="18974" r="53125" b="17794"/>
          <a:stretch>
            <a:fillRect/>
          </a:stretch>
        </p:blipFill>
        <p:spPr>
          <a:xfrm>
            <a:off x="7111445" y="1279483"/>
            <a:ext cx="461085" cy="479881"/>
          </a:xfrm>
          <a:prstGeom prst="round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DFDD5E3-0F0E-0950-FB81-034024F183E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</a:blip>
          <a:srcRect l="5363" t="13574" r="78134" b="15201"/>
          <a:stretch>
            <a:fillRect/>
          </a:stretch>
        </p:blipFill>
        <p:spPr>
          <a:xfrm>
            <a:off x="6548950" y="1279483"/>
            <a:ext cx="461085" cy="449372"/>
          </a:xfrm>
          <a:prstGeom prst="roundRect">
            <a:avLst/>
          </a:prstGeom>
        </p:spPr>
      </p:pic>
      <p:pic>
        <p:nvPicPr>
          <p:cNvPr id="18" name="Imagen 17" descr="Icono&#10;&#10;El contenido generado por IA puede ser incorrecto.">
            <a:extLst>
              <a:ext uri="{FF2B5EF4-FFF2-40B4-BE49-F238E27FC236}">
                <a16:creationId xmlns:a16="http://schemas.microsoft.com/office/drawing/2014/main" id="{618153DD-50D3-345E-211D-1D65AB334A4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5" t="22287" r="21543" b="22287"/>
          <a:stretch>
            <a:fillRect/>
          </a:stretch>
        </p:blipFill>
        <p:spPr>
          <a:xfrm>
            <a:off x="7673940" y="1295235"/>
            <a:ext cx="434816" cy="474877"/>
          </a:xfrm>
          <a:prstGeom prst="round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42B1E71E-ACDA-1A8C-53DF-882A5F74E380}"/>
              </a:ext>
            </a:extLst>
          </p:cNvPr>
          <p:cNvSpPr txBox="1"/>
          <p:nvPr/>
        </p:nvSpPr>
        <p:spPr>
          <a:xfrm>
            <a:off x="3136249" y="158876"/>
            <a:ext cx="59997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Materials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methods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B71FA15-E5F1-F65C-910B-022EF5DDC876}"/>
              </a:ext>
            </a:extLst>
          </p:cNvPr>
          <p:cNvSpPr txBox="1"/>
          <p:nvPr/>
        </p:nvSpPr>
        <p:spPr>
          <a:xfrm>
            <a:off x="429421" y="1356567"/>
            <a:ext cx="615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/>
              <a:t>Participants</a:t>
            </a:r>
            <a:r>
              <a:rPr lang="es-ES" sz="2000" dirty="0"/>
              <a:t> 34 </a:t>
            </a:r>
            <a:r>
              <a:rPr lang="es-ES" sz="2000" dirty="0" err="1"/>
              <a:t>students</a:t>
            </a:r>
            <a:r>
              <a:rPr lang="es-ES" sz="2000" dirty="0"/>
              <a:t> at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University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Barcelona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7BB1B36E-A020-5047-2A00-BF4AA2566E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162" t="6614" b="32889"/>
          <a:stretch>
            <a:fillRect/>
          </a:stretch>
        </p:blipFill>
        <p:spPr>
          <a:xfrm>
            <a:off x="745417" y="4227536"/>
            <a:ext cx="3768570" cy="1882348"/>
          </a:xfrm>
          <a:prstGeom prst="rect">
            <a:avLst/>
          </a:prstGeom>
        </p:spPr>
      </p:pic>
      <p:pic>
        <p:nvPicPr>
          <p:cNvPr id="5" name="Imagen 4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C2DBD695-9042-5306-2DA1-E2EB636AAA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323" y="2619305"/>
            <a:ext cx="1272181" cy="398876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2EBA561-9856-4879-0EFA-4790DFAA0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7308" y="2608594"/>
            <a:ext cx="1559034" cy="401018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F779910-8FD0-426C-62C9-EB82A5DE41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9404" y="2608595"/>
            <a:ext cx="1269673" cy="399947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2CA2E2D-208B-4D66-91F8-CC2E1F3BE3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7862" y="2608594"/>
            <a:ext cx="1269673" cy="399947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4265ADD2-95CE-9E9B-E3DE-C1DF32D58F4A}"/>
              </a:ext>
            </a:extLst>
          </p:cNvPr>
          <p:cNvGrpSpPr/>
          <p:nvPr/>
        </p:nvGrpSpPr>
        <p:grpSpPr>
          <a:xfrm>
            <a:off x="872165" y="1938551"/>
            <a:ext cx="1066987" cy="1053555"/>
            <a:chOff x="4931928" y="530878"/>
            <a:chExt cx="2646857" cy="2329545"/>
          </a:xfrm>
        </p:grpSpPr>
        <p:sp>
          <p:nvSpPr>
            <p:cNvPr id="6" name="Forma 5">
              <a:extLst>
                <a:ext uri="{FF2B5EF4-FFF2-40B4-BE49-F238E27FC236}">
                  <a16:creationId xmlns:a16="http://schemas.microsoft.com/office/drawing/2014/main" id="{8D49873E-05EF-18ED-25D9-99DB6948915C}"/>
                </a:ext>
              </a:extLst>
            </p:cNvPr>
            <p:cNvSpPr/>
            <p:nvPr/>
          </p:nvSpPr>
          <p:spPr>
            <a:xfrm rot="20700000">
              <a:off x="4931928" y="530878"/>
              <a:ext cx="2646857" cy="2329545"/>
            </a:xfrm>
            <a:prstGeom prst="gear6">
              <a:avLst/>
            </a:prstGeom>
            <a:solidFill>
              <a:srgbClr val="EABA9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orma 4">
              <a:extLst>
                <a:ext uri="{FF2B5EF4-FFF2-40B4-BE49-F238E27FC236}">
                  <a16:creationId xmlns:a16="http://schemas.microsoft.com/office/drawing/2014/main" id="{E292BAE1-3F05-9D6C-02DE-8094718E26AE}"/>
                </a:ext>
              </a:extLst>
            </p:cNvPr>
            <p:cNvSpPr txBox="1"/>
            <p:nvPr/>
          </p:nvSpPr>
          <p:spPr>
            <a:xfrm>
              <a:off x="5531282" y="1022995"/>
              <a:ext cx="1448149" cy="1345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000" b="1" kern="1200" dirty="0">
                  <a:solidFill>
                    <a:schemeClr val="tx2"/>
                  </a:solidFill>
                </a:rPr>
                <a:t>1</a:t>
              </a: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A1EFB2DE-A5C5-718C-DC19-56729E249F3E}"/>
              </a:ext>
            </a:extLst>
          </p:cNvPr>
          <p:cNvSpPr txBox="1"/>
          <p:nvPr/>
        </p:nvSpPr>
        <p:spPr>
          <a:xfrm>
            <a:off x="2092390" y="2231567"/>
            <a:ext cx="282843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 err="1"/>
              <a:t>Prebriefing</a:t>
            </a:r>
            <a:r>
              <a:rPr lang="es-ES" sz="2000" b="1" dirty="0"/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974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922C4-70B2-859E-377D-9A45AE6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2E195495-A36A-3311-3367-D25A99CBC2F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" y="1658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6ACDCD6-F062-8C77-6397-E473022C0613}"/>
              </a:ext>
            </a:extLst>
          </p:cNvPr>
          <p:cNvSpPr txBox="1"/>
          <p:nvPr/>
        </p:nvSpPr>
        <p:spPr>
          <a:xfrm>
            <a:off x="2921850" y="6576937"/>
            <a:ext cx="6142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A70D25F-48D5-CF96-77EA-E638CEC0E185}"/>
              </a:ext>
            </a:extLst>
          </p:cNvPr>
          <p:cNvSpPr txBox="1"/>
          <p:nvPr/>
        </p:nvSpPr>
        <p:spPr>
          <a:xfrm>
            <a:off x="3136249" y="158876"/>
            <a:ext cx="59997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Materials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methods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3EF5623-7D1F-5D96-0EA3-65F2875C0F10}"/>
              </a:ext>
            </a:extLst>
          </p:cNvPr>
          <p:cNvSpPr txBox="1"/>
          <p:nvPr/>
        </p:nvSpPr>
        <p:spPr>
          <a:xfrm>
            <a:off x="2632726" y="2655527"/>
            <a:ext cx="69265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000" dirty="0"/>
          </a:p>
          <a:p>
            <a:r>
              <a:rPr lang="es-ES" sz="2000" dirty="0"/>
              <a:t>Virtual </a:t>
            </a:r>
            <a:r>
              <a:rPr lang="es-ES" sz="2000" dirty="0" err="1"/>
              <a:t>reality</a:t>
            </a:r>
            <a:r>
              <a:rPr lang="es-ES" sz="2000" dirty="0"/>
              <a:t> </a:t>
            </a:r>
            <a:r>
              <a:rPr lang="es-ES" sz="2000" dirty="0" err="1"/>
              <a:t>headset</a:t>
            </a:r>
            <a:r>
              <a:rPr lang="es-ES" sz="2000" dirty="0"/>
              <a:t> </a:t>
            </a:r>
            <a:r>
              <a:rPr lang="es-ES" sz="2000" dirty="0" err="1"/>
              <a:t>for</a:t>
            </a:r>
            <a:r>
              <a:rPr lang="es-ES" sz="2000" dirty="0"/>
              <a:t> </a:t>
            </a:r>
            <a:r>
              <a:rPr lang="es-ES" sz="2000" dirty="0" err="1"/>
              <a:t>an</a:t>
            </a:r>
            <a:r>
              <a:rPr lang="es-ES" sz="2000" dirty="0"/>
              <a:t> </a:t>
            </a:r>
            <a:r>
              <a:rPr lang="es-ES" sz="2000" dirty="0" err="1"/>
              <a:t>immersive</a:t>
            </a:r>
            <a:r>
              <a:rPr lang="es-ES" sz="2000" dirty="0"/>
              <a:t> 31-minute </a:t>
            </a:r>
            <a:r>
              <a:rPr lang="es-ES" sz="2000" dirty="0" err="1"/>
              <a:t>visit</a:t>
            </a:r>
            <a:r>
              <a:rPr lang="es-ES" sz="2000" dirty="0"/>
              <a:t> </a:t>
            </a:r>
            <a:r>
              <a:rPr lang="es-ES" sz="2000" dirty="0" err="1"/>
              <a:t>through</a:t>
            </a:r>
            <a:r>
              <a:rPr lang="es-ES" sz="2000" dirty="0"/>
              <a:t> 4 </a:t>
            </a:r>
            <a:r>
              <a:rPr lang="es-ES" sz="2000" dirty="0" err="1"/>
              <a:t>clinical</a:t>
            </a:r>
            <a:r>
              <a:rPr lang="es-ES" sz="2000" dirty="0"/>
              <a:t> </a:t>
            </a:r>
            <a:r>
              <a:rPr lang="es-ES" sz="2000" dirty="0" err="1"/>
              <a:t>consultations</a:t>
            </a:r>
            <a:r>
              <a:rPr lang="es-ES" sz="2000" dirty="0"/>
              <a:t>.</a:t>
            </a:r>
          </a:p>
        </p:txBody>
      </p:sp>
      <p:pic>
        <p:nvPicPr>
          <p:cNvPr id="10" name="Imagen 9" descr="Una persona sentada en un escritorio&#10;&#10;El contenido generado por IA puede ser incorrecto.">
            <a:extLst>
              <a:ext uri="{FF2B5EF4-FFF2-40B4-BE49-F238E27FC236}">
                <a16:creationId xmlns:a16="http://schemas.microsoft.com/office/drawing/2014/main" id="{1227F9BE-0872-5096-B7C8-37F31E409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664" y="4103455"/>
            <a:ext cx="4828155" cy="2521431"/>
          </a:xfrm>
          <a:prstGeom prst="rect">
            <a:avLst/>
          </a:prstGeom>
        </p:spPr>
      </p:pic>
      <p:pic>
        <p:nvPicPr>
          <p:cNvPr id="15" name="Imagen 14" descr="Una persona sentado en una oficina&#10;&#10;El contenido generado por IA puede ser incorrecto.">
            <a:extLst>
              <a:ext uri="{FF2B5EF4-FFF2-40B4-BE49-F238E27FC236}">
                <a16:creationId xmlns:a16="http://schemas.microsoft.com/office/drawing/2014/main" id="{1567C3D0-DCB2-7FA7-271A-C50A69414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84" y="4079911"/>
            <a:ext cx="4494931" cy="2528399"/>
          </a:xfrm>
          <a:prstGeom prst="rect">
            <a:avLst/>
          </a:prstGeom>
        </p:spPr>
      </p:pic>
      <p:pic>
        <p:nvPicPr>
          <p:cNvPr id="7" name="Imagen 6" descr="Imagen que contiene persona, interior, mujer, frente&#10;&#10;El contenido generado por IA puede ser incorrecto.">
            <a:extLst>
              <a:ext uri="{FF2B5EF4-FFF2-40B4-BE49-F238E27FC236}">
                <a16:creationId xmlns:a16="http://schemas.microsoft.com/office/drawing/2014/main" id="{BD03586A-1028-B536-FCFE-7E2DF4B040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6" r="17759"/>
          <a:stretch>
            <a:fillRect/>
          </a:stretch>
        </p:blipFill>
        <p:spPr>
          <a:xfrm>
            <a:off x="335097" y="3274377"/>
            <a:ext cx="1773897" cy="1611067"/>
          </a:xfrm>
          <a:prstGeom prst="rect">
            <a:avLst/>
          </a:prstGeom>
        </p:spPr>
      </p:pic>
      <p:pic>
        <p:nvPicPr>
          <p:cNvPr id="5" name="Imagen 4" descr="Un grupo de personas con gafas de sol&#10;&#10;El contenido generado por IA puede ser incorrecto.">
            <a:extLst>
              <a:ext uri="{FF2B5EF4-FFF2-40B4-BE49-F238E27FC236}">
                <a16:creationId xmlns:a16="http://schemas.microsoft.com/office/drawing/2014/main" id="{4B826B62-DBFA-DD59-E99D-135438CDCB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4" b="14744"/>
          <a:stretch>
            <a:fillRect/>
          </a:stretch>
        </p:blipFill>
        <p:spPr>
          <a:xfrm>
            <a:off x="9402565" y="3163360"/>
            <a:ext cx="2586038" cy="161106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236F25B-5633-ACC6-7361-E79C9A94E2B3}"/>
              </a:ext>
            </a:extLst>
          </p:cNvPr>
          <p:cNvSpPr txBox="1"/>
          <p:nvPr/>
        </p:nvSpPr>
        <p:spPr>
          <a:xfrm>
            <a:off x="3666010" y="1739433"/>
            <a:ext cx="282843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 err="1"/>
              <a:t>Immersion</a:t>
            </a:r>
            <a:endParaRPr lang="es-ES" sz="2000" b="1" dirty="0"/>
          </a:p>
          <a:p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1FC91F9-6793-8155-84E1-EA7C53CF17FA}"/>
              </a:ext>
            </a:extLst>
          </p:cNvPr>
          <p:cNvGrpSpPr/>
          <p:nvPr/>
        </p:nvGrpSpPr>
        <p:grpSpPr>
          <a:xfrm>
            <a:off x="2610151" y="1532953"/>
            <a:ext cx="1052196" cy="1015663"/>
            <a:chOff x="3256772" y="2046769"/>
            <a:chExt cx="2834494" cy="2714721"/>
          </a:xfrm>
        </p:grpSpPr>
        <p:sp>
          <p:nvSpPr>
            <p:cNvPr id="6" name="Forma 5">
              <a:extLst>
                <a:ext uri="{FF2B5EF4-FFF2-40B4-BE49-F238E27FC236}">
                  <a16:creationId xmlns:a16="http://schemas.microsoft.com/office/drawing/2014/main" id="{D8661546-E378-AE56-FD2A-3194B5BCCA00}"/>
                </a:ext>
              </a:extLst>
            </p:cNvPr>
            <p:cNvSpPr/>
            <p:nvPr/>
          </p:nvSpPr>
          <p:spPr>
            <a:xfrm>
              <a:off x="3256772" y="2046769"/>
              <a:ext cx="2834494" cy="2714721"/>
            </a:xfrm>
            <a:prstGeom prst="gear6">
              <a:avLst/>
            </a:prstGeom>
            <a:solidFill>
              <a:srgbClr val="FCBC70">
                <a:alpha val="96078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orma 4">
              <a:extLst>
                <a:ext uri="{FF2B5EF4-FFF2-40B4-BE49-F238E27FC236}">
                  <a16:creationId xmlns:a16="http://schemas.microsoft.com/office/drawing/2014/main" id="{2FFE48AC-8DCE-BFE0-735C-8FB227B664C8}"/>
                </a:ext>
              </a:extLst>
            </p:cNvPr>
            <p:cNvSpPr txBox="1"/>
            <p:nvPr/>
          </p:nvSpPr>
          <p:spPr>
            <a:xfrm>
              <a:off x="3957622" y="2734339"/>
              <a:ext cx="1432794" cy="13395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000" b="1" kern="1200" dirty="0">
                  <a:solidFill>
                    <a:schemeClr val="tx2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537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1D121-D400-0A1B-9F75-2931EA7A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35C445CF-7FF6-FD7F-C44C-817A407E4CF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BCEFC22-CB27-72A9-9559-6847BB706D39}"/>
              </a:ext>
            </a:extLst>
          </p:cNvPr>
          <p:cNvSpPr txBox="1"/>
          <p:nvPr/>
        </p:nvSpPr>
        <p:spPr>
          <a:xfrm>
            <a:off x="2921850" y="6576937"/>
            <a:ext cx="6142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4FBC73E-9D55-C1EA-1161-F088D7180919}"/>
              </a:ext>
            </a:extLst>
          </p:cNvPr>
          <p:cNvSpPr txBox="1"/>
          <p:nvPr/>
        </p:nvSpPr>
        <p:spPr>
          <a:xfrm>
            <a:off x="3136249" y="158876"/>
            <a:ext cx="59997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Materials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methods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1D1C637A-EC35-65ED-EDC7-4D4344A307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231" r="30582" b="10603"/>
          <a:stretch>
            <a:fillRect/>
          </a:stretch>
        </p:blipFill>
        <p:spPr>
          <a:xfrm>
            <a:off x="351016" y="2431042"/>
            <a:ext cx="4512275" cy="283568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AFD3188C-3070-AC25-69DA-AB0E64189727}"/>
              </a:ext>
            </a:extLst>
          </p:cNvPr>
          <p:cNvSpPr txBox="1"/>
          <p:nvPr/>
        </p:nvSpPr>
        <p:spPr>
          <a:xfrm>
            <a:off x="5538952" y="3037573"/>
            <a:ext cx="53077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s-ES" dirty="0" err="1"/>
              <a:t>Degree-specific</a:t>
            </a:r>
            <a:r>
              <a:rPr lang="es-ES" dirty="0"/>
              <a:t> </a:t>
            </a:r>
            <a:r>
              <a:rPr lang="es-ES" dirty="0" err="1"/>
              <a:t>groups</a:t>
            </a:r>
            <a:r>
              <a:rPr lang="es-ES" dirty="0"/>
              <a:t> </a:t>
            </a:r>
            <a:r>
              <a:rPr lang="es-ES" dirty="0" err="1"/>
              <a:t>analysed</a:t>
            </a:r>
            <a:r>
              <a:rPr lang="es-ES" dirty="0"/>
              <a:t> 4 </a:t>
            </a:r>
            <a:r>
              <a:rPr lang="es-ES" dirty="0" err="1"/>
              <a:t>clinical</a:t>
            </a:r>
            <a:r>
              <a:rPr lang="es-ES" dirty="0"/>
              <a:t> cases. </a:t>
            </a:r>
          </a:p>
          <a:p>
            <a:pPr marL="342900" indent="-342900">
              <a:buFont typeface="+mj-lt"/>
              <a:buAutoNum type="alphaLcParenR"/>
            </a:pPr>
            <a:r>
              <a:rPr lang="es-ES" dirty="0" err="1"/>
              <a:t>Reorganization</a:t>
            </a:r>
            <a:r>
              <a:rPr lang="es-ES" dirty="0"/>
              <a:t> </a:t>
            </a:r>
            <a:r>
              <a:rPr lang="es-ES" dirty="0" err="1"/>
              <a:t>into</a:t>
            </a:r>
            <a:r>
              <a:rPr lang="es-ES" dirty="0"/>
              <a:t> 4 </a:t>
            </a:r>
            <a:r>
              <a:rPr lang="es-ES" dirty="0" err="1"/>
              <a:t>mixed</a:t>
            </a:r>
            <a:r>
              <a:rPr lang="es-ES" dirty="0"/>
              <a:t> </a:t>
            </a:r>
            <a:r>
              <a:rPr lang="es-ES" dirty="0" err="1"/>
              <a:t>groups</a:t>
            </a:r>
            <a:r>
              <a:rPr lang="es-ES" dirty="0"/>
              <a:t>, </a:t>
            </a:r>
            <a:r>
              <a:rPr lang="es-ES" dirty="0" err="1"/>
              <a:t>each</a:t>
            </a:r>
            <a:r>
              <a:rPr lang="es-ES" dirty="0"/>
              <a:t> </a:t>
            </a:r>
            <a:r>
              <a:rPr lang="es-ES" dirty="0" err="1"/>
              <a:t>assigned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dirty="0"/>
              <a:t> </a:t>
            </a:r>
            <a:r>
              <a:rPr lang="es-ES" dirty="0" err="1"/>
              <a:t>clinical</a:t>
            </a:r>
            <a:r>
              <a:rPr lang="es-ES" dirty="0"/>
              <a:t> case </a:t>
            </a:r>
            <a:r>
              <a:rPr lang="es-ES" dirty="0" err="1"/>
              <a:t>to</a:t>
            </a:r>
            <a:r>
              <a:rPr lang="es-ES" dirty="0"/>
              <a:t> prepare and </a:t>
            </a:r>
            <a:r>
              <a:rPr lang="es-ES" dirty="0" err="1"/>
              <a:t>present</a:t>
            </a:r>
            <a:r>
              <a:rPr lang="es-ES" dirty="0"/>
              <a:t>.</a:t>
            </a:r>
          </a:p>
          <a:p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511C43-8C52-36A6-EB25-453B89A8896A}"/>
              </a:ext>
            </a:extLst>
          </p:cNvPr>
          <p:cNvSpPr txBox="1"/>
          <p:nvPr/>
        </p:nvSpPr>
        <p:spPr>
          <a:xfrm>
            <a:off x="6702291" y="1744945"/>
            <a:ext cx="282843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/>
              <a:t>Debriefing</a:t>
            </a:r>
            <a:endParaRPr lang="es-ES" sz="2000" b="1" dirty="0"/>
          </a:p>
          <a:p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CB5C1F1-D1A2-C964-F141-E5EBBD5E123B}"/>
              </a:ext>
            </a:extLst>
          </p:cNvPr>
          <p:cNvGrpSpPr/>
          <p:nvPr/>
        </p:nvGrpSpPr>
        <p:grpSpPr>
          <a:xfrm>
            <a:off x="5486243" y="1543837"/>
            <a:ext cx="969604" cy="984885"/>
            <a:chOff x="5573951" y="3214494"/>
            <a:chExt cx="3053304" cy="2794558"/>
          </a:xfrm>
        </p:grpSpPr>
        <p:sp>
          <p:nvSpPr>
            <p:cNvPr id="5" name="Forma 4">
              <a:extLst>
                <a:ext uri="{FF2B5EF4-FFF2-40B4-BE49-F238E27FC236}">
                  <a16:creationId xmlns:a16="http://schemas.microsoft.com/office/drawing/2014/main" id="{E5F95A1D-B45C-E31D-E27C-87A0B5107961}"/>
                </a:ext>
              </a:extLst>
            </p:cNvPr>
            <p:cNvSpPr/>
            <p:nvPr/>
          </p:nvSpPr>
          <p:spPr>
            <a:xfrm>
              <a:off x="5573951" y="3214494"/>
              <a:ext cx="3053304" cy="2794558"/>
            </a:xfrm>
            <a:prstGeom prst="gear9">
              <a:avLst/>
            </a:prstGeom>
            <a:solidFill>
              <a:srgbClr val="FFCB9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6" name="Forma 4">
              <a:extLst>
                <a:ext uri="{FF2B5EF4-FFF2-40B4-BE49-F238E27FC236}">
                  <a16:creationId xmlns:a16="http://schemas.microsoft.com/office/drawing/2014/main" id="{5996EA27-C19E-592D-9765-0EC0C19CFDB1}"/>
                </a:ext>
              </a:extLst>
            </p:cNvPr>
            <p:cNvSpPr txBox="1"/>
            <p:nvPr/>
          </p:nvSpPr>
          <p:spPr>
            <a:xfrm>
              <a:off x="6168463" y="3869106"/>
              <a:ext cx="1864280" cy="14364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000" b="1" kern="1200" dirty="0">
                  <a:solidFill>
                    <a:schemeClr val="tx2"/>
                  </a:solidFill>
                  <a:latin typeface="+mn-lt"/>
                  <a:cs typeface="Poppins" pitchFamily="2" charset="77"/>
                </a:rPr>
                <a:t>3</a:t>
              </a:r>
              <a:endParaRPr lang="es-ES" sz="3000" b="1" kern="1200" dirty="0">
                <a:solidFill>
                  <a:schemeClr val="tx2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092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26ABB-C94E-E819-1337-F56F7380F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D71C1965-C487-A642-F86F-57EBF99895D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" y="1658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78C828A-A21A-4D83-359C-CDE7EDEA2AF5}"/>
              </a:ext>
            </a:extLst>
          </p:cNvPr>
          <p:cNvSpPr txBox="1"/>
          <p:nvPr/>
        </p:nvSpPr>
        <p:spPr>
          <a:xfrm>
            <a:off x="2921850" y="6576937"/>
            <a:ext cx="6142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BF9806C-0358-8611-68EA-5C9E69CC5CE1}"/>
              </a:ext>
            </a:extLst>
          </p:cNvPr>
          <p:cNvSpPr txBox="1"/>
          <p:nvPr/>
        </p:nvSpPr>
        <p:spPr>
          <a:xfrm>
            <a:off x="3136249" y="158876"/>
            <a:ext cx="59997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Materials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methods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115944-9F95-B24F-6404-99162D5D2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07" y="1879349"/>
            <a:ext cx="2700928" cy="3901340"/>
          </a:xfrm>
          <a:prstGeom prst="rect">
            <a:avLst/>
          </a:prstGeom>
        </p:spPr>
      </p:pic>
      <p:pic>
        <p:nvPicPr>
          <p:cNvPr id="10" name="Imagen 9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DFACBD33-B3E9-F234-1C15-C7DB6E15E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79349"/>
            <a:ext cx="2704135" cy="3896789"/>
          </a:xfrm>
          <a:prstGeom prst="rect">
            <a:avLst/>
          </a:prstGeom>
        </p:spPr>
      </p:pic>
      <p:pic>
        <p:nvPicPr>
          <p:cNvPr id="15" name="Imagen 14" descr="Captura de pantalla de un celular con texto e imágenes&#10;&#10;El contenido generado por IA puede ser incorrecto.">
            <a:extLst>
              <a:ext uri="{FF2B5EF4-FFF2-40B4-BE49-F238E27FC236}">
                <a16:creationId xmlns:a16="http://schemas.microsoft.com/office/drawing/2014/main" id="{1E76E23E-6EDC-9B47-67DA-31B166CD3D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00" y="1877153"/>
            <a:ext cx="2704135" cy="3901340"/>
          </a:xfrm>
          <a:prstGeom prst="rect">
            <a:avLst/>
          </a:prstGeom>
        </p:spPr>
      </p:pic>
      <p:pic>
        <p:nvPicPr>
          <p:cNvPr id="4" name="Imagen 3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368DC01C-DE2E-8477-F562-27F4E87A91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809" y="1877153"/>
            <a:ext cx="2704135" cy="389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84EFD-1998-C3FF-1E7F-3B2C84C8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dibujo de una ciudad&#10;&#10;El contenido generado por IA puede ser incorrecto.">
            <a:extLst>
              <a:ext uri="{FF2B5EF4-FFF2-40B4-BE49-F238E27FC236}">
                <a16:creationId xmlns:a16="http://schemas.microsoft.com/office/drawing/2014/main" id="{9F451EEE-04D1-D10E-35D1-E2545B1F6B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5AC4966-F520-4E83-6CA8-BCDD684F73E7}"/>
              </a:ext>
            </a:extLst>
          </p:cNvPr>
          <p:cNvSpPr txBox="1"/>
          <p:nvPr/>
        </p:nvSpPr>
        <p:spPr>
          <a:xfrm>
            <a:off x="2921850" y="6576937"/>
            <a:ext cx="6142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1EF55DD-1626-91EB-6A88-17D471E196DA}"/>
              </a:ext>
            </a:extLst>
          </p:cNvPr>
          <p:cNvSpPr txBox="1"/>
          <p:nvPr/>
        </p:nvSpPr>
        <p:spPr>
          <a:xfrm>
            <a:off x="3136249" y="158876"/>
            <a:ext cx="59997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solidFill>
                  <a:schemeClr val="bg1"/>
                </a:solidFill>
              </a:rPr>
              <a:t>Materials</a:t>
            </a:r>
            <a:r>
              <a:rPr lang="es-ES" sz="4000" b="1" dirty="0">
                <a:solidFill>
                  <a:schemeClr val="bg1"/>
                </a:solidFill>
              </a:rPr>
              <a:t> and </a:t>
            </a:r>
            <a:r>
              <a:rPr lang="es-ES" sz="4000" b="1" dirty="0" err="1">
                <a:solidFill>
                  <a:schemeClr val="bg1"/>
                </a:solidFill>
              </a:rPr>
              <a:t>methods</a:t>
            </a:r>
            <a:endParaRPr lang="es-ES" sz="4000" b="1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3168FCC1-5D61-4BC7-153C-7648C16C1C23}"/>
              </a:ext>
            </a:extLst>
          </p:cNvPr>
          <p:cNvSpPr txBox="1"/>
          <p:nvPr/>
        </p:nvSpPr>
        <p:spPr>
          <a:xfrm>
            <a:off x="665538" y="2108883"/>
            <a:ext cx="106555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 err="1"/>
              <a:t>Interprofessional</a:t>
            </a:r>
            <a:r>
              <a:rPr lang="es-ES" sz="2000" b="1" dirty="0"/>
              <a:t> </a:t>
            </a:r>
            <a:r>
              <a:rPr lang="es-ES" sz="2000" b="1" dirty="0" err="1"/>
              <a:t>Socialization</a:t>
            </a:r>
            <a:r>
              <a:rPr lang="es-ES" sz="2000" b="1" dirty="0"/>
              <a:t> and </a:t>
            </a:r>
            <a:r>
              <a:rPr lang="es-ES" sz="2000" b="1" dirty="0" err="1"/>
              <a:t>Values</a:t>
            </a:r>
            <a:r>
              <a:rPr lang="es-ES" sz="2000" b="1" dirty="0"/>
              <a:t> </a:t>
            </a:r>
            <a:r>
              <a:rPr lang="es-ES" sz="2000" b="1" dirty="0" err="1"/>
              <a:t>Scale</a:t>
            </a:r>
            <a:r>
              <a:rPr lang="es-ES" sz="2000" dirty="0"/>
              <a:t> (</a:t>
            </a:r>
            <a:r>
              <a:rPr lang="en-GB" sz="2000" dirty="0">
                <a:solidFill>
                  <a:schemeClr val="tx2"/>
                </a:solidFill>
                <a:latin typeface="WEB Regular Regular" panose="02000503040000020003" pitchFamily="2" charset="77"/>
                <a:cs typeface="Poppins" pitchFamily="2" charset="77"/>
              </a:rPr>
              <a:t>ISVS-21S)</a:t>
            </a:r>
            <a:r>
              <a:rPr lang="en-GB" sz="2000" baseline="30000" dirty="0">
                <a:solidFill>
                  <a:schemeClr val="tx2"/>
                </a:solidFill>
                <a:latin typeface="WEB Regular Regular" panose="02000503040000020003" pitchFamily="2" charset="77"/>
                <a:cs typeface="Poppins" pitchFamily="2" charset="77"/>
              </a:rPr>
              <a:t>1</a:t>
            </a:r>
            <a:r>
              <a:rPr lang="en-GB" sz="2000" dirty="0">
                <a:solidFill>
                  <a:schemeClr val="tx2"/>
                </a:solidFill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2000" dirty="0" err="1"/>
              <a:t>evaluated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perceptions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b="1" dirty="0" err="1"/>
              <a:t>knowledge</a:t>
            </a:r>
            <a:r>
              <a:rPr lang="es-ES" sz="2000" b="1" dirty="0"/>
              <a:t> </a:t>
            </a:r>
            <a:r>
              <a:rPr lang="es-ES" sz="2000" b="1" dirty="0" err="1"/>
              <a:t>acquired</a:t>
            </a:r>
            <a:r>
              <a:rPr lang="es-ES" sz="2000" b="1" dirty="0"/>
              <a:t> </a:t>
            </a:r>
            <a:r>
              <a:rPr lang="es-ES" sz="2000" dirty="0" err="1"/>
              <a:t>through</a:t>
            </a:r>
            <a:r>
              <a:rPr lang="es-ES" sz="2000" dirty="0"/>
              <a:t> </a:t>
            </a:r>
            <a:r>
              <a:rPr lang="es-ES" sz="2000" dirty="0" err="1"/>
              <a:t>educational</a:t>
            </a:r>
            <a:r>
              <a:rPr lang="es-ES" sz="2000" dirty="0"/>
              <a:t> </a:t>
            </a:r>
            <a:r>
              <a:rPr lang="es-ES" sz="2000" dirty="0" err="1"/>
              <a:t>interprofessional</a:t>
            </a:r>
            <a:r>
              <a:rPr lang="es-ES" sz="2000" dirty="0"/>
              <a:t> </a:t>
            </a:r>
            <a:r>
              <a:rPr lang="es-ES" sz="2000" dirty="0" err="1"/>
              <a:t>activities</a:t>
            </a:r>
            <a:r>
              <a:rPr lang="es-ES" sz="2000" dirty="0"/>
              <a:t> pre-</a:t>
            </a:r>
            <a:r>
              <a:rPr lang="es-ES" sz="2000" dirty="0" err="1"/>
              <a:t>experience</a:t>
            </a:r>
            <a:r>
              <a:rPr lang="es-ES" sz="2000" dirty="0"/>
              <a:t> and post-</a:t>
            </a:r>
            <a:r>
              <a:rPr lang="es-ES" sz="2000" dirty="0" err="1"/>
              <a:t>experience</a:t>
            </a:r>
            <a:r>
              <a:rPr lang="es-ES" sz="2000" dirty="0"/>
              <a:t>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 descr="Tabla&#10;&#10;El contenido generado por IA puede ser incorrecto.">
            <a:extLst>
              <a:ext uri="{FF2B5EF4-FFF2-40B4-BE49-F238E27FC236}">
                <a16:creationId xmlns:a16="http://schemas.microsoft.com/office/drawing/2014/main" id="{66849B3D-5CDA-8C73-8848-12E3B5C27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897" y="2988129"/>
            <a:ext cx="5524462" cy="302412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3D9B57C-EF9B-42A5-49E6-6F2B6DFA7067}"/>
              </a:ext>
            </a:extLst>
          </p:cNvPr>
          <p:cNvSpPr txBox="1"/>
          <p:nvPr/>
        </p:nvSpPr>
        <p:spPr>
          <a:xfrm>
            <a:off x="116686" y="6376882"/>
            <a:ext cx="11919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WEB Regular Regular" panose="02000503040000020003" pitchFamily="2" charset="77"/>
                <a:cs typeface="Poppins" pitchFamily="2" charset="77"/>
              </a:rPr>
              <a:t>1) 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González-Pascual, J. L., Márquez, M. G., Rodríguez-Rey, R., Zabaleta-Del-Olmo, E.,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Raurell-Torredà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, M., Romero-Collado, Á., &amp; Hidalgo-Sanz, B. (2022).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Adaptation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and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validation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of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the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Interprofessional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Socialization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and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Valuing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Scale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(ISVS) in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Spanish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university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health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sciences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students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. 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Journal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of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</a:t>
            </a:r>
            <a:r>
              <a:rPr lang="es-ES" sz="1000" dirty="0" err="1">
                <a:latin typeface="WEB Regular Regular" panose="02000503040000020003" pitchFamily="2" charset="77"/>
                <a:cs typeface="Poppins" pitchFamily="2" charset="77"/>
              </a:rPr>
              <a:t>interprofessional</a:t>
            </a:r>
            <a:r>
              <a:rPr lang="es-ES" sz="1000" dirty="0">
                <a:latin typeface="WEB Regular Regular" panose="02000503040000020003" pitchFamily="2" charset="77"/>
                <a:cs typeface="Poppins" pitchFamily="2" charset="77"/>
              </a:rPr>
              <a:t> care, 36(6), 916–922.</a:t>
            </a:r>
            <a:endParaRPr lang="es-ES" sz="1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F16E4C-71BD-8A0A-7092-E28A888B838F}"/>
              </a:ext>
            </a:extLst>
          </p:cNvPr>
          <p:cNvSpPr txBox="1"/>
          <p:nvPr/>
        </p:nvSpPr>
        <p:spPr>
          <a:xfrm>
            <a:off x="2634369" y="3216878"/>
            <a:ext cx="3641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7-point </a:t>
            </a:r>
            <a:r>
              <a:rPr lang="es-ES" dirty="0" err="1"/>
              <a:t>scale</a:t>
            </a:r>
            <a:r>
              <a:rPr lang="es-ES" dirty="0"/>
              <a:t>, </a:t>
            </a:r>
            <a:r>
              <a:rPr lang="es-ES" dirty="0" err="1"/>
              <a:t>where</a:t>
            </a:r>
            <a:r>
              <a:rPr lang="es-ES" dirty="0"/>
              <a:t> 1 </a:t>
            </a:r>
            <a:r>
              <a:rPr lang="es-ES" dirty="0" err="1"/>
              <a:t>means</a:t>
            </a:r>
            <a:r>
              <a:rPr lang="es-ES" dirty="0"/>
              <a:t> “</a:t>
            </a:r>
            <a:r>
              <a:rPr lang="es-ES" dirty="0" err="1"/>
              <a:t>Not</a:t>
            </a:r>
            <a:r>
              <a:rPr lang="es-ES" dirty="0"/>
              <a:t> at </a:t>
            </a:r>
            <a:r>
              <a:rPr lang="es-ES" dirty="0" err="1"/>
              <a:t>all</a:t>
            </a:r>
            <a:r>
              <a:rPr lang="es-ES" dirty="0"/>
              <a:t>” and 7 </a:t>
            </a:r>
            <a:r>
              <a:rPr lang="es-ES" dirty="0" err="1"/>
              <a:t>means</a:t>
            </a:r>
            <a:r>
              <a:rPr lang="es-ES" dirty="0"/>
              <a:t> “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highest</a:t>
            </a:r>
            <a:r>
              <a:rPr lang="es-ES" dirty="0"/>
              <a:t> </a:t>
            </a:r>
            <a:r>
              <a:rPr lang="es-ES" dirty="0" err="1"/>
              <a:t>degree</a:t>
            </a:r>
            <a:r>
              <a:rPr lang="es-ES" dirty="0"/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710468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507</Words>
  <Application>Microsoft Macintosh PowerPoint</Application>
  <PresentationFormat>Panorámica</PresentationFormat>
  <Paragraphs>60</Paragraphs>
  <Slides>12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-webkit-standard</vt:lpstr>
      <vt:lpstr>AkayaKanadaka</vt:lpstr>
      <vt:lpstr>Aptos</vt:lpstr>
      <vt:lpstr>Aptos Display</vt:lpstr>
      <vt:lpstr>Arial</vt:lpstr>
      <vt:lpstr>Google Sans</vt:lpstr>
      <vt:lpstr>WEB Regular Regular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Eduardo Valmaseda Castellon</dc:creator>
  <cp:lastModifiedBy>SOFIA VALMASEDA DE LA ROSA</cp:lastModifiedBy>
  <cp:revision>4</cp:revision>
  <dcterms:created xsi:type="dcterms:W3CDTF">2026-06-13T14:26:30Z</dcterms:created>
  <dcterms:modified xsi:type="dcterms:W3CDTF">2026-07-12T08:41:20Z</dcterms:modified>
</cp:coreProperties>
</file>