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8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68" r:id="rId2"/>
    <p:sldId id="256" r:id="rId3"/>
    <p:sldId id="263" r:id="rId4"/>
    <p:sldId id="269" r:id="rId5"/>
    <p:sldId id="257" r:id="rId6"/>
    <p:sldId id="264" r:id="rId7"/>
    <p:sldId id="270" r:id="rId8"/>
    <p:sldId id="271" r:id="rId9"/>
    <p:sldId id="266" r:id="rId10"/>
    <p:sldId id="260" r:id="rId11"/>
    <p:sldId id="267" r:id="rId12"/>
    <p:sldId id="265" r:id="rId13"/>
    <p:sldId id="262" r:id="rId14"/>
    <p:sldId id="272" r:id="rId15"/>
    <p:sldId id="261" r:id="rId16"/>
    <p:sldId id="258" r:id="rId17"/>
    <p:sldId id="259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89321" autoAdjust="0"/>
  </p:normalViewPr>
  <p:slideViewPr>
    <p:cSldViewPr snapToGrid="0">
      <p:cViewPr varScale="1">
        <p:scale>
          <a:sx n="94" d="100"/>
          <a:sy n="94" d="100"/>
        </p:scale>
        <p:origin x="84" y="15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Faster to Train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Hours / Days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Training Time in Days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FFD-4EC9-B930-B28FEEDDA5F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Months / Years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</c:f>
              <c:strCache>
                <c:ptCount val="1"/>
                <c:pt idx="0">
                  <c:v>Training Time in Days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FFD-4EC9-B930-B28FEEDDA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9120239"/>
        <c:axId val="1609704687"/>
      </c:barChart>
      <c:catAx>
        <c:axId val="182912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9704687"/>
        <c:crosses val="autoZero"/>
        <c:auto val="1"/>
        <c:lblAlgn val="ctr"/>
        <c:lblOffset val="100"/>
        <c:noMultiLvlLbl val="0"/>
      </c:catAx>
      <c:valAx>
        <c:axId val="1609704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912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4000" dirty="0"/>
              <a:t>Lower Hardware</a:t>
            </a:r>
          </a:p>
          <a:p>
            <a:pPr>
              <a:defRPr/>
            </a:pPr>
            <a:r>
              <a:rPr lang="en-GB" sz="4000" dirty="0"/>
              <a:t>Requirements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Consumer GFX Card</c:v>
                </c:pt>
              </c:strCache>
            </c:strRef>
          </c:tx>
          <c:spPr>
            <a:solidFill>
              <a:srgbClr val="92D050"/>
            </a:solidFill>
            <a:ln>
              <a:noFill/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Sheet1!$B$2</c:f>
              <c:numCache>
                <c:formatCode>General</c:formatCode>
                <c:ptCount val="1"/>
                <c:pt idx="0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6A3-4E9F-82BA-46A85AC229C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Data Centre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cat>
            <c:numRef>
              <c:f>Sheet1!$A$2</c:f>
              <c:numCache>
                <c:formatCode>General</c:formatCode>
                <c:ptCount val="1"/>
              </c:numCache>
            </c:numRef>
          </c:cat>
          <c:val>
            <c:numRef>
              <c:f>Sheet1!$C$2</c:f>
              <c:numCache>
                <c:formatCode>General</c:formatCode>
                <c:ptCount val="1"/>
                <c:pt idx="0">
                  <c:v>365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6A3-4E9F-82BA-46A85AC229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29120239"/>
        <c:axId val="1609704687"/>
      </c:barChart>
      <c:catAx>
        <c:axId val="1829120239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609704687"/>
        <c:crosses val="autoZero"/>
        <c:auto val="1"/>
        <c:lblAlgn val="ctr"/>
        <c:lblOffset val="100"/>
        <c:noMultiLvlLbl val="0"/>
      </c:catAx>
      <c:valAx>
        <c:axId val="1609704687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82912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kumimoji="0" lang="en-GB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Smaller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LoRA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Megabytes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4D-4BD8-B5E6-AFBA78E0D17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Base Model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Megabytes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74D-4BD8-B5E6-AFBA78E0D17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829120239"/>
        <c:axId val="1609704687"/>
      </c:barChart>
      <c:catAx>
        <c:axId val="182912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09704687"/>
        <c:crosses val="autoZero"/>
        <c:auto val="1"/>
        <c:lblAlgn val="ctr"/>
        <c:lblOffset val="100"/>
        <c:noMultiLvlLbl val="0"/>
      </c:catAx>
      <c:valAx>
        <c:axId val="1609704687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82912023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3A21E0-2130-4491-A2C5-E1E6BE72402F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0B7D6-C02F-420D-B78B-A702CCADCFD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053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E7D186-B433-2F32-B6DF-C551A37E8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B24288-80B0-51BE-A9C0-6C05725AEF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BD5321-1461-35AF-62B0-7E01E3E3D5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8FD6F-54F0-0C7B-EB94-4F2A644FF7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3811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RTX 3090</a:t>
            </a:r>
          </a:p>
          <a:p>
            <a:r>
              <a:rPr lang="en-GB" dirty="0"/>
              <a:t>Second hand under 1000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6041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099F3C-7FCD-C21A-21DF-8B1D686C0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FD19263-A708-C955-DF46-183C75C3A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9EA494-C253-091D-433F-4656C8CBD1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err="1"/>
              <a:t>Imgs</a:t>
            </a:r>
            <a:r>
              <a:rPr lang="en-GB" dirty="0"/>
              <a:t> + txt descriptions</a:t>
            </a:r>
          </a:p>
          <a:p>
            <a:r>
              <a:rPr lang="en-GB" dirty="0"/>
              <a:t>As few as 10</a:t>
            </a:r>
          </a:p>
          <a:p>
            <a:r>
              <a:rPr lang="en-GB" dirty="0"/>
              <a:t>Unknown maximum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D4B63C-44F3-9A08-2CBD-B218E0FA09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18908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CC796-E337-4EE9-785F-0089FAEFAC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D4EB8F-BFF4-F087-5AB3-01849E4203B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511B1C-926C-58CD-4C0E-F245A1F3F7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7C08B45-7DE8-4DE9-9CEF-C700EA431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08377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Intimidating</a:t>
            </a:r>
          </a:p>
          <a:p>
            <a:r>
              <a:rPr lang="en-GB" dirty="0"/>
              <a:t>But simple really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60656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“panoramic dental x-ray” before lora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69863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“panoramic dental x-ray” after lora applied</a:t>
            </a:r>
          </a:p>
          <a:p>
            <a:r>
              <a:rPr lang="en-GB" dirty="0"/>
              <a:t>Only 100 additional images</a:t>
            </a:r>
          </a:p>
          <a:p>
            <a:r>
              <a:rPr lang="en-GB" dirty="0"/>
              <a:t>+ a single fine-tuning pass (ran overnight)</a:t>
            </a:r>
          </a:p>
          <a:p>
            <a:r>
              <a:rPr lang="en-GB" dirty="0"/>
              <a:t>Not there yet, but more images, better base models and longer training cycles may get us there.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4715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T2I models recap</a:t>
            </a:r>
          </a:p>
          <a:p>
            <a:r>
              <a:rPr lang="en-GB" dirty="0"/>
              <a:t>Attempts to leverage for dentistry, copyright siloes and consent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73445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Billions</a:t>
            </a:r>
          </a:p>
          <a:p>
            <a:r>
              <a:rPr lang="en-GB" dirty="0"/>
              <a:t>Most models = very bad at attempting radiographs</a:t>
            </a:r>
          </a:p>
          <a:p>
            <a:r>
              <a:rPr lang="en-GB" dirty="0"/>
              <a:t>Training your own models = very expensive</a:t>
            </a:r>
          </a:p>
          <a:p>
            <a:r>
              <a:rPr lang="en-GB" dirty="0"/>
              <a:t>It’s possible to teach an existing AI a new concept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38305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195F23-89AE-2ED4-3DFA-218C536AB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79DAB1-6643-8998-43D7-D97BC2CCAD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A1229B1-A698-A926-9F32-A32A603B6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Low rank adaptation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38855F-92CA-D6C8-34CC-134A112ED9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5012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Bolts on new concept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8229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1179B-D2BF-3F4F-A935-91ADD93D1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0F09A0-EA69-715C-64C0-0C74458934B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6CD7E5-C233-AF1A-6D73-B75A8C2608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F5673F2-ACE9-83B5-2EAA-A121234E34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1673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FC5BF-A217-AC65-9E3E-2096874D70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600D1C9-7B98-96DB-7E58-64F49B85550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38E657-BD85-6244-FEC4-D3B882F7F4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81CDE3-00D9-C7EC-779D-AE6C2B887E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8031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09E798-2600-0757-65F1-DA4C2F9E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2B96DA-2584-B869-E39A-700578833D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17053-6D9B-747D-F7B5-3F01AFE48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Don’t work by themselves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Portable / shareable / modular</a:t>
            </a:r>
          </a:p>
          <a:p>
            <a:r>
              <a:rPr lang="en-GB" dirty="0"/>
              <a:t>Not 40 – 120 GB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7AB02-1187-15D9-94C0-2C318B7CC0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4754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B044-92F9-7307-7EAF-E72AD2D67E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B44F271-6D57-FCBC-F588-46919A5AEA6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D7C3A5-39E7-E7A4-92AA-79B69F24A7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Free</a:t>
            </a:r>
          </a:p>
          <a:p>
            <a:r>
              <a:rPr lang="en-GB" dirty="0"/>
              <a:t>Good docs</a:t>
            </a:r>
          </a:p>
          <a:p>
            <a:r>
              <a:rPr lang="en-GB" dirty="0"/>
              <a:t>Lots of config options but you only really need to change a few.</a:t>
            </a:r>
          </a:p>
          <a:p>
            <a:r>
              <a:rPr lang="en-GB" dirty="0"/>
              <a:t>Comes with a </a:t>
            </a:r>
            <a:r>
              <a:rPr lang="en-GB"/>
              <a:t>default config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6EF361-F8E1-92DF-AB5C-5246D5AFCA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350B7D6-C02F-420D-B78B-A702CCADCFDD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7484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BD3042-0653-F2C9-78E7-1ED3AD053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BB7952-1042-D0A1-8F29-BBB56BFBF3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D226E1-D566-5544-215E-FECA6EA94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EB697-4232-B0E4-42FF-4BD9C7777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81EC58-CAEC-BF6E-52A3-53F124600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5999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06D1F-4B7B-0EDA-8859-E9F932B73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E621D4-36CB-E525-7FCB-9ECFC81031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6AB922-8E98-CFCE-434E-09354817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BECC9E-54EC-CF81-74DE-5A38C35D0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6E6B9-78CB-079D-D34C-8E8F9F8F3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5337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F41BE6-F56B-F6C6-393D-51975EE4C7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9E2394-F7F6-7E30-F81B-F021C7A23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92E90F-71EF-F3F9-F793-E17390029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4873CB-28F7-5E79-586C-0ED3FC506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195908-5461-BA20-2816-2450AECE1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0891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1C33C-054C-9B3F-3AA7-1CCAF74295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736E9-2313-A1F3-8D1B-6254D4F3DB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BAC866-427E-2123-6540-3ED260DE7D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A81302-9DCA-06D3-6EA9-FA894996C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75614-7A7B-26AA-E9AD-40C396B299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0963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4C6C1F-3B78-0BC6-C123-FA050BC3E1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120D79-A18A-7C62-4530-0B621F4238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47B5AF-75DF-75AF-7BA2-5EAB41D02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05948B-FB43-DE8C-2752-2B4AECD6A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3ACAF0-A33E-EC5B-1D17-C6C9E55B1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7271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6FE303-6162-1492-CB0B-C5713E575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C48E0-3CE4-C9A7-D475-2FACF2CB3A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155EBF9-FC0F-918B-4957-1951388D60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D7C05A5-CB3C-581C-AB98-C65C68157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BABEF13-371F-0D4F-C929-1EA2577A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6A2CBB-D624-A553-926E-AF204CCCB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3612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16C12-0D43-ED47-6A6D-69E603F14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487E78-608A-02AD-81D6-0BE2244EFD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86DC0-8FBC-DB8B-B0CF-0F2761C5F2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9D157AF-2078-AB36-C785-D1DD9B2137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79D62B-1702-F3C2-0958-4301F2C7A30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93774B2-3374-6808-58B5-CD5A5691A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252BDC6-02EA-3BC1-40B3-79F98F9A8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AA0A758-7E22-982F-CF53-CB26D7B60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7785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3D6669-1E48-B5F7-58FF-95F0A5A660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31F7086-EF02-ABB3-AEFB-55E1E5A54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E3C520-3634-A5A7-DF95-02DB5C0F2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6E791C0-E52E-8AD2-9D7D-991B5981A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511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3B1863-71BF-322E-6E49-5EB3555D99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91B18A-BB30-91CB-CCEF-B77E4B1C3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0D2957-A412-2B4B-A2F4-0207AD6FF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8358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504E3-0040-02FD-6A40-2D5F04BC1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986527-6BB4-BE40-A05E-7BE13039E8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E042F9-9BA3-8FD9-436A-11FC7E9F1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25B15DA-E96C-5D8B-8092-8D56DDD7FA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E4E3E3-4A9E-B0F8-FD52-ED283378F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918128-ECB2-57EF-15FC-F74D166A83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5505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7CC1D2-699A-C289-0008-A347221E9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29CE02-51A4-E07B-E3C6-8B21AE74D3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E299A-6746-57AF-BD47-B5355055B4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F2DA88-1F30-7FDE-36AF-E8DB61F94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969DC4-6107-B29B-02E1-8FBD057E9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435A3C-CAD1-1FBF-EDD2-29F4B20C42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823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0F8FC2C-D8A9-C2B8-8550-CEB8A5A10E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864ECF-60D8-C0D7-B649-EE21E8C72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1D7035-80A3-02D7-E652-5782AB1371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1DE63C7-9CC5-42ED-BF96-1A2C53186208}" type="datetimeFigureOut">
              <a:rPr lang="en-GB" smtClean="0"/>
              <a:t>17/08/2026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04CAC6-103F-A3EB-3F42-0FB652BDA6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92A891-252D-D63E-304E-F8D7289104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CA5961F-9E7D-4BBE-8993-956C0800E92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393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13E2AA-5272-9103-F476-838FA9EC4A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53768" y="0"/>
            <a:ext cx="8284464" cy="6858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18360" y="0"/>
            <a:ext cx="7955280" cy="6858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4C953C-9C09-DBBF-8C39-96C4B836B98B}"/>
              </a:ext>
            </a:extLst>
          </p:cNvPr>
          <p:cNvSpPr txBox="1"/>
          <p:nvPr/>
        </p:nvSpPr>
        <p:spPr>
          <a:xfrm>
            <a:off x="2555631" y="1441938"/>
            <a:ext cx="7080738" cy="39741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Fine-tuning Stable Diffusion XL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for Radiographic Images</a:t>
            </a:r>
            <a:endParaRPr lang="en-US" sz="5400">
              <a:solidFill>
                <a:schemeClr val="bg1">
                  <a:lumMod val="95000"/>
                  <a:lumOff val="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98042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98475E-0BC7-8815-48AA-6A9143448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C54BAA1-A351-F5DA-E41A-F4959FB9D9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99A29EFE-CA2D-5077-483A-184EDD6D605D}"/>
              </a:ext>
            </a:extLst>
          </p:cNvPr>
          <p:cNvSpPr/>
          <p:nvPr/>
        </p:nvSpPr>
        <p:spPr>
          <a:xfrm>
            <a:off x="0" y="0"/>
            <a:ext cx="4603805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For Training</a:t>
            </a:r>
          </a:p>
          <a:p>
            <a:pPr algn="ctr"/>
            <a:r>
              <a:rPr lang="en-GB" dirty="0"/>
              <a:t>Released in 2020</a:t>
            </a:r>
          </a:p>
        </p:txBody>
      </p:sp>
    </p:spTree>
    <p:extLst>
      <p:ext uri="{BB962C8B-B14F-4D97-AF65-F5344CB8AC3E}">
        <p14:creationId xmlns:p14="http://schemas.microsoft.com/office/powerpoint/2010/main" val="518241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BE091C-EAE7-0058-A91C-96E59554F9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C9ADAE-5FFE-94CC-76BB-F7A9D844F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62613" y="141790"/>
            <a:ext cx="8066773" cy="657441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902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27AD7D-6F4B-B2B4-32C4-2DECB30C1E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1EF1AA0-F8B6-E0CA-F7DF-6CBE1A3AC71F}"/>
              </a:ext>
            </a:extLst>
          </p:cNvPr>
          <p:cNvSpPr/>
          <p:nvPr/>
        </p:nvSpPr>
        <p:spPr>
          <a:xfrm>
            <a:off x="0" y="0"/>
            <a:ext cx="4603805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For Normal Use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8A88CE-5AFA-D81F-E3C9-1F0F42861A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8563" y="1285576"/>
            <a:ext cx="7144747" cy="428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114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11F0133-D0D2-A593-BFBD-1BC27B8DD5A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6B76D0-4087-76BF-2983-E4E0829FA4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172" y="1854251"/>
            <a:ext cx="11921656" cy="314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293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5F544-CAA2-E1A1-611F-4E32C9E84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81BEE0E-2BA1-9BC5-CE46-C623F38E4B5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F3F3F"/>
          </a:solidFill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17B805-4A5A-86E4-F2AB-7292B4403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6605" y="0"/>
            <a:ext cx="79387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351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FB68C1-F1C6-8FE0-27A5-897AB1138F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F0AF9B-A9B9-019A-41D6-353ED035F3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903" y="-60290"/>
            <a:ext cx="10820193" cy="6978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0274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530E5D-8257-F5ED-CA15-D8BBA9F6374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67351" y="-1"/>
            <a:ext cx="4224651" cy="3346705"/>
          </a:xfrm>
          <a:custGeom>
            <a:avLst/>
            <a:gdLst/>
            <a:ahLst/>
            <a:cxnLst/>
            <a:rect l="l" t="t" r="r" b="b"/>
            <a:pathLst>
              <a:path w="422465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224651" y="0"/>
                </a:lnTo>
                <a:lnTo>
                  <a:pt x="422465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EFD521C-BEE8-CB8A-3987-C6308BDF95D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>
            <a:fillRect/>
          </a:stretch>
        </p:blipFill>
        <p:spPr>
          <a:xfrm>
            <a:off x="4493435" y="243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4832507" y="0"/>
                </a:lnTo>
                <a:lnTo>
                  <a:pt x="3282657" y="3346461"/>
                </a:lnTo>
                <a:lnTo>
                  <a:pt x="7698564" y="3346461"/>
                </a:lnTo>
                <a:lnTo>
                  <a:pt x="7698564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7D9F2B8-7D2F-64F8-409A-E29A6A25CE5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>
            <a:fillRect/>
          </a:stretch>
        </p:blipFill>
        <p:spPr>
          <a:xfrm>
            <a:off x="20" y="10"/>
            <a:ext cx="5859777" cy="3346695"/>
          </a:xfrm>
          <a:custGeom>
            <a:avLst/>
            <a:gdLst/>
            <a:ahLst/>
            <a:cxnLst/>
            <a:rect l="l" t="t" r="r" b="b"/>
            <a:pathLst>
              <a:path w="5859797" h="3346705">
                <a:moveTo>
                  <a:pt x="0" y="0"/>
                </a:moveTo>
                <a:lnTo>
                  <a:pt x="5859797" y="0"/>
                </a:lnTo>
                <a:lnTo>
                  <a:pt x="4309834" y="3346705"/>
                </a:lnTo>
                <a:lnTo>
                  <a:pt x="4304257" y="3346705"/>
                </a:lnTo>
                <a:lnTo>
                  <a:pt x="3238029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9C9801-1A24-E62A-5DF1-83C3860C30E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50090" y="3511295"/>
            <a:ext cx="5841911" cy="3346705"/>
          </a:xfrm>
          <a:custGeom>
            <a:avLst/>
            <a:gdLst/>
            <a:ahLst/>
            <a:cxnLst/>
            <a:rect l="l" t="t" r="r" b="b"/>
            <a:pathLst>
              <a:path w="5841911" h="3346705">
                <a:moveTo>
                  <a:pt x="1549963" y="0"/>
                </a:moveTo>
                <a:lnTo>
                  <a:pt x="1555540" y="0"/>
                </a:lnTo>
                <a:lnTo>
                  <a:pt x="2621768" y="0"/>
                </a:lnTo>
                <a:lnTo>
                  <a:pt x="5841911" y="0"/>
                </a:lnTo>
                <a:lnTo>
                  <a:pt x="5841911" y="3346705"/>
                </a:lnTo>
                <a:lnTo>
                  <a:pt x="0" y="3346705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77C658A-268E-574F-443F-80C734F488F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 b="-2"/>
          <a:stretch>
            <a:fillRect/>
          </a:stretch>
        </p:blipFill>
        <p:spPr>
          <a:xfrm>
            <a:off x="-1" y="3511295"/>
            <a:ext cx="7698564" cy="3346705"/>
          </a:xfrm>
          <a:custGeom>
            <a:avLst/>
            <a:gdLst/>
            <a:ahLst/>
            <a:cxnLst/>
            <a:rect l="l" t="t" r="r" b="b"/>
            <a:pathLst>
              <a:path w="7698564" h="3346705">
                <a:moveTo>
                  <a:pt x="0" y="0"/>
                </a:moveTo>
                <a:lnTo>
                  <a:pt x="7698564" y="0"/>
                </a:lnTo>
                <a:lnTo>
                  <a:pt x="6148601" y="3346705"/>
                </a:lnTo>
                <a:lnTo>
                  <a:pt x="6143024" y="3346705"/>
                </a:lnTo>
                <a:lnTo>
                  <a:pt x="5076796" y="3346705"/>
                </a:lnTo>
                <a:lnTo>
                  <a:pt x="1246924" y="3346705"/>
                </a:lnTo>
                <a:lnTo>
                  <a:pt x="1246924" y="3346226"/>
                </a:lnTo>
                <a:lnTo>
                  <a:pt x="0" y="3346226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27132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8BFBDF-8480-C486-C9E7-9C390AB9D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934141E-64FD-CD49-F901-805A314B821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" y="1"/>
            <a:ext cx="605025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1827306"/>
                </a:lnTo>
                <a:lnTo>
                  <a:pt x="3892296" y="1827306"/>
                </a:lnTo>
                <a:lnTo>
                  <a:pt x="3892296" y="3400925"/>
                </a:lnTo>
                <a:lnTo>
                  <a:pt x="0" y="3400925"/>
                </a:lnTo>
                <a:close/>
              </a:path>
            </a:pathLst>
          </a:cu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BCE440A-E4B8-FBF6-C7AB-A775F8FA387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141722" y="1"/>
            <a:ext cx="6050278" cy="3400925"/>
          </a:xfrm>
          <a:custGeom>
            <a:avLst/>
            <a:gdLst/>
            <a:ahLst/>
            <a:cxnLst/>
            <a:rect l="l" t="t" r="r" b="b"/>
            <a:pathLst>
              <a:path w="6050278" h="3400925">
                <a:moveTo>
                  <a:pt x="0" y="0"/>
                </a:moveTo>
                <a:lnTo>
                  <a:pt x="6050278" y="0"/>
                </a:lnTo>
                <a:lnTo>
                  <a:pt x="6050278" y="3400925"/>
                </a:lnTo>
                <a:lnTo>
                  <a:pt x="2157982" y="3400925"/>
                </a:lnTo>
                <a:lnTo>
                  <a:pt x="2157982" y="1827306"/>
                </a:lnTo>
                <a:lnTo>
                  <a:pt x="0" y="1827306"/>
                </a:lnTo>
                <a:close/>
              </a:path>
            </a:pathLst>
          </a:cu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7CF435-12C1-0737-8B4D-2A65826717F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20" y="3489159"/>
            <a:ext cx="605025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0" y="0"/>
                </a:moveTo>
                <a:lnTo>
                  <a:pt x="3892296" y="0"/>
                </a:lnTo>
                <a:lnTo>
                  <a:pt x="3892296" y="1541535"/>
                </a:lnTo>
                <a:lnTo>
                  <a:pt x="6050278" y="1541535"/>
                </a:lnTo>
                <a:lnTo>
                  <a:pt x="6050278" y="3368841"/>
                </a:lnTo>
                <a:lnTo>
                  <a:pt x="0" y="3368841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4BCFD7-4813-A0E3-4680-DB52F104600F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6141722" y="3489159"/>
            <a:ext cx="6050278" cy="3368841"/>
          </a:xfrm>
          <a:custGeom>
            <a:avLst/>
            <a:gdLst/>
            <a:ahLst/>
            <a:cxnLst/>
            <a:rect l="l" t="t" r="r" b="b"/>
            <a:pathLst>
              <a:path w="6050278" h="3368841">
                <a:moveTo>
                  <a:pt x="2157982" y="0"/>
                </a:moveTo>
                <a:lnTo>
                  <a:pt x="6050278" y="0"/>
                </a:lnTo>
                <a:lnTo>
                  <a:pt x="6050278" y="3368841"/>
                </a:lnTo>
                <a:lnTo>
                  <a:pt x="0" y="3368841"/>
                </a:lnTo>
                <a:lnTo>
                  <a:pt x="0" y="1541535"/>
                </a:lnTo>
                <a:lnTo>
                  <a:pt x="2157982" y="1541535"/>
                </a:lnTo>
                <a:close/>
              </a:path>
            </a:pathLst>
          </a:cu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BC8A0B-B8AA-75E8-786E-AB58184299B4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983736" y="1918638"/>
            <a:ext cx="4224528" cy="3020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2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83D6A-9230-1A81-5967-6255390C3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258587"/>
            <a:ext cx="10515600" cy="1325563"/>
          </a:xfrm>
        </p:spPr>
        <p:txBody>
          <a:bodyPr>
            <a:noAutofit/>
          </a:bodyPr>
          <a:lstStyle/>
          <a:p>
            <a:r>
              <a:rPr lang="en-GB" sz="6000" dirty="0"/>
              <a:t>Douglas Bean</a:t>
            </a:r>
            <a:br>
              <a:rPr lang="en-GB" sz="6000" dirty="0"/>
            </a:br>
            <a:br>
              <a:rPr lang="en-GB" sz="6000" dirty="0"/>
            </a:br>
            <a:r>
              <a:rPr lang="en-GB" sz="6000" dirty="0"/>
              <a:t>douglas.bean@abdn.ac.uk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C9607A-7CE4-97B9-A9D3-1677D5AC8D2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3661" y="327408"/>
            <a:ext cx="2812701" cy="28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881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F2AA8C-F3BB-3755-27E3-C2DFD4695BE6}"/>
              </a:ext>
            </a:extLst>
          </p:cNvPr>
          <p:cNvSpPr txBox="1"/>
          <p:nvPr/>
        </p:nvSpPr>
        <p:spPr>
          <a:xfrm>
            <a:off x="478836" y="2690336"/>
            <a:ext cx="2627453" cy="1477328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/>
              <a:t>Four rabbits playing in a heavy metal band, leather clothes, drums, bass, guitar, keyboard, on stage in a small club.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C8FFF92-A80E-90E6-BDA6-9F2811DB015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8666" y="949123"/>
            <a:ext cx="6584498" cy="495975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C57627-41E7-4A97-93D9-C1142C8C7432}"/>
              </a:ext>
            </a:extLst>
          </p:cNvPr>
          <p:cNvSpPr txBox="1"/>
          <p:nvPr/>
        </p:nvSpPr>
        <p:spPr>
          <a:xfrm>
            <a:off x="3713423" y="2690336"/>
            <a:ext cx="808108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600" dirty="0"/>
              <a:t>→</a:t>
            </a:r>
          </a:p>
        </p:txBody>
      </p:sp>
    </p:spTree>
    <p:extLst>
      <p:ext uri="{BB962C8B-B14F-4D97-AF65-F5344CB8AC3E}">
        <p14:creationId xmlns:p14="http://schemas.microsoft.com/office/powerpoint/2010/main" val="1850348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5C4395-D248-D869-AF68-29981E3B39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875A7453-F488-A888-9F78-771EEEEBB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349" y="1"/>
            <a:ext cx="103033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177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189769-03AE-6D58-4060-745AEA9C49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DD0866E-FA74-C232-4211-2E6C693117D6}"/>
              </a:ext>
            </a:extLst>
          </p:cNvPr>
          <p:cNvSpPr/>
          <p:nvPr/>
        </p:nvSpPr>
        <p:spPr>
          <a:xfrm>
            <a:off x="3748690" y="2228671"/>
            <a:ext cx="4694620" cy="240065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5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LoRA</a:t>
            </a:r>
          </a:p>
        </p:txBody>
      </p:sp>
    </p:spTree>
    <p:extLst>
      <p:ext uri="{BB962C8B-B14F-4D97-AF65-F5344CB8AC3E}">
        <p14:creationId xmlns:p14="http://schemas.microsoft.com/office/powerpoint/2010/main" val="413641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CA7A680-18C9-B633-E4F2-BE0BA1D031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4348" y="0"/>
            <a:ext cx="103033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703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BE96BF-D5FB-D8EE-E944-705D9A2FC2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080A1772-C4D9-5BE6-C8A9-26E3B0EB25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20828541"/>
              </p:ext>
            </p:extLst>
          </p:nvPr>
        </p:nvGraphicFramePr>
        <p:xfrm>
          <a:off x="1183640" y="193040"/>
          <a:ext cx="9824720" cy="647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5447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71AB75-EA08-BF29-643C-2C1960B26E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0EDEBBEC-7C79-8363-9115-1D5F1DFC6AE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67334109"/>
              </p:ext>
            </p:extLst>
          </p:nvPr>
        </p:nvGraphicFramePr>
        <p:xfrm>
          <a:off x="1183640" y="193040"/>
          <a:ext cx="9824720" cy="647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016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941676-EA2D-797D-BE9D-7ACCE22340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8EEF2A64-BE54-5AB8-C77E-9D9D06306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56099747"/>
              </p:ext>
            </p:extLst>
          </p:nvPr>
        </p:nvGraphicFramePr>
        <p:xfrm>
          <a:off x="1183640" y="193040"/>
          <a:ext cx="9824720" cy="6471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046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31965DA-F4EE-913B-6C67-834994063B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8C068-53F9-7ECE-0B46-E68B1D84FD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1854" y="272164"/>
            <a:ext cx="9012521" cy="6313672"/>
          </a:xfrm>
          <a:prstGeom prst="rect">
            <a:avLst/>
          </a:prstGeom>
          <a:ln>
            <a:noFill/>
          </a:ln>
        </p:spPr>
      </p:pic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3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566</TotalTime>
  <Words>229</Words>
  <Application>Microsoft Office PowerPoint</Application>
  <PresentationFormat>Widescreen</PresentationFormat>
  <Paragraphs>55</Paragraphs>
  <Slides>18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Douglas Bean  douglas.bean@abdn.ac.uk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Bean, Douglas</dc:creator>
  <cp:lastModifiedBy>Bean, Douglas</cp:lastModifiedBy>
  <cp:revision>40</cp:revision>
  <dcterms:created xsi:type="dcterms:W3CDTF">2026-06-08T11:51:57Z</dcterms:created>
  <dcterms:modified xsi:type="dcterms:W3CDTF">2026-08-17T11:24:42Z</dcterms:modified>
</cp:coreProperties>
</file>