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4" r:id="rId3"/>
    <p:sldId id="275" r:id="rId4"/>
    <p:sldId id="279" r:id="rId5"/>
    <p:sldId id="276" r:id="rId6"/>
    <p:sldId id="277" r:id="rId7"/>
    <p:sldId id="2583" r:id="rId8"/>
    <p:sldId id="2584" r:id="rId9"/>
    <p:sldId id="280" r:id="rId10"/>
    <p:sldId id="2598" r:id="rId11"/>
    <p:sldId id="2594" r:id="rId12"/>
    <p:sldId id="2596" r:id="rId13"/>
    <p:sldId id="282" r:id="rId14"/>
    <p:sldId id="2595" r:id="rId1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9ED5"/>
    <a:srgbClr val="C0F6E7"/>
    <a:srgbClr val="179D76"/>
    <a:srgbClr val="196B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BFC0CF-5AC8-D7AF-93D6-A2AB07C99EA5}" v="46" dt="2026-07-28T14:04:07.998"/>
    <p1510:client id="{40CB9EEF-4F8E-A1EF-5284-4997DEEE79A0}" v="1" dt="2026-07-28T09:40:27.553"/>
    <p1510:client id="{F33C002E-97C4-408E-A9A2-65E2BC0CD927}" v="2" dt="2026-07-28T09:39:50.7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9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768580-9686-4BD3-9C7F-797615365A23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9ACF562-2640-43F4-BD49-098DE1E12AA8}">
      <dgm:prSet/>
      <dgm:spPr/>
      <dgm:t>
        <a:bodyPr/>
        <a:lstStyle/>
        <a:p>
          <a:r>
            <a:rPr lang="en-GB" u="sng"/>
            <a:t>Stage 1:</a:t>
          </a:r>
          <a:r>
            <a:rPr lang="en-GB"/>
            <a:t> Groundwork online resource, accessible via Minerva. </a:t>
          </a:r>
          <a:endParaRPr lang="en-US"/>
        </a:p>
      </dgm:t>
    </dgm:pt>
    <dgm:pt modelId="{67D73D2B-34F3-4111-BB24-D065F7B15956}" type="parTrans" cxnId="{B8D26359-6AD1-4EEF-982A-36D0B76C21AB}">
      <dgm:prSet/>
      <dgm:spPr/>
      <dgm:t>
        <a:bodyPr/>
        <a:lstStyle/>
        <a:p>
          <a:endParaRPr lang="en-US"/>
        </a:p>
      </dgm:t>
    </dgm:pt>
    <dgm:pt modelId="{07D155F2-37A7-4BC4-84BC-F6F8E4CC4A8C}" type="sibTrans" cxnId="{B8D26359-6AD1-4EEF-982A-36D0B76C21AB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1CEE7D6B-14D5-4308-9024-9C024BCAF01B}">
      <dgm:prSet/>
      <dgm:spPr/>
      <dgm:t>
        <a:bodyPr/>
        <a:lstStyle/>
        <a:p>
          <a:r>
            <a:rPr lang="en-GB" u="sng"/>
            <a:t>Stage 2:</a:t>
          </a:r>
          <a:r>
            <a:rPr lang="en-GB"/>
            <a:t> Two face-to-face teaching sessions: </a:t>
          </a:r>
          <a:endParaRPr lang="en-US"/>
        </a:p>
      </dgm:t>
    </dgm:pt>
    <dgm:pt modelId="{08F5D66D-1D3B-4A8D-8824-17B9308313B1}" type="parTrans" cxnId="{C8AC57CE-D2D4-4820-8C0D-E41265A0C34D}">
      <dgm:prSet/>
      <dgm:spPr/>
      <dgm:t>
        <a:bodyPr/>
        <a:lstStyle/>
        <a:p>
          <a:endParaRPr lang="en-US"/>
        </a:p>
      </dgm:t>
    </dgm:pt>
    <dgm:pt modelId="{C9A957E6-F0F6-439D-94F1-56A78CA4BF0B}" type="sibTrans" cxnId="{C8AC57CE-D2D4-4820-8C0D-E41265A0C34D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153609F5-593B-42EA-B60A-02DB144E3095}">
      <dgm:prSet/>
      <dgm:spPr/>
      <dgm:t>
        <a:bodyPr/>
        <a:lstStyle/>
        <a:p>
          <a:r>
            <a:rPr lang="en-GB"/>
            <a:t>A full cohort lecture. </a:t>
          </a:r>
          <a:endParaRPr lang="en-US"/>
        </a:p>
      </dgm:t>
    </dgm:pt>
    <dgm:pt modelId="{460E478D-C1D8-4109-ABFB-36AE2696C83A}" type="parTrans" cxnId="{9585801B-60E4-49A9-B6D4-DE0CEEA11288}">
      <dgm:prSet/>
      <dgm:spPr/>
      <dgm:t>
        <a:bodyPr/>
        <a:lstStyle/>
        <a:p>
          <a:endParaRPr lang="en-US"/>
        </a:p>
      </dgm:t>
    </dgm:pt>
    <dgm:pt modelId="{06239EA0-E2A1-4206-87A9-13442BDB5AC8}" type="sibTrans" cxnId="{9585801B-60E4-49A9-B6D4-DE0CEEA11288}">
      <dgm:prSet/>
      <dgm:spPr/>
      <dgm:t>
        <a:bodyPr/>
        <a:lstStyle/>
        <a:p>
          <a:endParaRPr lang="en-US"/>
        </a:p>
      </dgm:t>
    </dgm:pt>
    <dgm:pt modelId="{5E488789-B072-446B-B3E4-6CCABB7CB834}">
      <dgm:prSet/>
      <dgm:spPr/>
      <dgm:t>
        <a:bodyPr/>
        <a:lstStyle/>
        <a:p>
          <a:r>
            <a:rPr lang="en-GB"/>
            <a:t>A small group discussion using bite-sized videos of patients and staff members with protected characteristics sharing their prior dental experiences. </a:t>
          </a:r>
          <a:endParaRPr lang="en-US"/>
        </a:p>
      </dgm:t>
    </dgm:pt>
    <dgm:pt modelId="{FE5764D3-8EC8-4559-B177-132CC7A9CA24}" type="parTrans" cxnId="{5691176E-3243-471A-A0DC-1BF43D338489}">
      <dgm:prSet/>
      <dgm:spPr/>
      <dgm:t>
        <a:bodyPr/>
        <a:lstStyle/>
        <a:p>
          <a:endParaRPr lang="en-US"/>
        </a:p>
      </dgm:t>
    </dgm:pt>
    <dgm:pt modelId="{DC5BF7B5-8395-4DED-A407-A60837F0652A}" type="sibTrans" cxnId="{5691176E-3243-471A-A0DC-1BF43D338489}">
      <dgm:prSet/>
      <dgm:spPr/>
      <dgm:t>
        <a:bodyPr/>
        <a:lstStyle/>
        <a:p>
          <a:endParaRPr lang="en-US"/>
        </a:p>
      </dgm:t>
    </dgm:pt>
    <dgm:pt modelId="{921A4F86-B00B-40D4-A925-61CB7E50511C}">
      <dgm:prSet/>
      <dgm:spPr/>
      <dgm:t>
        <a:bodyPr/>
        <a:lstStyle/>
        <a:p>
          <a:r>
            <a:rPr lang="en-GB" u="sng"/>
            <a:t>Stage 3:</a:t>
          </a:r>
          <a:r>
            <a:rPr lang="en-GB"/>
            <a:t> Guided reflection following the face-to-face teaching sessions, which will form part of the PPD portfolio, accessible via CAFS. </a:t>
          </a:r>
          <a:endParaRPr lang="en-US"/>
        </a:p>
      </dgm:t>
    </dgm:pt>
    <dgm:pt modelId="{7B62F32D-4F7F-4253-A6D6-395FE40C092C}" type="parTrans" cxnId="{8DAF2453-A432-447A-AD87-138897C26DF5}">
      <dgm:prSet/>
      <dgm:spPr/>
      <dgm:t>
        <a:bodyPr/>
        <a:lstStyle/>
        <a:p>
          <a:endParaRPr lang="en-US"/>
        </a:p>
      </dgm:t>
    </dgm:pt>
    <dgm:pt modelId="{7E6BC250-70F4-49F0-8702-1297EC667CC3}" type="sibTrans" cxnId="{8DAF2453-A432-447A-AD87-138897C26DF5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F7D3C821-8563-4609-A04E-C6933E741ADC}" type="pres">
      <dgm:prSet presAssocID="{F0768580-9686-4BD3-9C7F-797615365A23}" presName="Name0" presStyleCnt="0">
        <dgm:presLayoutVars>
          <dgm:animLvl val="lvl"/>
          <dgm:resizeHandles val="exact"/>
        </dgm:presLayoutVars>
      </dgm:prSet>
      <dgm:spPr/>
    </dgm:pt>
    <dgm:pt modelId="{3BAB1760-0517-4142-84A4-332CF805888A}" type="pres">
      <dgm:prSet presAssocID="{49ACF562-2640-43F4-BD49-098DE1E12AA8}" presName="compositeNode" presStyleCnt="0">
        <dgm:presLayoutVars>
          <dgm:bulletEnabled val="1"/>
        </dgm:presLayoutVars>
      </dgm:prSet>
      <dgm:spPr/>
    </dgm:pt>
    <dgm:pt modelId="{711AAA45-6761-4099-A04D-B56216AA0204}" type="pres">
      <dgm:prSet presAssocID="{49ACF562-2640-43F4-BD49-098DE1E12AA8}" presName="bgRect" presStyleLbl="bgAccFollowNode1" presStyleIdx="0" presStyleCnt="3"/>
      <dgm:spPr/>
    </dgm:pt>
    <dgm:pt modelId="{1CC31E87-8D12-433A-8ADC-B9AA5EA750B4}" type="pres">
      <dgm:prSet presAssocID="{07D155F2-37A7-4BC4-84BC-F6F8E4CC4A8C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4D858A3E-3C49-47A3-A605-8706B652424D}" type="pres">
      <dgm:prSet presAssocID="{49ACF562-2640-43F4-BD49-098DE1E12AA8}" presName="bottomLine" presStyleLbl="alignNode1" presStyleIdx="1" presStyleCnt="6">
        <dgm:presLayoutVars/>
      </dgm:prSet>
      <dgm:spPr/>
    </dgm:pt>
    <dgm:pt modelId="{B8306844-B0B5-48F0-99F7-28280404C242}" type="pres">
      <dgm:prSet presAssocID="{49ACF562-2640-43F4-BD49-098DE1E12AA8}" presName="nodeText" presStyleLbl="bgAccFollowNode1" presStyleIdx="0" presStyleCnt="3">
        <dgm:presLayoutVars>
          <dgm:bulletEnabled val="1"/>
        </dgm:presLayoutVars>
      </dgm:prSet>
      <dgm:spPr/>
    </dgm:pt>
    <dgm:pt modelId="{D3D6384A-693B-49DB-8587-F8A25B18BCB8}" type="pres">
      <dgm:prSet presAssocID="{07D155F2-37A7-4BC4-84BC-F6F8E4CC4A8C}" presName="sibTrans" presStyleCnt="0"/>
      <dgm:spPr/>
    </dgm:pt>
    <dgm:pt modelId="{287E1F3C-FC98-466E-AF6F-50F0FEA6A948}" type="pres">
      <dgm:prSet presAssocID="{1CEE7D6B-14D5-4308-9024-9C024BCAF01B}" presName="compositeNode" presStyleCnt="0">
        <dgm:presLayoutVars>
          <dgm:bulletEnabled val="1"/>
        </dgm:presLayoutVars>
      </dgm:prSet>
      <dgm:spPr/>
    </dgm:pt>
    <dgm:pt modelId="{15455DFF-DB87-46F8-9965-6AC59CFCC4CB}" type="pres">
      <dgm:prSet presAssocID="{1CEE7D6B-14D5-4308-9024-9C024BCAF01B}" presName="bgRect" presStyleLbl="bgAccFollowNode1" presStyleIdx="1" presStyleCnt="3"/>
      <dgm:spPr/>
    </dgm:pt>
    <dgm:pt modelId="{BF1EF702-A3A8-4D6F-BF09-BB7710066F56}" type="pres">
      <dgm:prSet presAssocID="{C9A957E6-F0F6-439D-94F1-56A78CA4BF0B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411D5C6B-B0C1-430E-83E2-B6D7701131E8}" type="pres">
      <dgm:prSet presAssocID="{1CEE7D6B-14D5-4308-9024-9C024BCAF01B}" presName="bottomLine" presStyleLbl="alignNode1" presStyleIdx="3" presStyleCnt="6">
        <dgm:presLayoutVars/>
      </dgm:prSet>
      <dgm:spPr/>
    </dgm:pt>
    <dgm:pt modelId="{42296903-64C2-427F-A33A-BE56D30A7716}" type="pres">
      <dgm:prSet presAssocID="{1CEE7D6B-14D5-4308-9024-9C024BCAF01B}" presName="nodeText" presStyleLbl="bgAccFollowNode1" presStyleIdx="1" presStyleCnt="3">
        <dgm:presLayoutVars>
          <dgm:bulletEnabled val="1"/>
        </dgm:presLayoutVars>
      </dgm:prSet>
      <dgm:spPr/>
    </dgm:pt>
    <dgm:pt modelId="{23C27EB3-92BB-4E6A-A8D3-ED349F3DA764}" type="pres">
      <dgm:prSet presAssocID="{C9A957E6-F0F6-439D-94F1-56A78CA4BF0B}" presName="sibTrans" presStyleCnt="0"/>
      <dgm:spPr/>
    </dgm:pt>
    <dgm:pt modelId="{38BB39AC-F816-4600-9C9A-306781745DF7}" type="pres">
      <dgm:prSet presAssocID="{921A4F86-B00B-40D4-A925-61CB7E50511C}" presName="compositeNode" presStyleCnt="0">
        <dgm:presLayoutVars>
          <dgm:bulletEnabled val="1"/>
        </dgm:presLayoutVars>
      </dgm:prSet>
      <dgm:spPr/>
    </dgm:pt>
    <dgm:pt modelId="{3AA2DAB9-C6D8-4096-91ED-CD9772D58C44}" type="pres">
      <dgm:prSet presAssocID="{921A4F86-B00B-40D4-A925-61CB7E50511C}" presName="bgRect" presStyleLbl="bgAccFollowNode1" presStyleIdx="2" presStyleCnt="3"/>
      <dgm:spPr/>
    </dgm:pt>
    <dgm:pt modelId="{A3CDB951-F9C9-41BC-A8E8-9D5FDDC11E2F}" type="pres">
      <dgm:prSet presAssocID="{7E6BC250-70F4-49F0-8702-1297EC667CC3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BDCF137B-75F7-4619-9D55-2C754FA95A44}" type="pres">
      <dgm:prSet presAssocID="{921A4F86-B00B-40D4-A925-61CB7E50511C}" presName="bottomLine" presStyleLbl="alignNode1" presStyleIdx="5" presStyleCnt="6">
        <dgm:presLayoutVars/>
      </dgm:prSet>
      <dgm:spPr/>
    </dgm:pt>
    <dgm:pt modelId="{5010E76D-8999-4979-9AA2-0E283902E494}" type="pres">
      <dgm:prSet presAssocID="{921A4F86-B00B-40D4-A925-61CB7E50511C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9585801B-60E4-49A9-B6D4-DE0CEEA11288}" srcId="{1CEE7D6B-14D5-4308-9024-9C024BCAF01B}" destId="{153609F5-593B-42EA-B60A-02DB144E3095}" srcOrd="0" destOrd="0" parTransId="{460E478D-C1D8-4109-ABFB-36AE2696C83A}" sibTransId="{06239EA0-E2A1-4206-87A9-13442BDB5AC8}"/>
    <dgm:cxn modelId="{E1A2EF34-5C26-4E8B-8E14-DA39B6D91B44}" type="presOf" srcId="{921A4F86-B00B-40D4-A925-61CB7E50511C}" destId="{5010E76D-8999-4979-9AA2-0E283902E494}" srcOrd="1" destOrd="0" presId="urn:microsoft.com/office/officeart/2016/7/layout/BasicLinearProcessNumbered"/>
    <dgm:cxn modelId="{D34D1C5C-B301-4E46-8650-2C42D9AE0DCE}" type="presOf" srcId="{1CEE7D6B-14D5-4308-9024-9C024BCAF01B}" destId="{15455DFF-DB87-46F8-9965-6AC59CFCC4CB}" srcOrd="0" destOrd="0" presId="urn:microsoft.com/office/officeart/2016/7/layout/BasicLinearProcessNumbered"/>
    <dgm:cxn modelId="{5691176E-3243-471A-A0DC-1BF43D338489}" srcId="{1CEE7D6B-14D5-4308-9024-9C024BCAF01B}" destId="{5E488789-B072-446B-B3E4-6CCABB7CB834}" srcOrd="1" destOrd="0" parTransId="{FE5764D3-8EC8-4559-B177-132CC7A9CA24}" sibTransId="{DC5BF7B5-8395-4DED-A407-A60837F0652A}"/>
    <dgm:cxn modelId="{8DAF2453-A432-447A-AD87-138897C26DF5}" srcId="{F0768580-9686-4BD3-9C7F-797615365A23}" destId="{921A4F86-B00B-40D4-A925-61CB7E50511C}" srcOrd="2" destOrd="0" parTransId="{7B62F32D-4F7F-4253-A6D6-395FE40C092C}" sibTransId="{7E6BC250-70F4-49F0-8702-1297EC667CC3}"/>
    <dgm:cxn modelId="{6122B974-5789-4E64-BAC7-7543BC7C4A2A}" type="presOf" srcId="{C9A957E6-F0F6-439D-94F1-56A78CA4BF0B}" destId="{BF1EF702-A3A8-4D6F-BF09-BB7710066F56}" srcOrd="0" destOrd="0" presId="urn:microsoft.com/office/officeart/2016/7/layout/BasicLinearProcessNumbered"/>
    <dgm:cxn modelId="{B8D26359-6AD1-4EEF-982A-36D0B76C21AB}" srcId="{F0768580-9686-4BD3-9C7F-797615365A23}" destId="{49ACF562-2640-43F4-BD49-098DE1E12AA8}" srcOrd="0" destOrd="0" parTransId="{67D73D2B-34F3-4111-BB24-D065F7B15956}" sibTransId="{07D155F2-37A7-4BC4-84BC-F6F8E4CC4A8C}"/>
    <dgm:cxn modelId="{3E69CF84-9E14-4286-8A8E-B3C30268206F}" type="presOf" srcId="{921A4F86-B00B-40D4-A925-61CB7E50511C}" destId="{3AA2DAB9-C6D8-4096-91ED-CD9772D58C44}" srcOrd="0" destOrd="0" presId="urn:microsoft.com/office/officeart/2016/7/layout/BasicLinearProcessNumbered"/>
    <dgm:cxn modelId="{5F7F0695-8D7E-47A6-8261-50F30065E2D5}" type="presOf" srcId="{1CEE7D6B-14D5-4308-9024-9C024BCAF01B}" destId="{42296903-64C2-427F-A33A-BE56D30A7716}" srcOrd="1" destOrd="0" presId="urn:microsoft.com/office/officeart/2016/7/layout/BasicLinearProcessNumbered"/>
    <dgm:cxn modelId="{8D200FAC-58FE-4A79-A28F-BBC417768E87}" type="presOf" srcId="{7E6BC250-70F4-49F0-8702-1297EC667CC3}" destId="{A3CDB951-F9C9-41BC-A8E8-9D5FDDC11E2F}" srcOrd="0" destOrd="0" presId="urn:microsoft.com/office/officeart/2016/7/layout/BasicLinearProcessNumbered"/>
    <dgm:cxn modelId="{3C0898B2-4696-485F-B7C5-9565AF297A51}" type="presOf" srcId="{F0768580-9686-4BD3-9C7F-797615365A23}" destId="{F7D3C821-8563-4609-A04E-C6933E741ADC}" srcOrd="0" destOrd="0" presId="urn:microsoft.com/office/officeart/2016/7/layout/BasicLinearProcessNumbered"/>
    <dgm:cxn modelId="{9FE526B5-E92D-40CF-AE72-43D704ECD8FC}" type="presOf" srcId="{49ACF562-2640-43F4-BD49-098DE1E12AA8}" destId="{B8306844-B0B5-48F0-99F7-28280404C242}" srcOrd="1" destOrd="0" presId="urn:microsoft.com/office/officeart/2016/7/layout/BasicLinearProcessNumbered"/>
    <dgm:cxn modelId="{B60928C0-9E30-401A-8836-A2491AC3EDD7}" type="presOf" srcId="{5E488789-B072-446B-B3E4-6CCABB7CB834}" destId="{42296903-64C2-427F-A33A-BE56D30A7716}" srcOrd="0" destOrd="2" presId="urn:microsoft.com/office/officeart/2016/7/layout/BasicLinearProcessNumbered"/>
    <dgm:cxn modelId="{9F2B00C7-1E97-4D26-90D2-BC8A06A6E497}" type="presOf" srcId="{49ACF562-2640-43F4-BD49-098DE1E12AA8}" destId="{711AAA45-6761-4099-A04D-B56216AA0204}" srcOrd="0" destOrd="0" presId="urn:microsoft.com/office/officeart/2016/7/layout/BasicLinearProcessNumbered"/>
    <dgm:cxn modelId="{C8AC57CE-D2D4-4820-8C0D-E41265A0C34D}" srcId="{F0768580-9686-4BD3-9C7F-797615365A23}" destId="{1CEE7D6B-14D5-4308-9024-9C024BCAF01B}" srcOrd="1" destOrd="0" parTransId="{08F5D66D-1D3B-4A8D-8824-17B9308313B1}" sibTransId="{C9A957E6-F0F6-439D-94F1-56A78CA4BF0B}"/>
    <dgm:cxn modelId="{D51DE3E7-E105-4939-A93D-325DDB37264B}" type="presOf" srcId="{07D155F2-37A7-4BC4-84BC-F6F8E4CC4A8C}" destId="{1CC31E87-8D12-433A-8ADC-B9AA5EA750B4}" srcOrd="0" destOrd="0" presId="urn:microsoft.com/office/officeart/2016/7/layout/BasicLinearProcessNumbered"/>
    <dgm:cxn modelId="{89E37DFE-FA6D-4948-AD6E-9991C57AA743}" type="presOf" srcId="{153609F5-593B-42EA-B60A-02DB144E3095}" destId="{42296903-64C2-427F-A33A-BE56D30A7716}" srcOrd="0" destOrd="1" presId="urn:microsoft.com/office/officeart/2016/7/layout/BasicLinearProcessNumbered"/>
    <dgm:cxn modelId="{6B3CF3BE-97FA-4342-9176-71E4C21CE3DD}" type="presParOf" srcId="{F7D3C821-8563-4609-A04E-C6933E741ADC}" destId="{3BAB1760-0517-4142-84A4-332CF805888A}" srcOrd="0" destOrd="0" presId="urn:microsoft.com/office/officeart/2016/7/layout/BasicLinearProcessNumbered"/>
    <dgm:cxn modelId="{EEE41C96-19E4-4EC5-907D-F7A4C47935B5}" type="presParOf" srcId="{3BAB1760-0517-4142-84A4-332CF805888A}" destId="{711AAA45-6761-4099-A04D-B56216AA0204}" srcOrd="0" destOrd="0" presId="urn:microsoft.com/office/officeart/2016/7/layout/BasicLinearProcessNumbered"/>
    <dgm:cxn modelId="{ACB94B94-CD95-4046-B339-4174B5063115}" type="presParOf" srcId="{3BAB1760-0517-4142-84A4-332CF805888A}" destId="{1CC31E87-8D12-433A-8ADC-B9AA5EA750B4}" srcOrd="1" destOrd="0" presId="urn:microsoft.com/office/officeart/2016/7/layout/BasicLinearProcessNumbered"/>
    <dgm:cxn modelId="{A2362C1A-4F0E-46A0-BCC8-B8F5FF69CF08}" type="presParOf" srcId="{3BAB1760-0517-4142-84A4-332CF805888A}" destId="{4D858A3E-3C49-47A3-A605-8706B652424D}" srcOrd="2" destOrd="0" presId="urn:microsoft.com/office/officeart/2016/7/layout/BasicLinearProcessNumbered"/>
    <dgm:cxn modelId="{6A6BF5B8-723D-48BF-ACFD-392DF0BC5C84}" type="presParOf" srcId="{3BAB1760-0517-4142-84A4-332CF805888A}" destId="{B8306844-B0B5-48F0-99F7-28280404C242}" srcOrd="3" destOrd="0" presId="urn:microsoft.com/office/officeart/2016/7/layout/BasicLinearProcessNumbered"/>
    <dgm:cxn modelId="{AFEFF362-75AB-4883-B889-C3E01511186B}" type="presParOf" srcId="{F7D3C821-8563-4609-A04E-C6933E741ADC}" destId="{D3D6384A-693B-49DB-8587-F8A25B18BCB8}" srcOrd="1" destOrd="0" presId="urn:microsoft.com/office/officeart/2016/7/layout/BasicLinearProcessNumbered"/>
    <dgm:cxn modelId="{AEE0BC22-61AC-4BB4-BCC3-8D8CD17BD20B}" type="presParOf" srcId="{F7D3C821-8563-4609-A04E-C6933E741ADC}" destId="{287E1F3C-FC98-466E-AF6F-50F0FEA6A948}" srcOrd="2" destOrd="0" presId="urn:microsoft.com/office/officeart/2016/7/layout/BasicLinearProcessNumbered"/>
    <dgm:cxn modelId="{F702CB3D-D78E-43BD-B1A2-BFEDEE4B25D2}" type="presParOf" srcId="{287E1F3C-FC98-466E-AF6F-50F0FEA6A948}" destId="{15455DFF-DB87-46F8-9965-6AC59CFCC4CB}" srcOrd="0" destOrd="0" presId="urn:microsoft.com/office/officeart/2016/7/layout/BasicLinearProcessNumbered"/>
    <dgm:cxn modelId="{8F2624D6-0CE2-444D-BB6B-4A64A662944B}" type="presParOf" srcId="{287E1F3C-FC98-466E-AF6F-50F0FEA6A948}" destId="{BF1EF702-A3A8-4D6F-BF09-BB7710066F56}" srcOrd="1" destOrd="0" presId="urn:microsoft.com/office/officeart/2016/7/layout/BasicLinearProcessNumbered"/>
    <dgm:cxn modelId="{A1A9ADF3-F529-4F3D-A602-5263B1A62B44}" type="presParOf" srcId="{287E1F3C-FC98-466E-AF6F-50F0FEA6A948}" destId="{411D5C6B-B0C1-430E-83E2-B6D7701131E8}" srcOrd="2" destOrd="0" presId="urn:microsoft.com/office/officeart/2016/7/layout/BasicLinearProcessNumbered"/>
    <dgm:cxn modelId="{0833D0B1-F49B-4D4D-94DF-0B1E690732DB}" type="presParOf" srcId="{287E1F3C-FC98-466E-AF6F-50F0FEA6A948}" destId="{42296903-64C2-427F-A33A-BE56D30A7716}" srcOrd="3" destOrd="0" presId="urn:microsoft.com/office/officeart/2016/7/layout/BasicLinearProcessNumbered"/>
    <dgm:cxn modelId="{56697BC9-D3F4-4157-B275-C71F548CABEC}" type="presParOf" srcId="{F7D3C821-8563-4609-A04E-C6933E741ADC}" destId="{23C27EB3-92BB-4E6A-A8D3-ED349F3DA764}" srcOrd="3" destOrd="0" presId="urn:microsoft.com/office/officeart/2016/7/layout/BasicLinearProcessNumbered"/>
    <dgm:cxn modelId="{7D787242-C763-4549-A323-B90193719CCD}" type="presParOf" srcId="{F7D3C821-8563-4609-A04E-C6933E741ADC}" destId="{38BB39AC-F816-4600-9C9A-306781745DF7}" srcOrd="4" destOrd="0" presId="urn:microsoft.com/office/officeart/2016/7/layout/BasicLinearProcessNumbered"/>
    <dgm:cxn modelId="{AA7294BE-BA44-4E01-932A-CD6454C8024D}" type="presParOf" srcId="{38BB39AC-F816-4600-9C9A-306781745DF7}" destId="{3AA2DAB9-C6D8-4096-91ED-CD9772D58C44}" srcOrd="0" destOrd="0" presId="urn:microsoft.com/office/officeart/2016/7/layout/BasicLinearProcessNumbered"/>
    <dgm:cxn modelId="{ED76BEA8-CCAF-4FCF-9CAD-BCD30AA7FCF1}" type="presParOf" srcId="{38BB39AC-F816-4600-9C9A-306781745DF7}" destId="{A3CDB951-F9C9-41BC-A8E8-9D5FDDC11E2F}" srcOrd="1" destOrd="0" presId="urn:microsoft.com/office/officeart/2016/7/layout/BasicLinearProcessNumbered"/>
    <dgm:cxn modelId="{D4219A73-E2C5-4ED9-A348-89C092E4B9D6}" type="presParOf" srcId="{38BB39AC-F816-4600-9C9A-306781745DF7}" destId="{BDCF137B-75F7-4619-9D55-2C754FA95A44}" srcOrd="2" destOrd="0" presId="urn:microsoft.com/office/officeart/2016/7/layout/BasicLinearProcessNumbered"/>
    <dgm:cxn modelId="{809E4EAC-35B8-4B65-A46E-6EF094FBC910}" type="presParOf" srcId="{38BB39AC-F816-4600-9C9A-306781745DF7}" destId="{5010E76D-8999-4979-9AA2-0E283902E494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9C3CB2-F8AE-4F41-9CC2-4DAB6FD29C11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E542E13-9B72-436C-A6B7-7E806B229F66}">
      <dgm:prSet/>
      <dgm:spPr/>
      <dgm:t>
        <a:bodyPr/>
        <a:lstStyle/>
        <a:p>
          <a:r>
            <a:rPr lang="en-GB"/>
            <a:t>Understand cultural humility and the principles of equality, diversity and inclusion in dentistry, including relevant </a:t>
          </a:r>
          <a:r>
            <a:rPr lang="en-GB" b="1"/>
            <a:t>legislative frameworks</a:t>
          </a:r>
          <a:endParaRPr lang="en-US" b="1"/>
        </a:p>
      </dgm:t>
    </dgm:pt>
    <dgm:pt modelId="{3EA1974E-D5DF-4150-868D-E4CD3A089A63}" type="parTrans" cxnId="{8DA562E4-A08A-44D9-82BA-07A75D6A14CA}">
      <dgm:prSet/>
      <dgm:spPr/>
      <dgm:t>
        <a:bodyPr/>
        <a:lstStyle/>
        <a:p>
          <a:endParaRPr lang="en-US"/>
        </a:p>
      </dgm:t>
    </dgm:pt>
    <dgm:pt modelId="{6E0EB138-8E73-4581-99C6-9FFC380FEF37}" type="sibTrans" cxnId="{8DA562E4-A08A-44D9-82BA-07A75D6A14CA}">
      <dgm:prSet/>
      <dgm:spPr/>
      <dgm:t>
        <a:bodyPr/>
        <a:lstStyle/>
        <a:p>
          <a:endParaRPr lang="en-US"/>
        </a:p>
      </dgm:t>
    </dgm:pt>
    <dgm:pt modelId="{502CC518-C8E6-48DC-AB60-A224B0B155FC}">
      <dgm:prSet/>
      <dgm:spPr/>
      <dgm:t>
        <a:bodyPr/>
        <a:lstStyle/>
        <a:p>
          <a:r>
            <a:rPr lang="en-GB"/>
            <a:t>Recognise protected characteristics, intersectionality,  </a:t>
          </a:r>
          <a:r>
            <a:rPr lang="en-GB">
              <a:latin typeface="Aptos Display" panose="02110004020202020204"/>
            </a:rPr>
            <a:t>unconscious</a:t>
          </a:r>
          <a:r>
            <a:rPr lang="en-GB"/>
            <a:t> bias, stereotyping and </a:t>
          </a:r>
          <a:r>
            <a:rPr lang="en-GB">
              <a:latin typeface="Aptos Display" panose="02110004020202020204"/>
            </a:rPr>
            <a:t>prejudice</a:t>
          </a:r>
          <a:endParaRPr lang="en-US"/>
        </a:p>
      </dgm:t>
    </dgm:pt>
    <dgm:pt modelId="{4319F32F-E2E2-45B4-A770-5BAF82FAA9DA}" type="parTrans" cxnId="{50DB184D-1465-48E7-9A59-A1C5158815A8}">
      <dgm:prSet/>
      <dgm:spPr/>
      <dgm:t>
        <a:bodyPr/>
        <a:lstStyle/>
        <a:p>
          <a:endParaRPr lang="en-US"/>
        </a:p>
      </dgm:t>
    </dgm:pt>
    <dgm:pt modelId="{C2AE289A-5A8C-4D31-BEB9-959D36F99CF9}" type="sibTrans" cxnId="{50DB184D-1465-48E7-9A59-A1C5158815A8}">
      <dgm:prSet/>
      <dgm:spPr/>
      <dgm:t>
        <a:bodyPr/>
        <a:lstStyle/>
        <a:p>
          <a:endParaRPr lang="en-US"/>
        </a:p>
      </dgm:t>
    </dgm:pt>
    <dgm:pt modelId="{7455FA32-D334-4180-9C70-8D56098D8E03}" type="pres">
      <dgm:prSet presAssocID="{2B9C3CB2-F8AE-4F41-9CC2-4DAB6FD29C11}" presName="vert0" presStyleCnt="0">
        <dgm:presLayoutVars>
          <dgm:dir/>
          <dgm:animOne val="branch"/>
          <dgm:animLvl val="lvl"/>
        </dgm:presLayoutVars>
      </dgm:prSet>
      <dgm:spPr/>
    </dgm:pt>
    <dgm:pt modelId="{91329077-E601-450B-B083-9576AFDB43AE}" type="pres">
      <dgm:prSet presAssocID="{6E542E13-9B72-436C-A6B7-7E806B229F66}" presName="thickLine" presStyleLbl="alignNode1" presStyleIdx="0" presStyleCnt="2"/>
      <dgm:spPr/>
    </dgm:pt>
    <dgm:pt modelId="{B80BC4D7-FC0E-43B0-879B-9EB514FA813F}" type="pres">
      <dgm:prSet presAssocID="{6E542E13-9B72-436C-A6B7-7E806B229F66}" presName="horz1" presStyleCnt="0"/>
      <dgm:spPr/>
    </dgm:pt>
    <dgm:pt modelId="{370F884F-BD38-4AEB-A3DE-5147B8A1F9EA}" type="pres">
      <dgm:prSet presAssocID="{6E542E13-9B72-436C-A6B7-7E806B229F66}" presName="tx1" presStyleLbl="revTx" presStyleIdx="0" presStyleCnt="2"/>
      <dgm:spPr/>
    </dgm:pt>
    <dgm:pt modelId="{C3945C32-A22D-4E2D-BBEF-882353263183}" type="pres">
      <dgm:prSet presAssocID="{6E542E13-9B72-436C-A6B7-7E806B229F66}" presName="vert1" presStyleCnt="0"/>
      <dgm:spPr/>
    </dgm:pt>
    <dgm:pt modelId="{BC9DE3C8-8271-41B9-AD9E-D2FB9B73D4E1}" type="pres">
      <dgm:prSet presAssocID="{502CC518-C8E6-48DC-AB60-A224B0B155FC}" presName="thickLine" presStyleLbl="alignNode1" presStyleIdx="1" presStyleCnt="2"/>
      <dgm:spPr/>
    </dgm:pt>
    <dgm:pt modelId="{BC27068D-5836-43BD-8C61-046AEB3F27D4}" type="pres">
      <dgm:prSet presAssocID="{502CC518-C8E6-48DC-AB60-A224B0B155FC}" presName="horz1" presStyleCnt="0"/>
      <dgm:spPr/>
    </dgm:pt>
    <dgm:pt modelId="{4BB76CDD-4953-4F12-A867-70AB75AC0A7C}" type="pres">
      <dgm:prSet presAssocID="{502CC518-C8E6-48DC-AB60-A224B0B155FC}" presName="tx1" presStyleLbl="revTx" presStyleIdx="1" presStyleCnt="2"/>
      <dgm:spPr/>
    </dgm:pt>
    <dgm:pt modelId="{22A82B9F-C1E2-413A-BB36-8958C76FB23C}" type="pres">
      <dgm:prSet presAssocID="{502CC518-C8E6-48DC-AB60-A224B0B155FC}" presName="vert1" presStyleCnt="0"/>
      <dgm:spPr/>
    </dgm:pt>
  </dgm:ptLst>
  <dgm:cxnLst>
    <dgm:cxn modelId="{F76C4A19-3543-454A-BF23-DCF3AB254126}" type="presOf" srcId="{6E542E13-9B72-436C-A6B7-7E806B229F66}" destId="{370F884F-BD38-4AEB-A3DE-5147B8A1F9EA}" srcOrd="0" destOrd="0" presId="urn:microsoft.com/office/officeart/2008/layout/LinedList"/>
    <dgm:cxn modelId="{9DBD553E-32B9-4B12-B5EA-9D0FB6A9B60B}" type="presOf" srcId="{2B9C3CB2-F8AE-4F41-9CC2-4DAB6FD29C11}" destId="{7455FA32-D334-4180-9C70-8D56098D8E03}" srcOrd="0" destOrd="0" presId="urn:microsoft.com/office/officeart/2008/layout/LinedList"/>
    <dgm:cxn modelId="{50DB184D-1465-48E7-9A59-A1C5158815A8}" srcId="{2B9C3CB2-F8AE-4F41-9CC2-4DAB6FD29C11}" destId="{502CC518-C8E6-48DC-AB60-A224B0B155FC}" srcOrd="1" destOrd="0" parTransId="{4319F32F-E2E2-45B4-A770-5BAF82FAA9DA}" sibTransId="{C2AE289A-5A8C-4D31-BEB9-959D36F99CF9}"/>
    <dgm:cxn modelId="{10FD2372-C11B-4585-9C64-02CCA74253F9}" type="presOf" srcId="{502CC518-C8E6-48DC-AB60-A224B0B155FC}" destId="{4BB76CDD-4953-4F12-A867-70AB75AC0A7C}" srcOrd="0" destOrd="0" presId="urn:microsoft.com/office/officeart/2008/layout/LinedList"/>
    <dgm:cxn modelId="{8DA562E4-A08A-44D9-82BA-07A75D6A14CA}" srcId="{2B9C3CB2-F8AE-4F41-9CC2-4DAB6FD29C11}" destId="{6E542E13-9B72-436C-A6B7-7E806B229F66}" srcOrd="0" destOrd="0" parTransId="{3EA1974E-D5DF-4150-868D-E4CD3A089A63}" sibTransId="{6E0EB138-8E73-4581-99C6-9FFC380FEF37}"/>
    <dgm:cxn modelId="{2878FF95-BEAF-47BA-8AE5-D92B9B66638F}" type="presParOf" srcId="{7455FA32-D334-4180-9C70-8D56098D8E03}" destId="{91329077-E601-450B-B083-9576AFDB43AE}" srcOrd="0" destOrd="0" presId="urn:microsoft.com/office/officeart/2008/layout/LinedList"/>
    <dgm:cxn modelId="{E606189E-92B2-40BF-8039-84A59A8E1872}" type="presParOf" srcId="{7455FA32-D334-4180-9C70-8D56098D8E03}" destId="{B80BC4D7-FC0E-43B0-879B-9EB514FA813F}" srcOrd="1" destOrd="0" presId="urn:microsoft.com/office/officeart/2008/layout/LinedList"/>
    <dgm:cxn modelId="{10C5437D-2683-4E62-B9D5-F6312BDB2C27}" type="presParOf" srcId="{B80BC4D7-FC0E-43B0-879B-9EB514FA813F}" destId="{370F884F-BD38-4AEB-A3DE-5147B8A1F9EA}" srcOrd="0" destOrd="0" presId="urn:microsoft.com/office/officeart/2008/layout/LinedList"/>
    <dgm:cxn modelId="{3556D22B-AFDE-404B-9436-CAF6A5852E60}" type="presParOf" srcId="{B80BC4D7-FC0E-43B0-879B-9EB514FA813F}" destId="{C3945C32-A22D-4E2D-BBEF-882353263183}" srcOrd="1" destOrd="0" presId="urn:microsoft.com/office/officeart/2008/layout/LinedList"/>
    <dgm:cxn modelId="{48DAC0C7-56E5-4E0A-98CD-B98F473B9F42}" type="presParOf" srcId="{7455FA32-D334-4180-9C70-8D56098D8E03}" destId="{BC9DE3C8-8271-41B9-AD9E-D2FB9B73D4E1}" srcOrd="2" destOrd="0" presId="urn:microsoft.com/office/officeart/2008/layout/LinedList"/>
    <dgm:cxn modelId="{06BD70EE-7CF7-47EA-BCFD-F10D4C990ACF}" type="presParOf" srcId="{7455FA32-D334-4180-9C70-8D56098D8E03}" destId="{BC27068D-5836-43BD-8C61-046AEB3F27D4}" srcOrd="3" destOrd="0" presId="urn:microsoft.com/office/officeart/2008/layout/LinedList"/>
    <dgm:cxn modelId="{C5610CE6-0E6A-4EFE-A6A8-C93FAF044C11}" type="presParOf" srcId="{BC27068D-5836-43BD-8C61-046AEB3F27D4}" destId="{4BB76CDD-4953-4F12-A867-70AB75AC0A7C}" srcOrd="0" destOrd="0" presId="urn:microsoft.com/office/officeart/2008/layout/LinedList"/>
    <dgm:cxn modelId="{7AAAEFF7-F91A-4D43-AC25-E0B6C6844408}" type="presParOf" srcId="{BC27068D-5836-43BD-8C61-046AEB3F27D4}" destId="{22A82B9F-C1E2-413A-BB36-8958C76FB23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970FC9-B269-4730-82CC-032D97A8674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C8A3EAC8-D9FD-4D81-AD86-C4B05F9115B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/>
            <a:t>Small group learning: </a:t>
          </a:r>
          <a:r>
            <a:rPr lang="en-GB"/>
            <a:t>Students work in organised small groups, further divided into </a:t>
          </a:r>
          <a:r>
            <a:rPr lang="en-GB" b="1"/>
            <a:t>smaller discussion groups</a:t>
          </a:r>
          <a:endParaRPr lang="en-US" b="1"/>
        </a:p>
      </dgm:t>
    </dgm:pt>
    <dgm:pt modelId="{BB50D6FD-4D49-44CD-A736-2F325FF22A10}" type="parTrans" cxnId="{983C907C-3B2B-44C3-999D-22E322DCEF69}">
      <dgm:prSet/>
      <dgm:spPr/>
      <dgm:t>
        <a:bodyPr/>
        <a:lstStyle/>
        <a:p>
          <a:endParaRPr lang="en-US"/>
        </a:p>
      </dgm:t>
    </dgm:pt>
    <dgm:pt modelId="{4017CA7D-1120-4034-83A8-E0EF2049E700}" type="sibTrans" cxnId="{983C907C-3B2B-44C3-999D-22E322DCEF69}">
      <dgm:prSet/>
      <dgm:spPr/>
      <dgm:t>
        <a:bodyPr/>
        <a:lstStyle/>
        <a:p>
          <a:endParaRPr lang="en-US"/>
        </a:p>
      </dgm:t>
    </dgm:pt>
    <dgm:pt modelId="{8632CDAF-600F-4C47-B1E8-D6D3857D6A3B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/>
            <a:t>Bite-sized videos: </a:t>
          </a:r>
          <a:r>
            <a:rPr lang="en-GB"/>
            <a:t>Short clips sharing </a:t>
          </a:r>
          <a:r>
            <a:rPr lang="en-GB" b="1"/>
            <a:t>lived experiences of patients and staff </a:t>
          </a:r>
          <a:r>
            <a:rPr lang="en-GB"/>
            <a:t>with protected characteristics</a:t>
          </a:r>
          <a:endParaRPr lang="en-US"/>
        </a:p>
      </dgm:t>
    </dgm:pt>
    <dgm:pt modelId="{DF743674-5F44-4A51-A18E-85BF54CBCFDC}" type="parTrans" cxnId="{92676F50-8C5D-494D-95E6-FE3CFF23B3DB}">
      <dgm:prSet/>
      <dgm:spPr/>
      <dgm:t>
        <a:bodyPr/>
        <a:lstStyle/>
        <a:p>
          <a:endParaRPr lang="en-US"/>
        </a:p>
      </dgm:t>
    </dgm:pt>
    <dgm:pt modelId="{AA2BFBFA-94F7-4DA3-B3DE-CE18F9B52187}" type="sibTrans" cxnId="{92676F50-8C5D-494D-95E6-FE3CFF23B3DB}">
      <dgm:prSet/>
      <dgm:spPr/>
      <dgm:t>
        <a:bodyPr/>
        <a:lstStyle/>
        <a:p>
          <a:endParaRPr lang="en-US"/>
        </a:p>
      </dgm:t>
    </dgm:pt>
    <dgm:pt modelId="{22FC8A23-E471-444D-96AC-D944EBEC23D3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/>
            <a:t>Facilitated discussions: </a:t>
          </a:r>
          <a:r>
            <a:rPr lang="en-GB"/>
            <a:t>A psychologically safe space to explore the challenges presented in the videos</a:t>
          </a:r>
        </a:p>
      </dgm:t>
    </dgm:pt>
    <dgm:pt modelId="{65CF57E2-EB38-4087-9835-D660DE2592FC}" type="parTrans" cxnId="{1C1D12E7-99AA-4484-B741-1B507638CA54}">
      <dgm:prSet/>
      <dgm:spPr/>
      <dgm:t>
        <a:bodyPr/>
        <a:lstStyle/>
        <a:p>
          <a:endParaRPr lang="en-US"/>
        </a:p>
      </dgm:t>
    </dgm:pt>
    <dgm:pt modelId="{3D527FDC-14E7-4CEA-B0FF-51CFBB1A5E4E}" type="sibTrans" cxnId="{1C1D12E7-99AA-4484-B741-1B507638CA54}">
      <dgm:prSet/>
      <dgm:spPr/>
      <dgm:t>
        <a:bodyPr/>
        <a:lstStyle/>
        <a:p>
          <a:endParaRPr lang="en-US"/>
        </a:p>
      </dgm:t>
    </dgm:pt>
    <dgm:pt modelId="{E55CEEF4-E9ED-450C-87F2-69029C6346E6}" type="pres">
      <dgm:prSet presAssocID="{2A970FC9-B269-4730-82CC-032D97A86745}" presName="root" presStyleCnt="0">
        <dgm:presLayoutVars>
          <dgm:dir/>
          <dgm:resizeHandles val="exact"/>
        </dgm:presLayoutVars>
      </dgm:prSet>
      <dgm:spPr/>
    </dgm:pt>
    <dgm:pt modelId="{82D897E6-7F4A-420E-A3CC-D49212C423D8}" type="pres">
      <dgm:prSet presAssocID="{C8A3EAC8-D9FD-4D81-AD86-C4B05F9115BE}" presName="compNode" presStyleCnt="0"/>
      <dgm:spPr/>
    </dgm:pt>
    <dgm:pt modelId="{0C011BDF-51FE-4E89-9215-B00E25D0CE65}" type="pres">
      <dgm:prSet presAssocID="{C8A3EAC8-D9FD-4D81-AD86-C4B05F9115BE}" presName="bgRect" presStyleLbl="bgShp" presStyleIdx="0" presStyleCnt="3"/>
      <dgm:spPr/>
    </dgm:pt>
    <dgm:pt modelId="{E6794CA3-E51C-4EEE-8CFD-21C43932E7C0}" type="pres">
      <dgm:prSet presAssocID="{C8A3EAC8-D9FD-4D81-AD86-C4B05F9115BE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570E8933-B324-4626-B78D-56C2DA501310}" type="pres">
      <dgm:prSet presAssocID="{C8A3EAC8-D9FD-4D81-AD86-C4B05F9115BE}" presName="spaceRect" presStyleCnt="0"/>
      <dgm:spPr/>
    </dgm:pt>
    <dgm:pt modelId="{C73D7CCA-615B-4B54-AB02-45BED26044AB}" type="pres">
      <dgm:prSet presAssocID="{C8A3EAC8-D9FD-4D81-AD86-C4B05F9115BE}" presName="parTx" presStyleLbl="revTx" presStyleIdx="0" presStyleCnt="3">
        <dgm:presLayoutVars>
          <dgm:chMax val="0"/>
          <dgm:chPref val="0"/>
        </dgm:presLayoutVars>
      </dgm:prSet>
      <dgm:spPr/>
    </dgm:pt>
    <dgm:pt modelId="{AC15101F-1CFC-466C-A422-F028694DA1E7}" type="pres">
      <dgm:prSet presAssocID="{4017CA7D-1120-4034-83A8-E0EF2049E700}" presName="sibTrans" presStyleCnt="0"/>
      <dgm:spPr/>
    </dgm:pt>
    <dgm:pt modelId="{CF3CF41D-30CC-482F-A029-8199528289E1}" type="pres">
      <dgm:prSet presAssocID="{8632CDAF-600F-4C47-B1E8-D6D3857D6A3B}" presName="compNode" presStyleCnt="0"/>
      <dgm:spPr/>
    </dgm:pt>
    <dgm:pt modelId="{D9B196D6-4222-4795-88E1-CB7C0349E9C7}" type="pres">
      <dgm:prSet presAssocID="{8632CDAF-600F-4C47-B1E8-D6D3857D6A3B}" presName="bgRect" presStyleLbl="bgShp" presStyleIdx="1" presStyleCnt="3"/>
      <dgm:spPr/>
    </dgm:pt>
    <dgm:pt modelId="{498B6CE0-D305-4391-8C5C-85CE69FC18AD}" type="pres">
      <dgm:prSet presAssocID="{8632CDAF-600F-4C47-B1E8-D6D3857D6A3B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titles"/>
        </a:ext>
      </dgm:extLst>
    </dgm:pt>
    <dgm:pt modelId="{7A1DC310-2F73-41DC-9DE2-917531F89BC2}" type="pres">
      <dgm:prSet presAssocID="{8632CDAF-600F-4C47-B1E8-D6D3857D6A3B}" presName="spaceRect" presStyleCnt="0"/>
      <dgm:spPr/>
    </dgm:pt>
    <dgm:pt modelId="{1537F504-315B-4BCD-8C01-BF40703A9B4A}" type="pres">
      <dgm:prSet presAssocID="{8632CDAF-600F-4C47-B1E8-D6D3857D6A3B}" presName="parTx" presStyleLbl="revTx" presStyleIdx="1" presStyleCnt="3">
        <dgm:presLayoutVars>
          <dgm:chMax val="0"/>
          <dgm:chPref val="0"/>
        </dgm:presLayoutVars>
      </dgm:prSet>
      <dgm:spPr/>
    </dgm:pt>
    <dgm:pt modelId="{77A85F4D-D99A-45E8-B959-76151A49FEE6}" type="pres">
      <dgm:prSet presAssocID="{AA2BFBFA-94F7-4DA3-B3DE-CE18F9B52187}" presName="sibTrans" presStyleCnt="0"/>
      <dgm:spPr/>
    </dgm:pt>
    <dgm:pt modelId="{225399F0-3E9F-4E9D-8733-D4585CE1CF86}" type="pres">
      <dgm:prSet presAssocID="{22FC8A23-E471-444D-96AC-D944EBEC23D3}" presName="compNode" presStyleCnt="0"/>
      <dgm:spPr/>
    </dgm:pt>
    <dgm:pt modelId="{9144695C-D88A-44E4-A635-C1AC09CB7324}" type="pres">
      <dgm:prSet presAssocID="{22FC8A23-E471-444D-96AC-D944EBEC23D3}" presName="bgRect" presStyleLbl="bgShp" presStyleIdx="2" presStyleCnt="3"/>
      <dgm:spPr/>
    </dgm:pt>
    <dgm:pt modelId="{F9E56CC7-54ED-48D2-AEBD-87968B74A793}" type="pres">
      <dgm:prSet presAssocID="{22FC8A23-E471-444D-96AC-D944EBEC23D3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Idea"/>
        </a:ext>
      </dgm:extLst>
    </dgm:pt>
    <dgm:pt modelId="{70C8903F-407B-4027-BFEF-9FE578669039}" type="pres">
      <dgm:prSet presAssocID="{22FC8A23-E471-444D-96AC-D944EBEC23D3}" presName="spaceRect" presStyleCnt="0"/>
      <dgm:spPr/>
    </dgm:pt>
    <dgm:pt modelId="{2DDAEE3D-B10B-4C67-870B-D53D01A15730}" type="pres">
      <dgm:prSet presAssocID="{22FC8A23-E471-444D-96AC-D944EBEC23D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E7C53E25-DEB9-488D-99B0-B6996FE4E6BE}" type="presOf" srcId="{2A970FC9-B269-4730-82CC-032D97A86745}" destId="{E55CEEF4-E9ED-450C-87F2-69029C6346E6}" srcOrd="0" destOrd="0" presId="urn:microsoft.com/office/officeart/2018/2/layout/IconVerticalSolidList"/>
    <dgm:cxn modelId="{92676F50-8C5D-494D-95E6-FE3CFF23B3DB}" srcId="{2A970FC9-B269-4730-82CC-032D97A86745}" destId="{8632CDAF-600F-4C47-B1E8-D6D3857D6A3B}" srcOrd="1" destOrd="0" parTransId="{DF743674-5F44-4A51-A18E-85BF54CBCFDC}" sibTransId="{AA2BFBFA-94F7-4DA3-B3DE-CE18F9B52187}"/>
    <dgm:cxn modelId="{983C907C-3B2B-44C3-999D-22E322DCEF69}" srcId="{2A970FC9-B269-4730-82CC-032D97A86745}" destId="{C8A3EAC8-D9FD-4D81-AD86-C4B05F9115BE}" srcOrd="0" destOrd="0" parTransId="{BB50D6FD-4D49-44CD-A736-2F325FF22A10}" sibTransId="{4017CA7D-1120-4034-83A8-E0EF2049E700}"/>
    <dgm:cxn modelId="{7699C290-D4EA-491E-AE97-5B419AEDC8C4}" type="presOf" srcId="{22FC8A23-E471-444D-96AC-D944EBEC23D3}" destId="{2DDAEE3D-B10B-4C67-870B-D53D01A15730}" srcOrd="0" destOrd="0" presId="urn:microsoft.com/office/officeart/2018/2/layout/IconVerticalSolidList"/>
    <dgm:cxn modelId="{A2BE3D9E-86E9-4940-B362-95A33C4785AD}" type="presOf" srcId="{C8A3EAC8-D9FD-4D81-AD86-C4B05F9115BE}" destId="{C73D7CCA-615B-4B54-AB02-45BED26044AB}" srcOrd="0" destOrd="0" presId="urn:microsoft.com/office/officeart/2018/2/layout/IconVerticalSolidList"/>
    <dgm:cxn modelId="{06BE0FAB-1A1A-4209-B979-8193E52F9B97}" type="presOf" srcId="{8632CDAF-600F-4C47-B1E8-D6D3857D6A3B}" destId="{1537F504-315B-4BCD-8C01-BF40703A9B4A}" srcOrd="0" destOrd="0" presId="urn:microsoft.com/office/officeart/2018/2/layout/IconVerticalSolidList"/>
    <dgm:cxn modelId="{1C1D12E7-99AA-4484-B741-1B507638CA54}" srcId="{2A970FC9-B269-4730-82CC-032D97A86745}" destId="{22FC8A23-E471-444D-96AC-D944EBEC23D3}" srcOrd="2" destOrd="0" parTransId="{65CF57E2-EB38-4087-9835-D660DE2592FC}" sibTransId="{3D527FDC-14E7-4CEA-B0FF-51CFBB1A5E4E}"/>
    <dgm:cxn modelId="{CCFECA8E-B459-4647-A4A0-6FA6618BFA30}" type="presParOf" srcId="{E55CEEF4-E9ED-450C-87F2-69029C6346E6}" destId="{82D897E6-7F4A-420E-A3CC-D49212C423D8}" srcOrd="0" destOrd="0" presId="urn:microsoft.com/office/officeart/2018/2/layout/IconVerticalSolidList"/>
    <dgm:cxn modelId="{8FC4734E-FFED-447C-A18E-50718B7279E2}" type="presParOf" srcId="{82D897E6-7F4A-420E-A3CC-D49212C423D8}" destId="{0C011BDF-51FE-4E89-9215-B00E25D0CE65}" srcOrd="0" destOrd="0" presId="urn:microsoft.com/office/officeart/2018/2/layout/IconVerticalSolidList"/>
    <dgm:cxn modelId="{4A8064FE-3B53-4A61-BB0C-678EF1183A99}" type="presParOf" srcId="{82D897E6-7F4A-420E-A3CC-D49212C423D8}" destId="{E6794CA3-E51C-4EEE-8CFD-21C43932E7C0}" srcOrd="1" destOrd="0" presId="urn:microsoft.com/office/officeart/2018/2/layout/IconVerticalSolidList"/>
    <dgm:cxn modelId="{D1E4484C-2E8A-4302-BE64-7168EE1A274C}" type="presParOf" srcId="{82D897E6-7F4A-420E-A3CC-D49212C423D8}" destId="{570E8933-B324-4626-B78D-56C2DA501310}" srcOrd="2" destOrd="0" presId="urn:microsoft.com/office/officeart/2018/2/layout/IconVerticalSolidList"/>
    <dgm:cxn modelId="{BBA25AB1-D9E2-4C5B-B5A2-F31A8D7AA116}" type="presParOf" srcId="{82D897E6-7F4A-420E-A3CC-D49212C423D8}" destId="{C73D7CCA-615B-4B54-AB02-45BED26044AB}" srcOrd="3" destOrd="0" presId="urn:microsoft.com/office/officeart/2018/2/layout/IconVerticalSolidList"/>
    <dgm:cxn modelId="{ADBCC31F-1CD6-47D8-8AF3-2EDC0E91886E}" type="presParOf" srcId="{E55CEEF4-E9ED-450C-87F2-69029C6346E6}" destId="{AC15101F-1CFC-466C-A422-F028694DA1E7}" srcOrd="1" destOrd="0" presId="urn:microsoft.com/office/officeart/2018/2/layout/IconVerticalSolidList"/>
    <dgm:cxn modelId="{66EC2A63-11B5-476F-A04D-FF776DBE8046}" type="presParOf" srcId="{E55CEEF4-E9ED-450C-87F2-69029C6346E6}" destId="{CF3CF41D-30CC-482F-A029-8199528289E1}" srcOrd="2" destOrd="0" presId="urn:microsoft.com/office/officeart/2018/2/layout/IconVerticalSolidList"/>
    <dgm:cxn modelId="{0EFD9A0A-609C-4845-8ACC-2C44D587C5DC}" type="presParOf" srcId="{CF3CF41D-30CC-482F-A029-8199528289E1}" destId="{D9B196D6-4222-4795-88E1-CB7C0349E9C7}" srcOrd="0" destOrd="0" presId="urn:microsoft.com/office/officeart/2018/2/layout/IconVerticalSolidList"/>
    <dgm:cxn modelId="{437A4BF2-A13E-4288-990B-B42DD84E1F7E}" type="presParOf" srcId="{CF3CF41D-30CC-482F-A029-8199528289E1}" destId="{498B6CE0-D305-4391-8C5C-85CE69FC18AD}" srcOrd="1" destOrd="0" presId="urn:microsoft.com/office/officeart/2018/2/layout/IconVerticalSolidList"/>
    <dgm:cxn modelId="{080483D6-495C-45CB-B707-0D7892308802}" type="presParOf" srcId="{CF3CF41D-30CC-482F-A029-8199528289E1}" destId="{7A1DC310-2F73-41DC-9DE2-917531F89BC2}" srcOrd="2" destOrd="0" presId="urn:microsoft.com/office/officeart/2018/2/layout/IconVerticalSolidList"/>
    <dgm:cxn modelId="{2E156A0E-7760-4585-A2F3-88E939378E26}" type="presParOf" srcId="{CF3CF41D-30CC-482F-A029-8199528289E1}" destId="{1537F504-315B-4BCD-8C01-BF40703A9B4A}" srcOrd="3" destOrd="0" presId="urn:microsoft.com/office/officeart/2018/2/layout/IconVerticalSolidList"/>
    <dgm:cxn modelId="{B7F0F403-9344-479A-8B86-77B64BC6A725}" type="presParOf" srcId="{E55CEEF4-E9ED-450C-87F2-69029C6346E6}" destId="{77A85F4D-D99A-45E8-B959-76151A49FEE6}" srcOrd="3" destOrd="0" presId="urn:microsoft.com/office/officeart/2018/2/layout/IconVerticalSolidList"/>
    <dgm:cxn modelId="{59CBE868-0900-4B70-8228-EC5EC85ED629}" type="presParOf" srcId="{E55CEEF4-E9ED-450C-87F2-69029C6346E6}" destId="{225399F0-3E9F-4E9D-8733-D4585CE1CF86}" srcOrd="4" destOrd="0" presId="urn:microsoft.com/office/officeart/2018/2/layout/IconVerticalSolidList"/>
    <dgm:cxn modelId="{419C35C3-B4C7-4F67-8C0A-B7C4F5E3C0D2}" type="presParOf" srcId="{225399F0-3E9F-4E9D-8733-D4585CE1CF86}" destId="{9144695C-D88A-44E4-A635-C1AC09CB7324}" srcOrd="0" destOrd="0" presId="urn:microsoft.com/office/officeart/2018/2/layout/IconVerticalSolidList"/>
    <dgm:cxn modelId="{51401E3E-A500-475D-B42A-22893FDC1A97}" type="presParOf" srcId="{225399F0-3E9F-4E9D-8733-D4585CE1CF86}" destId="{F9E56CC7-54ED-48D2-AEBD-87968B74A793}" srcOrd="1" destOrd="0" presId="urn:microsoft.com/office/officeart/2018/2/layout/IconVerticalSolidList"/>
    <dgm:cxn modelId="{F093E79F-C2ED-418F-B251-8C42243EE87D}" type="presParOf" srcId="{225399F0-3E9F-4E9D-8733-D4585CE1CF86}" destId="{70C8903F-407B-4027-BFEF-9FE578669039}" srcOrd="2" destOrd="0" presId="urn:microsoft.com/office/officeart/2018/2/layout/IconVerticalSolidList"/>
    <dgm:cxn modelId="{0FB7DAC9-8637-4062-B1DC-8774CCF414E2}" type="presParOf" srcId="{225399F0-3E9F-4E9D-8733-D4585CE1CF86}" destId="{2DDAEE3D-B10B-4C67-870B-D53D01A1573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F6678C-5E51-4944-AF89-A09069EF2ABE}" type="doc">
      <dgm:prSet loTypeId="urn:microsoft.com/office/officeart/2005/8/layout/hProcess9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91563054-2446-4973-8F40-77B7B44E03C5}">
      <dgm:prSet phldrT="[Text]" phldr="0"/>
      <dgm:spPr>
        <a:solidFill>
          <a:srgbClr val="196B24"/>
        </a:solidFill>
      </dgm:spPr>
      <dgm:t>
        <a:bodyPr/>
        <a:lstStyle/>
        <a:p>
          <a:r>
            <a:rPr lang="en-GB"/>
            <a:t>Safe space</a:t>
          </a:r>
        </a:p>
      </dgm:t>
    </dgm:pt>
    <dgm:pt modelId="{CAB2BE6D-280D-4226-8275-226594FE4962}" type="parTrans" cxnId="{968F747F-2E7E-465C-B155-E6FA73DAE896}">
      <dgm:prSet/>
      <dgm:spPr/>
      <dgm:t>
        <a:bodyPr/>
        <a:lstStyle/>
        <a:p>
          <a:endParaRPr lang="en-GB"/>
        </a:p>
      </dgm:t>
    </dgm:pt>
    <dgm:pt modelId="{BBB93B19-243A-4C23-BC51-16C525B74E65}" type="sibTrans" cxnId="{968F747F-2E7E-465C-B155-E6FA73DAE896}">
      <dgm:prSet/>
      <dgm:spPr/>
      <dgm:t>
        <a:bodyPr/>
        <a:lstStyle/>
        <a:p>
          <a:endParaRPr lang="en-GB"/>
        </a:p>
      </dgm:t>
    </dgm:pt>
    <dgm:pt modelId="{700C746D-55A0-45F6-9139-02D26D1C3832}">
      <dgm:prSet phldrT="[Text]" phldr="0"/>
      <dgm:spPr>
        <a:solidFill>
          <a:srgbClr val="179D76"/>
        </a:solidFill>
      </dgm:spPr>
      <dgm:t>
        <a:bodyPr/>
        <a:lstStyle/>
        <a:p>
          <a:r>
            <a:rPr lang="en-GB"/>
            <a:t>Engagement</a:t>
          </a:r>
        </a:p>
      </dgm:t>
    </dgm:pt>
    <dgm:pt modelId="{AF78EC64-1EFF-412B-94A4-14F37C1F2538}" type="parTrans" cxnId="{FE521EBE-0FA4-482C-AB66-CF5760E4B1B7}">
      <dgm:prSet/>
      <dgm:spPr/>
      <dgm:t>
        <a:bodyPr/>
        <a:lstStyle/>
        <a:p>
          <a:endParaRPr lang="en-GB"/>
        </a:p>
      </dgm:t>
    </dgm:pt>
    <dgm:pt modelId="{4D90EF19-FAAA-478E-A4B2-ECE3CB588143}" type="sibTrans" cxnId="{FE521EBE-0FA4-482C-AB66-CF5760E4B1B7}">
      <dgm:prSet/>
      <dgm:spPr/>
      <dgm:t>
        <a:bodyPr/>
        <a:lstStyle/>
        <a:p>
          <a:endParaRPr lang="en-GB"/>
        </a:p>
      </dgm:t>
    </dgm:pt>
    <dgm:pt modelId="{7A02585D-DE8F-4B82-8625-FCBCD1C77D27}">
      <dgm:prSet phldrT="[Text]" phldr="0"/>
      <dgm:spPr/>
      <dgm:t>
        <a:bodyPr/>
        <a:lstStyle/>
        <a:p>
          <a:r>
            <a:rPr lang="en-GB"/>
            <a:t>Professional growth</a:t>
          </a:r>
        </a:p>
      </dgm:t>
    </dgm:pt>
    <dgm:pt modelId="{97CAF3AC-F3AE-445A-BDFB-69FC374F0C05}" type="parTrans" cxnId="{3B409D78-CFF3-4ED8-AC1F-D2822155AAD1}">
      <dgm:prSet/>
      <dgm:spPr/>
      <dgm:t>
        <a:bodyPr/>
        <a:lstStyle/>
        <a:p>
          <a:endParaRPr lang="en-GB"/>
        </a:p>
      </dgm:t>
    </dgm:pt>
    <dgm:pt modelId="{7842FE47-4BED-48CD-8C94-0F6217E00A3D}" type="sibTrans" cxnId="{3B409D78-CFF3-4ED8-AC1F-D2822155AAD1}">
      <dgm:prSet/>
      <dgm:spPr/>
      <dgm:t>
        <a:bodyPr/>
        <a:lstStyle/>
        <a:p>
          <a:endParaRPr lang="en-GB"/>
        </a:p>
      </dgm:t>
    </dgm:pt>
    <dgm:pt modelId="{2F70CB41-7211-464A-98CD-CFCD9A2842A1}" type="pres">
      <dgm:prSet presAssocID="{3FF6678C-5E51-4944-AF89-A09069EF2ABE}" presName="CompostProcess" presStyleCnt="0">
        <dgm:presLayoutVars>
          <dgm:dir/>
          <dgm:resizeHandles val="exact"/>
        </dgm:presLayoutVars>
      </dgm:prSet>
      <dgm:spPr/>
    </dgm:pt>
    <dgm:pt modelId="{777BA864-4F03-437C-B58B-D8A4DFCE15C0}" type="pres">
      <dgm:prSet presAssocID="{3FF6678C-5E51-4944-AF89-A09069EF2ABE}" presName="arrow" presStyleLbl="bgShp" presStyleIdx="0" presStyleCnt="1"/>
      <dgm:spPr/>
    </dgm:pt>
    <dgm:pt modelId="{A8FC5290-E239-43FE-A216-C29873974A13}" type="pres">
      <dgm:prSet presAssocID="{3FF6678C-5E51-4944-AF89-A09069EF2ABE}" presName="linearProcess" presStyleCnt="0"/>
      <dgm:spPr/>
    </dgm:pt>
    <dgm:pt modelId="{4F8DA5B4-759C-4D0B-97DF-62E03B78FFB3}" type="pres">
      <dgm:prSet presAssocID="{91563054-2446-4973-8F40-77B7B44E03C5}" presName="textNode" presStyleLbl="node1" presStyleIdx="0" presStyleCnt="3">
        <dgm:presLayoutVars>
          <dgm:bulletEnabled val="1"/>
        </dgm:presLayoutVars>
      </dgm:prSet>
      <dgm:spPr/>
    </dgm:pt>
    <dgm:pt modelId="{644EB9D4-F672-4037-8649-D58AEFFC7887}" type="pres">
      <dgm:prSet presAssocID="{BBB93B19-243A-4C23-BC51-16C525B74E65}" presName="sibTrans" presStyleCnt="0"/>
      <dgm:spPr/>
    </dgm:pt>
    <dgm:pt modelId="{ADF86A47-FC44-456D-A294-280AC05F7E99}" type="pres">
      <dgm:prSet presAssocID="{700C746D-55A0-45F6-9139-02D26D1C3832}" presName="textNode" presStyleLbl="node1" presStyleIdx="1" presStyleCnt="3">
        <dgm:presLayoutVars>
          <dgm:bulletEnabled val="1"/>
        </dgm:presLayoutVars>
      </dgm:prSet>
      <dgm:spPr/>
    </dgm:pt>
    <dgm:pt modelId="{11CADC86-0F2B-454A-B1D1-CB0FC6800B1C}" type="pres">
      <dgm:prSet presAssocID="{4D90EF19-FAAA-478E-A4B2-ECE3CB588143}" presName="sibTrans" presStyleCnt="0"/>
      <dgm:spPr/>
    </dgm:pt>
    <dgm:pt modelId="{4824C746-F889-4F07-8942-E933B84FCC5A}" type="pres">
      <dgm:prSet presAssocID="{7A02585D-DE8F-4B82-8625-FCBCD1C77D27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9D1C8528-4136-4D78-A5B7-B0D4C3AECE0B}" type="presOf" srcId="{91563054-2446-4973-8F40-77B7B44E03C5}" destId="{4F8DA5B4-759C-4D0B-97DF-62E03B78FFB3}" srcOrd="0" destOrd="0" presId="urn:microsoft.com/office/officeart/2005/8/layout/hProcess9"/>
    <dgm:cxn modelId="{3B409D78-CFF3-4ED8-AC1F-D2822155AAD1}" srcId="{3FF6678C-5E51-4944-AF89-A09069EF2ABE}" destId="{7A02585D-DE8F-4B82-8625-FCBCD1C77D27}" srcOrd="2" destOrd="0" parTransId="{97CAF3AC-F3AE-445A-BDFB-69FC374F0C05}" sibTransId="{7842FE47-4BED-48CD-8C94-0F6217E00A3D}"/>
    <dgm:cxn modelId="{B7C79F5A-440D-4F08-BEBE-67C4BBF4B394}" type="presOf" srcId="{700C746D-55A0-45F6-9139-02D26D1C3832}" destId="{ADF86A47-FC44-456D-A294-280AC05F7E99}" srcOrd="0" destOrd="0" presId="urn:microsoft.com/office/officeart/2005/8/layout/hProcess9"/>
    <dgm:cxn modelId="{968F747F-2E7E-465C-B155-E6FA73DAE896}" srcId="{3FF6678C-5E51-4944-AF89-A09069EF2ABE}" destId="{91563054-2446-4973-8F40-77B7B44E03C5}" srcOrd="0" destOrd="0" parTransId="{CAB2BE6D-280D-4226-8275-226594FE4962}" sibTransId="{BBB93B19-243A-4C23-BC51-16C525B74E65}"/>
    <dgm:cxn modelId="{E019E996-E970-4C57-94BC-7E9E3D5B056E}" type="presOf" srcId="{7A02585D-DE8F-4B82-8625-FCBCD1C77D27}" destId="{4824C746-F889-4F07-8942-E933B84FCC5A}" srcOrd="0" destOrd="0" presId="urn:microsoft.com/office/officeart/2005/8/layout/hProcess9"/>
    <dgm:cxn modelId="{FE521EBE-0FA4-482C-AB66-CF5760E4B1B7}" srcId="{3FF6678C-5E51-4944-AF89-A09069EF2ABE}" destId="{700C746D-55A0-45F6-9139-02D26D1C3832}" srcOrd="1" destOrd="0" parTransId="{AF78EC64-1EFF-412B-94A4-14F37C1F2538}" sibTransId="{4D90EF19-FAAA-478E-A4B2-ECE3CB588143}"/>
    <dgm:cxn modelId="{622CC5F2-3639-4D8F-AD52-1CE77DD967D4}" type="presOf" srcId="{3FF6678C-5E51-4944-AF89-A09069EF2ABE}" destId="{2F70CB41-7211-464A-98CD-CFCD9A2842A1}" srcOrd="0" destOrd="0" presId="urn:microsoft.com/office/officeart/2005/8/layout/hProcess9"/>
    <dgm:cxn modelId="{213DDC9B-2288-4391-B6A4-4F83E385F43D}" type="presParOf" srcId="{2F70CB41-7211-464A-98CD-CFCD9A2842A1}" destId="{777BA864-4F03-437C-B58B-D8A4DFCE15C0}" srcOrd="0" destOrd="0" presId="urn:microsoft.com/office/officeart/2005/8/layout/hProcess9"/>
    <dgm:cxn modelId="{F4761C0F-5E8C-4B33-ACC3-B68638158EB6}" type="presParOf" srcId="{2F70CB41-7211-464A-98CD-CFCD9A2842A1}" destId="{A8FC5290-E239-43FE-A216-C29873974A13}" srcOrd="1" destOrd="0" presId="urn:microsoft.com/office/officeart/2005/8/layout/hProcess9"/>
    <dgm:cxn modelId="{4659F7CB-8104-4210-8484-D2633A6F279B}" type="presParOf" srcId="{A8FC5290-E239-43FE-A216-C29873974A13}" destId="{4F8DA5B4-759C-4D0B-97DF-62E03B78FFB3}" srcOrd="0" destOrd="0" presId="urn:microsoft.com/office/officeart/2005/8/layout/hProcess9"/>
    <dgm:cxn modelId="{D55B3D58-71F4-4A00-80CE-DE141E2E34F6}" type="presParOf" srcId="{A8FC5290-E239-43FE-A216-C29873974A13}" destId="{644EB9D4-F672-4037-8649-D58AEFFC7887}" srcOrd="1" destOrd="0" presId="urn:microsoft.com/office/officeart/2005/8/layout/hProcess9"/>
    <dgm:cxn modelId="{EB863C6B-3FE5-4215-8F44-218FB68255DB}" type="presParOf" srcId="{A8FC5290-E239-43FE-A216-C29873974A13}" destId="{ADF86A47-FC44-456D-A294-280AC05F7E99}" srcOrd="2" destOrd="0" presId="urn:microsoft.com/office/officeart/2005/8/layout/hProcess9"/>
    <dgm:cxn modelId="{8958B942-84E2-405E-91EC-59D5EAAE68D8}" type="presParOf" srcId="{A8FC5290-E239-43FE-A216-C29873974A13}" destId="{11CADC86-0F2B-454A-B1D1-CB0FC6800B1C}" srcOrd="3" destOrd="0" presId="urn:microsoft.com/office/officeart/2005/8/layout/hProcess9"/>
    <dgm:cxn modelId="{7CE9F67B-7826-465C-8C21-DB76C3830973}" type="presParOf" srcId="{A8FC5290-E239-43FE-A216-C29873974A13}" destId="{4824C746-F889-4F07-8942-E933B84FCC5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AAA45-6761-4099-A04D-B56216AA0204}">
      <dsp:nvSpPr>
        <dsp:cNvPr id="0" name=""/>
        <dsp:cNvSpPr/>
      </dsp:nvSpPr>
      <dsp:spPr>
        <a:xfrm>
          <a:off x="0" y="0"/>
          <a:ext cx="3414946" cy="419280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243" tIns="330200" rIns="266243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u="sng" kern="1200"/>
            <a:t>Stage 1:</a:t>
          </a:r>
          <a:r>
            <a:rPr lang="en-GB" sz="1800" kern="1200"/>
            <a:t> Groundwork online resource, accessible via Minerva. </a:t>
          </a:r>
          <a:endParaRPr lang="en-US" sz="1800" kern="1200"/>
        </a:p>
      </dsp:txBody>
      <dsp:txXfrm>
        <a:off x="0" y="1593265"/>
        <a:ext cx="3414946" cy="2515683"/>
      </dsp:txXfrm>
    </dsp:sp>
    <dsp:sp modelId="{1CC31E87-8D12-433A-8ADC-B9AA5EA750B4}">
      <dsp:nvSpPr>
        <dsp:cNvPr id="0" name=""/>
        <dsp:cNvSpPr/>
      </dsp:nvSpPr>
      <dsp:spPr>
        <a:xfrm>
          <a:off x="1078552" y="419280"/>
          <a:ext cx="1257841" cy="125784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066" tIns="12700" rIns="98066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1262759" y="603487"/>
        <a:ext cx="889427" cy="889427"/>
      </dsp:txXfrm>
    </dsp:sp>
    <dsp:sp modelId="{4D858A3E-3C49-47A3-A605-8706B652424D}">
      <dsp:nvSpPr>
        <dsp:cNvPr id="0" name=""/>
        <dsp:cNvSpPr/>
      </dsp:nvSpPr>
      <dsp:spPr>
        <a:xfrm>
          <a:off x="0" y="4192733"/>
          <a:ext cx="3414946" cy="72"/>
        </a:xfrm>
        <a:prstGeom prst="rect">
          <a:avLst/>
        </a:prstGeom>
        <a:solidFill>
          <a:schemeClr val="accent2">
            <a:hueOff val="1288723"/>
            <a:satOff val="-3699"/>
            <a:lumOff val="-5922"/>
            <a:alphaOff val="0"/>
          </a:schemeClr>
        </a:solidFill>
        <a:ln w="19050" cap="flat" cmpd="sng" algn="ctr">
          <a:solidFill>
            <a:schemeClr val="accent2">
              <a:hueOff val="1288723"/>
              <a:satOff val="-3699"/>
              <a:lumOff val="-5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455DFF-DB87-46F8-9965-6AC59CFCC4CB}">
      <dsp:nvSpPr>
        <dsp:cNvPr id="0" name=""/>
        <dsp:cNvSpPr/>
      </dsp:nvSpPr>
      <dsp:spPr>
        <a:xfrm>
          <a:off x="3756441" y="0"/>
          <a:ext cx="3414946" cy="4192805"/>
        </a:xfrm>
        <a:prstGeom prst="rect">
          <a:avLst/>
        </a:prstGeom>
        <a:solidFill>
          <a:schemeClr val="accent2">
            <a:tint val="40000"/>
            <a:alpha val="90000"/>
            <a:hueOff val="3367359"/>
            <a:satOff val="-31116"/>
            <a:lumOff val="-350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367359"/>
              <a:satOff val="-31116"/>
              <a:lumOff val="-35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243" tIns="330200" rIns="266243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u="sng" kern="1200"/>
            <a:t>Stage 2:</a:t>
          </a:r>
          <a:r>
            <a:rPr lang="en-GB" sz="1800" kern="1200"/>
            <a:t> Two face-to-face teaching sessions: </a:t>
          </a:r>
          <a:endParaRPr lang="en-US" sz="18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A full cohort lecture. 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A small group discussion using bite-sized videos of patients and staff members with protected characteristics sharing their prior dental experiences. </a:t>
          </a:r>
          <a:endParaRPr lang="en-US" sz="1400" kern="1200"/>
        </a:p>
      </dsp:txBody>
      <dsp:txXfrm>
        <a:off x="3756441" y="1593265"/>
        <a:ext cx="3414946" cy="2515683"/>
      </dsp:txXfrm>
    </dsp:sp>
    <dsp:sp modelId="{BF1EF702-A3A8-4D6F-BF09-BB7710066F56}">
      <dsp:nvSpPr>
        <dsp:cNvPr id="0" name=""/>
        <dsp:cNvSpPr/>
      </dsp:nvSpPr>
      <dsp:spPr>
        <a:xfrm>
          <a:off x="4834993" y="419280"/>
          <a:ext cx="1257841" cy="1257841"/>
        </a:xfrm>
        <a:prstGeom prst="ellipse">
          <a:avLst/>
        </a:prstGeom>
        <a:solidFill>
          <a:schemeClr val="accent2">
            <a:hueOff val="2577445"/>
            <a:satOff val="-7397"/>
            <a:lumOff val="-11844"/>
            <a:alphaOff val="0"/>
          </a:schemeClr>
        </a:solidFill>
        <a:ln w="19050" cap="flat" cmpd="sng" algn="ctr">
          <a:solidFill>
            <a:schemeClr val="accent2">
              <a:hueOff val="2577445"/>
              <a:satOff val="-7397"/>
              <a:lumOff val="-118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066" tIns="12700" rIns="98066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5019200" y="603487"/>
        <a:ext cx="889427" cy="889427"/>
      </dsp:txXfrm>
    </dsp:sp>
    <dsp:sp modelId="{411D5C6B-B0C1-430E-83E2-B6D7701131E8}">
      <dsp:nvSpPr>
        <dsp:cNvPr id="0" name=""/>
        <dsp:cNvSpPr/>
      </dsp:nvSpPr>
      <dsp:spPr>
        <a:xfrm>
          <a:off x="3756441" y="4192733"/>
          <a:ext cx="3414946" cy="72"/>
        </a:xfrm>
        <a:prstGeom prst="rect">
          <a:avLst/>
        </a:prstGeom>
        <a:solidFill>
          <a:schemeClr val="accent2">
            <a:hueOff val="3866169"/>
            <a:satOff val="-11096"/>
            <a:lumOff val="-17765"/>
            <a:alphaOff val="0"/>
          </a:schemeClr>
        </a:solidFill>
        <a:ln w="19050" cap="flat" cmpd="sng" algn="ctr">
          <a:solidFill>
            <a:schemeClr val="accent2">
              <a:hueOff val="3866169"/>
              <a:satOff val="-11096"/>
              <a:lumOff val="-17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A2DAB9-C6D8-4096-91ED-CD9772D58C44}">
      <dsp:nvSpPr>
        <dsp:cNvPr id="0" name=""/>
        <dsp:cNvSpPr/>
      </dsp:nvSpPr>
      <dsp:spPr>
        <a:xfrm>
          <a:off x="7512882" y="0"/>
          <a:ext cx="3414946" cy="4192805"/>
        </a:xfrm>
        <a:prstGeom prst="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243" tIns="330200" rIns="266243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u="sng" kern="1200"/>
            <a:t>Stage 3:</a:t>
          </a:r>
          <a:r>
            <a:rPr lang="en-GB" sz="1800" kern="1200"/>
            <a:t> Guided reflection following the face-to-face teaching sessions, which will form part of the PPD portfolio, accessible via CAFS. </a:t>
          </a:r>
          <a:endParaRPr lang="en-US" sz="1800" kern="1200"/>
        </a:p>
      </dsp:txBody>
      <dsp:txXfrm>
        <a:off x="7512882" y="1593265"/>
        <a:ext cx="3414946" cy="2515683"/>
      </dsp:txXfrm>
    </dsp:sp>
    <dsp:sp modelId="{A3CDB951-F9C9-41BC-A8E8-9D5FDDC11E2F}">
      <dsp:nvSpPr>
        <dsp:cNvPr id="0" name=""/>
        <dsp:cNvSpPr/>
      </dsp:nvSpPr>
      <dsp:spPr>
        <a:xfrm>
          <a:off x="8591434" y="419280"/>
          <a:ext cx="1257841" cy="1257841"/>
        </a:xfrm>
        <a:prstGeom prst="ellipse">
          <a:avLst/>
        </a:prstGeom>
        <a:solidFill>
          <a:schemeClr val="accent2">
            <a:hueOff val="5154891"/>
            <a:satOff val="-14794"/>
            <a:lumOff val="-23687"/>
            <a:alphaOff val="0"/>
          </a:schemeClr>
        </a:solidFill>
        <a:ln w="19050" cap="flat" cmpd="sng" algn="ctr">
          <a:solidFill>
            <a:schemeClr val="accent2">
              <a:hueOff val="5154891"/>
              <a:satOff val="-14794"/>
              <a:lumOff val="-2368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066" tIns="12700" rIns="98066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8775641" y="603487"/>
        <a:ext cx="889427" cy="889427"/>
      </dsp:txXfrm>
    </dsp:sp>
    <dsp:sp modelId="{BDCF137B-75F7-4619-9D55-2C754FA95A44}">
      <dsp:nvSpPr>
        <dsp:cNvPr id="0" name=""/>
        <dsp:cNvSpPr/>
      </dsp:nvSpPr>
      <dsp:spPr>
        <a:xfrm>
          <a:off x="7512882" y="4192733"/>
          <a:ext cx="3414946" cy="72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329077-E601-450B-B083-9576AFDB43AE}">
      <dsp:nvSpPr>
        <dsp:cNvPr id="0" name=""/>
        <dsp:cNvSpPr/>
      </dsp:nvSpPr>
      <dsp:spPr>
        <a:xfrm>
          <a:off x="0" y="0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0F884F-BD38-4AEB-A3DE-5147B8A1F9EA}">
      <dsp:nvSpPr>
        <dsp:cNvPr id="0" name=""/>
        <dsp:cNvSpPr/>
      </dsp:nvSpPr>
      <dsp:spPr>
        <a:xfrm>
          <a:off x="0" y="0"/>
          <a:ext cx="6291714" cy="2765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/>
            <a:t>Understand cultural humility and the principles of equality, diversity and inclusion in dentistry, including relevant </a:t>
          </a:r>
          <a:r>
            <a:rPr lang="en-GB" sz="3500" b="1" kern="1200"/>
            <a:t>legislative frameworks</a:t>
          </a:r>
          <a:endParaRPr lang="en-US" sz="3500" b="1" kern="1200"/>
        </a:p>
      </dsp:txBody>
      <dsp:txXfrm>
        <a:off x="0" y="0"/>
        <a:ext cx="6291714" cy="2765367"/>
      </dsp:txXfrm>
    </dsp:sp>
    <dsp:sp modelId="{BC9DE3C8-8271-41B9-AD9E-D2FB9B73D4E1}">
      <dsp:nvSpPr>
        <dsp:cNvPr id="0" name=""/>
        <dsp:cNvSpPr/>
      </dsp:nvSpPr>
      <dsp:spPr>
        <a:xfrm>
          <a:off x="0" y="2765367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B76CDD-4953-4F12-A867-70AB75AC0A7C}">
      <dsp:nvSpPr>
        <dsp:cNvPr id="0" name=""/>
        <dsp:cNvSpPr/>
      </dsp:nvSpPr>
      <dsp:spPr>
        <a:xfrm>
          <a:off x="0" y="2765367"/>
          <a:ext cx="6291714" cy="2765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/>
            <a:t>Recognise protected characteristics, intersectionality,  </a:t>
          </a:r>
          <a:r>
            <a:rPr lang="en-GB" sz="3500" kern="1200">
              <a:latin typeface="Aptos Display" panose="02110004020202020204"/>
            </a:rPr>
            <a:t>unconscious</a:t>
          </a:r>
          <a:r>
            <a:rPr lang="en-GB" sz="3500" kern="1200"/>
            <a:t> bias, stereotyping and </a:t>
          </a:r>
          <a:r>
            <a:rPr lang="en-GB" sz="3500" kern="1200">
              <a:latin typeface="Aptos Display" panose="02110004020202020204"/>
            </a:rPr>
            <a:t>prejudice</a:t>
          </a:r>
          <a:endParaRPr lang="en-US" sz="3500" kern="1200"/>
        </a:p>
      </dsp:txBody>
      <dsp:txXfrm>
        <a:off x="0" y="2765367"/>
        <a:ext cx="6291714" cy="27653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011BDF-51FE-4E89-9215-B00E25D0CE65}">
      <dsp:nvSpPr>
        <dsp:cNvPr id="0" name=""/>
        <dsp:cNvSpPr/>
      </dsp:nvSpPr>
      <dsp:spPr>
        <a:xfrm>
          <a:off x="0" y="531"/>
          <a:ext cx="10515600" cy="12447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94CA3-E51C-4EEE-8CFD-21C43932E7C0}">
      <dsp:nvSpPr>
        <dsp:cNvPr id="0" name=""/>
        <dsp:cNvSpPr/>
      </dsp:nvSpPr>
      <dsp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3D7CCA-615B-4B54-AB02-45BED26044AB}">
      <dsp:nvSpPr>
        <dsp:cNvPr id="0" name=""/>
        <dsp:cNvSpPr/>
      </dsp:nvSpPr>
      <dsp:spPr>
        <a:xfrm>
          <a:off x="1437631" y="531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Small group learning: </a:t>
          </a:r>
          <a:r>
            <a:rPr lang="en-GB" sz="2500" kern="1200"/>
            <a:t>Students work in organised small groups, further divided into </a:t>
          </a:r>
          <a:r>
            <a:rPr lang="en-GB" sz="2500" b="1" kern="1200"/>
            <a:t>smaller discussion groups</a:t>
          </a:r>
          <a:endParaRPr lang="en-US" sz="2500" b="1" kern="1200"/>
        </a:p>
      </dsp:txBody>
      <dsp:txXfrm>
        <a:off x="1437631" y="531"/>
        <a:ext cx="9077968" cy="1244702"/>
      </dsp:txXfrm>
    </dsp:sp>
    <dsp:sp modelId="{D9B196D6-4222-4795-88E1-CB7C0349E9C7}">
      <dsp:nvSpPr>
        <dsp:cNvPr id="0" name=""/>
        <dsp:cNvSpPr/>
      </dsp:nvSpPr>
      <dsp:spPr>
        <a:xfrm>
          <a:off x="0" y="1556410"/>
          <a:ext cx="10515600" cy="1244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8B6CE0-D305-4391-8C5C-85CE69FC18AD}">
      <dsp:nvSpPr>
        <dsp:cNvPr id="0" name=""/>
        <dsp:cNvSpPr/>
      </dsp:nvSpPr>
      <dsp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37F504-315B-4BCD-8C01-BF40703A9B4A}">
      <dsp:nvSpPr>
        <dsp:cNvPr id="0" name=""/>
        <dsp:cNvSpPr/>
      </dsp:nvSpPr>
      <dsp:spPr>
        <a:xfrm>
          <a:off x="1437631" y="1556410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Bite-sized videos: </a:t>
          </a:r>
          <a:r>
            <a:rPr lang="en-GB" sz="2500" kern="1200"/>
            <a:t>Short clips sharing </a:t>
          </a:r>
          <a:r>
            <a:rPr lang="en-GB" sz="2500" b="1" kern="1200"/>
            <a:t>lived experiences of patients and staff </a:t>
          </a:r>
          <a:r>
            <a:rPr lang="en-GB" sz="2500" kern="1200"/>
            <a:t>with protected characteristics</a:t>
          </a:r>
          <a:endParaRPr lang="en-US" sz="2500" kern="1200"/>
        </a:p>
      </dsp:txBody>
      <dsp:txXfrm>
        <a:off x="1437631" y="1556410"/>
        <a:ext cx="9077968" cy="1244702"/>
      </dsp:txXfrm>
    </dsp:sp>
    <dsp:sp modelId="{9144695C-D88A-44E4-A635-C1AC09CB7324}">
      <dsp:nvSpPr>
        <dsp:cNvPr id="0" name=""/>
        <dsp:cNvSpPr/>
      </dsp:nvSpPr>
      <dsp:spPr>
        <a:xfrm>
          <a:off x="0" y="3112289"/>
          <a:ext cx="10515600" cy="12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E56CC7-54ED-48D2-AEBD-87968B74A793}">
      <dsp:nvSpPr>
        <dsp:cNvPr id="0" name=""/>
        <dsp:cNvSpPr/>
      </dsp:nvSpPr>
      <dsp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DAEE3D-B10B-4C67-870B-D53D01A15730}">
      <dsp:nvSpPr>
        <dsp:cNvPr id="0" name=""/>
        <dsp:cNvSpPr/>
      </dsp:nvSpPr>
      <dsp:spPr>
        <a:xfrm>
          <a:off x="1437631" y="3112289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Facilitated discussions: </a:t>
          </a:r>
          <a:r>
            <a:rPr lang="en-GB" sz="2500" kern="1200"/>
            <a:t>A psychologically safe space to explore the challenges presented in the videos</a:t>
          </a:r>
        </a:p>
      </dsp:txBody>
      <dsp:txXfrm>
        <a:off x="1437631" y="3112289"/>
        <a:ext cx="9077968" cy="12447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7BA864-4F03-437C-B58B-D8A4DFCE15C0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8DA5B4-759C-4D0B-97DF-62E03B78FFB3}">
      <dsp:nvSpPr>
        <dsp:cNvPr id="0" name=""/>
        <dsp:cNvSpPr/>
      </dsp:nvSpPr>
      <dsp:spPr>
        <a:xfrm>
          <a:off x="3644" y="1305401"/>
          <a:ext cx="3352498" cy="1740535"/>
        </a:xfrm>
        <a:prstGeom prst="roundRect">
          <a:avLst/>
        </a:prstGeom>
        <a:solidFill>
          <a:srgbClr val="196B2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100" kern="1200"/>
            <a:t>Safe space</a:t>
          </a:r>
        </a:p>
      </dsp:txBody>
      <dsp:txXfrm>
        <a:off x="88610" y="1390367"/>
        <a:ext cx="3182566" cy="1570603"/>
      </dsp:txXfrm>
    </dsp:sp>
    <dsp:sp modelId="{ADF86A47-FC44-456D-A294-280AC05F7E99}">
      <dsp:nvSpPr>
        <dsp:cNvPr id="0" name=""/>
        <dsp:cNvSpPr/>
      </dsp:nvSpPr>
      <dsp:spPr>
        <a:xfrm>
          <a:off x="3581550" y="1305401"/>
          <a:ext cx="3352498" cy="1740535"/>
        </a:xfrm>
        <a:prstGeom prst="roundRect">
          <a:avLst/>
        </a:prstGeom>
        <a:solidFill>
          <a:srgbClr val="179D7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100" kern="1200"/>
            <a:t>Engagement</a:t>
          </a:r>
        </a:p>
      </dsp:txBody>
      <dsp:txXfrm>
        <a:off x="3666516" y="1390367"/>
        <a:ext cx="3182566" cy="1570603"/>
      </dsp:txXfrm>
    </dsp:sp>
    <dsp:sp modelId="{4824C746-F889-4F07-8942-E933B84FCC5A}">
      <dsp:nvSpPr>
        <dsp:cNvPr id="0" name=""/>
        <dsp:cNvSpPr/>
      </dsp:nvSpPr>
      <dsp:spPr>
        <a:xfrm>
          <a:off x="7159456" y="1305401"/>
          <a:ext cx="3352498" cy="1740535"/>
        </a:xfrm>
        <a:prstGeom prst="roundRect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100" kern="1200"/>
            <a:t>Professional growth</a:t>
          </a:r>
        </a:p>
      </dsp:txBody>
      <dsp:txXfrm>
        <a:off x="7244422" y="1390367"/>
        <a:ext cx="3182566" cy="15706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F17345-23A2-42D6-8C6B-D1522EFF036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66F3E-5421-4DDF-9E5F-1E3CAC4D60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89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066F3E-5421-4DDF-9E5F-1E3CAC4D60C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2825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066F3E-5421-4DDF-9E5F-1E3CAC4D60C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309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156C86-A552-4CC7-844B-DE8299A95E3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021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066F3E-5421-4DDF-9E5F-1E3CAC4D60C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947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066F3E-5421-4DDF-9E5F-1E3CAC4D60C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289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066F3E-5421-4DDF-9E5F-1E3CAC4D60C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8608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066F3E-5421-4DDF-9E5F-1E3CAC4D60C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516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066F3E-5421-4DDF-9E5F-1E3CAC4D60C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8158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066F3E-5421-4DDF-9E5F-1E3CAC4D60C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5470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066F3E-5421-4DDF-9E5F-1E3CAC4D60C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46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6D3D1-438B-21DC-B338-0E5E873AEE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B056CC-67B1-EA74-92D4-996E050293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DD71A-6A9A-AD9A-48D9-446FFC831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B2F6-E599-4004-B09D-85AF4BB3C85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59535-156D-35FA-C412-FDD1CDEF7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C1445-9824-2EF3-95A8-B1C7B9CAF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6E548-519C-4B0D-9B30-D13EB4779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070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7C0C6-E8F0-902E-27DB-6A0371AC2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1CDC5F-8111-72AA-1925-0BC79DA720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08329-A460-EBE0-0A8F-3E6CC1D75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B2F6-E599-4004-B09D-85AF4BB3C85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1C6EEC-6588-19A0-261B-EF3785725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2539C0-AF60-727D-DADA-7392EC7FC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6E548-519C-4B0D-9B30-D13EB4779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084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E5748D-C891-43BA-AAE4-E9315EF9E5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8A2F14-0247-5DDE-4939-6D60075BA4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D07AA-9B29-27C4-37ED-59FDBEEC2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B2F6-E599-4004-B09D-85AF4BB3C85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682EB-43CB-FB0D-EC4E-73F64E53B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843DD-ABD6-B89B-3E71-733624AB7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6E548-519C-4B0D-9B30-D13EB4779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893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7E72C-C3CC-0643-387D-7BCC4FDF8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3B386-E177-9A58-2FE0-56BC1A281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EA2322-8BF3-3B42-618B-5E645CCEE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B2F6-E599-4004-B09D-85AF4BB3C85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4BEE1A-813C-F990-ADAE-E5EE384E5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7C484-95A1-389E-EE7F-F65BD0608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6E548-519C-4B0D-9B30-D13EB4779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10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6E7BB-F96A-3C39-7FA7-A0651F4E8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125C61-4600-B14E-4268-CFF153AD7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207D1B-BC08-CABC-B760-07C6C8697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B2F6-E599-4004-B09D-85AF4BB3C85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B577B2-A164-C7D7-F083-B9DE2A2F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C857AF-C4DF-56B1-654D-7D4F0617A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6E548-519C-4B0D-9B30-D13EB4779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29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CA072-0ABB-2819-9C26-83A349220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E7A50-74CA-C8E4-44E4-54F949D320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8058B3-8894-8842-FF56-2ECD02346B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404ED9-BA07-E6ED-E342-A243A69F7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B2F6-E599-4004-B09D-85AF4BB3C85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E490DB-CA6C-DAD7-2339-D1C47BDEC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920DE7-4FD2-7F24-87E8-1546D0890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6E548-519C-4B0D-9B30-D13EB4779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64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E2A08-EA2C-7095-5707-2FA2DBE28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BFF838-A390-6234-8B32-ED54CA8F1C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3EB9A0-2034-2B41-C539-54EE84144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0BD7DE-D9FB-CA46-6CD7-F47E520092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B9D01E-C302-0A47-8432-672A6E6054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C532F2-5716-A483-CD49-C566870CB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B2F6-E599-4004-B09D-85AF4BB3C85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2FEB9A-9FC5-B9C9-3278-C59F1D163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87B635-7A71-A04B-23E5-8F00747DE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6E548-519C-4B0D-9B30-D13EB4779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105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14564-B732-DEE4-BF74-D381D2DAC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0E66C2-8E56-F292-583F-9A552D337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B2F6-E599-4004-B09D-85AF4BB3C85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BF91AC-9761-D0EF-32D3-407D3F1EB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1D3451-92DA-84B7-DD03-85ADFD4F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6E548-519C-4B0D-9B30-D13EB4779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194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C667-03AF-9733-94D3-78B8EB0BE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B2F6-E599-4004-B09D-85AF4BB3C85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A6F3C4-3EB9-29F5-61F1-78A1D6E01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35AF0A-429C-9E49-689E-42C804B6F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6E548-519C-4B0D-9B30-D13EB4779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11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2A67E-E857-4FA4-F13B-034E6EEC4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BD8FA-A183-364C-C60D-F976773AA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5370BE-BE32-60A3-DA5E-2548710C58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1011D9-F7A1-A121-AC50-5F7469B25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B2F6-E599-4004-B09D-85AF4BB3C85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7F99D7-7A5A-D74C-69CF-6C4A95DB8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8272E2-3DEC-03BE-BF34-46FB6E078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6E548-519C-4B0D-9B30-D13EB4779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344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8CDB5-6E91-8DA8-FAAD-8B3D5BCFC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248578-D260-F180-DE44-906E26C91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20FC8B-21DC-3AD5-F464-045F78AAB9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B8489-EDE1-AB83-CAEA-9AFD67619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B2F6-E599-4004-B09D-85AF4BB3C85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EC810B-A6CF-58F2-A508-F3559C5B3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46CB56-1486-7DA3-1FFD-500DAF4C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6E548-519C-4B0D-9B30-D13EB4779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392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90DCE7-69FE-FD0D-3246-9792EC096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0DF998-BFA7-46FD-9E39-D8FCBE291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DF40B-0A73-D390-00D0-DD9D12148A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82B2F6-E599-4004-B09D-85AF4BB3C85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09CFA-B427-2F3A-0943-5D6B1A268F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B32EA-8BC8-083C-94AB-7E172C91C8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C6E548-519C-4B0D-9B30-D13EB4779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238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jpe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8BF8D6-16D1-7BF6-D1A3-9FD96E43DB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0045" y="1346200"/>
            <a:ext cx="5624118" cy="3284538"/>
          </a:xfrm>
        </p:spPr>
        <p:txBody>
          <a:bodyPr anchor="b">
            <a:normAutofit/>
          </a:bodyPr>
          <a:lstStyle/>
          <a:p>
            <a:pPr algn="l"/>
            <a:r>
              <a:rPr lang="en-GB" sz="2900" b="1"/>
              <a:t>Embedding Cultural Humility in Dental Education: </a:t>
            </a:r>
            <a:br>
              <a:rPr lang="en-GB" sz="2900" b="1"/>
            </a:br>
            <a:br>
              <a:rPr lang="en-GB" sz="2900" b="1"/>
            </a:br>
            <a:r>
              <a:rPr lang="en-GB" sz="2900" b="1"/>
              <a:t>An Experiential Teaching Approach to Developing Empathy and Inclusive Practice</a:t>
            </a:r>
            <a:br>
              <a:rPr lang="en-GB" sz="2900"/>
            </a:br>
            <a:endParaRPr lang="en-GB" sz="29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A2C80E-A994-2F57-AEEE-6FE8C45BCE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369" y="4630738"/>
            <a:ext cx="5617794" cy="11509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GB" sz="2200"/>
              <a:t>Harriet Boyd</a:t>
            </a:r>
          </a:p>
          <a:p>
            <a:pPr algn="l"/>
            <a:r>
              <a:rPr lang="en-GB" sz="2200"/>
              <a:t>Lecturer in Societal and Cultural Transformation in Dental Education</a:t>
            </a: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18D32C3D-8F76-4E99-BE56-0836CC38C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8493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70766076-46F5-42D5-A773-2B3BEF2B8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25575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D15596-95B2-0C08-F099-B017B2B005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895" r="15647" b="1"/>
          <a:stretch>
            <a:fillRect/>
          </a:stretch>
        </p:blipFill>
        <p:spPr>
          <a:xfrm>
            <a:off x="-1507" y="10"/>
            <a:ext cx="5205951" cy="6857990"/>
          </a:xfrm>
          <a:custGeom>
            <a:avLst/>
            <a:gdLst/>
            <a:ahLst/>
            <a:cxnLst/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CB7B90D9-1EC2-4A12-B24A-342C1BCA2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59072" y="0"/>
            <a:ext cx="2845372" cy="6858000"/>
          </a:xfrm>
          <a:custGeom>
            <a:avLst/>
            <a:gdLst>
              <a:gd name="connsiteX0" fmla="*/ 939908 w 2845372"/>
              <a:gd name="connsiteY0" fmla="*/ 0 h 6858000"/>
              <a:gd name="connsiteX1" fmla="*/ 1222349 w 2845372"/>
              <a:gd name="connsiteY1" fmla="*/ 0 h 6858000"/>
              <a:gd name="connsiteX2" fmla="*/ 1244473 w 2845372"/>
              <a:gd name="connsiteY2" fmla="*/ 14997 h 6858000"/>
              <a:gd name="connsiteX3" fmla="*/ 2845372 w 2845372"/>
              <a:gd name="connsiteY3" fmla="*/ 3621656 h 6858000"/>
              <a:gd name="connsiteX4" fmla="*/ 971022 w 2845372"/>
              <a:gd name="connsiteY4" fmla="*/ 6374814 h 6858000"/>
              <a:gd name="connsiteX5" fmla="*/ 454374 w 2845372"/>
              <a:gd name="connsiteY5" fmla="*/ 6780599 h 6858000"/>
              <a:gd name="connsiteX6" fmla="*/ 342618 w 2845372"/>
              <a:gd name="connsiteY6" fmla="*/ 6858000 h 6858000"/>
              <a:gd name="connsiteX7" fmla="*/ 129116 w 2845372"/>
              <a:gd name="connsiteY7" fmla="*/ 6858000 h 6858000"/>
              <a:gd name="connsiteX8" fmla="*/ 0 w 2845372"/>
              <a:gd name="connsiteY8" fmla="*/ 6858000 h 6858000"/>
              <a:gd name="connsiteX9" fmla="*/ 119401 w 2845372"/>
              <a:gd name="connsiteY9" fmla="*/ 6780599 h 6858000"/>
              <a:gd name="connsiteX10" fmla="*/ 671389 w 2845372"/>
              <a:gd name="connsiteY10" fmla="*/ 6374814 h 6858000"/>
              <a:gd name="connsiteX11" fmla="*/ 2673952 w 2845372"/>
              <a:gd name="connsiteY11" fmla="*/ 3621656 h 6858000"/>
              <a:gd name="connsiteX12" fmla="*/ 963545 w 2845372"/>
              <a:gd name="connsiteY12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45372" h="6858000">
                <a:moveTo>
                  <a:pt x="939908" y="0"/>
                </a:moveTo>
                <a:lnTo>
                  <a:pt x="1222349" y="0"/>
                </a:lnTo>
                <a:lnTo>
                  <a:pt x="1244473" y="14997"/>
                </a:lnTo>
                <a:cubicBezTo>
                  <a:pt x="2271636" y="754641"/>
                  <a:pt x="2845372" y="2093192"/>
                  <a:pt x="2845372" y="3621656"/>
                </a:cubicBezTo>
                <a:cubicBezTo>
                  <a:pt x="2845372" y="4969131"/>
                  <a:pt x="1916647" y="5602839"/>
                  <a:pt x="971022" y="6374814"/>
                </a:cubicBezTo>
                <a:cubicBezTo>
                  <a:pt x="798819" y="6515397"/>
                  <a:pt x="628192" y="6653108"/>
                  <a:pt x="454374" y="6780599"/>
                </a:cubicBezTo>
                <a:lnTo>
                  <a:pt x="342618" y="6858000"/>
                </a:lnTo>
                <a:lnTo>
                  <a:pt x="129116" y="6858000"/>
                </a:lnTo>
                <a:lnTo>
                  <a:pt x="0" y="6858000"/>
                </a:lnTo>
                <a:lnTo>
                  <a:pt x="119401" y="6780599"/>
                </a:lnTo>
                <a:cubicBezTo>
                  <a:pt x="305108" y="6653108"/>
                  <a:pt x="487407" y="6515397"/>
                  <a:pt x="671389" y="6374814"/>
                </a:cubicBezTo>
                <a:cubicBezTo>
                  <a:pt x="1681699" y="5602839"/>
                  <a:pt x="2673952" y="4969131"/>
                  <a:pt x="2673952" y="3621656"/>
                </a:cubicBezTo>
                <a:cubicBezTo>
                  <a:pt x="2673952" y="2093192"/>
                  <a:pt x="2060970" y="754641"/>
                  <a:pt x="963545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2" descr="A logo for a university&#10;&#10;Description automatically generated">
            <a:extLst>
              <a:ext uri="{FF2B5EF4-FFF2-40B4-BE49-F238E27FC236}">
                <a16:creationId xmlns:a16="http://schemas.microsoft.com/office/drawing/2014/main" id="{FF747AFC-E840-872E-2718-C4A6520DC7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8" b="21348"/>
          <a:stretch>
            <a:fillRect/>
          </a:stretch>
        </p:blipFill>
        <p:spPr bwMode="auto">
          <a:xfrm>
            <a:off x="5859495" y="0"/>
            <a:ext cx="2190750" cy="98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281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12">
            <a:extLst>
              <a:ext uri="{FF2B5EF4-FFF2-40B4-BE49-F238E27FC236}">
                <a16:creationId xmlns:a16="http://schemas.microsoft.com/office/drawing/2014/main" id="{056A07B7-BC17-A546-B855-BF5FD7F1A3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3119" y="721361"/>
            <a:ext cx="3365097" cy="54077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endParaRPr lang="en-GB" sz="2000" b="1" dirty="0"/>
          </a:p>
          <a:p>
            <a:pPr algn="l"/>
            <a:r>
              <a:rPr lang="en-GB" sz="2000" b="1"/>
              <a:t>Razia and Yasmin - </a:t>
            </a:r>
            <a:r>
              <a:rPr lang="en-GB" sz="2000" i="0">
                <a:effectLst/>
                <a:latin typeface="Aptos"/>
              </a:rPr>
              <a:t>explores ethnicity, culture and religion</a:t>
            </a:r>
            <a:endParaRPr lang="en-GB" sz="2000" i="0" dirty="0">
              <a:effectLst/>
              <a:latin typeface="Aptos"/>
            </a:endParaRPr>
          </a:p>
          <a:p>
            <a:pPr algn="l"/>
            <a:endParaRPr lang="en-GB" sz="2000" i="0" dirty="0">
              <a:effectLst/>
              <a:latin typeface="Aptos" panose="020B0004020202020204" pitchFamily="34" charset="0"/>
            </a:endParaRPr>
          </a:p>
          <a:p>
            <a:pPr algn="l"/>
            <a:r>
              <a:rPr lang="en-GB" sz="2000" b="1">
                <a:latin typeface="Aptos"/>
              </a:rPr>
              <a:t>Michael – </a:t>
            </a:r>
            <a:r>
              <a:rPr lang="en-GB" sz="2000">
                <a:latin typeface="Aptos"/>
              </a:rPr>
              <a:t>explores disability</a:t>
            </a:r>
            <a:endParaRPr lang="en-GB" sz="2000" dirty="0">
              <a:latin typeface="Aptos"/>
            </a:endParaRPr>
          </a:p>
          <a:p>
            <a:pPr algn="l"/>
            <a:endParaRPr lang="en-GB" sz="2000" dirty="0">
              <a:latin typeface="Aptos" panose="020B0004020202020204" pitchFamily="34" charset="0"/>
            </a:endParaRPr>
          </a:p>
          <a:p>
            <a:pPr algn="l"/>
            <a:r>
              <a:rPr lang="en-GB" sz="2000" b="1">
                <a:latin typeface="Aptos"/>
              </a:rPr>
              <a:t>Ewelina – </a:t>
            </a:r>
            <a:r>
              <a:rPr lang="en-GB" sz="2000">
                <a:latin typeface="Aptos"/>
              </a:rPr>
              <a:t>explores ethnicity and culture</a:t>
            </a:r>
            <a:endParaRPr lang="en-GB" sz="2000" dirty="0">
              <a:latin typeface="Aptos"/>
            </a:endParaRPr>
          </a:p>
          <a:p>
            <a:pPr algn="l"/>
            <a:endParaRPr lang="en-GB" sz="2000" dirty="0">
              <a:latin typeface="Aptos" panose="020B0004020202020204" pitchFamily="34" charset="0"/>
            </a:endParaRPr>
          </a:p>
          <a:p>
            <a:pPr algn="l"/>
            <a:r>
              <a:rPr lang="en-GB" sz="2000" b="1">
                <a:latin typeface="Aptos"/>
              </a:rPr>
              <a:t>Marta - </a:t>
            </a:r>
            <a:r>
              <a:rPr lang="en-GB" sz="2000">
                <a:latin typeface="Aptos"/>
              </a:rPr>
              <a:t>explores ethnicity, culture and sexual orientation</a:t>
            </a:r>
            <a:endParaRPr lang="en-GB" sz="2000" dirty="0">
              <a:latin typeface="Aptos"/>
            </a:endParaRPr>
          </a:p>
          <a:p>
            <a:pPr algn="l"/>
            <a:endParaRPr lang="en-GB" sz="2000" dirty="0">
              <a:latin typeface="Aptos" panose="020B0004020202020204" pitchFamily="34" charset="0"/>
            </a:endParaRPr>
          </a:p>
          <a:p>
            <a:pPr algn="l"/>
            <a:r>
              <a:rPr lang="en-GB" sz="2000" b="1">
                <a:latin typeface="Aptos"/>
              </a:rPr>
              <a:t>Alexis – </a:t>
            </a:r>
            <a:r>
              <a:rPr lang="en-GB" sz="2000">
                <a:latin typeface="Aptos"/>
              </a:rPr>
              <a:t>explores gender</a:t>
            </a:r>
          </a:p>
          <a:p>
            <a:pPr algn="l"/>
            <a:endParaRPr lang="en-GB" sz="1000" b="1">
              <a:latin typeface="Aptos" panose="020B0004020202020204" pitchFamily="34" charset="0"/>
            </a:endParaRPr>
          </a:p>
          <a:p>
            <a:pPr algn="l"/>
            <a:endParaRPr lang="en-GB" sz="1000"/>
          </a:p>
        </p:txBody>
      </p:sp>
      <p:pic>
        <p:nvPicPr>
          <p:cNvPr id="4" name="Content Placeholder 10">
            <a:extLst>
              <a:ext uri="{FF2B5EF4-FFF2-40B4-BE49-F238E27FC236}">
                <a16:creationId xmlns:a16="http://schemas.microsoft.com/office/drawing/2014/main" id="{42252B3C-BA04-CA98-C652-011015ECE3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89" r="6645" b="4"/>
          <a:stretch/>
        </p:blipFill>
        <p:spPr>
          <a:xfrm>
            <a:off x="4662597" y="-2"/>
            <a:ext cx="2376092" cy="22287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EF9FED-5500-5532-804F-6022D2ED34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890" r="9144" b="4"/>
          <a:stretch/>
        </p:blipFill>
        <p:spPr>
          <a:xfrm>
            <a:off x="7233039" y="-2446"/>
            <a:ext cx="2376092" cy="22287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D0ED7B-85D5-8518-4E10-DC500417AF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015" r="8020" b="4"/>
          <a:stretch/>
        </p:blipFill>
        <p:spPr>
          <a:xfrm>
            <a:off x="9803480" y="-10223"/>
            <a:ext cx="2376092" cy="22287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8B8605-2926-A8D7-7837-E8252480944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8951" b="2"/>
          <a:stretch/>
        </p:blipFill>
        <p:spPr>
          <a:xfrm>
            <a:off x="4657342" y="2400151"/>
            <a:ext cx="3330225" cy="20573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FA1069-F5B1-AA7E-1277-134D6D9AD3F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6107" r="-1" b="-1"/>
          <a:stretch/>
        </p:blipFill>
        <p:spPr>
          <a:xfrm>
            <a:off x="4653627" y="4628909"/>
            <a:ext cx="3324552" cy="22290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1B9CE3-0DC1-490B-9DA1-1346A4C4ECF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5160" r="34412" b="2"/>
          <a:stretch/>
        </p:blipFill>
        <p:spPr>
          <a:xfrm>
            <a:off x="8183036" y="2400151"/>
            <a:ext cx="3996536" cy="4457850"/>
          </a:xfrm>
          <a:prstGeom prst="rect">
            <a:avLst/>
          </a:prstGeom>
        </p:spPr>
      </p:pic>
      <p:pic>
        <p:nvPicPr>
          <p:cNvPr id="3" name="Picture 2" descr="A logo for a university&#10;&#10;Description automatically generated">
            <a:extLst>
              <a:ext uri="{FF2B5EF4-FFF2-40B4-BE49-F238E27FC236}">
                <a16:creationId xmlns:a16="http://schemas.microsoft.com/office/drawing/2014/main" id="{714ABBB0-CCEB-6609-1484-8315FB24D4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8" b="21348"/>
          <a:stretch>
            <a:fillRect/>
          </a:stretch>
        </p:blipFill>
        <p:spPr bwMode="auto">
          <a:xfrm>
            <a:off x="907" y="5878286"/>
            <a:ext cx="2190750" cy="98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89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289"/>
    </mc:Choice>
    <mc:Fallback xmlns="">
      <p:transition spd="slow" advTm="14328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51617-9E65-703A-6B75-3A0F91D4D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40" y="1138265"/>
            <a:ext cx="4544762" cy="1401183"/>
          </a:xfrm>
        </p:spPr>
        <p:txBody>
          <a:bodyPr anchor="t">
            <a:normAutofit/>
          </a:bodyPr>
          <a:lstStyle/>
          <a:p>
            <a:r>
              <a:rPr lang="en-GB" sz="3200"/>
              <a:t>Stage 3: Guided Reflection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759B268-39A2-B385-A1FF-5DAA855AD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40" y="2551176"/>
            <a:ext cx="4544762" cy="3602935"/>
          </a:xfrm>
        </p:spPr>
        <p:txBody>
          <a:bodyPr>
            <a:normAutofit/>
          </a:bodyPr>
          <a:lstStyle/>
          <a:p>
            <a:r>
              <a:rPr lang="en-GB" sz="2000"/>
              <a:t>Guided questions using the Gibbs reflective cycle</a:t>
            </a:r>
          </a:p>
          <a:p>
            <a:r>
              <a:rPr lang="en-GB" sz="2000"/>
              <a:t>Engagement matters</a:t>
            </a:r>
          </a:p>
          <a:p>
            <a:r>
              <a:rPr lang="en-GB" sz="2000"/>
              <a:t>Wellbeing support / signposting</a:t>
            </a:r>
          </a:p>
          <a:p>
            <a:r>
              <a:rPr lang="en-GB" sz="2000"/>
              <a:t>Part of their professional development portfolio</a:t>
            </a:r>
          </a:p>
          <a:p>
            <a:endParaRPr lang="en-GB" sz="2000"/>
          </a:p>
          <a:p>
            <a:endParaRPr lang="en-GB" sz="2000"/>
          </a:p>
          <a:p>
            <a:endParaRPr lang="en-GB" sz="20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FD780BB-E613-5DBC-71B8-15D3A2527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780" y="771753"/>
            <a:ext cx="5316095" cy="53160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8A7EC4E-150E-AB3B-7A3E-88582F5D721E}"/>
              </a:ext>
            </a:extLst>
          </p:cNvPr>
          <p:cNvSpPr txBox="1"/>
          <p:nvPr/>
        </p:nvSpPr>
        <p:spPr>
          <a:xfrm>
            <a:off x="6206080" y="6245551"/>
            <a:ext cx="5316095" cy="53160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1300">
                <a:solidFill>
                  <a:srgbClr val="FFFFFF"/>
                </a:solidFill>
              </a:rPr>
              <a:t>Gibbs Reflective Cycle 1988</a:t>
            </a:r>
          </a:p>
          <a:p>
            <a:pPr algn="ctr">
              <a:spcAft>
                <a:spcPts val="600"/>
              </a:spcAft>
            </a:pPr>
            <a:endParaRPr lang="en-GB" sz="1300">
              <a:solidFill>
                <a:srgbClr val="FFFFFF"/>
              </a:solidFill>
            </a:endParaRPr>
          </a:p>
        </p:txBody>
      </p:sp>
      <p:pic>
        <p:nvPicPr>
          <p:cNvPr id="10" name="Picture 2" descr="A logo for a university&#10;&#10;Description automatically generated">
            <a:extLst>
              <a:ext uri="{FF2B5EF4-FFF2-40B4-BE49-F238E27FC236}">
                <a16:creationId xmlns:a16="http://schemas.microsoft.com/office/drawing/2014/main" id="{012B0BB8-2C86-4437-C62B-38227DF2CD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8" b="21348"/>
          <a:stretch>
            <a:fillRect/>
          </a:stretch>
        </p:blipFill>
        <p:spPr bwMode="auto">
          <a:xfrm>
            <a:off x="10001250" y="11615"/>
            <a:ext cx="2190750" cy="98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536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BD505-2B54-A93D-2242-A9271D978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4A1D639-3D81-8BA3-399C-0CFC920E81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1286342"/>
              </p:ext>
            </p:extLst>
          </p:nvPr>
        </p:nvGraphicFramePr>
        <p:xfrm>
          <a:off x="838200" y="1027906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0C7F2F2-345A-9F22-29CE-28C0BCF8D705}"/>
              </a:ext>
            </a:extLst>
          </p:cNvPr>
          <p:cNvSpPr/>
          <p:nvPr/>
        </p:nvSpPr>
        <p:spPr>
          <a:xfrm>
            <a:off x="1234440" y="4877119"/>
            <a:ext cx="2606040" cy="1470025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Courage to open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Curiosity to learn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Applying baseline knowledge</a:t>
            </a:r>
          </a:p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9C18053-000F-5104-2750-AFBB9007B34C}"/>
              </a:ext>
            </a:extLst>
          </p:cNvPr>
          <p:cNvSpPr/>
          <p:nvPr/>
        </p:nvSpPr>
        <p:spPr>
          <a:xfrm>
            <a:off x="4792980" y="4877119"/>
            <a:ext cx="2606040" cy="1470025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Story bonding / deep discussion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Constructive discomfort</a:t>
            </a:r>
          </a:p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D468616-4B2C-DDDB-0DA0-394286A66913}"/>
              </a:ext>
            </a:extLst>
          </p:cNvPr>
          <p:cNvSpPr/>
          <p:nvPr/>
        </p:nvSpPr>
        <p:spPr>
          <a:xfrm>
            <a:off x="8103875" y="4469131"/>
            <a:ext cx="3124195" cy="2286000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Empathy and compassion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Challenging bias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Inclusive practice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Professional identify / guardianship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67C8FDC-D0EB-6647-25C4-01F4A66D943D}"/>
              </a:ext>
            </a:extLst>
          </p:cNvPr>
          <p:cNvCxnSpPr/>
          <p:nvPr/>
        </p:nvCxnSpPr>
        <p:spPr>
          <a:xfrm>
            <a:off x="2537460" y="4137660"/>
            <a:ext cx="0" cy="6172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D5CF978-B257-9DA6-FC27-D477B93F87BF}"/>
              </a:ext>
            </a:extLst>
          </p:cNvPr>
          <p:cNvCxnSpPr/>
          <p:nvPr/>
        </p:nvCxnSpPr>
        <p:spPr>
          <a:xfrm>
            <a:off x="6096000" y="4160521"/>
            <a:ext cx="0" cy="6172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3C627B1-0589-696C-AD22-EB205F0C7282}"/>
              </a:ext>
            </a:extLst>
          </p:cNvPr>
          <p:cNvCxnSpPr/>
          <p:nvPr/>
        </p:nvCxnSpPr>
        <p:spPr>
          <a:xfrm>
            <a:off x="9620250" y="4137660"/>
            <a:ext cx="0" cy="288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137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36E121-58CA-6F31-383D-74ABD5EE8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GB" sz="4000"/>
              <a:t>Next steps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36CC6-56C2-9A92-7010-7392A8454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000" b="1"/>
              <a:t>Designing Year 2: </a:t>
            </a:r>
            <a:r>
              <a:rPr lang="en-GB" sz="2000"/>
              <a:t>Develop progression into Year 2 with a continued focus on reflective practice and inclusive learning.</a:t>
            </a:r>
            <a:endParaRPr lang="en-US" sz="2000"/>
          </a:p>
          <a:p>
            <a:r>
              <a:rPr lang="en-GB" sz="2000" b="1"/>
              <a:t>Leeds-Vanderbilt Collaboration:</a:t>
            </a:r>
            <a:r>
              <a:rPr lang="en-GB" sz="2000"/>
              <a:t> Explore how psychological safety develops longitudinally across the programme.</a:t>
            </a:r>
          </a:p>
          <a:p>
            <a:r>
              <a:rPr lang="en-GB" sz="2000" b="1" dirty="0"/>
              <a:t>Dissemination: </a:t>
            </a:r>
            <a:r>
              <a:rPr lang="en-GB" sz="2000" dirty="0"/>
              <a:t>Publication </a:t>
            </a:r>
            <a:r>
              <a:rPr lang="en-GB" sz="2000"/>
              <a:t>currently</a:t>
            </a:r>
            <a:r>
              <a:rPr lang="en-GB" sz="2000" dirty="0"/>
              <a:t> under preparation.</a:t>
            </a:r>
          </a:p>
          <a:p>
            <a:endParaRPr lang="en-GB" sz="2000"/>
          </a:p>
        </p:txBody>
      </p:sp>
      <p:pic>
        <p:nvPicPr>
          <p:cNvPr id="4" name="Picture 2" descr="A logo for a university&#10;&#10;Description automatically generated">
            <a:extLst>
              <a:ext uri="{FF2B5EF4-FFF2-40B4-BE49-F238E27FC236}">
                <a16:creationId xmlns:a16="http://schemas.microsoft.com/office/drawing/2014/main" id="{705DD1CE-7799-C48E-24A8-27B2E6C051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8" b="21348"/>
          <a:stretch>
            <a:fillRect/>
          </a:stretch>
        </p:blipFill>
        <p:spPr bwMode="auto">
          <a:xfrm>
            <a:off x="10001249" y="0"/>
            <a:ext cx="2190750" cy="98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545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B2959-9F8C-EA9F-4833-19CE633AC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889AE-6AAE-3C08-34DA-6C02D15223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379" y="1825625"/>
            <a:ext cx="10515600" cy="4351338"/>
          </a:xfrm>
        </p:spPr>
        <p:txBody>
          <a:bodyPr/>
          <a:lstStyle/>
          <a:p>
            <a:r>
              <a:rPr lang="en-GB"/>
              <a:t>General Dental Council (2023) </a:t>
            </a:r>
            <a:r>
              <a:rPr lang="en-GB" i="1"/>
              <a:t>Safe practitioner learning outcomes and behaviour framework</a:t>
            </a:r>
            <a:r>
              <a:rPr lang="en-GB"/>
              <a:t>. London. </a:t>
            </a:r>
          </a:p>
          <a:p>
            <a:r>
              <a:rPr lang="en-GB"/>
              <a:t>Gibbs, G. (1988) </a:t>
            </a:r>
            <a:r>
              <a:rPr lang="en-GB" i="1"/>
              <a:t>Learning by doing: A guide to teaching and learning methods. </a:t>
            </a:r>
            <a:r>
              <a:rPr lang="en-GB"/>
              <a:t>Oxford: Further Education Unit.</a:t>
            </a:r>
          </a:p>
          <a:p>
            <a:r>
              <a:rPr lang="en-GB" err="1"/>
              <a:t>Kotru</a:t>
            </a:r>
            <a:r>
              <a:rPr lang="en-GB"/>
              <a:t>, D. (2024) </a:t>
            </a:r>
            <a:r>
              <a:rPr lang="en-GB" i="1"/>
              <a:t>From fear to fearless: 6 strategies to creating a psychologically safe workplace. </a:t>
            </a:r>
            <a:r>
              <a:rPr lang="en-GB" err="1"/>
              <a:t>Anzen</a:t>
            </a:r>
            <a:r>
              <a:rPr lang="en-GB"/>
              <a:t> Consulting.</a:t>
            </a:r>
          </a:p>
          <a:p>
            <a:r>
              <a:rPr lang="en-GB"/>
              <a:t>Vanderbilt University Medical </a:t>
            </a:r>
            <a:r>
              <a:rPr lang="en-GB" err="1"/>
              <a:t>Center</a:t>
            </a:r>
            <a:r>
              <a:rPr lang="en-GB"/>
              <a:t> (n.d.) </a:t>
            </a:r>
            <a:r>
              <a:rPr lang="en-GB" i="1" err="1"/>
              <a:t>Center</a:t>
            </a:r>
            <a:r>
              <a:rPr lang="en-GB" i="1"/>
              <a:t> for Patient and Professional Advocacy (CPPA)</a:t>
            </a:r>
            <a:r>
              <a:rPr lang="en-GB"/>
              <a:t>. Available at: https://www.vumc.org/cppa.</a:t>
            </a:r>
          </a:p>
          <a:p>
            <a:endParaRPr lang="en-GB"/>
          </a:p>
        </p:txBody>
      </p:sp>
      <p:pic>
        <p:nvPicPr>
          <p:cNvPr id="7" name="Picture 2" descr="A logo for a university&#10;&#10;Description automatically generated">
            <a:extLst>
              <a:ext uri="{FF2B5EF4-FFF2-40B4-BE49-F238E27FC236}">
                <a16:creationId xmlns:a16="http://schemas.microsoft.com/office/drawing/2014/main" id="{95308A00-495A-EE44-5FE9-2C489BCCE7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8" b="21348"/>
          <a:stretch>
            <a:fillRect/>
          </a:stretch>
        </p:blipFill>
        <p:spPr bwMode="auto">
          <a:xfrm>
            <a:off x="9998202" y="0"/>
            <a:ext cx="2190750" cy="98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66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9239227-E1B2-B602-D4CD-5338C5CEA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18" y="643465"/>
            <a:ext cx="5465082" cy="18466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/>
              <a:t>GDC Safe Practitioner Framework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2877D7-1A29-345D-4140-FCC31BF40CAE}"/>
              </a:ext>
            </a:extLst>
          </p:cNvPr>
          <p:cNvSpPr txBox="1"/>
          <p:nvPr/>
        </p:nvSpPr>
        <p:spPr>
          <a:xfrm>
            <a:off x="5857336" y="3273118"/>
            <a:ext cx="5916739" cy="32468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i="0">
                <a:effectLst/>
              </a:rPr>
              <a:t>I2.4 </a:t>
            </a:r>
            <a:r>
              <a:rPr lang="en-US" sz="1400" b="0" i="0">
                <a:effectLst/>
              </a:rPr>
              <a:t>- Explain the contribution that team members and effective team working makes to the </a:t>
            </a:r>
            <a:r>
              <a:rPr lang="en-US" sz="1400" i="0">
                <a:effectLst/>
              </a:rPr>
              <a:t>delivery of safe and effective high-quality care, including the benefits of </a:t>
            </a:r>
            <a:r>
              <a:rPr lang="en-US" sz="1400" i="0">
                <a:effectLst/>
                <a:highlight>
                  <a:srgbClr val="FFFF00"/>
                </a:highlight>
              </a:rPr>
              <a:t>working in culturally diverse teams </a:t>
            </a:r>
          </a:p>
          <a:p>
            <a:pPr indent="-2286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i="0">
                <a:effectLst/>
              </a:rPr>
              <a:t>P(B)3 </a:t>
            </a:r>
            <a:r>
              <a:rPr lang="en-US" sz="1400" i="0">
                <a:effectLst/>
              </a:rPr>
              <a:t>- </a:t>
            </a:r>
            <a:r>
              <a:rPr lang="en-US" sz="1400" i="0">
                <a:effectLst/>
                <a:highlight>
                  <a:srgbClr val="FFFF00"/>
                </a:highlight>
              </a:rPr>
              <a:t>Demonstrate cultural competence</a:t>
            </a:r>
            <a:r>
              <a:rPr lang="en-US" sz="1400" i="0">
                <a:effectLst/>
              </a:rPr>
              <a:t>, accepting and respecting the diversity of patients and colleagues </a:t>
            </a:r>
          </a:p>
          <a:p>
            <a:pPr indent="-2286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i="0">
                <a:effectLst/>
              </a:rPr>
              <a:t>P1.3</a:t>
            </a:r>
            <a:r>
              <a:rPr lang="en-US" sz="1400" i="0">
                <a:effectLst/>
              </a:rPr>
              <a:t> -</a:t>
            </a:r>
            <a:r>
              <a:rPr lang="en-US" sz="1400" i="0">
                <a:effectLst/>
                <a:highlight>
                  <a:srgbClr val="FFFF00"/>
                </a:highlight>
              </a:rPr>
              <a:t> Describe diversity, equality, inclusion and discrimination </a:t>
            </a:r>
            <a:r>
              <a:rPr lang="en-US" sz="1400" i="0">
                <a:effectLst/>
              </a:rPr>
              <a:t>and the underpinning legislation, and explain how to apply these principles to manage patients with protected characteristics and work within the dental team (noting that this legislation may differ </a:t>
            </a:r>
            <a:r>
              <a:rPr lang="en-US" sz="1400" b="0" i="0">
                <a:effectLst/>
              </a:rPr>
              <a:t>in England, Scotland, Wales and Northern Ireland) </a:t>
            </a:r>
          </a:p>
          <a:p>
            <a:pPr indent="-2286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i="0">
                <a:effectLst/>
              </a:rPr>
              <a:t>P 1.4 </a:t>
            </a:r>
            <a:r>
              <a:rPr lang="en-US" sz="1400" b="0" i="0">
                <a:effectLst/>
              </a:rPr>
              <a:t>- </a:t>
            </a:r>
            <a:r>
              <a:rPr lang="en-US" sz="1400" b="0" i="0">
                <a:effectLst/>
                <a:highlight>
                  <a:srgbClr val="FFFF00"/>
                </a:highlight>
              </a:rPr>
              <a:t>Explain cultural competence</a:t>
            </a:r>
            <a:r>
              <a:rPr lang="en-US" sz="1400" b="0" i="0">
                <a:effectLst/>
              </a:rPr>
              <a:t> and its relevance in assessing the needs and planning care for patients from diverse backgrounds 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DFE0FD-8119-159E-DEA2-F0BC396451C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468" t="14899" r="34953" b="5906"/>
          <a:stretch/>
        </p:blipFill>
        <p:spPr>
          <a:xfrm>
            <a:off x="6042291" y="365768"/>
            <a:ext cx="1857601" cy="2698152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B17DCCFE-8D1B-9CAF-52EA-907D7E4F77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18" y="3224547"/>
            <a:ext cx="5362341" cy="289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EA408ACC-0DB1-6F33-A87E-8D48EB87F488}"/>
              </a:ext>
            </a:extLst>
          </p:cNvPr>
          <p:cNvSpPr/>
          <p:nvPr/>
        </p:nvSpPr>
        <p:spPr>
          <a:xfrm>
            <a:off x="1995783" y="4898143"/>
            <a:ext cx="1838960" cy="379984"/>
          </a:xfrm>
          <a:prstGeom prst="ellipse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B7B60B-FDB0-48FB-4256-4513420896B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4416" t="14641" r="34533" b="4741"/>
          <a:stretch/>
        </p:blipFill>
        <p:spPr>
          <a:xfrm>
            <a:off x="8022950" y="365769"/>
            <a:ext cx="1915622" cy="2698151"/>
          </a:xfrm>
          <a:prstGeom prst="rect">
            <a:avLst/>
          </a:prstGeom>
        </p:spPr>
      </p:pic>
      <p:pic>
        <p:nvPicPr>
          <p:cNvPr id="2050" name="Picture 2" descr="A logo for a university&#10;&#10;Description automatically generated">
            <a:extLst>
              <a:ext uri="{FF2B5EF4-FFF2-40B4-BE49-F238E27FC236}">
                <a16:creationId xmlns:a16="http://schemas.microsoft.com/office/drawing/2014/main" id="{7C6CC5F3-93CA-6F50-C8B2-5E837148CC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8" b="21348"/>
          <a:stretch>
            <a:fillRect/>
          </a:stretch>
        </p:blipFill>
        <p:spPr bwMode="auto">
          <a:xfrm>
            <a:off x="9938572" y="0"/>
            <a:ext cx="2190750" cy="98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819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740"/>
    </mc:Choice>
    <mc:Fallback xmlns="">
      <p:transition spd="slow" advTm="777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A6BCB-D9E2-27AE-A35B-04DFA793E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anchor="ctr">
            <a:normAutofit/>
          </a:bodyPr>
          <a:lstStyle/>
          <a:p>
            <a:r>
              <a:rPr lang="en-GB" sz="5400"/>
              <a:t>Learning resource identity</a:t>
            </a:r>
          </a:p>
        </p:txBody>
      </p:sp>
      <p:sp>
        <p:nvSpPr>
          <p:cNvPr id="2059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sX0" fmla="*/ 0 w 18288"/>
              <a:gd name="csY0" fmla="*/ 0 h 5590381"/>
              <a:gd name="csX1" fmla="*/ 18288 w 18288"/>
              <a:gd name="csY1" fmla="*/ 0 h 5590381"/>
              <a:gd name="csX2" fmla="*/ 18288 w 18288"/>
              <a:gd name="csY2" fmla="*/ 754701 h 5590381"/>
              <a:gd name="csX3" fmla="*/ 18288 w 18288"/>
              <a:gd name="csY3" fmla="*/ 1565307 h 5590381"/>
              <a:gd name="csX4" fmla="*/ 18288 w 18288"/>
              <a:gd name="csY4" fmla="*/ 2152297 h 5590381"/>
              <a:gd name="csX5" fmla="*/ 18288 w 18288"/>
              <a:gd name="csY5" fmla="*/ 2906998 h 5590381"/>
              <a:gd name="csX6" fmla="*/ 18288 w 18288"/>
              <a:gd name="csY6" fmla="*/ 3549892 h 5590381"/>
              <a:gd name="csX7" fmla="*/ 18288 w 18288"/>
              <a:gd name="csY7" fmla="*/ 4080978 h 5590381"/>
              <a:gd name="csX8" fmla="*/ 18288 w 18288"/>
              <a:gd name="csY8" fmla="*/ 4835680 h 5590381"/>
              <a:gd name="csX9" fmla="*/ 18288 w 18288"/>
              <a:gd name="csY9" fmla="*/ 5590381 h 5590381"/>
              <a:gd name="csX10" fmla="*/ 0 w 18288"/>
              <a:gd name="csY10" fmla="*/ 5590381 h 5590381"/>
              <a:gd name="csX11" fmla="*/ 0 w 18288"/>
              <a:gd name="csY11" fmla="*/ 4835680 h 5590381"/>
              <a:gd name="csX12" fmla="*/ 0 w 18288"/>
              <a:gd name="csY12" fmla="*/ 4304593 h 5590381"/>
              <a:gd name="csX13" fmla="*/ 0 w 18288"/>
              <a:gd name="csY13" fmla="*/ 3773507 h 5590381"/>
              <a:gd name="csX14" fmla="*/ 0 w 18288"/>
              <a:gd name="csY14" fmla="*/ 3186517 h 5590381"/>
              <a:gd name="csX15" fmla="*/ 0 w 18288"/>
              <a:gd name="csY15" fmla="*/ 2487720 h 5590381"/>
              <a:gd name="csX16" fmla="*/ 0 w 18288"/>
              <a:gd name="csY16" fmla="*/ 1956633 h 5590381"/>
              <a:gd name="csX17" fmla="*/ 0 w 18288"/>
              <a:gd name="csY17" fmla="*/ 1425547 h 5590381"/>
              <a:gd name="csX18" fmla="*/ 0 w 18288"/>
              <a:gd name="csY18" fmla="*/ 614942 h 5590381"/>
              <a:gd name="csX19" fmla="*/ 0 w 18288"/>
              <a:gd name="csY19" fmla="*/ 0 h 55903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37AE93A-E25D-774E-FA0E-9DB756B0A3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570"/>
          <a:stretch>
            <a:fillRect/>
          </a:stretch>
        </p:blipFill>
        <p:spPr bwMode="auto">
          <a:xfrm>
            <a:off x="4527045" y="2240915"/>
            <a:ext cx="7881363" cy="3526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AF0F391-E0BE-697C-E2F4-69F2F605A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992" y="1429561"/>
            <a:ext cx="2444221" cy="144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A logo for a university&#10;&#10;Description automatically generated">
            <a:extLst>
              <a:ext uri="{FF2B5EF4-FFF2-40B4-BE49-F238E27FC236}">
                <a16:creationId xmlns:a16="http://schemas.microsoft.com/office/drawing/2014/main" id="{067D8F0E-C920-1ED8-38BF-5A4B65D1B3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8" b="21348"/>
          <a:stretch>
            <a:fillRect/>
          </a:stretch>
        </p:blipFill>
        <p:spPr bwMode="auto">
          <a:xfrm>
            <a:off x="10001250" y="23508"/>
            <a:ext cx="2190750" cy="98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46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DAAAA3-3086-EA1A-EF40-F9B7E1FE0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Resource package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23CD29A-1B25-52E3-E6DF-BC674EF748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6649035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A logo for a university&#10;&#10;Description automatically generated">
            <a:extLst>
              <a:ext uri="{FF2B5EF4-FFF2-40B4-BE49-F238E27FC236}">
                <a16:creationId xmlns:a16="http://schemas.microsoft.com/office/drawing/2014/main" id="{10D9A44A-DD42-E1CA-5353-56A7DA31B4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8" b="21348"/>
          <a:stretch>
            <a:fillRect/>
          </a:stretch>
        </p:blipFill>
        <p:spPr bwMode="auto">
          <a:xfrm>
            <a:off x="10001248" y="-496"/>
            <a:ext cx="2190750" cy="98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9636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A612F4-437A-35DD-4C17-5A385BF53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4023360" cy="1719072"/>
          </a:xfrm>
        </p:spPr>
        <p:txBody>
          <a:bodyPr anchor="b">
            <a:normAutofit/>
          </a:bodyPr>
          <a:lstStyle/>
          <a:p>
            <a:r>
              <a:rPr lang="en-GB" sz="3800"/>
              <a:t>Stage 1: Pre-learning resource package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297FB-0DC1-8B5A-03C8-96E34D478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826764" cy="3410712"/>
          </a:xfrm>
        </p:spPr>
        <p:txBody>
          <a:bodyPr anchor="t">
            <a:normAutofit/>
          </a:bodyPr>
          <a:lstStyle/>
          <a:p>
            <a:r>
              <a:rPr lang="en-GB" sz="2200"/>
              <a:t>Psychological safety development</a:t>
            </a:r>
          </a:p>
          <a:p>
            <a:endParaRPr lang="en-GB" sz="2200"/>
          </a:p>
          <a:p>
            <a:r>
              <a:rPr lang="en-GB" sz="2200"/>
              <a:t>Focus on language barriers and cultural differences</a:t>
            </a:r>
          </a:p>
          <a:p>
            <a:endParaRPr lang="en-GB" sz="2200"/>
          </a:p>
          <a:p>
            <a:r>
              <a:rPr lang="en-GB" sz="2200"/>
              <a:t>Put students in the space of language and cultural differences</a:t>
            </a:r>
          </a:p>
          <a:p>
            <a:endParaRPr lang="en-GB" sz="22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415FC1-AF45-264B-65CD-8E5C7211C1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12" t="18963" r="16939" b="7068"/>
          <a:stretch>
            <a:fillRect/>
          </a:stretch>
        </p:blipFill>
        <p:spPr>
          <a:xfrm>
            <a:off x="4654296" y="1486066"/>
            <a:ext cx="6903720" cy="4016495"/>
          </a:xfrm>
          <a:prstGeom prst="rect">
            <a:avLst/>
          </a:prstGeom>
        </p:spPr>
      </p:pic>
      <p:pic>
        <p:nvPicPr>
          <p:cNvPr id="4" name="Picture 2" descr="A logo for a university&#10;&#10;Description automatically generated">
            <a:extLst>
              <a:ext uri="{FF2B5EF4-FFF2-40B4-BE49-F238E27FC236}">
                <a16:creationId xmlns:a16="http://schemas.microsoft.com/office/drawing/2014/main" id="{845132EF-084F-80C0-FA1C-BD764B31DE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8" b="21348"/>
          <a:stretch>
            <a:fillRect/>
          </a:stretch>
        </p:blipFill>
        <p:spPr bwMode="auto">
          <a:xfrm>
            <a:off x="10001250" y="-1"/>
            <a:ext cx="2190750" cy="98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178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6287C-DDD5-4434-BEF2-CA4903F79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4 Stages of Psychological Safety</a:t>
            </a:r>
          </a:p>
        </p:txBody>
      </p:sp>
      <p:pic>
        <p:nvPicPr>
          <p:cNvPr id="3074" name="Picture 2" descr="Image result for 4 steps to psychological safety, Picture">
            <a:extLst>
              <a:ext uri="{FF2B5EF4-FFF2-40B4-BE49-F238E27FC236}">
                <a16:creationId xmlns:a16="http://schemas.microsoft.com/office/drawing/2014/main" id="{6007E6FB-CB23-B857-DB40-3FE7468B766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496" y="1825625"/>
            <a:ext cx="652700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rrow: Left 2">
            <a:extLst>
              <a:ext uri="{FF2B5EF4-FFF2-40B4-BE49-F238E27FC236}">
                <a16:creationId xmlns:a16="http://schemas.microsoft.com/office/drawing/2014/main" id="{F5D7004B-D2A3-A853-F269-F17984AF18F6}"/>
              </a:ext>
            </a:extLst>
          </p:cNvPr>
          <p:cNvSpPr/>
          <p:nvPr/>
        </p:nvSpPr>
        <p:spPr>
          <a:xfrm>
            <a:off x="8353663" y="5088573"/>
            <a:ext cx="1737360" cy="617220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Year 1</a:t>
            </a:r>
          </a:p>
        </p:txBody>
      </p:sp>
      <p:pic>
        <p:nvPicPr>
          <p:cNvPr id="4" name="Picture 2" descr="A logo for a university&#10;&#10;Description automatically generated">
            <a:extLst>
              <a:ext uri="{FF2B5EF4-FFF2-40B4-BE49-F238E27FC236}">
                <a16:creationId xmlns:a16="http://schemas.microsoft.com/office/drawing/2014/main" id="{A96FA6E7-ADB1-6A2C-33FD-074923214E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8" b="21348"/>
          <a:stretch>
            <a:fillRect/>
          </a:stretch>
        </p:blipFill>
        <p:spPr bwMode="auto">
          <a:xfrm>
            <a:off x="10001250" y="-3229"/>
            <a:ext cx="2190750" cy="98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15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AEBCA2-A2E0-F036-ACA6-A12008432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51B5C0-40A6-51B5-BBB7-A8AA28879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Stage 2: Full group lecture</a:t>
            </a:r>
          </a:p>
        </p:txBody>
      </p:sp>
      <p:pic>
        <p:nvPicPr>
          <p:cNvPr id="4" name="Picture 2" descr="A logo for a university&#10;&#10;Description automatically generated">
            <a:extLst>
              <a:ext uri="{FF2B5EF4-FFF2-40B4-BE49-F238E27FC236}">
                <a16:creationId xmlns:a16="http://schemas.microsoft.com/office/drawing/2014/main" id="{BAE8DC8C-77A2-3A4B-AC54-BA0300559B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8" b="21348"/>
          <a:stretch>
            <a:fillRect/>
          </a:stretch>
        </p:blipFill>
        <p:spPr bwMode="auto">
          <a:xfrm>
            <a:off x="10001248" y="0"/>
            <a:ext cx="2190750" cy="98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D0E8133-D71A-1001-5327-A68B581543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6159413"/>
              </p:ext>
            </p:extLst>
          </p:nvPr>
        </p:nvGraphicFramePr>
        <p:xfrm>
          <a:off x="5204852" y="1158267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14472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B73F43-8F2F-CC82-E85C-CFBD7D6E7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GB"/>
              <a:t>Stage 2: Seminars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C79A357-7C88-ED8B-9E51-384D502402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258357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A logo for a university&#10;&#10;Description automatically generated">
            <a:extLst>
              <a:ext uri="{FF2B5EF4-FFF2-40B4-BE49-F238E27FC236}">
                <a16:creationId xmlns:a16="http://schemas.microsoft.com/office/drawing/2014/main" id="{59D37C7D-5F13-5C9E-56F2-AE0115D49A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8" b="21348"/>
          <a:stretch>
            <a:fillRect/>
          </a:stretch>
        </p:blipFill>
        <p:spPr bwMode="auto">
          <a:xfrm>
            <a:off x="10001250" y="11894"/>
            <a:ext cx="2190750" cy="98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363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A58DE-5257-C2BC-1FCC-CB549395A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 taste of one of the videos...</a:t>
            </a:r>
          </a:p>
        </p:txBody>
      </p:sp>
      <p:pic>
        <p:nvPicPr>
          <p:cNvPr id="5" name="Michael short">
            <a:hlinkClick r:id="" action="ppaction://media"/>
            <a:extLst>
              <a:ext uri="{FF2B5EF4-FFF2-40B4-BE49-F238E27FC236}">
                <a16:creationId xmlns:a16="http://schemas.microsoft.com/office/drawing/2014/main" id="{EA8754EB-733F-D31C-AAFD-A2780E6863F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26076" y="1464325"/>
            <a:ext cx="8939847" cy="5028550"/>
          </a:xfrm>
        </p:spPr>
      </p:pic>
      <p:pic>
        <p:nvPicPr>
          <p:cNvPr id="4" name="Picture 2" descr="A logo for a university&#10;&#10;Description automatically generated">
            <a:extLst>
              <a:ext uri="{FF2B5EF4-FFF2-40B4-BE49-F238E27FC236}">
                <a16:creationId xmlns:a16="http://schemas.microsoft.com/office/drawing/2014/main" id="{4C7E6E4E-BF25-1AAA-B5C9-76D0D73394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8" b="21348"/>
          <a:stretch>
            <a:fillRect/>
          </a:stretch>
        </p:blipFill>
        <p:spPr bwMode="auto">
          <a:xfrm>
            <a:off x="10001250" y="0"/>
            <a:ext cx="2190750" cy="98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755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1|16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608</Words>
  <Application>Microsoft Office PowerPoint</Application>
  <PresentationFormat>Widescreen</PresentationFormat>
  <Paragraphs>86</Paragraphs>
  <Slides>14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Meiryo</vt:lpstr>
      <vt:lpstr>Aptos</vt:lpstr>
      <vt:lpstr>Aptos Display</vt:lpstr>
      <vt:lpstr>Arial</vt:lpstr>
      <vt:lpstr>Calibri</vt:lpstr>
      <vt:lpstr>Office Theme</vt:lpstr>
      <vt:lpstr>Embedding Cultural Humility in Dental Education:   An Experiential Teaching Approach to Developing Empathy and Inclusive Practice </vt:lpstr>
      <vt:lpstr>GDC Safe Practitioner Framework</vt:lpstr>
      <vt:lpstr>Learning resource identity</vt:lpstr>
      <vt:lpstr>Resource package</vt:lpstr>
      <vt:lpstr>Stage 1: Pre-learning resource package</vt:lpstr>
      <vt:lpstr>The 4 Stages of Psychological Safety</vt:lpstr>
      <vt:lpstr>Stage 2: Full group lecture</vt:lpstr>
      <vt:lpstr>Stage 2: Seminars</vt:lpstr>
      <vt:lpstr>A taste of one of the videos...</vt:lpstr>
      <vt:lpstr>PowerPoint Presentation</vt:lpstr>
      <vt:lpstr>Stage 3: Guided Reflection </vt:lpstr>
      <vt:lpstr>PowerPoint Presentation</vt:lpstr>
      <vt:lpstr>Next steps</vt:lpstr>
      <vt:lpstr>References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Harriet Boyd</dc:creator>
  <cp:lastModifiedBy>Harriet Boyd</cp:lastModifiedBy>
  <cp:revision>29</cp:revision>
  <cp:lastPrinted>2026-05-12T15:05:27Z</cp:lastPrinted>
  <dcterms:created xsi:type="dcterms:W3CDTF">2026-05-01T08:52:34Z</dcterms:created>
  <dcterms:modified xsi:type="dcterms:W3CDTF">2026-07-28T15:14:09Z</dcterms:modified>
</cp:coreProperties>
</file>