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73" r:id="rId4"/>
    <p:sldId id="277" r:id="rId5"/>
    <p:sldId id="258" r:id="rId6"/>
    <p:sldId id="260" r:id="rId7"/>
    <p:sldId id="261" r:id="rId8"/>
    <p:sldId id="280" r:id="rId9"/>
    <p:sldId id="281" r:id="rId10"/>
    <p:sldId id="283" r:id="rId11"/>
    <p:sldId id="284" r:id="rId12"/>
    <p:sldId id="282" r:id="rId13"/>
    <p:sldId id="275" r:id="rId14"/>
    <p:sldId id="264" r:id="rId15"/>
    <p:sldId id="267" r:id="rId16"/>
    <p:sldId id="269" r:id="rId17"/>
    <p:sldId id="278"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2FB"/>
    <a:srgbClr val="0A3D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42"/>
    <p:restoredTop sz="94581"/>
  </p:normalViewPr>
  <p:slideViewPr>
    <p:cSldViewPr snapToGrid="0" snapToObjects="1">
      <p:cViewPr varScale="1">
        <p:scale>
          <a:sx n="107" d="100"/>
          <a:sy n="107" d="100"/>
        </p:scale>
        <p:origin x="18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9399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[0:00-0:45] Good morning. I’m Rawan </a:t>
            </a:r>
            <a:r>
              <a:rPr lang="en-US" dirty="0" err="1"/>
              <a:t>AlKahtani</a:t>
            </a:r>
            <a:r>
              <a:rPr lang="en-US" dirty="0"/>
              <a:t> a clinical consultant and assistant professor of restorative dentistry from Princess Nourah </a:t>
            </a:r>
            <a:r>
              <a:rPr lang="en-US" dirty="0" err="1"/>
              <a:t>bint</a:t>
            </a:r>
            <a:r>
              <a:rPr lang="en-US" dirty="0"/>
              <a:t> Abdulrahman University in Saudi Arabia.  </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Wy are we asking this question ? Three points. First, demonstration is how psychomotor skills by observational learning of a motor task. Second, the live model is fragile: it varies by instructor, visibility collapses at high ratios, and time usually allows one pass only. Third, video promises consistency, a close-up view and unlimited replay — but most faculty still treat it as supplementary rather than a replacement. Individual trials have been inconsistent and nobody had pooled them for dentistry. That was our gap.</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GB" i="1" dirty="0"/>
              <a:t>We carried out a systematic search of the literature to identify studies comparing live demonstrations</a:t>
            </a:r>
            <a:r>
              <a:rPr lang="en-GB" i="0" dirty="0"/>
              <a:t> </a:t>
            </a:r>
            <a:r>
              <a:rPr lang="en-GB" i="1" dirty="0"/>
              <a:t>to video demonstrations in dental education. </a:t>
            </a:r>
            <a:endParaRPr lang="en-US" dirty="0"/>
          </a:p>
        </p:txBody>
      </p:sp>
    </p:spTree>
    <p:extLst>
      <p:ext uri="{BB962C8B-B14F-4D97-AF65-F5344CB8AC3E}">
        <p14:creationId xmlns:p14="http://schemas.microsoft.com/office/powerpoint/2010/main" val="358600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32AC2-ABEC-3078-8AB2-FDC40E95E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E29A56-845D-BE5F-7154-D69260718FBF}"/>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C5B28C0-2988-13BF-FAB2-D62CF525E0FF}"/>
              </a:ext>
            </a:extLst>
          </p:cNvPr>
          <p:cNvSpPr>
            <a:spLocks noGrp="1"/>
          </p:cNvSpPr>
          <p:nvPr>
            <p:ph type="body" idx="1"/>
          </p:nvPr>
        </p:nvSpPr>
        <p:spPr>
          <a:xfrm>
            <a:off x="685800" y="5867400"/>
            <a:ext cx="5486400" cy="4800600"/>
          </a:xfrm>
          <a:prstGeom prst="rect">
            <a:avLst/>
          </a:prstGeom>
        </p:spPr>
        <p:txBody>
          <a:bodyPr/>
          <a:lstStyle/>
          <a:p>
            <a:endParaRPr lang="en-GB" dirty="0"/>
          </a:p>
          <a:p>
            <a:r>
              <a:rPr lang="en-GB" i="1" dirty="0"/>
              <a:t>These studies</a:t>
            </a:r>
            <a:r>
              <a:rPr lang="en-GB" i="0" dirty="0"/>
              <a:t> </a:t>
            </a:r>
            <a:r>
              <a:rPr lang="en-GB" i="1" dirty="0"/>
              <a:t>have investigated and </a:t>
            </a:r>
            <a:r>
              <a:rPr lang="en-GB" i="1" dirty="0" err="1"/>
              <a:t>analyzed</a:t>
            </a:r>
            <a:r>
              <a:rPr lang="en-GB" i="1" dirty="0"/>
              <a:t> undergraduate students’</a:t>
            </a:r>
            <a:r>
              <a:rPr lang="en-GB" i="0" dirty="0"/>
              <a:t> </a:t>
            </a:r>
            <a:r>
              <a:rPr lang="en-GB" i="1" dirty="0"/>
              <a:t>performance scores in terms of their psychomotor</a:t>
            </a:r>
            <a:r>
              <a:rPr lang="en-GB" i="0" dirty="0"/>
              <a:t> </a:t>
            </a:r>
            <a:r>
              <a:rPr lang="en-GB" i="1" dirty="0"/>
              <a:t>skills, level of knowledge, and satisfaction scores reported</a:t>
            </a:r>
            <a:endParaRPr lang="en-GB" dirty="0"/>
          </a:p>
          <a:p>
            <a:r>
              <a:rPr lang="en-GB" i="1" dirty="0"/>
              <a:t>through questionnaires. </a:t>
            </a:r>
            <a:endParaRPr lang="en-US" dirty="0"/>
          </a:p>
          <a:p>
            <a:endParaRPr lang="en-US" dirty="0"/>
          </a:p>
        </p:txBody>
      </p:sp>
    </p:spTree>
    <p:extLst>
      <p:ext uri="{BB962C8B-B14F-4D97-AF65-F5344CB8AC3E}">
        <p14:creationId xmlns:p14="http://schemas.microsoft.com/office/powerpoint/2010/main" val="1332364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aim: systematically review and compare live versus recorded video demonstrations for undergraduate practical performance, knowledge, and satisfaction. The PICO question is on screen. Two boundaries matter for interpreting our results. Intervention had to be a pre-recorded video of a psychomotor skill . And the comparator had to be a live demonstration, not a live lecture. Only RCTs and quasi-experimental trials were eligible.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search yielded 3,686 records; and Ten studies met the criteria. Two further studies could not enter the meta-analysis: due to quality or insufficient data. So ten studies narratively, eight pooled.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evidence base is small and heterogeneous by design. Nine RCTs, one quasi-experiment, sample sizes from 28 to 120, spread across six countries. Critically, the ten studies taught ten different procedures across four specialties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GB" i="1" dirty="0"/>
              <a:t>In this study, findings vary among different </a:t>
            </a:r>
            <a:r>
              <a:rPr lang="en-GB" i="1" dirty="0" err="1"/>
              <a:t>research,with</a:t>
            </a:r>
            <a:r>
              <a:rPr lang="en-GB" i="1" dirty="0"/>
              <a:t> some indicating significant improvements with</a:t>
            </a:r>
            <a:r>
              <a:rPr lang="en-GB" i="0" dirty="0"/>
              <a:t> </a:t>
            </a:r>
            <a:r>
              <a:rPr lang="en-GB" i="1" dirty="0"/>
              <a:t>video-based learning, while others suggest negligible</a:t>
            </a:r>
            <a:r>
              <a:rPr lang="en-GB" i="0" dirty="0"/>
              <a:t> </a:t>
            </a:r>
            <a:r>
              <a:rPr lang="en-GB" i="1" dirty="0"/>
              <a:t>differences or slightly better outcomes for live demonstrations</a:t>
            </a:r>
            <a:endParaRPr lang="en-US" dirty="0"/>
          </a:p>
        </p:txBody>
      </p:sp>
    </p:spTree>
    <p:extLst>
      <p:ext uri="{BB962C8B-B14F-4D97-AF65-F5344CB8AC3E}">
        <p14:creationId xmlns:p14="http://schemas.microsoft.com/office/powerpoint/2010/main" val="1699054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GB" sz="1200" i="1" kern="1200" dirty="0">
                <a:solidFill>
                  <a:schemeClr val="tx1"/>
                </a:solidFill>
                <a:effectLst/>
                <a:latin typeface="+mn-lt"/>
                <a:ea typeface="+mn-ea"/>
                <a:cs typeface="+mn-cs"/>
              </a:rPr>
              <a:t>Data pertaining to psychomotor skills and knowledge</a:t>
            </a:r>
            <a:r>
              <a:rPr lang="en-GB" sz="1200" i="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acquisition scores were extracted and statistically analysed. </a:t>
            </a:r>
            <a:r>
              <a:rPr lang="en-GB" i="1" dirty="0"/>
              <a:t>the meta-analysis highlighted a substantial</a:t>
            </a:r>
            <a:endParaRPr lang="en-GB" dirty="0"/>
          </a:p>
          <a:p>
            <a:r>
              <a:rPr lang="en-GB" i="1" dirty="0"/>
              <a:t>positive impact of video-based learning over</a:t>
            </a:r>
            <a:r>
              <a:rPr lang="en-GB" i="0" dirty="0"/>
              <a:t> </a:t>
            </a:r>
            <a:r>
              <a:rPr lang="en-GB" i="1" dirty="0"/>
              <a:t>live demonstrations.</a:t>
            </a:r>
            <a:endParaRPr lang="en-US" dirty="0"/>
          </a:p>
        </p:txBody>
      </p:sp>
    </p:spTree>
    <p:extLst>
      <p:ext uri="{BB962C8B-B14F-4D97-AF65-F5344CB8AC3E}">
        <p14:creationId xmlns:p14="http://schemas.microsoft.com/office/powerpoint/2010/main" val="2994057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Student’s</a:t>
            </a:r>
            <a:r>
              <a:rPr lang="en-GB" dirty="0"/>
              <a:t> </a:t>
            </a:r>
            <a:r>
              <a:rPr lang="en-GB" i="1" dirty="0"/>
              <a:t>scores indicate that psychomotor skills were significantly</a:t>
            </a:r>
            <a:r>
              <a:rPr lang="en-GB" dirty="0"/>
              <a:t> </a:t>
            </a:r>
            <a:r>
              <a:rPr lang="en-GB" i="1" dirty="0"/>
              <a:t>improved following video demonstrations in</a:t>
            </a:r>
            <a:r>
              <a:rPr lang="en-GB" dirty="0"/>
              <a:t> </a:t>
            </a:r>
            <a:r>
              <a:rPr lang="en-GB" i="1" dirty="0"/>
              <a:t>comparison to live demonstrations revealing a SMD of 0.68 with a 95% CI.</a:t>
            </a:r>
            <a:endParaRPr lang="en-GB" dirty="0"/>
          </a:p>
          <a:p>
            <a:endParaRPr lang="en-US" dirty="0"/>
          </a:p>
        </p:txBody>
      </p:sp>
    </p:spTree>
    <p:extLst>
      <p:ext uri="{BB962C8B-B14F-4D97-AF65-F5344CB8AC3E}">
        <p14:creationId xmlns:p14="http://schemas.microsoft.com/office/powerpoint/2010/main" val="3100935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GB" i="1" dirty="0"/>
              <a:t>Similarly, Knowledge</a:t>
            </a:r>
            <a:r>
              <a:rPr lang="en-GB" i="0" dirty="0"/>
              <a:t> </a:t>
            </a:r>
            <a:r>
              <a:rPr lang="en-GB" i="1" dirty="0"/>
              <a:t>scores were significantly improved following video demonstrations</a:t>
            </a:r>
            <a:r>
              <a:rPr lang="en-GB" i="0" dirty="0"/>
              <a:t> </a:t>
            </a:r>
            <a:r>
              <a:rPr lang="en-GB" i="1" dirty="0"/>
              <a:t>in comparison to live demonstrations. With a SMD of 0.28 and a 95% CI.</a:t>
            </a:r>
          </a:p>
          <a:p>
            <a:endParaRPr lang="en-US" dirty="0"/>
          </a:p>
        </p:txBody>
      </p:sp>
    </p:spTree>
    <p:extLst>
      <p:ext uri="{BB962C8B-B14F-4D97-AF65-F5344CB8AC3E}">
        <p14:creationId xmlns:p14="http://schemas.microsoft.com/office/powerpoint/2010/main" val="1109984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GB" sz="1200" i="1" kern="1200" dirty="0">
                <a:solidFill>
                  <a:schemeClr val="tx1"/>
                </a:solidFill>
                <a:effectLst/>
                <a:latin typeface="+mn-lt"/>
                <a:ea typeface="+mn-ea"/>
                <a:cs typeface="+mn-cs"/>
              </a:rPr>
              <a:t>the meta-analysis highlighted a positive impact of video-based learning over</a:t>
            </a:r>
            <a:r>
              <a:rPr lang="en-GB" sz="1200" i="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live demonstrations, revealing a combined effect size</a:t>
            </a:r>
            <a:r>
              <a:rPr lang="en-GB" sz="1200" i="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of 1.4597 and a 95% confidence interval. This</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suggests that video-based methods significantly enhance</a:t>
            </a:r>
            <a:r>
              <a:rPr lang="en-GB" sz="1200" i="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educational outcomes across various measures, including</a:t>
            </a:r>
            <a:r>
              <a:rPr lang="en-GB" sz="1200" i="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knowledge acquisition and practical skills.</a:t>
            </a:r>
            <a:endParaRPr lang="en-GB"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3959601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56696B"/>
                </a:solidFill>
                <a:latin typeface="Calibri" pitchFamily="34" charset="0"/>
                <a:ea typeface="Calibri" pitchFamily="34" charset="-122"/>
                <a:cs typeface="Calibri" pitchFamily="34" charset="-120"/>
              </a:rPr>
              <a:t>Procedures in these disciplines are performed in a small, deep and poorly visible field. A camera can put every student in the operator's position; a live demonstration cannot.</a:t>
            </a:r>
            <a:endParaRPr lang="en-US" sz="1200" dirty="0"/>
          </a:p>
          <a:p>
            <a:endParaRPr lang="en-US" dirty="0"/>
          </a:p>
        </p:txBody>
      </p:sp>
    </p:spTree>
    <p:extLst>
      <p:ext uri="{BB962C8B-B14F-4D97-AF65-F5344CB8AC3E}">
        <p14:creationId xmlns:p14="http://schemas.microsoft.com/office/powerpoint/2010/main" val="1914150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Regarding student experience the two modalities are not competing — they are complementary. Video is commended for clarity, for visibility of the treatment steps, and for the ability to pause, rewind and review; students also rated it as educationally adequate. Live demonstration is valued for something video structurally cannot provide: interaction. Asking a question in the moment, getting a real-time tip, watching the whole sequence with the instructor present. One drawback students report themselves — they fast-forward, and they miss the small details. </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[12:15-13:15] So what do you do with this? Three things. One: if you are short of faculty or teaching a large cohort, a good video is a defensible primary modality for demonstrating a procedure — the evidence supports its use. Two: do not read this as replacing the teacher. What video cannot do is answer the question the student asks while their hand is in the wrong position. Move that faculty time circulating and coaching students while practicing. Three: design against the known failure mode — chaptering, checkpoints, pre-lab viewing.</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[14:00-14:40] To conclude. Video demonstration is a viable alternative, not a compromise. On psychomotor and knowledge the direction favours video but the evidence base is thin. On student experience the two modalities are complementary. The practical message for our schools is integration: let the video carry the procedure reliably to every student, and spend the faculty hour you get back on coaching at the bench.</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FDFDB-D83E-012E-CEEC-3E28AF44DD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676C3B-4CC6-348C-20D3-CDD90433E414}"/>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7876225B-C796-F91F-D93D-78172F995A9A}"/>
              </a:ext>
            </a:extLst>
          </p:cNvPr>
          <p:cNvSpPr>
            <a:spLocks noGrp="1"/>
          </p:cNvSpPr>
          <p:nvPr>
            <p:ph type="body" idx="1"/>
          </p:nvPr>
        </p:nvSpPr>
        <p:spPr>
          <a:xfrm>
            <a:off x="514350" y="4400550"/>
            <a:ext cx="4114800" cy="3600450"/>
          </a:xfrm>
          <a:prstGeom prst="rect">
            <a:avLst/>
          </a:prstGeom>
        </p:spPr>
        <p:txBody>
          <a:bodyPr/>
          <a:lstStyle/>
          <a:p>
            <a:r>
              <a:rPr lang="en-US" dirty="0"/>
              <a:t>Thank you very much for listening. Happy to take questions.</a:t>
            </a:r>
          </a:p>
        </p:txBody>
      </p:sp>
    </p:spTree>
    <p:extLst>
      <p:ext uri="{BB962C8B-B14F-4D97-AF65-F5344CB8AC3E}">
        <p14:creationId xmlns:p14="http://schemas.microsoft.com/office/powerpoint/2010/main" val="195147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52833"/>
          </a:solidFill>
          <a:ln/>
        </p:spPr>
        <p:txBody>
          <a:bodyPr/>
          <a:lstStyle/>
          <a:p>
            <a:endParaRPr lang="en-US" sz="2400"/>
          </a:p>
        </p:txBody>
      </p:sp>
    </p:spTree>
    <p:extLst>
      <p:ext uri="{BB962C8B-B14F-4D97-AF65-F5344CB8AC3E}">
        <p14:creationId xmlns:p14="http://schemas.microsoft.com/office/powerpoint/2010/main" val="30095572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3D46"/>
        </a:solidFill>
        <a:effectLst/>
      </p:bgPr>
    </p:bg>
    <p:spTree>
      <p:nvGrpSpPr>
        <p:cNvPr id="1" name=""/>
        <p:cNvGrpSpPr/>
        <p:nvPr/>
      </p:nvGrpSpPr>
      <p:grpSpPr>
        <a:xfrm>
          <a:off x="0" y="0"/>
          <a:ext cx="0" cy="0"/>
          <a:chOff x="0" y="0"/>
          <a:chExt cx="0" cy="0"/>
        </a:xfrm>
      </p:grpSpPr>
      <p:sp>
        <p:nvSpPr>
          <p:cNvPr id="2" name="Shape 0"/>
          <p:cNvSpPr/>
          <p:nvPr/>
        </p:nvSpPr>
        <p:spPr>
          <a:xfrm>
            <a:off x="8686800" y="1371600"/>
            <a:ext cx="2103120" cy="2103120"/>
          </a:xfrm>
          <a:prstGeom prst="ellipse">
            <a:avLst/>
          </a:prstGeom>
          <a:solidFill>
            <a:srgbClr val="D98A2B">
              <a:alpha val="75000"/>
            </a:srgbClr>
          </a:solidFill>
          <a:ln/>
        </p:spPr>
        <p:txBody>
          <a:bodyPr/>
          <a:lstStyle/>
          <a:p>
            <a:endParaRPr lang="en-US"/>
          </a:p>
        </p:txBody>
      </p:sp>
      <p:sp>
        <p:nvSpPr>
          <p:cNvPr id="3" name="Shape 1"/>
          <p:cNvSpPr/>
          <p:nvPr/>
        </p:nvSpPr>
        <p:spPr>
          <a:xfrm>
            <a:off x="9464040" y="2606040"/>
            <a:ext cx="2103120" cy="2103120"/>
          </a:xfrm>
          <a:prstGeom prst="ellipse">
            <a:avLst/>
          </a:prstGeom>
          <a:solidFill>
            <a:srgbClr val="02C39A">
              <a:alpha val="75000"/>
            </a:srgbClr>
          </a:solidFill>
          <a:ln/>
        </p:spPr>
        <p:txBody>
          <a:bodyPr/>
          <a:lstStyle/>
          <a:p>
            <a:endParaRPr lang="en-US"/>
          </a:p>
        </p:txBody>
      </p:sp>
      <p:sp>
        <p:nvSpPr>
          <p:cNvPr id="4" name="Text 2"/>
          <p:cNvSpPr/>
          <p:nvPr/>
        </p:nvSpPr>
        <p:spPr>
          <a:xfrm>
            <a:off x="8686800" y="2194560"/>
            <a:ext cx="210312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LIVE</a:t>
            </a:r>
            <a:endParaRPr lang="en-US" sz="1600" dirty="0"/>
          </a:p>
        </p:txBody>
      </p:sp>
      <p:sp>
        <p:nvSpPr>
          <p:cNvPr id="5" name="Text 3"/>
          <p:cNvSpPr/>
          <p:nvPr/>
        </p:nvSpPr>
        <p:spPr>
          <a:xfrm>
            <a:off x="9464040" y="3429000"/>
            <a:ext cx="210312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VIDEO</a:t>
            </a:r>
            <a:endParaRPr lang="en-US" sz="1600" dirty="0"/>
          </a:p>
        </p:txBody>
      </p:sp>
      <p:sp>
        <p:nvSpPr>
          <p:cNvPr id="6" name="Text 4"/>
          <p:cNvSpPr/>
          <p:nvPr/>
        </p:nvSpPr>
        <p:spPr>
          <a:xfrm>
            <a:off x="640080" y="777240"/>
            <a:ext cx="7680960" cy="320040"/>
          </a:xfrm>
          <a:prstGeom prst="rect">
            <a:avLst/>
          </a:prstGeom>
          <a:noFill/>
          <a:ln/>
        </p:spPr>
        <p:txBody>
          <a:bodyPr wrap="square" lIns="0" tIns="0" rIns="0" bIns="0" rtlCol="0" anchor="ctr"/>
          <a:lstStyle/>
          <a:p>
            <a:pPr marL="0" indent="0">
              <a:buNone/>
            </a:pPr>
            <a:r>
              <a:rPr lang="en-US" sz="1200" b="1" kern="0" spc="200" dirty="0">
                <a:solidFill>
                  <a:srgbClr val="02C39A"/>
                </a:solidFill>
                <a:latin typeface="Calibri" pitchFamily="34" charset="0"/>
                <a:ea typeface="Calibri" pitchFamily="34" charset="-122"/>
                <a:cs typeface="Calibri" pitchFamily="34" charset="-120"/>
              </a:rPr>
              <a:t>ADEE ANNUAL MEETING  |  2026</a:t>
            </a:r>
            <a:endParaRPr lang="en-US" sz="1200" dirty="0"/>
          </a:p>
        </p:txBody>
      </p:sp>
      <p:sp>
        <p:nvSpPr>
          <p:cNvPr id="7" name="Text 5"/>
          <p:cNvSpPr/>
          <p:nvPr/>
        </p:nvSpPr>
        <p:spPr>
          <a:xfrm>
            <a:off x="640080" y="3474720"/>
            <a:ext cx="7772400" cy="1828800"/>
          </a:xfrm>
          <a:prstGeom prst="rect">
            <a:avLst/>
          </a:prstGeom>
          <a:noFill/>
          <a:ln/>
        </p:spPr>
        <p:txBody>
          <a:bodyPr wrap="square" lIns="0" tIns="0" rIns="0" bIns="0" rtlCol="0" anchor="ctr"/>
          <a:lstStyle/>
          <a:p>
            <a:r>
              <a:rPr lang="en-US" sz="4800" b="1" dirty="0">
                <a:solidFill>
                  <a:schemeClr val="bg1"/>
                </a:solidFill>
                <a:latin typeface="Cambria" panose="02040503050406030204" pitchFamily="18" charset="0"/>
              </a:rPr>
              <a:t>Are Live Demonstrations Still the Gold Standard in Dental Education?</a:t>
            </a:r>
            <a:endParaRPr lang="en-GB" sz="4800" b="1" dirty="0">
              <a:solidFill>
                <a:schemeClr val="bg1"/>
              </a:solidFill>
              <a:latin typeface="Cambria" panose="02040503050406030204" pitchFamily="18" charset="0"/>
            </a:endParaRPr>
          </a:p>
          <a:p>
            <a:r>
              <a:rPr lang="en-US" sz="4800" dirty="0"/>
              <a:t> </a:t>
            </a:r>
            <a:endParaRPr lang="en-GB" sz="4800" dirty="0"/>
          </a:p>
          <a:p>
            <a:pPr>
              <a:tabLst>
                <a:tab pos="4841875" algn="r"/>
              </a:tabLst>
            </a:pPr>
            <a:r>
              <a:rPr lang="en-US" sz="4800" dirty="0"/>
              <a:t> </a:t>
            </a:r>
            <a:endParaRPr lang="en-GB" sz="4800" dirty="0"/>
          </a:p>
        </p:txBody>
      </p:sp>
      <p:sp>
        <p:nvSpPr>
          <p:cNvPr id="8" name="Shape 8">
            <a:extLst>
              <a:ext uri="{FF2B5EF4-FFF2-40B4-BE49-F238E27FC236}">
                <a16:creationId xmlns:a16="http://schemas.microsoft.com/office/drawing/2014/main" id="{1C3F0E3B-5267-978D-5D2D-07A599CDCE12}"/>
              </a:ext>
            </a:extLst>
          </p:cNvPr>
          <p:cNvSpPr/>
          <p:nvPr/>
        </p:nvSpPr>
        <p:spPr>
          <a:xfrm>
            <a:off x="640079" y="5405120"/>
            <a:ext cx="6150187" cy="475488"/>
          </a:xfrm>
          <a:prstGeom prst="roundRect">
            <a:avLst>
              <a:gd name="adj" fmla="val 96154"/>
            </a:avLst>
          </a:prstGeom>
          <a:solidFill>
            <a:srgbClr val="0F6E6B"/>
          </a:solidFill>
          <a:ln/>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en-US"/>
          </a:p>
        </p:txBody>
      </p:sp>
      <p:sp>
        <p:nvSpPr>
          <p:cNvPr id="9" name="Text 9">
            <a:extLst>
              <a:ext uri="{FF2B5EF4-FFF2-40B4-BE49-F238E27FC236}">
                <a16:creationId xmlns:a16="http://schemas.microsoft.com/office/drawing/2014/main" id="{8FBC2AD6-DE82-59E9-8FA5-B94279C0EB71}"/>
              </a:ext>
            </a:extLst>
          </p:cNvPr>
          <p:cNvSpPr/>
          <p:nvPr/>
        </p:nvSpPr>
        <p:spPr>
          <a:xfrm>
            <a:off x="876301" y="5506720"/>
            <a:ext cx="5219699" cy="475488"/>
          </a:xfrm>
          <a:prstGeom prst="rect">
            <a:avLst/>
          </a:prstGeom>
          <a:noFill/>
          <a:ln/>
        </p:spPr>
        <p:style>
          <a:lnRef idx="0">
            <a:scrgbClr r="0" g="0" b="0"/>
          </a:lnRef>
          <a:fillRef idx="0">
            <a:scrgbClr r="0" g="0" b="0"/>
          </a:fillRef>
          <a:effectRef idx="0">
            <a:scrgbClr r="0" g="0" b="0"/>
          </a:effectRef>
          <a:fontRef idx="major"/>
        </p:style>
        <p:txBody>
          <a:bodyPr wrap="square" lIns="0" tIns="0" rIns="0" bIns="0" rtlCol="0"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US" sz="1150" b="1" dirty="0">
                <a:solidFill>
                  <a:srgbClr val="FFFFFF"/>
                </a:solidFill>
                <a:latin typeface="Calibri" pitchFamily="34" charset="0"/>
                <a:ea typeface="Calibri" pitchFamily="34" charset="-122"/>
                <a:cs typeface="Calibri" pitchFamily="34" charset="-120"/>
              </a:rPr>
              <a:t>BMC Medical Education 2025;25:108  ·  </a:t>
            </a:r>
            <a:r>
              <a:rPr lang="en-US" sz="1150" dirty="0" err="1">
                <a:solidFill>
                  <a:srgbClr val="8FC5BF"/>
                </a:solidFill>
                <a:latin typeface="Calibri" pitchFamily="34" charset="0"/>
                <a:ea typeface="Calibri" pitchFamily="34" charset="-122"/>
                <a:cs typeface="Calibri" pitchFamily="34" charset="-120"/>
              </a:rPr>
              <a:t>doi.org</a:t>
            </a:r>
            <a:r>
              <a:rPr lang="en-US" sz="1150" dirty="0">
                <a:solidFill>
                  <a:srgbClr val="8FC5BF"/>
                </a:solidFill>
                <a:latin typeface="Calibri" pitchFamily="34" charset="0"/>
                <a:ea typeface="Calibri" pitchFamily="34" charset="-122"/>
                <a:cs typeface="Calibri" pitchFamily="34" charset="-120"/>
              </a:rPr>
              <a:t>/10.1186/s12909-025-06672-3</a:t>
            </a:r>
            <a:endParaRPr lang="en-US" sz="1150" dirty="0"/>
          </a:p>
          <a:p>
            <a:pPr marL="0" indent="0" algn="ctr">
              <a:buNone/>
            </a:pP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63880" y="603504"/>
            <a:ext cx="11064240" cy="685800"/>
          </a:xfrm>
          <a:prstGeom prst="rect">
            <a:avLst/>
          </a:prstGeom>
          <a:noFill/>
          <a:ln/>
        </p:spPr>
        <p:txBody>
          <a:bodyPr wrap="square" lIns="0" tIns="0" rIns="0" bIns="0" rtlCol="0" anchor="ctr"/>
          <a:lstStyle/>
          <a:p>
            <a:pPr marL="0" indent="0" algn="l">
              <a:buNone/>
            </a:pPr>
            <a:r>
              <a:rPr lang="en-US" sz="3200" b="1" dirty="0">
                <a:solidFill>
                  <a:srgbClr val="0A3D46"/>
                </a:solidFill>
                <a:latin typeface="Cambria" pitchFamily="34" charset="0"/>
                <a:ea typeface="Cambria" pitchFamily="34" charset="-122"/>
                <a:cs typeface="Cambria" pitchFamily="34" charset="-120"/>
              </a:rPr>
              <a:t>Why ask this question?</a:t>
            </a:r>
            <a:endParaRPr lang="en-US" sz="3200" dirty="0"/>
          </a:p>
        </p:txBody>
      </p:sp>
      <p:sp>
        <p:nvSpPr>
          <p:cNvPr id="4" name="Shape 2"/>
          <p:cNvSpPr/>
          <p:nvPr/>
        </p:nvSpPr>
        <p:spPr>
          <a:xfrm>
            <a:off x="548640" y="1600200"/>
            <a:ext cx="7680960" cy="1207008"/>
          </a:xfrm>
          <a:prstGeom prst="roundRect">
            <a:avLst>
              <a:gd name="adj" fmla="val 9091"/>
            </a:avLst>
          </a:prstGeom>
          <a:solidFill>
            <a:srgbClr val="F7FAFA"/>
          </a:solidFill>
          <a:ln w="12700">
            <a:solidFill>
              <a:srgbClr val="F7FAFA"/>
            </a:solidFill>
            <a:prstDash val="solid"/>
          </a:ln>
        </p:spPr>
        <p:txBody>
          <a:bodyPr/>
          <a:lstStyle/>
          <a:p>
            <a:endParaRPr lang="en-US"/>
          </a:p>
        </p:txBody>
      </p:sp>
      <p:sp>
        <p:nvSpPr>
          <p:cNvPr id="5" name="Shape 3"/>
          <p:cNvSpPr/>
          <p:nvPr/>
        </p:nvSpPr>
        <p:spPr>
          <a:xfrm>
            <a:off x="822960" y="1929384"/>
            <a:ext cx="548640" cy="548640"/>
          </a:xfrm>
          <a:prstGeom prst="ellipse">
            <a:avLst/>
          </a:prstGeom>
          <a:solidFill>
            <a:srgbClr val="028090"/>
          </a:solidFill>
          <a:ln/>
        </p:spPr>
        <p:txBody>
          <a:bodyPr/>
          <a:lstStyle/>
          <a:p>
            <a:endParaRPr lang="en-US"/>
          </a:p>
        </p:txBody>
      </p:sp>
      <p:sp>
        <p:nvSpPr>
          <p:cNvPr id="6" name="Text 4"/>
          <p:cNvSpPr/>
          <p:nvPr/>
        </p:nvSpPr>
        <p:spPr>
          <a:xfrm>
            <a:off x="822960" y="1929384"/>
            <a:ext cx="548640" cy="54864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1</a:t>
            </a:r>
            <a:endParaRPr lang="en-US" sz="1500" dirty="0"/>
          </a:p>
        </p:txBody>
      </p:sp>
      <p:sp>
        <p:nvSpPr>
          <p:cNvPr id="7" name="Text 5"/>
          <p:cNvSpPr/>
          <p:nvPr/>
        </p:nvSpPr>
        <p:spPr>
          <a:xfrm>
            <a:off x="1554480" y="2029968"/>
            <a:ext cx="6492240" cy="347472"/>
          </a:xfrm>
          <a:prstGeom prst="rect">
            <a:avLst/>
          </a:prstGeom>
          <a:noFill/>
          <a:ln/>
        </p:spPr>
        <p:txBody>
          <a:bodyPr wrap="square" lIns="0" tIns="0" rIns="0" bIns="0" rtlCol="0" anchor="ctr"/>
          <a:lstStyle/>
          <a:p>
            <a:pPr marL="0" indent="0">
              <a:buNone/>
            </a:pPr>
            <a:r>
              <a:rPr lang="en-US" b="1" dirty="0">
                <a:solidFill>
                  <a:srgbClr val="0A3D46"/>
                </a:solidFill>
                <a:latin typeface="Cambria" pitchFamily="34" charset="0"/>
                <a:ea typeface="Cambria" pitchFamily="34" charset="-122"/>
                <a:cs typeface="Cambria" pitchFamily="34" charset="-120"/>
              </a:rPr>
              <a:t>Psychomotor skill is the core of dental training</a:t>
            </a:r>
            <a:endParaRPr lang="en-US" dirty="0"/>
          </a:p>
        </p:txBody>
      </p:sp>
      <p:sp>
        <p:nvSpPr>
          <p:cNvPr id="9" name="Shape 7"/>
          <p:cNvSpPr/>
          <p:nvPr/>
        </p:nvSpPr>
        <p:spPr>
          <a:xfrm>
            <a:off x="548640" y="2990088"/>
            <a:ext cx="7680960" cy="1207008"/>
          </a:xfrm>
          <a:prstGeom prst="roundRect">
            <a:avLst>
              <a:gd name="adj" fmla="val 9091"/>
            </a:avLst>
          </a:prstGeom>
          <a:solidFill>
            <a:srgbClr val="F7FAFA"/>
          </a:solidFill>
          <a:ln w="12700">
            <a:solidFill>
              <a:srgbClr val="F7FAFA"/>
            </a:solidFill>
            <a:prstDash val="solid"/>
          </a:ln>
        </p:spPr>
        <p:txBody>
          <a:bodyPr/>
          <a:lstStyle/>
          <a:p>
            <a:endParaRPr lang="en-US"/>
          </a:p>
        </p:txBody>
      </p:sp>
      <p:sp>
        <p:nvSpPr>
          <p:cNvPr id="10" name="Shape 8"/>
          <p:cNvSpPr/>
          <p:nvPr/>
        </p:nvSpPr>
        <p:spPr>
          <a:xfrm>
            <a:off x="822960" y="3319272"/>
            <a:ext cx="548640" cy="548640"/>
          </a:xfrm>
          <a:prstGeom prst="ellipse">
            <a:avLst/>
          </a:prstGeom>
          <a:solidFill>
            <a:srgbClr val="028090"/>
          </a:solidFill>
          <a:ln/>
        </p:spPr>
        <p:txBody>
          <a:bodyPr/>
          <a:lstStyle/>
          <a:p>
            <a:endParaRPr lang="en-US"/>
          </a:p>
        </p:txBody>
      </p:sp>
      <p:sp>
        <p:nvSpPr>
          <p:cNvPr id="11" name="Text 9"/>
          <p:cNvSpPr/>
          <p:nvPr/>
        </p:nvSpPr>
        <p:spPr>
          <a:xfrm>
            <a:off x="822960" y="3319272"/>
            <a:ext cx="548640" cy="54864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2</a:t>
            </a:r>
            <a:endParaRPr lang="en-US" sz="1500" dirty="0"/>
          </a:p>
        </p:txBody>
      </p:sp>
      <p:sp>
        <p:nvSpPr>
          <p:cNvPr id="12" name="Text 10"/>
          <p:cNvSpPr/>
          <p:nvPr/>
        </p:nvSpPr>
        <p:spPr>
          <a:xfrm>
            <a:off x="1554480" y="3447288"/>
            <a:ext cx="6492240" cy="347472"/>
          </a:xfrm>
          <a:prstGeom prst="rect">
            <a:avLst/>
          </a:prstGeom>
          <a:noFill/>
          <a:ln/>
        </p:spPr>
        <p:txBody>
          <a:bodyPr wrap="square" lIns="0" tIns="0" rIns="0" bIns="0" rtlCol="0" anchor="ctr"/>
          <a:lstStyle/>
          <a:p>
            <a:pPr marL="0" indent="0">
              <a:buNone/>
            </a:pPr>
            <a:r>
              <a:rPr lang="en-US" b="1" dirty="0">
                <a:solidFill>
                  <a:srgbClr val="0A3D46"/>
                </a:solidFill>
                <a:latin typeface="Cambria" pitchFamily="34" charset="0"/>
                <a:ea typeface="Cambria" pitchFamily="34" charset="-122"/>
                <a:cs typeface="Cambria" pitchFamily="34" charset="-120"/>
              </a:rPr>
              <a:t>Live demonstration is fragile at scale</a:t>
            </a:r>
            <a:endParaRPr lang="en-US" dirty="0"/>
          </a:p>
        </p:txBody>
      </p:sp>
      <p:sp>
        <p:nvSpPr>
          <p:cNvPr id="14" name="Shape 12"/>
          <p:cNvSpPr/>
          <p:nvPr/>
        </p:nvSpPr>
        <p:spPr>
          <a:xfrm>
            <a:off x="548640" y="4379976"/>
            <a:ext cx="7680960" cy="1207008"/>
          </a:xfrm>
          <a:prstGeom prst="roundRect">
            <a:avLst>
              <a:gd name="adj" fmla="val 9091"/>
            </a:avLst>
          </a:prstGeom>
          <a:solidFill>
            <a:srgbClr val="EFF6F6"/>
          </a:solidFill>
          <a:ln w="12700">
            <a:solidFill>
              <a:srgbClr val="EFF6F6"/>
            </a:solidFill>
            <a:prstDash val="solid"/>
          </a:ln>
        </p:spPr>
        <p:txBody>
          <a:bodyPr/>
          <a:lstStyle/>
          <a:p>
            <a:endParaRPr lang="en-US"/>
          </a:p>
        </p:txBody>
      </p:sp>
      <p:sp>
        <p:nvSpPr>
          <p:cNvPr id="15" name="Shape 13"/>
          <p:cNvSpPr/>
          <p:nvPr/>
        </p:nvSpPr>
        <p:spPr>
          <a:xfrm>
            <a:off x="822960" y="4709160"/>
            <a:ext cx="548640" cy="548640"/>
          </a:xfrm>
          <a:prstGeom prst="ellipse">
            <a:avLst/>
          </a:prstGeom>
          <a:solidFill>
            <a:srgbClr val="02C39A"/>
          </a:solidFill>
          <a:ln/>
        </p:spPr>
        <p:txBody>
          <a:bodyPr/>
          <a:lstStyle/>
          <a:p>
            <a:endParaRPr lang="en-US"/>
          </a:p>
        </p:txBody>
      </p:sp>
      <p:sp>
        <p:nvSpPr>
          <p:cNvPr id="16" name="Text 14"/>
          <p:cNvSpPr/>
          <p:nvPr/>
        </p:nvSpPr>
        <p:spPr>
          <a:xfrm>
            <a:off x="822960" y="4709160"/>
            <a:ext cx="548640" cy="54864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3</a:t>
            </a:r>
            <a:endParaRPr lang="en-US" sz="1500" dirty="0"/>
          </a:p>
        </p:txBody>
      </p:sp>
      <p:sp>
        <p:nvSpPr>
          <p:cNvPr id="17" name="Text 15"/>
          <p:cNvSpPr/>
          <p:nvPr/>
        </p:nvSpPr>
        <p:spPr>
          <a:xfrm>
            <a:off x="1554480" y="4804821"/>
            <a:ext cx="6492240" cy="347472"/>
          </a:xfrm>
          <a:prstGeom prst="rect">
            <a:avLst/>
          </a:prstGeom>
          <a:noFill/>
          <a:ln/>
        </p:spPr>
        <p:txBody>
          <a:bodyPr wrap="square" lIns="0" tIns="0" rIns="0" bIns="0" rtlCol="0" anchor="ctr"/>
          <a:lstStyle/>
          <a:p>
            <a:pPr marL="0" indent="0">
              <a:buNone/>
            </a:pPr>
            <a:r>
              <a:rPr lang="en-US" b="1" dirty="0">
                <a:solidFill>
                  <a:srgbClr val="0A3D46"/>
                </a:solidFill>
                <a:latin typeface="Cambria" pitchFamily="34" charset="0"/>
                <a:ea typeface="Cambria" pitchFamily="34" charset="-122"/>
                <a:cs typeface="Cambria" pitchFamily="34" charset="-120"/>
              </a:rPr>
              <a:t>Video is available — but is it equivalent?</a:t>
            </a:r>
            <a:endParaRPr lang="en-US" dirty="0"/>
          </a:p>
        </p:txBody>
      </p:sp>
      <p:sp>
        <p:nvSpPr>
          <p:cNvPr id="19" name="Shape 17"/>
          <p:cNvSpPr/>
          <p:nvPr/>
        </p:nvSpPr>
        <p:spPr>
          <a:xfrm>
            <a:off x="8503920" y="1600200"/>
            <a:ext cx="3108960" cy="3986784"/>
          </a:xfrm>
          <a:prstGeom prst="roundRect">
            <a:avLst>
              <a:gd name="adj" fmla="val 3529"/>
            </a:avLst>
          </a:prstGeom>
          <a:solidFill>
            <a:srgbClr val="0A3D46"/>
          </a:solidFill>
          <a:ln w="12700">
            <a:solidFill>
              <a:srgbClr val="0A3D46"/>
            </a:solidFill>
            <a:prstDash val="solid"/>
          </a:ln>
        </p:spPr>
        <p:txBody>
          <a:bodyPr/>
          <a:lstStyle/>
          <a:p>
            <a:endParaRPr lang="en-US"/>
          </a:p>
        </p:txBody>
      </p:sp>
      <p:sp>
        <p:nvSpPr>
          <p:cNvPr id="20" name="Text 18"/>
          <p:cNvSpPr/>
          <p:nvPr/>
        </p:nvSpPr>
        <p:spPr>
          <a:xfrm>
            <a:off x="9158067" y="1874520"/>
            <a:ext cx="2560320" cy="274320"/>
          </a:xfrm>
          <a:prstGeom prst="rect">
            <a:avLst/>
          </a:prstGeom>
          <a:noFill/>
          <a:ln/>
        </p:spPr>
        <p:txBody>
          <a:bodyPr wrap="square" lIns="0" tIns="0" rIns="0" bIns="0" rtlCol="0" anchor="ctr"/>
          <a:lstStyle/>
          <a:p>
            <a:pPr marL="0" indent="0">
              <a:buNone/>
            </a:pPr>
            <a:r>
              <a:rPr lang="en-US" sz="1050" b="1" kern="0" spc="150" dirty="0">
                <a:solidFill>
                  <a:srgbClr val="02C39A"/>
                </a:solidFill>
                <a:latin typeface="Calibri" pitchFamily="34" charset="0"/>
                <a:ea typeface="Calibri" pitchFamily="34" charset="-122"/>
                <a:cs typeface="Calibri" pitchFamily="34" charset="-120"/>
              </a:rPr>
              <a:t>THE EVIDENCE SO FAR</a:t>
            </a:r>
            <a:endParaRPr lang="en-US" sz="1050" dirty="0"/>
          </a:p>
        </p:txBody>
      </p:sp>
      <p:sp>
        <p:nvSpPr>
          <p:cNvPr id="21" name="Text 19"/>
          <p:cNvSpPr/>
          <p:nvPr/>
        </p:nvSpPr>
        <p:spPr>
          <a:xfrm>
            <a:off x="9211994" y="2203704"/>
            <a:ext cx="2560320" cy="73152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Mixed</a:t>
            </a:r>
            <a:endParaRPr lang="en-US" sz="4400" dirty="0"/>
          </a:p>
        </p:txBody>
      </p:sp>
      <p:sp>
        <p:nvSpPr>
          <p:cNvPr id="22" name="Text 20"/>
          <p:cNvSpPr/>
          <p:nvPr/>
        </p:nvSpPr>
        <p:spPr>
          <a:xfrm>
            <a:off x="8778240" y="3063240"/>
            <a:ext cx="2335237" cy="2194560"/>
          </a:xfrm>
          <a:prstGeom prst="rect">
            <a:avLst/>
          </a:prstGeom>
          <a:noFill/>
          <a:ln/>
        </p:spPr>
        <p:txBody>
          <a:bodyPr wrap="square" lIns="0" tIns="0" rIns="0" bIns="0" rtlCol="0" anchor="t"/>
          <a:lstStyle/>
          <a:p>
            <a:pPr marL="342900" indent="-342900" algn="just">
              <a:spcAft>
                <a:spcPts val="800"/>
              </a:spcAft>
              <a:buSzPct val="100000"/>
              <a:buChar char="•"/>
            </a:pPr>
            <a:r>
              <a:rPr lang="en-US" sz="1250" dirty="0">
                <a:solidFill>
                  <a:srgbClr val="CFE6E4"/>
                </a:solidFill>
                <a:latin typeface="Calibri" pitchFamily="34" charset="0"/>
                <a:ea typeface="Calibri" pitchFamily="34" charset="-122"/>
                <a:cs typeface="Calibri" pitchFamily="34" charset="-120"/>
              </a:rPr>
              <a:t>Most single trials report no significant difference in performance</a:t>
            </a:r>
            <a:endParaRPr lang="en-US" sz="1250" dirty="0"/>
          </a:p>
          <a:p>
            <a:pPr marL="342900" indent="-342900" algn="just">
              <a:spcAft>
                <a:spcPts val="800"/>
              </a:spcAft>
              <a:buSzPct val="100000"/>
              <a:buChar char="•"/>
            </a:pPr>
            <a:r>
              <a:rPr lang="en-US" sz="1250" dirty="0">
                <a:solidFill>
                  <a:srgbClr val="CFE6E4"/>
                </a:solidFill>
                <a:latin typeface="Calibri" pitchFamily="34" charset="0"/>
                <a:ea typeface="Calibri" pitchFamily="34" charset="-122"/>
                <a:cs typeface="Calibri" pitchFamily="34" charset="-120"/>
              </a:rPr>
              <a:t>Satisfaction findings contradict each other</a:t>
            </a:r>
            <a:endParaRPr lang="en-US" sz="1250" dirty="0"/>
          </a:p>
          <a:p>
            <a:pPr marL="342900" indent="-342900" algn="just">
              <a:buSzPct val="100000"/>
              <a:buChar char="•"/>
            </a:pPr>
            <a:r>
              <a:rPr lang="en-US" sz="1250" dirty="0">
                <a:solidFill>
                  <a:srgbClr val="CFE6E4"/>
                </a:solidFill>
                <a:latin typeface="Calibri" pitchFamily="34" charset="0"/>
                <a:ea typeface="Calibri" pitchFamily="34" charset="-122"/>
                <a:cs typeface="Calibri" pitchFamily="34" charset="-120"/>
              </a:rPr>
              <a:t>No pooled estimate existed for dentistry</a:t>
            </a:r>
            <a:endParaRPr lang="en-US" sz="1250" dirty="0"/>
          </a:p>
        </p:txBody>
      </p:sp>
      <p:sp>
        <p:nvSpPr>
          <p:cNvPr id="24" name="Text 21"/>
          <p:cNvSpPr/>
          <p:nvPr/>
        </p:nvSpPr>
        <p:spPr>
          <a:xfrm>
            <a:off x="548640" y="6327648"/>
            <a:ext cx="11064240" cy="292608"/>
          </a:xfrm>
          <a:prstGeom prst="rect">
            <a:avLst/>
          </a:prstGeom>
          <a:noFill/>
          <a:ln/>
        </p:spPr>
        <p:txBody>
          <a:bodyPr wrap="square" lIns="0" tIns="0" rIns="0" bIns="0" rtlCol="0" anchor="ctr"/>
          <a:lstStyle/>
          <a:p>
            <a:pPr marL="0" indent="0">
              <a:buNone/>
            </a:pPr>
            <a:r>
              <a:rPr lang="en-US" sz="1000" dirty="0">
                <a:solidFill>
                  <a:srgbClr val="8CA3A8"/>
                </a:solidFill>
                <a:latin typeface="Calibri" pitchFamily="34" charset="0"/>
                <a:ea typeface="Calibri" pitchFamily="34" charset="-122"/>
                <a:cs typeface="Calibri" pitchFamily="34" charset="-120"/>
              </a:rPr>
              <a:t>AlKahtani et al., BMC Medical Education 2025;25:108</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A9A3E5-966A-46F5-C2D6-D884F7718F9A}"/>
              </a:ext>
            </a:extLst>
          </p:cNvPr>
          <p:cNvPicPr>
            <a:picLocks noChangeAspect="1"/>
          </p:cNvPicPr>
          <p:nvPr/>
        </p:nvPicPr>
        <p:blipFill>
          <a:blip r:embed="rId3"/>
          <a:srcRect l="7953" t="75628" r="8532" b="9716"/>
          <a:stretch>
            <a:fillRect/>
          </a:stretch>
        </p:blipFill>
        <p:spPr>
          <a:xfrm>
            <a:off x="569627" y="2068645"/>
            <a:ext cx="11332564" cy="2983042"/>
          </a:xfrm>
          <a:prstGeom prst="rect">
            <a:avLst/>
          </a:prstGeom>
        </p:spPr>
      </p:pic>
      <p:sp>
        <p:nvSpPr>
          <p:cNvPr id="6" name="Text 0">
            <a:extLst>
              <a:ext uri="{FF2B5EF4-FFF2-40B4-BE49-F238E27FC236}">
                <a16:creationId xmlns:a16="http://schemas.microsoft.com/office/drawing/2014/main" id="{6B059F52-D745-321E-A5B0-C2AD0F530EBD}"/>
              </a:ext>
            </a:extLst>
          </p:cNvPr>
          <p:cNvSpPr/>
          <p:nvPr/>
        </p:nvSpPr>
        <p:spPr>
          <a:xfrm>
            <a:off x="548640" y="347472"/>
            <a:ext cx="11064240" cy="685800"/>
          </a:xfrm>
          <a:prstGeom prst="rect">
            <a:avLst/>
          </a:prstGeom>
          <a:noFill/>
          <a:ln/>
        </p:spPr>
        <p:txBody>
          <a:bodyPr wrap="square" lIns="0" tIns="0" rIns="0" bIns="0" rtlCol="0" anchor="ctr"/>
          <a:lstStyle/>
          <a:p>
            <a:pPr marL="0" indent="0" algn="l">
              <a:buNone/>
            </a:pPr>
            <a:r>
              <a:rPr lang="en-US" sz="3200" b="1" dirty="0">
                <a:solidFill>
                  <a:srgbClr val="0A3D46"/>
                </a:solidFill>
                <a:latin typeface="Cambria" pitchFamily="34" charset="0"/>
                <a:ea typeface="Cambria" pitchFamily="34" charset="-122"/>
                <a:cs typeface="Cambria" pitchFamily="34" charset="-120"/>
              </a:rPr>
              <a:t>Studies Compared</a:t>
            </a:r>
            <a:endParaRPr lang="en-US" sz="3200" dirty="0"/>
          </a:p>
        </p:txBody>
      </p:sp>
      <p:sp>
        <p:nvSpPr>
          <p:cNvPr id="7" name="Text 1">
            <a:extLst>
              <a:ext uri="{FF2B5EF4-FFF2-40B4-BE49-F238E27FC236}">
                <a16:creationId xmlns:a16="http://schemas.microsoft.com/office/drawing/2014/main" id="{5C28E682-718A-0AF2-96DB-4DF1AF4A70E9}"/>
              </a:ext>
            </a:extLst>
          </p:cNvPr>
          <p:cNvSpPr/>
          <p:nvPr/>
        </p:nvSpPr>
        <p:spPr>
          <a:xfrm>
            <a:off x="548640" y="1024128"/>
            <a:ext cx="11064240" cy="365760"/>
          </a:xfrm>
          <a:prstGeom prst="rect">
            <a:avLst/>
          </a:prstGeom>
          <a:noFill/>
          <a:ln/>
        </p:spPr>
        <p:txBody>
          <a:bodyPr wrap="square" lIns="0" tIns="0" rIns="0" bIns="0" rtlCol="0" anchor="ctr"/>
          <a:lstStyle/>
          <a:p>
            <a:pPr marL="0" indent="0">
              <a:buNone/>
            </a:pPr>
            <a:r>
              <a:rPr lang="en-US" sz="1400" i="1" dirty="0">
                <a:solidFill>
                  <a:srgbClr val="028090"/>
                </a:solidFill>
                <a:latin typeface="Calibri" pitchFamily="34" charset="0"/>
                <a:ea typeface="Calibri" pitchFamily="34" charset="-122"/>
                <a:cs typeface="Calibri" pitchFamily="34" charset="-120"/>
              </a:rPr>
              <a:t>To find our answers— we must know where to look</a:t>
            </a:r>
            <a:endParaRPr lang="en-US" sz="1400" dirty="0"/>
          </a:p>
        </p:txBody>
      </p:sp>
    </p:spTree>
    <p:extLst>
      <p:ext uri="{BB962C8B-B14F-4D97-AF65-F5344CB8AC3E}">
        <p14:creationId xmlns:p14="http://schemas.microsoft.com/office/powerpoint/2010/main" val="4181423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3191C-5EDA-17F0-4371-E303A48B056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9948E45-8D15-3875-9A4A-2E122AD7B306}"/>
              </a:ext>
            </a:extLst>
          </p:cNvPr>
          <p:cNvPicPr>
            <a:picLocks noChangeAspect="1"/>
          </p:cNvPicPr>
          <p:nvPr/>
        </p:nvPicPr>
        <p:blipFill>
          <a:blip r:embed="rId3"/>
          <a:srcRect l="2568" t="47868" r="2022" b="40375"/>
          <a:stretch>
            <a:fillRect/>
          </a:stretch>
        </p:blipFill>
        <p:spPr>
          <a:xfrm>
            <a:off x="1107110" y="2022700"/>
            <a:ext cx="10217623" cy="1888761"/>
          </a:xfrm>
          <a:prstGeom prst="rect">
            <a:avLst/>
          </a:prstGeom>
        </p:spPr>
      </p:pic>
      <p:pic>
        <p:nvPicPr>
          <p:cNvPr id="2" name="Picture 1">
            <a:extLst>
              <a:ext uri="{FF2B5EF4-FFF2-40B4-BE49-F238E27FC236}">
                <a16:creationId xmlns:a16="http://schemas.microsoft.com/office/drawing/2014/main" id="{3F2E2DB0-CECD-418E-4C35-3EC37BAA92DA}"/>
              </a:ext>
            </a:extLst>
          </p:cNvPr>
          <p:cNvPicPr>
            <a:picLocks noChangeAspect="1"/>
          </p:cNvPicPr>
          <p:nvPr/>
        </p:nvPicPr>
        <p:blipFill>
          <a:blip r:embed="rId3"/>
          <a:srcRect l="33523" t="64477" r="2022" b="27871"/>
          <a:stretch>
            <a:fillRect/>
          </a:stretch>
        </p:blipFill>
        <p:spPr>
          <a:xfrm>
            <a:off x="4422100" y="3911460"/>
            <a:ext cx="6902633" cy="1229193"/>
          </a:xfrm>
          <a:prstGeom prst="rect">
            <a:avLst/>
          </a:prstGeom>
        </p:spPr>
      </p:pic>
      <p:pic>
        <p:nvPicPr>
          <p:cNvPr id="5" name="Picture 4">
            <a:extLst>
              <a:ext uri="{FF2B5EF4-FFF2-40B4-BE49-F238E27FC236}">
                <a16:creationId xmlns:a16="http://schemas.microsoft.com/office/drawing/2014/main" id="{CC1D1369-88DD-5859-938C-EDA363B52A0E}"/>
              </a:ext>
            </a:extLst>
          </p:cNvPr>
          <p:cNvPicPr>
            <a:picLocks noChangeAspect="1"/>
          </p:cNvPicPr>
          <p:nvPr/>
        </p:nvPicPr>
        <p:blipFill>
          <a:blip r:embed="rId3"/>
          <a:srcRect l="2568" t="66537" r="66478" b="27871"/>
          <a:stretch>
            <a:fillRect/>
          </a:stretch>
        </p:blipFill>
        <p:spPr>
          <a:xfrm>
            <a:off x="1107110" y="4242492"/>
            <a:ext cx="3314989" cy="898161"/>
          </a:xfrm>
          <a:prstGeom prst="rect">
            <a:avLst/>
          </a:prstGeom>
        </p:spPr>
      </p:pic>
      <p:sp>
        <p:nvSpPr>
          <p:cNvPr id="6" name="Rectangle 5">
            <a:extLst>
              <a:ext uri="{FF2B5EF4-FFF2-40B4-BE49-F238E27FC236}">
                <a16:creationId xmlns:a16="http://schemas.microsoft.com/office/drawing/2014/main" id="{956E0D92-1B60-3BD9-104E-B64A35AC8630}"/>
              </a:ext>
            </a:extLst>
          </p:cNvPr>
          <p:cNvSpPr/>
          <p:nvPr/>
        </p:nvSpPr>
        <p:spPr>
          <a:xfrm>
            <a:off x="1312985" y="3911460"/>
            <a:ext cx="3062222" cy="331032"/>
          </a:xfrm>
          <a:prstGeom prst="rect">
            <a:avLst/>
          </a:prstGeom>
          <a:solidFill>
            <a:srgbClr val="F5F2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7604908-56A8-E05F-E736-ABD493BE443C}"/>
              </a:ext>
            </a:extLst>
          </p:cNvPr>
          <p:cNvSpPr/>
          <p:nvPr/>
        </p:nvSpPr>
        <p:spPr>
          <a:xfrm>
            <a:off x="1184033" y="3912229"/>
            <a:ext cx="3062222" cy="331032"/>
          </a:xfrm>
          <a:prstGeom prst="rect">
            <a:avLst/>
          </a:prstGeom>
          <a:solidFill>
            <a:srgbClr val="F5F2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0">
            <a:extLst>
              <a:ext uri="{FF2B5EF4-FFF2-40B4-BE49-F238E27FC236}">
                <a16:creationId xmlns:a16="http://schemas.microsoft.com/office/drawing/2014/main" id="{EBFF5D1B-41B7-9323-7F39-38B07E23AE74}"/>
              </a:ext>
            </a:extLst>
          </p:cNvPr>
          <p:cNvSpPr/>
          <p:nvPr/>
        </p:nvSpPr>
        <p:spPr>
          <a:xfrm>
            <a:off x="548640" y="347472"/>
            <a:ext cx="11064240" cy="685800"/>
          </a:xfrm>
          <a:prstGeom prst="rect">
            <a:avLst/>
          </a:prstGeom>
          <a:noFill/>
          <a:ln/>
        </p:spPr>
        <p:txBody>
          <a:bodyPr wrap="square" lIns="0" tIns="0" rIns="0" bIns="0" rtlCol="0" anchor="ctr"/>
          <a:lstStyle/>
          <a:p>
            <a:pPr marL="0" indent="0" algn="l">
              <a:buNone/>
            </a:pPr>
            <a:r>
              <a:rPr lang="en-US" sz="3200" b="1" dirty="0">
                <a:solidFill>
                  <a:srgbClr val="0A3D46"/>
                </a:solidFill>
                <a:latin typeface="Cambria" pitchFamily="34" charset="0"/>
                <a:ea typeface="Cambria" pitchFamily="34" charset="-122"/>
                <a:cs typeface="Cambria" pitchFamily="34" charset="-120"/>
              </a:rPr>
              <a:t>Outcomes Evaluated</a:t>
            </a:r>
            <a:endParaRPr lang="en-US" sz="3200" dirty="0"/>
          </a:p>
        </p:txBody>
      </p:sp>
      <p:sp>
        <p:nvSpPr>
          <p:cNvPr id="10" name="Text 1">
            <a:extLst>
              <a:ext uri="{FF2B5EF4-FFF2-40B4-BE49-F238E27FC236}">
                <a16:creationId xmlns:a16="http://schemas.microsoft.com/office/drawing/2014/main" id="{5AD98F8C-DEF8-CC4C-6576-473EBE9DFD7A}"/>
              </a:ext>
            </a:extLst>
          </p:cNvPr>
          <p:cNvSpPr/>
          <p:nvPr/>
        </p:nvSpPr>
        <p:spPr>
          <a:xfrm>
            <a:off x="1521656" y="933328"/>
            <a:ext cx="11064240" cy="365760"/>
          </a:xfrm>
          <a:prstGeom prst="rect">
            <a:avLst/>
          </a:prstGeom>
          <a:noFill/>
          <a:ln/>
        </p:spPr>
        <p:txBody>
          <a:bodyPr wrap="square" lIns="0" tIns="0" rIns="0" bIns="0" rtlCol="0" anchor="ctr"/>
          <a:lstStyle/>
          <a:p>
            <a:pPr marL="0" indent="0">
              <a:buNone/>
            </a:pPr>
            <a:r>
              <a:rPr lang="en-US" sz="1400" i="1" dirty="0">
                <a:solidFill>
                  <a:srgbClr val="028090"/>
                </a:solidFill>
                <a:latin typeface="Calibri" pitchFamily="34" charset="0"/>
                <a:cs typeface="Calibri" pitchFamily="34" charset="-120"/>
              </a:rPr>
              <a:t>Three outcomes were assessed </a:t>
            </a:r>
            <a:endParaRPr lang="en-US" sz="1400" dirty="0"/>
          </a:p>
        </p:txBody>
      </p:sp>
    </p:spTree>
    <p:extLst>
      <p:ext uri="{BB962C8B-B14F-4D97-AF65-F5344CB8AC3E}">
        <p14:creationId xmlns:p14="http://schemas.microsoft.com/office/powerpoint/2010/main" val="1156448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347472"/>
            <a:ext cx="11064240" cy="685800"/>
          </a:xfrm>
          <a:prstGeom prst="rect">
            <a:avLst/>
          </a:prstGeom>
          <a:noFill/>
          <a:ln/>
        </p:spPr>
        <p:txBody>
          <a:bodyPr wrap="square" lIns="0" tIns="0" rIns="0" bIns="0" rtlCol="0" anchor="ctr"/>
          <a:lstStyle/>
          <a:p>
            <a:pPr marL="0" indent="0" algn="l">
              <a:buNone/>
            </a:pPr>
            <a:r>
              <a:rPr lang="en-US" sz="3200" b="1" dirty="0">
                <a:solidFill>
                  <a:srgbClr val="0A3D46"/>
                </a:solidFill>
                <a:latin typeface="Cambria" pitchFamily="34" charset="0"/>
                <a:ea typeface="Cambria" pitchFamily="34" charset="-122"/>
                <a:cs typeface="Cambria" pitchFamily="34" charset="-120"/>
              </a:rPr>
              <a:t>Review question</a:t>
            </a:r>
            <a:endParaRPr lang="en-US" sz="3200" dirty="0"/>
          </a:p>
        </p:txBody>
      </p:sp>
      <p:sp>
        <p:nvSpPr>
          <p:cNvPr id="3" name="Text 1"/>
          <p:cNvSpPr/>
          <p:nvPr/>
        </p:nvSpPr>
        <p:spPr>
          <a:xfrm>
            <a:off x="548640" y="1024128"/>
            <a:ext cx="11064240" cy="365760"/>
          </a:xfrm>
          <a:prstGeom prst="rect">
            <a:avLst/>
          </a:prstGeom>
          <a:noFill/>
          <a:ln/>
        </p:spPr>
        <p:txBody>
          <a:bodyPr wrap="square" lIns="0" tIns="0" rIns="0" bIns="0" rtlCol="0" anchor="ctr"/>
          <a:lstStyle/>
          <a:p>
            <a:pPr marL="0" indent="0">
              <a:buNone/>
            </a:pPr>
            <a:r>
              <a:rPr lang="en-US" sz="1400" i="1" dirty="0">
                <a:solidFill>
                  <a:srgbClr val="028090"/>
                </a:solidFill>
                <a:latin typeface="Calibri" pitchFamily="34" charset="0"/>
                <a:ea typeface="Calibri" pitchFamily="34" charset="-122"/>
                <a:cs typeface="Calibri" pitchFamily="34" charset="-120"/>
              </a:rPr>
              <a:t>PICO framework — PRISMA-guided systematic review</a:t>
            </a:r>
            <a:endParaRPr lang="en-US" sz="1400" dirty="0"/>
          </a:p>
        </p:txBody>
      </p:sp>
      <p:sp>
        <p:nvSpPr>
          <p:cNvPr id="4" name="Shape 2"/>
          <p:cNvSpPr/>
          <p:nvPr/>
        </p:nvSpPr>
        <p:spPr>
          <a:xfrm>
            <a:off x="548640" y="1572768"/>
            <a:ext cx="11064240" cy="868680"/>
          </a:xfrm>
          <a:prstGeom prst="roundRect">
            <a:avLst>
              <a:gd name="adj" fmla="val 12632"/>
            </a:avLst>
          </a:prstGeom>
          <a:solidFill>
            <a:srgbClr val="0A3D46"/>
          </a:solidFill>
          <a:ln w="12700">
            <a:solidFill>
              <a:srgbClr val="0A3D46"/>
            </a:solidFill>
            <a:prstDash val="solid"/>
          </a:ln>
        </p:spPr>
        <p:txBody>
          <a:bodyPr/>
          <a:lstStyle/>
          <a:p>
            <a:endParaRPr lang="en-US"/>
          </a:p>
        </p:txBody>
      </p:sp>
      <p:sp>
        <p:nvSpPr>
          <p:cNvPr id="5" name="Text 3"/>
          <p:cNvSpPr/>
          <p:nvPr/>
        </p:nvSpPr>
        <p:spPr>
          <a:xfrm>
            <a:off x="868680" y="1572768"/>
            <a:ext cx="10424160" cy="868680"/>
          </a:xfrm>
          <a:prstGeom prst="rect">
            <a:avLst/>
          </a:prstGeom>
          <a:noFill/>
          <a:ln/>
        </p:spPr>
        <p:txBody>
          <a:bodyPr wrap="square" lIns="0" tIns="0" rIns="0" bIns="0" rtlCol="0" anchor="ctr"/>
          <a:lstStyle/>
          <a:p>
            <a:pPr marL="0" indent="0">
              <a:buNone/>
            </a:pPr>
            <a:r>
              <a:rPr lang="en-US" sz="1650" i="1" dirty="0">
                <a:solidFill>
                  <a:srgbClr val="FFFFFF"/>
                </a:solidFill>
                <a:latin typeface="Cambria" pitchFamily="34" charset="0"/>
                <a:ea typeface="Cambria" pitchFamily="34" charset="-122"/>
                <a:cs typeface="Cambria" pitchFamily="34" charset="-120"/>
              </a:rPr>
              <a:t>In dental education, how do recorded video demonstrations compare to live demonstrations in terms of undergraduate student performance and satisfaction scores?</a:t>
            </a:r>
            <a:endParaRPr lang="en-US" sz="1650" dirty="0"/>
          </a:p>
        </p:txBody>
      </p:sp>
      <p:sp>
        <p:nvSpPr>
          <p:cNvPr id="6" name="Shape 4"/>
          <p:cNvSpPr/>
          <p:nvPr/>
        </p:nvSpPr>
        <p:spPr>
          <a:xfrm>
            <a:off x="548640" y="2697480"/>
            <a:ext cx="2670048" cy="2651760"/>
          </a:xfrm>
          <a:prstGeom prst="roundRect">
            <a:avLst>
              <a:gd name="adj" fmla="val 4138"/>
            </a:avLst>
          </a:prstGeom>
          <a:solidFill>
            <a:srgbClr val="EFF6F6"/>
          </a:solidFill>
          <a:ln w="12700">
            <a:solidFill>
              <a:srgbClr val="EFF6F6"/>
            </a:solidFill>
            <a:prstDash val="solid"/>
          </a:ln>
        </p:spPr>
        <p:txBody>
          <a:bodyPr/>
          <a:lstStyle/>
          <a:p>
            <a:endParaRPr lang="en-US"/>
          </a:p>
        </p:txBody>
      </p:sp>
      <p:sp>
        <p:nvSpPr>
          <p:cNvPr id="7" name="Shape 5"/>
          <p:cNvSpPr/>
          <p:nvPr/>
        </p:nvSpPr>
        <p:spPr>
          <a:xfrm>
            <a:off x="804672" y="2926080"/>
            <a:ext cx="566928" cy="566928"/>
          </a:xfrm>
          <a:prstGeom prst="ellipse">
            <a:avLst/>
          </a:prstGeom>
          <a:solidFill>
            <a:srgbClr val="028090"/>
          </a:solidFill>
          <a:ln/>
        </p:spPr>
        <p:txBody>
          <a:bodyPr/>
          <a:lstStyle/>
          <a:p>
            <a:endParaRPr lang="en-US"/>
          </a:p>
        </p:txBody>
      </p:sp>
      <p:sp>
        <p:nvSpPr>
          <p:cNvPr id="8" name="Text 6"/>
          <p:cNvSpPr/>
          <p:nvPr/>
        </p:nvSpPr>
        <p:spPr>
          <a:xfrm>
            <a:off x="804672" y="2926080"/>
            <a:ext cx="566928"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P</a:t>
            </a:r>
            <a:endParaRPr lang="en-US" sz="1500" dirty="0"/>
          </a:p>
        </p:txBody>
      </p:sp>
      <p:sp>
        <p:nvSpPr>
          <p:cNvPr id="9" name="Text 7"/>
          <p:cNvSpPr/>
          <p:nvPr/>
        </p:nvSpPr>
        <p:spPr>
          <a:xfrm>
            <a:off x="804672" y="3639312"/>
            <a:ext cx="2194560" cy="320040"/>
          </a:xfrm>
          <a:prstGeom prst="rect">
            <a:avLst/>
          </a:prstGeom>
          <a:noFill/>
          <a:ln/>
        </p:spPr>
        <p:txBody>
          <a:bodyPr wrap="square" lIns="0" tIns="0" rIns="0" bIns="0" rtlCol="0" anchor="ctr"/>
          <a:lstStyle/>
          <a:p>
            <a:pPr marL="0" indent="0">
              <a:buNone/>
            </a:pPr>
            <a:r>
              <a:rPr lang="en-US" sz="1500" b="1" dirty="0">
                <a:solidFill>
                  <a:srgbClr val="0A3D46"/>
                </a:solidFill>
                <a:latin typeface="Cambria" pitchFamily="34" charset="0"/>
                <a:ea typeface="Cambria" pitchFamily="34" charset="-122"/>
                <a:cs typeface="Cambria" pitchFamily="34" charset="-120"/>
              </a:rPr>
              <a:t>Population</a:t>
            </a:r>
            <a:endParaRPr lang="en-US" sz="1500" dirty="0"/>
          </a:p>
        </p:txBody>
      </p:sp>
      <p:sp>
        <p:nvSpPr>
          <p:cNvPr id="10" name="Text 8"/>
          <p:cNvSpPr/>
          <p:nvPr/>
        </p:nvSpPr>
        <p:spPr>
          <a:xfrm>
            <a:off x="804672" y="3986784"/>
            <a:ext cx="2240280" cy="1234440"/>
          </a:xfrm>
          <a:prstGeom prst="rect">
            <a:avLst/>
          </a:prstGeom>
          <a:noFill/>
          <a:ln/>
        </p:spPr>
        <p:txBody>
          <a:bodyPr wrap="square" lIns="0" tIns="0" rIns="0" bIns="0" rtlCol="0" anchor="ctr"/>
          <a:lstStyle/>
          <a:p>
            <a:pPr marL="0" indent="0">
              <a:buNone/>
            </a:pPr>
            <a:r>
              <a:rPr lang="en-US" sz="1100" b="1" u="sng" dirty="0">
                <a:solidFill>
                  <a:srgbClr val="4A5D63"/>
                </a:solidFill>
                <a:latin typeface="Calibri" pitchFamily="34" charset="0"/>
                <a:ea typeface="Calibri" pitchFamily="34" charset="-122"/>
                <a:cs typeface="Calibri" pitchFamily="34" charset="-120"/>
              </a:rPr>
              <a:t>Undergraduate dental students</a:t>
            </a:r>
            <a:endParaRPr lang="en-US" sz="1100" b="1" u="sng" dirty="0"/>
          </a:p>
          <a:p>
            <a:pPr marL="0" indent="0">
              <a:buNone/>
            </a:pPr>
            <a:r>
              <a:rPr lang="en-US" sz="1100" dirty="0">
                <a:solidFill>
                  <a:srgbClr val="4A5D63"/>
                </a:solidFill>
                <a:latin typeface="Calibri" pitchFamily="34" charset="0"/>
                <a:ea typeface="Calibri" pitchFamily="34" charset="-122"/>
                <a:cs typeface="Calibri" pitchFamily="34" charset="-120"/>
              </a:rPr>
              <a:t>Excluded: postgraduates, non-dental students</a:t>
            </a:r>
            <a:endParaRPr lang="en-US" sz="1100" dirty="0"/>
          </a:p>
        </p:txBody>
      </p:sp>
      <p:sp>
        <p:nvSpPr>
          <p:cNvPr id="11" name="Shape 9"/>
          <p:cNvSpPr/>
          <p:nvPr/>
        </p:nvSpPr>
        <p:spPr>
          <a:xfrm>
            <a:off x="3337560" y="2697480"/>
            <a:ext cx="2670048" cy="2651760"/>
          </a:xfrm>
          <a:prstGeom prst="roundRect">
            <a:avLst>
              <a:gd name="adj" fmla="val 4138"/>
            </a:avLst>
          </a:prstGeom>
          <a:solidFill>
            <a:srgbClr val="EFF6F6"/>
          </a:solidFill>
          <a:ln w="12700">
            <a:solidFill>
              <a:srgbClr val="EFF6F6"/>
            </a:solidFill>
            <a:prstDash val="solid"/>
          </a:ln>
        </p:spPr>
        <p:txBody>
          <a:bodyPr/>
          <a:lstStyle/>
          <a:p>
            <a:endParaRPr lang="en-US"/>
          </a:p>
        </p:txBody>
      </p:sp>
      <p:sp>
        <p:nvSpPr>
          <p:cNvPr id="12" name="Shape 10"/>
          <p:cNvSpPr/>
          <p:nvPr/>
        </p:nvSpPr>
        <p:spPr>
          <a:xfrm>
            <a:off x="3593592" y="2926080"/>
            <a:ext cx="566928" cy="566928"/>
          </a:xfrm>
          <a:prstGeom prst="ellipse">
            <a:avLst/>
          </a:prstGeom>
          <a:solidFill>
            <a:srgbClr val="02C39A"/>
          </a:solidFill>
          <a:ln/>
        </p:spPr>
        <p:txBody>
          <a:bodyPr/>
          <a:lstStyle/>
          <a:p>
            <a:endParaRPr lang="en-US"/>
          </a:p>
        </p:txBody>
      </p:sp>
      <p:sp>
        <p:nvSpPr>
          <p:cNvPr id="13" name="Text 11"/>
          <p:cNvSpPr/>
          <p:nvPr/>
        </p:nvSpPr>
        <p:spPr>
          <a:xfrm>
            <a:off x="3593592" y="2926080"/>
            <a:ext cx="566928"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I</a:t>
            </a:r>
            <a:endParaRPr lang="en-US" sz="1500" dirty="0"/>
          </a:p>
        </p:txBody>
      </p:sp>
      <p:sp>
        <p:nvSpPr>
          <p:cNvPr id="14" name="Text 12"/>
          <p:cNvSpPr/>
          <p:nvPr/>
        </p:nvSpPr>
        <p:spPr>
          <a:xfrm>
            <a:off x="3593592" y="3639312"/>
            <a:ext cx="2194560" cy="320040"/>
          </a:xfrm>
          <a:prstGeom prst="rect">
            <a:avLst/>
          </a:prstGeom>
          <a:noFill/>
          <a:ln/>
        </p:spPr>
        <p:txBody>
          <a:bodyPr wrap="square" lIns="0" tIns="0" rIns="0" bIns="0" rtlCol="0" anchor="ctr"/>
          <a:lstStyle/>
          <a:p>
            <a:pPr marL="0" indent="0">
              <a:buNone/>
            </a:pPr>
            <a:r>
              <a:rPr lang="en-US" sz="1500" b="1" dirty="0">
                <a:solidFill>
                  <a:srgbClr val="0A3D46"/>
                </a:solidFill>
                <a:latin typeface="Cambria" pitchFamily="34" charset="0"/>
                <a:ea typeface="Cambria" pitchFamily="34" charset="-122"/>
                <a:cs typeface="Cambria" pitchFamily="34" charset="-120"/>
              </a:rPr>
              <a:t>Intervention</a:t>
            </a:r>
            <a:endParaRPr lang="en-US" sz="1500" dirty="0"/>
          </a:p>
        </p:txBody>
      </p:sp>
      <p:sp>
        <p:nvSpPr>
          <p:cNvPr id="15" name="Text 13"/>
          <p:cNvSpPr/>
          <p:nvPr/>
        </p:nvSpPr>
        <p:spPr>
          <a:xfrm>
            <a:off x="3593592" y="3986784"/>
            <a:ext cx="2240280" cy="1234440"/>
          </a:xfrm>
          <a:prstGeom prst="rect">
            <a:avLst/>
          </a:prstGeom>
          <a:noFill/>
          <a:ln/>
        </p:spPr>
        <p:txBody>
          <a:bodyPr wrap="square" lIns="0" tIns="0" rIns="0" bIns="0" rtlCol="0" anchor="ctr"/>
          <a:lstStyle/>
          <a:p>
            <a:pPr marL="0" indent="0">
              <a:buNone/>
            </a:pPr>
            <a:r>
              <a:rPr lang="en-US" sz="1100" b="1" u="sng" dirty="0">
                <a:solidFill>
                  <a:srgbClr val="4A5D63"/>
                </a:solidFill>
                <a:latin typeface="Calibri" pitchFamily="34" charset="0"/>
                <a:ea typeface="Calibri" pitchFamily="34" charset="-122"/>
                <a:cs typeface="Calibri" pitchFamily="34" charset="-120"/>
              </a:rPr>
              <a:t>Recorded video demonstration of a psychomotor clinical skill</a:t>
            </a:r>
            <a:endParaRPr lang="en-US" sz="1100" b="1" u="sng" dirty="0"/>
          </a:p>
          <a:p>
            <a:pPr marL="0" indent="0">
              <a:buNone/>
            </a:pPr>
            <a:r>
              <a:rPr lang="en-US" sz="1100" dirty="0">
                <a:solidFill>
                  <a:srgbClr val="4A5D63"/>
                </a:solidFill>
                <a:latin typeface="Calibri" pitchFamily="34" charset="0"/>
                <a:ea typeface="Calibri" pitchFamily="34" charset="-122"/>
                <a:cs typeface="Calibri" pitchFamily="34" charset="-120"/>
              </a:rPr>
              <a:t>Excluded: online lectures, live-video, 3D models, e-modules</a:t>
            </a:r>
            <a:endParaRPr lang="en-US" sz="1100" dirty="0"/>
          </a:p>
        </p:txBody>
      </p:sp>
      <p:sp>
        <p:nvSpPr>
          <p:cNvPr id="16" name="Shape 14"/>
          <p:cNvSpPr/>
          <p:nvPr/>
        </p:nvSpPr>
        <p:spPr>
          <a:xfrm>
            <a:off x="6126480" y="2697480"/>
            <a:ext cx="2670048" cy="2651760"/>
          </a:xfrm>
          <a:prstGeom prst="roundRect">
            <a:avLst>
              <a:gd name="adj" fmla="val 4138"/>
            </a:avLst>
          </a:prstGeom>
          <a:solidFill>
            <a:srgbClr val="EFF6F6"/>
          </a:solidFill>
          <a:ln w="12700">
            <a:solidFill>
              <a:srgbClr val="EFF6F6"/>
            </a:solidFill>
            <a:prstDash val="solid"/>
          </a:ln>
        </p:spPr>
        <p:txBody>
          <a:bodyPr/>
          <a:lstStyle/>
          <a:p>
            <a:endParaRPr lang="en-US"/>
          </a:p>
        </p:txBody>
      </p:sp>
      <p:sp>
        <p:nvSpPr>
          <p:cNvPr id="17" name="Shape 15"/>
          <p:cNvSpPr/>
          <p:nvPr/>
        </p:nvSpPr>
        <p:spPr>
          <a:xfrm>
            <a:off x="6382512" y="2926080"/>
            <a:ext cx="566928" cy="566928"/>
          </a:xfrm>
          <a:prstGeom prst="ellipse">
            <a:avLst/>
          </a:prstGeom>
          <a:solidFill>
            <a:srgbClr val="028090"/>
          </a:solidFill>
          <a:ln/>
        </p:spPr>
        <p:txBody>
          <a:bodyPr/>
          <a:lstStyle/>
          <a:p>
            <a:endParaRPr lang="en-US"/>
          </a:p>
        </p:txBody>
      </p:sp>
      <p:sp>
        <p:nvSpPr>
          <p:cNvPr id="18" name="Text 16"/>
          <p:cNvSpPr/>
          <p:nvPr/>
        </p:nvSpPr>
        <p:spPr>
          <a:xfrm>
            <a:off x="6382512" y="2926080"/>
            <a:ext cx="566928"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C</a:t>
            </a:r>
            <a:endParaRPr lang="en-US" sz="1500" dirty="0"/>
          </a:p>
        </p:txBody>
      </p:sp>
      <p:sp>
        <p:nvSpPr>
          <p:cNvPr id="19" name="Text 17"/>
          <p:cNvSpPr/>
          <p:nvPr/>
        </p:nvSpPr>
        <p:spPr>
          <a:xfrm>
            <a:off x="6382512" y="3639312"/>
            <a:ext cx="2194560" cy="320040"/>
          </a:xfrm>
          <a:prstGeom prst="rect">
            <a:avLst/>
          </a:prstGeom>
          <a:noFill/>
          <a:ln/>
        </p:spPr>
        <p:txBody>
          <a:bodyPr wrap="square" lIns="0" tIns="0" rIns="0" bIns="0" rtlCol="0" anchor="ctr"/>
          <a:lstStyle/>
          <a:p>
            <a:pPr marL="0" indent="0">
              <a:buNone/>
            </a:pPr>
            <a:r>
              <a:rPr lang="en-US" sz="1500" b="1" dirty="0">
                <a:solidFill>
                  <a:srgbClr val="0A3D46"/>
                </a:solidFill>
                <a:latin typeface="Cambria" pitchFamily="34" charset="0"/>
                <a:ea typeface="Cambria" pitchFamily="34" charset="-122"/>
                <a:cs typeface="Cambria" pitchFamily="34" charset="-120"/>
              </a:rPr>
              <a:t>Comparator</a:t>
            </a:r>
            <a:endParaRPr lang="en-US" sz="1500" dirty="0"/>
          </a:p>
        </p:txBody>
      </p:sp>
      <p:sp>
        <p:nvSpPr>
          <p:cNvPr id="20" name="Text 18"/>
          <p:cNvSpPr/>
          <p:nvPr/>
        </p:nvSpPr>
        <p:spPr>
          <a:xfrm>
            <a:off x="6382512" y="3986784"/>
            <a:ext cx="2240280" cy="1234440"/>
          </a:xfrm>
          <a:prstGeom prst="rect">
            <a:avLst/>
          </a:prstGeom>
          <a:noFill/>
          <a:ln/>
        </p:spPr>
        <p:txBody>
          <a:bodyPr wrap="square" lIns="0" tIns="0" rIns="0" bIns="0" rtlCol="0" anchor="ctr"/>
          <a:lstStyle/>
          <a:p>
            <a:pPr marL="0" indent="0">
              <a:buNone/>
            </a:pPr>
            <a:r>
              <a:rPr lang="en-US" sz="1100" b="1" u="sng" dirty="0">
                <a:solidFill>
                  <a:srgbClr val="4A5D63"/>
                </a:solidFill>
                <a:latin typeface="Calibri" pitchFamily="34" charset="0"/>
                <a:ea typeface="Calibri" pitchFamily="34" charset="-122"/>
                <a:cs typeface="Calibri" pitchFamily="34" charset="-120"/>
              </a:rPr>
              <a:t>Live (in-person) demonstration</a:t>
            </a:r>
            <a:endParaRPr lang="en-US" sz="1100" b="1" u="sng" dirty="0"/>
          </a:p>
          <a:p>
            <a:pPr marL="0" indent="0">
              <a:buNone/>
            </a:pPr>
            <a:r>
              <a:rPr lang="en-US" sz="1100" dirty="0">
                <a:solidFill>
                  <a:srgbClr val="4A5D63"/>
                </a:solidFill>
                <a:latin typeface="Calibri" pitchFamily="34" charset="0"/>
                <a:ea typeface="Calibri" pitchFamily="34" charset="-122"/>
                <a:cs typeface="Calibri" pitchFamily="34" charset="-120"/>
              </a:rPr>
              <a:t>Excluded: live lectures</a:t>
            </a:r>
            <a:endParaRPr lang="en-US" sz="1100" dirty="0"/>
          </a:p>
        </p:txBody>
      </p:sp>
      <p:sp>
        <p:nvSpPr>
          <p:cNvPr id="21" name="Shape 19"/>
          <p:cNvSpPr/>
          <p:nvPr/>
        </p:nvSpPr>
        <p:spPr>
          <a:xfrm>
            <a:off x="8915400" y="2697480"/>
            <a:ext cx="2670048" cy="2651760"/>
          </a:xfrm>
          <a:prstGeom prst="roundRect">
            <a:avLst>
              <a:gd name="adj" fmla="val 4138"/>
            </a:avLst>
          </a:prstGeom>
          <a:solidFill>
            <a:srgbClr val="EFF6F6"/>
          </a:solidFill>
          <a:ln w="12700">
            <a:solidFill>
              <a:srgbClr val="EFF6F6"/>
            </a:solidFill>
            <a:prstDash val="solid"/>
          </a:ln>
        </p:spPr>
        <p:txBody>
          <a:bodyPr/>
          <a:lstStyle/>
          <a:p>
            <a:endParaRPr lang="en-US"/>
          </a:p>
        </p:txBody>
      </p:sp>
      <p:sp>
        <p:nvSpPr>
          <p:cNvPr id="22" name="Shape 20"/>
          <p:cNvSpPr/>
          <p:nvPr/>
        </p:nvSpPr>
        <p:spPr>
          <a:xfrm>
            <a:off x="9171432" y="2926080"/>
            <a:ext cx="566928" cy="566928"/>
          </a:xfrm>
          <a:prstGeom prst="ellipse">
            <a:avLst/>
          </a:prstGeom>
          <a:solidFill>
            <a:srgbClr val="02C39A"/>
          </a:solidFill>
          <a:ln/>
        </p:spPr>
        <p:txBody>
          <a:bodyPr/>
          <a:lstStyle/>
          <a:p>
            <a:endParaRPr lang="en-US"/>
          </a:p>
        </p:txBody>
      </p:sp>
      <p:sp>
        <p:nvSpPr>
          <p:cNvPr id="23" name="Text 21"/>
          <p:cNvSpPr/>
          <p:nvPr/>
        </p:nvSpPr>
        <p:spPr>
          <a:xfrm>
            <a:off x="9171432" y="2926080"/>
            <a:ext cx="566928"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O</a:t>
            </a:r>
            <a:endParaRPr lang="en-US" sz="1500" dirty="0"/>
          </a:p>
        </p:txBody>
      </p:sp>
      <p:sp>
        <p:nvSpPr>
          <p:cNvPr id="24" name="Text 22"/>
          <p:cNvSpPr/>
          <p:nvPr/>
        </p:nvSpPr>
        <p:spPr>
          <a:xfrm>
            <a:off x="9171432" y="3639312"/>
            <a:ext cx="2194560" cy="320040"/>
          </a:xfrm>
          <a:prstGeom prst="rect">
            <a:avLst/>
          </a:prstGeom>
          <a:noFill/>
          <a:ln/>
        </p:spPr>
        <p:txBody>
          <a:bodyPr wrap="square" lIns="0" tIns="0" rIns="0" bIns="0" rtlCol="0" anchor="ctr"/>
          <a:lstStyle/>
          <a:p>
            <a:pPr marL="0" indent="0">
              <a:buNone/>
            </a:pPr>
            <a:r>
              <a:rPr lang="en-US" sz="1500" b="1" dirty="0">
                <a:solidFill>
                  <a:srgbClr val="0A3D46"/>
                </a:solidFill>
                <a:latin typeface="Cambria" pitchFamily="34" charset="0"/>
                <a:ea typeface="Cambria" pitchFamily="34" charset="-122"/>
                <a:cs typeface="Cambria" pitchFamily="34" charset="-120"/>
              </a:rPr>
              <a:t>Outcomes</a:t>
            </a:r>
            <a:endParaRPr lang="en-US" sz="1500" dirty="0"/>
          </a:p>
        </p:txBody>
      </p:sp>
      <p:sp>
        <p:nvSpPr>
          <p:cNvPr id="25" name="Text 23"/>
          <p:cNvSpPr/>
          <p:nvPr/>
        </p:nvSpPr>
        <p:spPr>
          <a:xfrm>
            <a:off x="9171432" y="3986784"/>
            <a:ext cx="2240280" cy="1234440"/>
          </a:xfrm>
          <a:prstGeom prst="rect">
            <a:avLst/>
          </a:prstGeom>
          <a:noFill/>
          <a:ln/>
        </p:spPr>
        <p:txBody>
          <a:bodyPr wrap="square" lIns="0" tIns="0" rIns="0" bIns="0" rtlCol="0" anchor="ctr"/>
          <a:lstStyle/>
          <a:p>
            <a:pPr marL="0" indent="0">
              <a:buNone/>
            </a:pPr>
            <a:r>
              <a:rPr lang="en-US" sz="1100" b="1" u="sng" dirty="0">
                <a:solidFill>
                  <a:srgbClr val="4A5D63"/>
                </a:solidFill>
                <a:latin typeface="Calibri" pitchFamily="34" charset="0"/>
                <a:ea typeface="Calibri" pitchFamily="34" charset="-122"/>
                <a:cs typeface="Calibri" pitchFamily="34" charset="-120"/>
              </a:rPr>
              <a:t>Quantitative</a:t>
            </a:r>
            <a:r>
              <a:rPr lang="en-US" sz="1100" dirty="0">
                <a:solidFill>
                  <a:srgbClr val="4A5D63"/>
                </a:solidFill>
                <a:latin typeface="Calibri" pitchFamily="34" charset="0"/>
                <a:ea typeface="Calibri" pitchFamily="34" charset="-122"/>
                <a:cs typeface="Calibri" pitchFamily="34" charset="-120"/>
              </a:rPr>
              <a:t> performance (practical/knowledge grades)</a:t>
            </a:r>
            <a:endParaRPr lang="en-US" sz="1100" dirty="0"/>
          </a:p>
          <a:p>
            <a:pPr marL="0" indent="0">
              <a:buNone/>
            </a:pPr>
            <a:r>
              <a:rPr lang="en-US" sz="1100" b="1" u="sng" dirty="0">
                <a:solidFill>
                  <a:srgbClr val="4A5D63"/>
                </a:solidFill>
                <a:latin typeface="Calibri" pitchFamily="34" charset="0"/>
                <a:ea typeface="Calibri" pitchFamily="34" charset="-122"/>
                <a:cs typeface="Calibri" pitchFamily="34" charset="-120"/>
              </a:rPr>
              <a:t>Quantitative</a:t>
            </a:r>
            <a:r>
              <a:rPr lang="en-US" sz="1100" dirty="0">
                <a:solidFill>
                  <a:srgbClr val="4A5D63"/>
                </a:solidFill>
                <a:latin typeface="Calibri" pitchFamily="34" charset="0"/>
                <a:ea typeface="Calibri" pitchFamily="34" charset="-122"/>
                <a:cs typeface="Calibri" pitchFamily="34" charset="-120"/>
              </a:rPr>
              <a:t> satisfaction scores</a:t>
            </a:r>
            <a:endParaRPr lang="en-US" sz="1100" dirty="0"/>
          </a:p>
        </p:txBody>
      </p:sp>
      <p:sp>
        <p:nvSpPr>
          <p:cNvPr id="26" name="Text 24"/>
          <p:cNvSpPr/>
          <p:nvPr/>
        </p:nvSpPr>
        <p:spPr>
          <a:xfrm>
            <a:off x="548640" y="5532120"/>
            <a:ext cx="11064240"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Study designs: randomised controlled trials and quasi-experimental trials · full text · English language</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347472"/>
            <a:ext cx="11064240" cy="685800"/>
          </a:xfrm>
          <a:prstGeom prst="rect">
            <a:avLst/>
          </a:prstGeom>
          <a:noFill/>
          <a:ln/>
        </p:spPr>
        <p:txBody>
          <a:bodyPr wrap="square" lIns="0" tIns="0" rIns="0" bIns="0" rtlCol="0" anchor="ctr"/>
          <a:lstStyle/>
          <a:p>
            <a:pPr marL="0" indent="0" algn="l">
              <a:buNone/>
            </a:pPr>
            <a:r>
              <a:rPr lang="en-US" sz="3200" b="1" dirty="0">
                <a:solidFill>
                  <a:srgbClr val="0A3D46"/>
                </a:solidFill>
                <a:latin typeface="Cambria" pitchFamily="34" charset="0"/>
                <a:ea typeface="Cambria" pitchFamily="34" charset="-122"/>
                <a:cs typeface="Cambria" pitchFamily="34" charset="-120"/>
              </a:rPr>
              <a:t>From 3,686 records to 8 poolable studies</a:t>
            </a:r>
            <a:endParaRPr lang="en-US" sz="3200" dirty="0"/>
          </a:p>
        </p:txBody>
      </p:sp>
      <p:sp>
        <p:nvSpPr>
          <p:cNvPr id="3" name="Text 1"/>
          <p:cNvSpPr/>
          <p:nvPr/>
        </p:nvSpPr>
        <p:spPr>
          <a:xfrm>
            <a:off x="548640" y="1024128"/>
            <a:ext cx="11064240" cy="365760"/>
          </a:xfrm>
          <a:prstGeom prst="rect">
            <a:avLst/>
          </a:prstGeom>
          <a:noFill/>
          <a:ln/>
        </p:spPr>
        <p:txBody>
          <a:bodyPr wrap="square" lIns="0" tIns="0" rIns="0" bIns="0" rtlCol="0" anchor="ctr"/>
          <a:lstStyle/>
          <a:p>
            <a:pPr marL="0" indent="0">
              <a:buNone/>
            </a:pPr>
            <a:r>
              <a:rPr lang="en-US" sz="1400" i="1" dirty="0">
                <a:solidFill>
                  <a:srgbClr val="028090"/>
                </a:solidFill>
                <a:latin typeface="Calibri" pitchFamily="34" charset="0"/>
                <a:ea typeface="Calibri" pitchFamily="34" charset="-122"/>
                <a:cs typeface="Calibri" pitchFamily="34" charset="-120"/>
              </a:rPr>
              <a:t>PRISMA flow</a:t>
            </a:r>
            <a:endParaRPr lang="en-US" sz="1400" dirty="0"/>
          </a:p>
        </p:txBody>
      </p:sp>
      <p:sp>
        <p:nvSpPr>
          <p:cNvPr id="4" name="Shape 2"/>
          <p:cNvSpPr/>
          <p:nvPr/>
        </p:nvSpPr>
        <p:spPr>
          <a:xfrm>
            <a:off x="548640" y="1737360"/>
            <a:ext cx="1920240" cy="1691640"/>
          </a:xfrm>
          <a:prstGeom prst="roundRect">
            <a:avLst>
              <a:gd name="adj" fmla="val 6486"/>
            </a:avLst>
          </a:prstGeom>
          <a:solidFill>
            <a:srgbClr val="EFF6F6"/>
          </a:solidFill>
          <a:ln w="12700">
            <a:solidFill>
              <a:srgbClr val="EFF6F6"/>
            </a:solidFill>
            <a:prstDash val="solid"/>
          </a:ln>
        </p:spPr>
        <p:txBody>
          <a:bodyPr/>
          <a:lstStyle/>
          <a:p>
            <a:endParaRPr lang="en-US"/>
          </a:p>
        </p:txBody>
      </p:sp>
      <p:sp>
        <p:nvSpPr>
          <p:cNvPr id="5" name="Text 3"/>
          <p:cNvSpPr/>
          <p:nvPr/>
        </p:nvSpPr>
        <p:spPr>
          <a:xfrm>
            <a:off x="548640" y="1920240"/>
            <a:ext cx="1920240" cy="731520"/>
          </a:xfrm>
          <a:prstGeom prst="rect">
            <a:avLst/>
          </a:prstGeom>
          <a:noFill/>
          <a:ln/>
        </p:spPr>
        <p:txBody>
          <a:bodyPr wrap="square" lIns="0" tIns="0" rIns="0" bIns="0" rtlCol="0" anchor="ctr"/>
          <a:lstStyle/>
          <a:p>
            <a:pPr marL="0" indent="0" algn="ctr">
              <a:buNone/>
            </a:pPr>
            <a:r>
              <a:rPr lang="en-US" sz="3400" b="1" dirty="0">
                <a:solidFill>
                  <a:srgbClr val="0A3D46"/>
                </a:solidFill>
                <a:latin typeface="Cambria" pitchFamily="34" charset="0"/>
                <a:ea typeface="Cambria" pitchFamily="34" charset="-122"/>
                <a:cs typeface="Cambria" pitchFamily="34" charset="-120"/>
              </a:rPr>
              <a:t>3,686</a:t>
            </a:r>
            <a:endParaRPr lang="en-US" sz="3400" dirty="0"/>
          </a:p>
        </p:txBody>
      </p:sp>
      <p:sp>
        <p:nvSpPr>
          <p:cNvPr id="6" name="Text 4"/>
          <p:cNvSpPr/>
          <p:nvPr/>
        </p:nvSpPr>
        <p:spPr>
          <a:xfrm>
            <a:off x="621792" y="2670048"/>
            <a:ext cx="1773936" cy="566928"/>
          </a:xfrm>
          <a:prstGeom prst="rect">
            <a:avLst/>
          </a:prstGeom>
          <a:noFill/>
          <a:ln/>
        </p:spPr>
        <p:txBody>
          <a:bodyPr wrap="square" lIns="0" tIns="0" rIns="0" bIns="0" rtlCol="0" anchor="ctr"/>
          <a:lstStyle/>
          <a:p>
            <a:pPr marL="0" indent="0" algn="ctr">
              <a:buNone/>
            </a:pPr>
            <a:r>
              <a:rPr lang="en-US" sz="1150" dirty="0">
                <a:solidFill>
                  <a:srgbClr val="4A5D63"/>
                </a:solidFill>
                <a:latin typeface="Calibri" pitchFamily="34" charset="0"/>
                <a:ea typeface="Calibri" pitchFamily="34" charset="-122"/>
                <a:cs typeface="Calibri" pitchFamily="34" charset="-120"/>
              </a:rPr>
              <a:t>records identified</a:t>
            </a:r>
            <a:endParaRPr lang="en-US" sz="1150" dirty="0"/>
          </a:p>
        </p:txBody>
      </p:sp>
      <p:sp>
        <p:nvSpPr>
          <p:cNvPr id="7" name="Text 5"/>
          <p:cNvSpPr/>
          <p:nvPr/>
        </p:nvSpPr>
        <p:spPr>
          <a:xfrm>
            <a:off x="457200" y="3657600"/>
            <a:ext cx="2103120" cy="822960"/>
          </a:xfrm>
          <a:prstGeom prst="rect">
            <a:avLst/>
          </a:prstGeom>
          <a:noFill/>
          <a:ln/>
        </p:spPr>
        <p:txBody>
          <a:bodyPr wrap="square" lIns="0" tIns="0" rIns="0" bIns="0" rtlCol="0" anchor="ctr"/>
          <a:lstStyle/>
          <a:p>
            <a:pPr marL="0" indent="0" algn="ctr">
              <a:buNone/>
            </a:pPr>
            <a:r>
              <a:rPr lang="en-US" sz="1050" dirty="0">
                <a:solidFill>
                  <a:srgbClr val="4A5D63"/>
                </a:solidFill>
                <a:latin typeface="Calibri" pitchFamily="34" charset="0"/>
                <a:ea typeface="Calibri" pitchFamily="34" charset="-122"/>
                <a:cs typeface="Calibri" pitchFamily="34" charset="-120"/>
              </a:rPr>
              <a:t>PubMed 2,426 · Ovid 926</a:t>
            </a:r>
            <a:endParaRPr lang="en-US" sz="1050" dirty="0"/>
          </a:p>
          <a:p>
            <a:pPr marL="0" indent="0" algn="ctr">
              <a:buNone/>
            </a:pPr>
            <a:r>
              <a:rPr lang="en-US" sz="1050" dirty="0">
                <a:solidFill>
                  <a:srgbClr val="4A5D63"/>
                </a:solidFill>
                <a:latin typeface="Calibri" pitchFamily="34" charset="0"/>
                <a:ea typeface="Calibri" pitchFamily="34" charset="-122"/>
                <a:cs typeface="Calibri" pitchFamily="34" charset="-120"/>
              </a:rPr>
              <a:t>Scopus 173 · WoS 149 · other 6+6</a:t>
            </a:r>
            <a:endParaRPr lang="en-US" sz="1050" dirty="0"/>
          </a:p>
        </p:txBody>
      </p:sp>
      <p:sp>
        <p:nvSpPr>
          <p:cNvPr id="8" name="Text 6"/>
          <p:cNvSpPr/>
          <p:nvPr/>
        </p:nvSpPr>
        <p:spPr>
          <a:xfrm>
            <a:off x="2468880" y="2212848"/>
            <a:ext cx="365760" cy="457200"/>
          </a:xfrm>
          <a:prstGeom prst="rect">
            <a:avLst/>
          </a:prstGeom>
          <a:noFill/>
          <a:ln/>
        </p:spPr>
        <p:txBody>
          <a:bodyPr wrap="square" lIns="0" tIns="0" rIns="0" bIns="0" rtlCol="0" anchor="ctr"/>
          <a:lstStyle/>
          <a:p>
            <a:pPr marL="0" indent="0" algn="ctr">
              <a:buNone/>
            </a:pPr>
            <a:r>
              <a:rPr lang="en-US" sz="2600" b="1" dirty="0">
                <a:solidFill>
                  <a:srgbClr val="028090"/>
                </a:solidFill>
                <a:latin typeface="Calibri" pitchFamily="34" charset="0"/>
                <a:ea typeface="Calibri" pitchFamily="34" charset="-122"/>
                <a:cs typeface="Calibri" pitchFamily="34" charset="-120"/>
              </a:rPr>
              <a:t>›</a:t>
            </a:r>
            <a:endParaRPr lang="en-US" sz="2600" dirty="0"/>
          </a:p>
        </p:txBody>
      </p:sp>
      <p:sp>
        <p:nvSpPr>
          <p:cNvPr id="9" name="Shape 7"/>
          <p:cNvSpPr/>
          <p:nvPr/>
        </p:nvSpPr>
        <p:spPr>
          <a:xfrm>
            <a:off x="2834640" y="1737360"/>
            <a:ext cx="1920240" cy="1691640"/>
          </a:xfrm>
          <a:prstGeom prst="roundRect">
            <a:avLst>
              <a:gd name="adj" fmla="val 6486"/>
            </a:avLst>
          </a:prstGeom>
          <a:solidFill>
            <a:srgbClr val="EFF6F6"/>
          </a:solidFill>
          <a:ln w="12700">
            <a:solidFill>
              <a:srgbClr val="EFF6F6"/>
            </a:solidFill>
            <a:prstDash val="solid"/>
          </a:ln>
        </p:spPr>
        <p:txBody>
          <a:bodyPr/>
          <a:lstStyle/>
          <a:p>
            <a:endParaRPr lang="en-US"/>
          </a:p>
        </p:txBody>
      </p:sp>
      <p:sp>
        <p:nvSpPr>
          <p:cNvPr id="10" name="Text 8"/>
          <p:cNvSpPr/>
          <p:nvPr/>
        </p:nvSpPr>
        <p:spPr>
          <a:xfrm>
            <a:off x="2834640" y="1920240"/>
            <a:ext cx="1920240" cy="731520"/>
          </a:xfrm>
          <a:prstGeom prst="rect">
            <a:avLst/>
          </a:prstGeom>
          <a:noFill/>
          <a:ln/>
        </p:spPr>
        <p:txBody>
          <a:bodyPr wrap="square" lIns="0" tIns="0" rIns="0" bIns="0" rtlCol="0" anchor="ctr"/>
          <a:lstStyle/>
          <a:p>
            <a:pPr marL="0" indent="0" algn="ctr">
              <a:buNone/>
            </a:pPr>
            <a:r>
              <a:rPr lang="en-US" sz="3400" b="1" dirty="0">
                <a:solidFill>
                  <a:srgbClr val="0A3D46"/>
                </a:solidFill>
                <a:latin typeface="Cambria" pitchFamily="34" charset="0"/>
                <a:ea typeface="Cambria" pitchFamily="34" charset="-122"/>
                <a:cs typeface="Cambria" pitchFamily="34" charset="-120"/>
              </a:rPr>
              <a:t>2,222</a:t>
            </a:r>
            <a:endParaRPr lang="en-US" sz="3400" dirty="0"/>
          </a:p>
        </p:txBody>
      </p:sp>
      <p:sp>
        <p:nvSpPr>
          <p:cNvPr id="11" name="Text 9"/>
          <p:cNvSpPr/>
          <p:nvPr/>
        </p:nvSpPr>
        <p:spPr>
          <a:xfrm>
            <a:off x="2907792" y="2670048"/>
            <a:ext cx="1773936" cy="566928"/>
          </a:xfrm>
          <a:prstGeom prst="rect">
            <a:avLst/>
          </a:prstGeom>
          <a:noFill/>
          <a:ln/>
        </p:spPr>
        <p:txBody>
          <a:bodyPr wrap="square" lIns="0" tIns="0" rIns="0" bIns="0" rtlCol="0" anchor="ctr"/>
          <a:lstStyle/>
          <a:p>
            <a:pPr marL="0" indent="0" algn="ctr">
              <a:buNone/>
            </a:pPr>
            <a:r>
              <a:rPr lang="en-US" sz="1150" dirty="0">
                <a:solidFill>
                  <a:srgbClr val="4A5D63"/>
                </a:solidFill>
                <a:latin typeface="Calibri" pitchFamily="34" charset="0"/>
                <a:ea typeface="Calibri" pitchFamily="34" charset="-122"/>
                <a:cs typeface="Calibri" pitchFamily="34" charset="-120"/>
              </a:rPr>
              <a:t>after duplicates removed</a:t>
            </a:r>
            <a:endParaRPr lang="en-US" sz="1150" dirty="0"/>
          </a:p>
        </p:txBody>
      </p:sp>
      <p:sp>
        <p:nvSpPr>
          <p:cNvPr id="12" name="Text 10"/>
          <p:cNvSpPr/>
          <p:nvPr/>
        </p:nvSpPr>
        <p:spPr>
          <a:xfrm>
            <a:off x="2743200" y="3657600"/>
            <a:ext cx="2103120" cy="822960"/>
          </a:xfrm>
          <a:prstGeom prst="rect">
            <a:avLst/>
          </a:prstGeom>
          <a:noFill/>
          <a:ln/>
        </p:spPr>
        <p:txBody>
          <a:bodyPr wrap="square" lIns="0" tIns="0" rIns="0" bIns="0" rtlCol="0" anchor="ctr"/>
          <a:lstStyle/>
          <a:p>
            <a:pPr marL="0" indent="0" algn="ctr">
              <a:buNone/>
            </a:pPr>
            <a:r>
              <a:rPr lang="en-US" sz="1050" dirty="0">
                <a:solidFill>
                  <a:srgbClr val="4A5D63"/>
                </a:solidFill>
                <a:latin typeface="Calibri" pitchFamily="34" charset="0"/>
                <a:ea typeface="Calibri" pitchFamily="34" charset="-122"/>
                <a:cs typeface="Calibri" pitchFamily="34" charset="-120"/>
              </a:rPr>
              <a:t>1,464 duplicates removed</a:t>
            </a:r>
            <a:endParaRPr lang="en-US" sz="1050" dirty="0"/>
          </a:p>
        </p:txBody>
      </p:sp>
      <p:sp>
        <p:nvSpPr>
          <p:cNvPr id="13" name="Text 11"/>
          <p:cNvSpPr/>
          <p:nvPr/>
        </p:nvSpPr>
        <p:spPr>
          <a:xfrm>
            <a:off x="4754880" y="2212848"/>
            <a:ext cx="365760" cy="457200"/>
          </a:xfrm>
          <a:prstGeom prst="rect">
            <a:avLst/>
          </a:prstGeom>
          <a:noFill/>
          <a:ln/>
        </p:spPr>
        <p:txBody>
          <a:bodyPr wrap="square" lIns="0" tIns="0" rIns="0" bIns="0" rtlCol="0" anchor="ctr"/>
          <a:lstStyle/>
          <a:p>
            <a:pPr marL="0" indent="0" algn="ctr">
              <a:buNone/>
            </a:pPr>
            <a:r>
              <a:rPr lang="en-US" sz="2600" b="1" dirty="0">
                <a:solidFill>
                  <a:srgbClr val="028090"/>
                </a:solidFill>
                <a:latin typeface="Calibri" pitchFamily="34" charset="0"/>
                <a:ea typeface="Calibri" pitchFamily="34" charset="-122"/>
                <a:cs typeface="Calibri" pitchFamily="34" charset="-120"/>
              </a:rPr>
              <a:t>›</a:t>
            </a:r>
            <a:endParaRPr lang="en-US" sz="2600" dirty="0"/>
          </a:p>
        </p:txBody>
      </p:sp>
      <p:sp>
        <p:nvSpPr>
          <p:cNvPr id="14" name="Shape 12"/>
          <p:cNvSpPr/>
          <p:nvPr/>
        </p:nvSpPr>
        <p:spPr>
          <a:xfrm>
            <a:off x="5120640" y="1737360"/>
            <a:ext cx="1920240" cy="1691640"/>
          </a:xfrm>
          <a:prstGeom prst="roundRect">
            <a:avLst>
              <a:gd name="adj" fmla="val 6486"/>
            </a:avLst>
          </a:prstGeom>
          <a:solidFill>
            <a:srgbClr val="EFF6F6"/>
          </a:solidFill>
          <a:ln w="12700">
            <a:solidFill>
              <a:srgbClr val="EFF6F6"/>
            </a:solidFill>
            <a:prstDash val="solid"/>
          </a:ln>
        </p:spPr>
        <p:txBody>
          <a:bodyPr/>
          <a:lstStyle/>
          <a:p>
            <a:endParaRPr lang="en-US"/>
          </a:p>
        </p:txBody>
      </p:sp>
      <p:sp>
        <p:nvSpPr>
          <p:cNvPr id="15" name="Text 13"/>
          <p:cNvSpPr/>
          <p:nvPr/>
        </p:nvSpPr>
        <p:spPr>
          <a:xfrm>
            <a:off x="5120640" y="1920240"/>
            <a:ext cx="1920240" cy="731520"/>
          </a:xfrm>
          <a:prstGeom prst="rect">
            <a:avLst/>
          </a:prstGeom>
          <a:noFill/>
          <a:ln/>
        </p:spPr>
        <p:txBody>
          <a:bodyPr wrap="square" lIns="0" tIns="0" rIns="0" bIns="0" rtlCol="0" anchor="ctr"/>
          <a:lstStyle/>
          <a:p>
            <a:pPr marL="0" indent="0" algn="ctr">
              <a:buNone/>
            </a:pPr>
            <a:r>
              <a:rPr lang="en-US" sz="3400" b="1" dirty="0">
                <a:solidFill>
                  <a:srgbClr val="0A3D46"/>
                </a:solidFill>
                <a:latin typeface="Cambria" pitchFamily="34" charset="0"/>
                <a:ea typeface="Cambria" pitchFamily="34" charset="-122"/>
                <a:cs typeface="Cambria" pitchFamily="34" charset="-120"/>
              </a:rPr>
              <a:t>34</a:t>
            </a:r>
            <a:endParaRPr lang="en-US" sz="3400" dirty="0"/>
          </a:p>
        </p:txBody>
      </p:sp>
      <p:sp>
        <p:nvSpPr>
          <p:cNvPr id="16" name="Text 14"/>
          <p:cNvSpPr/>
          <p:nvPr/>
        </p:nvSpPr>
        <p:spPr>
          <a:xfrm>
            <a:off x="5193792" y="2670048"/>
            <a:ext cx="1773936" cy="566928"/>
          </a:xfrm>
          <a:prstGeom prst="rect">
            <a:avLst/>
          </a:prstGeom>
          <a:noFill/>
          <a:ln/>
        </p:spPr>
        <p:txBody>
          <a:bodyPr wrap="square" lIns="0" tIns="0" rIns="0" bIns="0" rtlCol="0" anchor="ctr"/>
          <a:lstStyle/>
          <a:p>
            <a:pPr marL="0" indent="0" algn="ctr">
              <a:buNone/>
            </a:pPr>
            <a:r>
              <a:rPr lang="en-US" sz="1150" dirty="0">
                <a:solidFill>
                  <a:srgbClr val="4A5D63"/>
                </a:solidFill>
                <a:latin typeface="Calibri" pitchFamily="34" charset="0"/>
                <a:ea typeface="Calibri" pitchFamily="34" charset="-122"/>
                <a:cs typeface="Calibri" pitchFamily="34" charset="-120"/>
              </a:rPr>
              <a:t>full texts assessed</a:t>
            </a:r>
            <a:endParaRPr lang="en-US" sz="1150" dirty="0"/>
          </a:p>
        </p:txBody>
      </p:sp>
      <p:sp>
        <p:nvSpPr>
          <p:cNvPr id="17" name="Text 15"/>
          <p:cNvSpPr/>
          <p:nvPr/>
        </p:nvSpPr>
        <p:spPr>
          <a:xfrm>
            <a:off x="5029200" y="3657600"/>
            <a:ext cx="2103120" cy="822960"/>
          </a:xfrm>
          <a:prstGeom prst="rect">
            <a:avLst/>
          </a:prstGeom>
          <a:noFill/>
          <a:ln/>
        </p:spPr>
        <p:txBody>
          <a:bodyPr wrap="square" lIns="0" tIns="0" rIns="0" bIns="0" rtlCol="0" anchor="ctr"/>
          <a:lstStyle/>
          <a:p>
            <a:pPr marL="0" indent="0" algn="ctr">
              <a:buNone/>
            </a:pPr>
            <a:r>
              <a:rPr lang="en-US" sz="1050" dirty="0">
                <a:solidFill>
                  <a:srgbClr val="4A5D63"/>
                </a:solidFill>
                <a:latin typeface="Calibri" pitchFamily="34" charset="0"/>
                <a:ea typeface="Calibri" pitchFamily="34" charset="-122"/>
                <a:cs typeface="Calibri" pitchFamily="34" charset="-120"/>
              </a:rPr>
              <a:t>2,188 excluded on title/abstract</a:t>
            </a:r>
            <a:endParaRPr lang="en-US" sz="1050" dirty="0"/>
          </a:p>
        </p:txBody>
      </p:sp>
      <p:sp>
        <p:nvSpPr>
          <p:cNvPr id="18" name="Text 16"/>
          <p:cNvSpPr/>
          <p:nvPr/>
        </p:nvSpPr>
        <p:spPr>
          <a:xfrm>
            <a:off x="7040880" y="2212848"/>
            <a:ext cx="365760" cy="457200"/>
          </a:xfrm>
          <a:prstGeom prst="rect">
            <a:avLst/>
          </a:prstGeom>
          <a:noFill/>
          <a:ln/>
        </p:spPr>
        <p:txBody>
          <a:bodyPr wrap="square" lIns="0" tIns="0" rIns="0" bIns="0" rtlCol="0" anchor="ctr"/>
          <a:lstStyle/>
          <a:p>
            <a:pPr marL="0" indent="0" algn="ctr">
              <a:buNone/>
            </a:pPr>
            <a:r>
              <a:rPr lang="en-US" sz="2600" b="1" dirty="0">
                <a:solidFill>
                  <a:srgbClr val="028090"/>
                </a:solidFill>
                <a:latin typeface="Calibri" pitchFamily="34" charset="0"/>
                <a:ea typeface="Calibri" pitchFamily="34" charset="-122"/>
                <a:cs typeface="Calibri" pitchFamily="34" charset="-120"/>
              </a:rPr>
              <a:t>›</a:t>
            </a:r>
            <a:endParaRPr lang="en-US" sz="2600" dirty="0"/>
          </a:p>
        </p:txBody>
      </p:sp>
      <p:sp>
        <p:nvSpPr>
          <p:cNvPr id="19" name="Shape 17"/>
          <p:cNvSpPr/>
          <p:nvPr/>
        </p:nvSpPr>
        <p:spPr>
          <a:xfrm>
            <a:off x="7406640" y="1737360"/>
            <a:ext cx="1920240" cy="1691640"/>
          </a:xfrm>
          <a:prstGeom prst="roundRect">
            <a:avLst>
              <a:gd name="adj" fmla="val 6486"/>
            </a:avLst>
          </a:prstGeom>
          <a:solidFill>
            <a:srgbClr val="028090"/>
          </a:solidFill>
          <a:ln w="12700">
            <a:solidFill>
              <a:srgbClr val="028090"/>
            </a:solidFill>
            <a:prstDash val="solid"/>
          </a:ln>
        </p:spPr>
        <p:txBody>
          <a:bodyPr/>
          <a:lstStyle/>
          <a:p>
            <a:endParaRPr lang="en-US"/>
          </a:p>
        </p:txBody>
      </p:sp>
      <p:sp>
        <p:nvSpPr>
          <p:cNvPr id="20" name="Text 18"/>
          <p:cNvSpPr/>
          <p:nvPr/>
        </p:nvSpPr>
        <p:spPr>
          <a:xfrm>
            <a:off x="7406640" y="1920240"/>
            <a:ext cx="1920240" cy="731520"/>
          </a:xfrm>
          <a:prstGeom prst="rect">
            <a:avLst/>
          </a:prstGeom>
          <a:noFill/>
          <a:ln/>
        </p:spPr>
        <p:txBody>
          <a:bodyPr wrap="square" lIns="0" tIns="0" rIns="0" bIns="0"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10</a:t>
            </a:r>
            <a:endParaRPr lang="en-US" sz="3400" dirty="0"/>
          </a:p>
        </p:txBody>
      </p:sp>
      <p:sp>
        <p:nvSpPr>
          <p:cNvPr id="21" name="Text 19"/>
          <p:cNvSpPr/>
          <p:nvPr/>
        </p:nvSpPr>
        <p:spPr>
          <a:xfrm>
            <a:off x="7479792" y="2670048"/>
            <a:ext cx="1773936" cy="566928"/>
          </a:xfrm>
          <a:prstGeom prst="rect">
            <a:avLst/>
          </a:prstGeom>
          <a:noFill/>
          <a:ln/>
        </p:spPr>
        <p:txBody>
          <a:bodyPr wrap="square" lIns="0" tIns="0" rIns="0" bIns="0" rtlCol="0" anchor="ctr"/>
          <a:lstStyle/>
          <a:p>
            <a:pPr marL="0" indent="0" algn="ctr">
              <a:buNone/>
            </a:pPr>
            <a:r>
              <a:rPr lang="en-US" sz="1150" dirty="0">
                <a:solidFill>
                  <a:srgbClr val="CFE6E4"/>
                </a:solidFill>
                <a:latin typeface="Calibri" pitchFamily="34" charset="0"/>
                <a:ea typeface="Calibri" pitchFamily="34" charset="-122"/>
                <a:cs typeface="Calibri" pitchFamily="34" charset="-120"/>
              </a:rPr>
              <a:t>included in the review</a:t>
            </a:r>
            <a:endParaRPr lang="en-US" sz="1150" dirty="0"/>
          </a:p>
        </p:txBody>
      </p:sp>
      <p:sp>
        <p:nvSpPr>
          <p:cNvPr id="22" name="Text 20"/>
          <p:cNvSpPr/>
          <p:nvPr/>
        </p:nvSpPr>
        <p:spPr>
          <a:xfrm>
            <a:off x="7315200" y="3657600"/>
            <a:ext cx="2103120" cy="822960"/>
          </a:xfrm>
          <a:prstGeom prst="rect">
            <a:avLst/>
          </a:prstGeom>
          <a:noFill/>
          <a:ln/>
        </p:spPr>
        <p:txBody>
          <a:bodyPr wrap="square" lIns="0" tIns="0" rIns="0" bIns="0" rtlCol="0" anchor="ctr"/>
          <a:lstStyle/>
          <a:p>
            <a:pPr marL="0" indent="0" algn="ctr">
              <a:buNone/>
            </a:pPr>
            <a:r>
              <a:rPr lang="en-US" sz="1050" dirty="0">
                <a:solidFill>
                  <a:srgbClr val="4A5D63"/>
                </a:solidFill>
                <a:latin typeface="Calibri" pitchFamily="34" charset="0"/>
                <a:ea typeface="Calibri" pitchFamily="34" charset="-122"/>
                <a:cs typeface="Calibri" pitchFamily="34" charset="-120"/>
              </a:rPr>
              <a:t>24 excluded on intervention (12),</a:t>
            </a:r>
            <a:endParaRPr lang="en-US" sz="1050" dirty="0"/>
          </a:p>
          <a:p>
            <a:pPr marL="0" indent="0" algn="ctr">
              <a:buNone/>
            </a:pPr>
            <a:r>
              <a:rPr lang="en-US" sz="1050" dirty="0">
                <a:solidFill>
                  <a:srgbClr val="4A5D63"/>
                </a:solidFill>
                <a:latin typeface="Calibri" pitchFamily="34" charset="0"/>
                <a:ea typeface="Calibri" pitchFamily="34" charset="-122"/>
                <a:cs typeface="Calibri" pitchFamily="34" charset="-120"/>
              </a:rPr>
              <a:t>comparator (6) or design (6)</a:t>
            </a:r>
            <a:endParaRPr lang="en-US" sz="1050" dirty="0"/>
          </a:p>
        </p:txBody>
      </p:sp>
      <p:sp>
        <p:nvSpPr>
          <p:cNvPr id="23" name="Text 21"/>
          <p:cNvSpPr/>
          <p:nvPr/>
        </p:nvSpPr>
        <p:spPr>
          <a:xfrm>
            <a:off x="9326880" y="2212848"/>
            <a:ext cx="365760" cy="457200"/>
          </a:xfrm>
          <a:prstGeom prst="rect">
            <a:avLst/>
          </a:prstGeom>
          <a:noFill/>
          <a:ln/>
        </p:spPr>
        <p:txBody>
          <a:bodyPr wrap="square" lIns="0" tIns="0" rIns="0" bIns="0" rtlCol="0" anchor="ctr"/>
          <a:lstStyle/>
          <a:p>
            <a:pPr marL="0" indent="0" algn="ctr">
              <a:buNone/>
            </a:pPr>
            <a:r>
              <a:rPr lang="en-US" sz="2600" b="1" dirty="0">
                <a:solidFill>
                  <a:srgbClr val="028090"/>
                </a:solidFill>
                <a:latin typeface="Calibri" pitchFamily="34" charset="0"/>
                <a:ea typeface="Calibri" pitchFamily="34" charset="-122"/>
                <a:cs typeface="Calibri" pitchFamily="34" charset="-120"/>
              </a:rPr>
              <a:t>›</a:t>
            </a:r>
            <a:endParaRPr lang="en-US" sz="2600" dirty="0"/>
          </a:p>
        </p:txBody>
      </p:sp>
      <p:sp>
        <p:nvSpPr>
          <p:cNvPr id="24" name="Shape 22"/>
          <p:cNvSpPr/>
          <p:nvPr/>
        </p:nvSpPr>
        <p:spPr>
          <a:xfrm>
            <a:off x="9692640" y="1737360"/>
            <a:ext cx="1920240" cy="1691640"/>
          </a:xfrm>
          <a:prstGeom prst="roundRect">
            <a:avLst>
              <a:gd name="adj" fmla="val 6486"/>
            </a:avLst>
          </a:prstGeom>
          <a:solidFill>
            <a:srgbClr val="0A3D46"/>
          </a:solidFill>
          <a:ln w="12700">
            <a:solidFill>
              <a:srgbClr val="0A3D46"/>
            </a:solidFill>
            <a:prstDash val="solid"/>
          </a:ln>
        </p:spPr>
        <p:txBody>
          <a:bodyPr/>
          <a:lstStyle/>
          <a:p>
            <a:endParaRPr lang="en-US"/>
          </a:p>
        </p:txBody>
      </p:sp>
      <p:sp>
        <p:nvSpPr>
          <p:cNvPr id="25" name="Text 23"/>
          <p:cNvSpPr/>
          <p:nvPr/>
        </p:nvSpPr>
        <p:spPr>
          <a:xfrm>
            <a:off x="9692640" y="1920240"/>
            <a:ext cx="1920240" cy="731520"/>
          </a:xfrm>
          <a:prstGeom prst="rect">
            <a:avLst/>
          </a:prstGeom>
          <a:noFill/>
          <a:ln/>
        </p:spPr>
        <p:txBody>
          <a:bodyPr wrap="square" lIns="0" tIns="0" rIns="0" bIns="0"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8</a:t>
            </a:r>
            <a:endParaRPr lang="en-US" sz="3400" dirty="0"/>
          </a:p>
        </p:txBody>
      </p:sp>
      <p:sp>
        <p:nvSpPr>
          <p:cNvPr id="26" name="Text 24"/>
          <p:cNvSpPr/>
          <p:nvPr/>
        </p:nvSpPr>
        <p:spPr>
          <a:xfrm>
            <a:off x="9765792" y="2670048"/>
            <a:ext cx="1773936" cy="566928"/>
          </a:xfrm>
          <a:prstGeom prst="rect">
            <a:avLst/>
          </a:prstGeom>
          <a:noFill/>
          <a:ln/>
        </p:spPr>
        <p:txBody>
          <a:bodyPr wrap="square" lIns="0" tIns="0" rIns="0" bIns="0" rtlCol="0" anchor="ctr"/>
          <a:lstStyle/>
          <a:p>
            <a:pPr marL="0" indent="0" algn="ctr">
              <a:buNone/>
            </a:pPr>
            <a:r>
              <a:rPr lang="en-US" sz="1150" dirty="0">
                <a:solidFill>
                  <a:srgbClr val="CFE6E4"/>
                </a:solidFill>
                <a:latin typeface="Calibri" pitchFamily="34" charset="0"/>
                <a:ea typeface="Calibri" pitchFamily="34" charset="-122"/>
                <a:cs typeface="Calibri" pitchFamily="34" charset="-120"/>
              </a:rPr>
              <a:t>in the meta-analysis</a:t>
            </a:r>
            <a:endParaRPr lang="en-US" sz="1150" dirty="0"/>
          </a:p>
        </p:txBody>
      </p:sp>
      <p:sp>
        <p:nvSpPr>
          <p:cNvPr id="27" name="Text 25"/>
          <p:cNvSpPr/>
          <p:nvPr/>
        </p:nvSpPr>
        <p:spPr>
          <a:xfrm>
            <a:off x="9601200" y="3657600"/>
            <a:ext cx="2103120" cy="822960"/>
          </a:xfrm>
          <a:prstGeom prst="rect">
            <a:avLst/>
          </a:prstGeom>
          <a:noFill/>
          <a:ln/>
        </p:spPr>
        <p:txBody>
          <a:bodyPr wrap="square" lIns="0" tIns="0" rIns="0" bIns="0" rtlCol="0" anchor="ctr"/>
          <a:lstStyle/>
          <a:p>
            <a:pPr marL="0" indent="0" algn="ctr">
              <a:buNone/>
            </a:pPr>
            <a:r>
              <a:rPr lang="en-US" sz="1050" dirty="0">
                <a:solidFill>
                  <a:srgbClr val="4A5D63"/>
                </a:solidFill>
                <a:latin typeface="Calibri" pitchFamily="34" charset="0"/>
                <a:ea typeface="Calibri" pitchFamily="34" charset="-122"/>
                <a:cs typeface="Calibri" pitchFamily="34" charset="-120"/>
              </a:rPr>
              <a:t>1 excluded: fair quality</a:t>
            </a:r>
            <a:endParaRPr lang="en-US" sz="1050" dirty="0"/>
          </a:p>
          <a:p>
            <a:pPr marL="0" indent="0" algn="ctr">
              <a:buNone/>
            </a:pPr>
            <a:r>
              <a:rPr lang="en-US" sz="1050" dirty="0">
                <a:solidFill>
                  <a:srgbClr val="4A5D63"/>
                </a:solidFill>
                <a:latin typeface="Calibri" pitchFamily="34" charset="0"/>
                <a:ea typeface="Calibri" pitchFamily="34" charset="-122"/>
                <a:cs typeface="Calibri" pitchFamily="34" charset="-120"/>
              </a:rPr>
              <a:t>1 excluded: insufficient data</a:t>
            </a:r>
            <a:endParaRPr lang="en-US" sz="1050" dirty="0"/>
          </a:p>
        </p:txBody>
      </p:sp>
      <p:sp>
        <p:nvSpPr>
          <p:cNvPr id="28" name="Shape 26"/>
          <p:cNvSpPr/>
          <p:nvPr/>
        </p:nvSpPr>
        <p:spPr>
          <a:xfrm>
            <a:off x="548640" y="4846320"/>
            <a:ext cx="11064240" cy="960120"/>
          </a:xfrm>
          <a:prstGeom prst="roundRect">
            <a:avLst>
              <a:gd name="adj" fmla="val 11429"/>
            </a:avLst>
          </a:prstGeom>
          <a:solidFill>
            <a:srgbClr val="F7FAFA"/>
          </a:solidFill>
          <a:ln w="12700">
            <a:solidFill>
              <a:srgbClr val="F7FAFA"/>
            </a:solidFill>
            <a:prstDash val="solid"/>
          </a:ln>
        </p:spPr>
        <p:txBody>
          <a:bodyPr/>
          <a:lstStyle/>
          <a:p>
            <a:endParaRPr lang="en-US"/>
          </a:p>
        </p:txBody>
      </p:sp>
      <p:sp>
        <p:nvSpPr>
          <p:cNvPr id="29" name="Text 27"/>
          <p:cNvSpPr/>
          <p:nvPr/>
        </p:nvSpPr>
        <p:spPr>
          <a:xfrm>
            <a:off x="868680" y="4846320"/>
            <a:ext cx="10424160" cy="960120"/>
          </a:xfrm>
          <a:prstGeom prst="rect">
            <a:avLst/>
          </a:prstGeom>
          <a:noFill/>
          <a:ln/>
        </p:spPr>
        <p:txBody>
          <a:bodyPr wrap="square" lIns="0" tIns="0" rIns="0" bIns="0" rtlCol="0" anchor="ctr"/>
          <a:lstStyle/>
          <a:p>
            <a:pPr marL="0" indent="0">
              <a:buNone/>
            </a:pPr>
            <a:r>
              <a:rPr lang="en-US" sz="1350" dirty="0">
                <a:solidFill>
                  <a:srgbClr val="0A3D46"/>
                </a:solidFill>
                <a:latin typeface="Calibri" pitchFamily="34" charset="0"/>
                <a:ea typeface="Calibri" pitchFamily="34" charset="-122"/>
                <a:cs typeface="Calibri" pitchFamily="34" charset="-120"/>
              </a:rPr>
              <a:t>Nine randomised controlled trials and one quasi-experimental trial. Nine rated “good” quality, one “fair” (Downs &amp; Black).</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347472"/>
            <a:ext cx="11064240" cy="685800"/>
          </a:xfrm>
          <a:prstGeom prst="rect">
            <a:avLst/>
          </a:prstGeom>
          <a:noFill/>
          <a:ln/>
        </p:spPr>
        <p:txBody>
          <a:bodyPr wrap="square" lIns="0" tIns="0" rIns="0" bIns="0" rtlCol="0" anchor="ctr"/>
          <a:lstStyle/>
          <a:p>
            <a:pPr marL="0" indent="0" algn="l">
              <a:buNone/>
            </a:pPr>
            <a:r>
              <a:rPr lang="en-US" sz="3200" b="1" dirty="0">
                <a:solidFill>
                  <a:srgbClr val="0A3D46"/>
                </a:solidFill>
                <a:latin typeface="Cambria" pitchFamily="34" charset="0"/>
                <a:ea typeface="Cambria" pitchFamily="34" charset="-122"/>
                <a:cs typeface="Cambria" pitchFamily="34" charset="-120"/>
              </a:rPr>
              <a:t>What the ten studies looked like</a:t>
            </a:r>
            <a:endParaRPr lang="en-US" sz="3200" dirty="0"/>
          </a:p>
        </p:txBody>
      </p:sp>
      <p:sp>
        <p:nvSpPr>
          <p:cNvPr id="3" name="Text 1"/>
          <p:cNvSpPr/>
          <p:nvPr/>
        </p:nvSpPr>
        <p:spPr>
          <a:xfrm>
            <a:off x="548640" y="1024128"/>
            <a:ext cx="11064240" cy="365760"/>
          </a:xfrm>
          <a:prstGeom prst="rect">
            <a:avLst/>
          </a:prstGeom>
          <a:noFill/>
          <a:ln/>
        </p:spPr>
        <p:txBody>
          <a:bodyPr wrap="square" lIns="0" tIns="0" rIns="0" bIns="0" rtlCol="0" anchor="ctr"/>
          <a:lstStyle/>
          <a:p>
            <a:pPr marL="0" indent="0">
              <a:buNone/>
            </a:pPr>
            <a:r>
              <a:rPr lang="en-US" sz="1400" i="1" dirty="0">
                <a:solidFill>
                  <a:srgbClr val="028090"/>
                </a:solidFill>
                <a:latin typeface="Calibri" pitchFamily="34" charset="0"/>
                <a:ea typeface="Calibri" pitchFamily="34" charset="-122"/>
                <a:cs typeface="Calibri" pitchFamily="34" charset="-120"/>
              </a:rPr>
              <a:t>Published 2001-2023 · all undergraduate cohorts, 2nd to 5th year</a:t>
            </a:r>
            <a:endParaRPr lang="en-US" sz="1400" dirty="0"/>
          </a:p>
        </p:txBody>
      </p:sp>
      <p:sp>
        <p:nvSpPr>
          <p:cNvPr id="4" name="Shape 2"/>
          <p:cNvSpPr/>
          <p:nvPr/>
        </p:nvSpPr>
        <p:spPr>
          <a:xfrm>
            <a:off x="548640" y="1627632"/>
            <a:ext cx="2670048" cy="1371600"/>
          </a:xfrm>
          <a:prstGeom prst="roundRect">
            <a:avLst>
              <a:gd name="adj" fmla="val 8000"/>
            </a:avLst>
          </a:prstGeom>
          <a:solidFill>
            <a:srgbClr val="0A3D46"/>
          </a:solidFill>
          <a:ln w="12700">
            <a:solidFill>
              <a:srgbClr val="0A3D46"/>
            </a:solidFill>
            <a:prstDash val="solid"/>
          </a:ln>
        </p:spPr>
        <p:txBody>
          <a:bodyPr/>
          <a:lstStyle/>
          <a:p>
            <a:endParaRPr lang="en-US"/>
          </a:p>
        </p:txBody>
      </p:sp>
      <p:sp>
        <p:nvSpPr>
          <p:cNvPr id="5" name="Text 3"/>
          <p:cNvSpPr/>
          <p:nvPr/>
        </p:nvSpPr>
        <p:spPr>
          <a:xfrm>
            <a:off x="548640" y="1755648"/>
            <a:ext cx="2670048" cy="603504"/>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9 : 1</a:t>
            </a:r>
            <a:endParaRPr lang="en-US" sz="3000" dirty="0"/>
          </a:p>
        </p:txBody>
      </p:sp>
      <p:sp>
        <p:nvSpPr>
          <p:cNvPr id="6" name="Text 4"/>
          <p:cNvSpPr/>
          <p:nvPr/>
        </p:nvSpPr>
        <p:spPr>
          <a:xfrm>
            <a:off x="685800" y="2395728"/>
            <a:ext cx="2395728" cy="457200"/>
          </a:xfrm>
          <a:prstGeom prst="rect">
            <a:avLst/>
          </a:prstGeom>
          <a:noFill/>
          <a:ln/>
        </p:spPr>
        <p:txBody>
          <a:bodyPr wrap="square" lIns="0" tIns="0" rIns="0" bIns="0" rtlCol="0" anchor="ctr"/>
          <a:lstStyle/>
          <a:p>
            <a:pPr marL="0" indent="0" algn="ctr">
              <a:buNone/>
            </a:pPr>
            <a:r>
              <a:rPr lang="en-US" sz="1150" dirty="0">
                <a:solidFill>
                  <a:srgbClr val="CFE6E4"/>
                </a:solidFill>
                <a:latin typeface="Calibri" pitchFamily="34" charset="0"/>
                <a:ea typeface="Calibri" pitchFamily="34" charset="-122"/>
                <a:cs typeface="Calibri" pitchFamily="34" charset="-120"/>
              </a:rPr>
              <a:t>RCTs : quasi-experimental</a:t>
            </a:r>
            <a:endParaRPr lang="en-US" sz="1150" dirty="0"/>
          </a:p>
        </p:txBody>
      </p:sp>
      <p:sp>
        <p:nvSpPr>
          <p:cNvPr id="7" name="Shape 5"/>
          <p:cNvSpPr/>
          <p:nvPr/>
        </p:nvSpPr>
        <p:spPr>
          <a:xfrm>
            <a:off x="3337560" y="1627632"/>
            <a:ext cx="2670048" cy="1371600"/>
          </a:xfrm>
          <a:prstGeom prst="roundRect">
            <a:avLst>
              <a:gd name="adj" fmla="val 8000"/>
            </a:avLst>
          </a:prstGeom>
          <a:solidFill>
            <a:srgbClr val="EFF6F6"/>
          </a:solidFill>
          <a:ln w="12700">
            <a:solidFill>
              <a:srgbClr val="EFF6F6"/>
            </a:solidFill>
            <a:prstDash val="solid"/>
          </a:ln>
        </p:spPr>
        <p:txBody>
          <a:bodyPr/>
          <a:lstStyle/>
          <a:p>
            <a:endParaRPr lang="en-US"/>
          </a:p>
        </p:txBody>
      </p:sp>
      <p:sp>
        <p:nvSpPr>
          <p:cNvPr id="8" name="Text 6"/>
          <p:cNvSpPr/>
          <p:nvPr/>
        </p:nvSpPr>
        <p:spPr>
          <a:xfrm>
            <a:off x="3337560" y="1755648"/>
            <a:ext cx="2670048" cy="603504"/>
          </a:xfrm>
          <a:prstGeom prst="rect">
            <a:avLst/>
          </a:prstGeom>
          <a:noFill/>
          <a:ln/>
        </p:spPr>
        <p:txBody>
          <a:bodyPr wrap="square" lIns="0" tIns="0" rIns="0" bIns="0" rtlCol="0" anchor="ctr"/>
          <a:lstStyle/>
          <a:p>
            <a:pPr marL="0" indent="0" algn="ctr">
              <a:buNone/>
            </a:pPr>
            <a:r>
              <a:rPr lang="en-US" sz="3000" b="1" dirty="0">
                <a:solidFill>
                  <a:srgbClr val="028090"/>
                </a:solidFill>
                <a:latin typeface="Cambria" pitchFamily="34" charset="0"/>
                <a:ea typeface="Cambria" pitchFamily="34" charset="-122"/>
                <a:cs typeface="Cambria" pitchFamily="34" charset="-120"/>
              </a:rPr>
              <a:t>28-120</a:t>
            </a:r>
            <a:endParaRPr lang="en-US" sz="3000" dirty="0"/>
          </a:p>
        </p:txBody>
      </p:sp>
      <p:sp>
        <p:nvSpPr>
          <p:cNvPr id="9" name="Text 7"/>
          <p:cNvSpPr/>
          <p:nvPr/>
        </p:nvSpPr>
        <p:spPr>
          <a:xfrm>
            <a:off x="3474720" y="2395728"/>
            <a:ext cx="2395728" cy="457200"/>
          </a:xfrm>
          <a:prstGeom prst="rect">
            <a:avLst/>
          </a:prstGeom>
          <a:noFill/>
          <a:ln/>
        </p:spPr>
        <p:txBody>
          <a:bodyPr wrap="square" lIns="0" tIns="0" rIns="0" bIns="0" rtlCol="0" anchor="ctr"/>
          <a:lstStyle/>
          <a:p>
            <a:pPr marL="0" indent="0" algn="ctr">
              <a:buNone/>
            </a:pPr>
            <a:r>
              <a:rPr lang="en-US" sz="1150" dirty="0">
                <a:solidFill>
                  <a:srgbClr val="4A5D63"/>
                </a:solidFill>
                <a:latin typeface="Calibri" pitchFamily="34" charset="0"/>
                <a:ea typeface="Calibri" pitchFamily="34" charset="-122"/>
                <a:cs typeface="Calibri" pitchFamily="34" charset="-120"/>
              </a:rPr>
              <a:t>participants per study</a:t>
            </a:r>
            <a:endParaRPr lang="en-US" sz="1150" dirty="0"/>
          </a:p>
        </p:txBody>
      </p:sp>
      <p:sp>
        <p:nvSpPr>
          <p:cNvPr id="10" name="Shape 8"/>
          <p:cNvSpPr/>
          <p:nvPr/>
        </p:nvSpPr>
        <p:spPr>
          <a:xfrm>
            <a:off x="6126480" y="1627632"/>
            <a:ext cx="2670048" cy="1371600"/>
          </a:xfrm>
          <a:prstGeom prst="roundRect">
            <a:avLst>
              <a:gd name="adj" fmla="val 8000"/>
            </a:avLst>
          </a:prstGeom>
          <a:solidFill>
            <a:srgbClr val="EFF6F6"/>
          </a:solidFill>
          <a:ln w="12700">
            <a:solidFill>
              <a:srgbClr val="EFF6F6"/>
            </a:solidFill>
            <a:prstDash val="solid"/>
          </a:ln>
        </p:spPr>
        <p:txBody>
          <a:bodyPr/>
          <a:lstStyle/>
          <a:p>
            <a:endParaRPr lang="en-US"/>
          </a:p>
        </p:txBody>
      </p:sp>
      <p:sp>
        <p:nvSpPr>
          <p:cNvPr id="11" name="Text 9"/>
          <p:cNvSpPr/>
          <p:nvPr/>
        </p:nvSpPr>
        <p:spPr>
          <a:xfrm>
            <a:off x="6126480" y="1755648"/>
            <a:ext cx="2670048" cy="603504"/>
          </a:xfrm>
          <a:prstGeom prst="rect">
            <a:avLst/>
          </a:prstGeom>
          <a:noFill/>
          <a:ln/>
        </p:spPr>
        <p:txBody>
          <a:bodyPr wrap="square" lIns="0" tIns="0" rIns="0" bIns="0" rtlCol="0" anchor="ctr"/>
          <a:lstStyle/>
          <a:p>
            <a:pPr marL="0" indent="0" algn="ctr">
              <a:buNone/>
            </a:pPr>
            <a:r>
              <a:rPr lang="en-US" sz="3000" b="1" dirty="0">
                <a:solidFill>
                  <a:srgbClr val="028090"/>
                </a:solidFill>
                <a:latin typeface="Cambria" pitchFamily="34" charset="0"/>
                <a:ea typeface="Cambria" pitchFamily="34" charset="-122"/>
                <a:cs typeface="Cambria" pitchFamily="34" charset="-120"/>
              </a:rPr>
              <a:t>6</a:t>
            </a:r>
            <a:endParaRPr lang="en-US" sz="3000" dirty="0"/>
          </a:p>
        </p:txBody>
      </p:sp>
      <p:sp>
        <p:nvSpPr>
          <p:cNvPr id="12" name="Text 10"/>
          <p:cNvSpPr/>
          <p:nvPr/>
        </p:nvSpPr>
        <p:spPr>
          <a:xfrm>
            <a:off x="6263640" y="2395728"/>
            <a:ext cx="2395728" cy="457200"/>
          </a:xfrm>
          <a:prstGeom prst="rect">
            <a:avLst/>
          </a:prstGeom>
          <a:noFill/>
          <a:ln/>
        </p:spPr>
        <p:txBody>
          <a:bodyPr wrap="square" lIns="0" tIns="0" rIns="0" bIns="0" rtlCol="0" anchor="ctr"/>
          <a:lstStyle/>
          <a:p>
            <a:pPr marL="0" indent="0" algn="ctr">
              <a:buNone/>
            </a:pPr>
            <a:r>
              <a:rPr lang="en-US" sz="1150" dirty="0">
                <a:solidFill>
                  <a:srgbClr val="4A5D63"/>
                </a:solidFill>
                <a:latin typeface="Calibri" pitchFamily="34" charset="0"/>
                <a:ea typeface="Calibri" pitchFamily="34" charset="-122"/>
                <a:cs typeface="Calibri" pitchFamily="34" charset="-120"/>
              </a:rPr>
              <a:t>countries (1 not reported)</a:t>
            </a:r>
            <a:endParaRPr lang="en-US" sz="1150" dirty="0"/>
          </a:p>
        </p:txBody>
      </p:sp>
      <p:sp>
        <p:nvSpPr>
          <p:cNvPr id="13" name="Shape 11"/>
          <p:cNvSpPr/>
          <p:nvPr/>
        </p:nvSpPr>
        <p:spPr>
          <a:xfrm>
            <a:off x="8915400" y="1627632"/>
            <a:ext cx="2670048" cy="1371600"/>
          </a:xfrm>
          <a:prstGeom prst="roundRect">
            <a:avLst>
              <a:gd name="adj" fmla="val 8000"/>
            </a:avLst>
          </a:prstGeom>
          <a:solidFill>
            <a:srgbClr val="EFF6F6"/>
          </a:solidFill>
          <a:ln w="12700">
            <a:solidFill>
              <a:srgbClr val="EFF6F6"/>
            </a:solidFill>
            <a:prstDash val="solid"/>
          </a:ln>
        </p:spPr>
        <p:txBody>
          <a:bodyPr/>
          <a:lstStyle/>
          <a:p>
            <a:endParaRPr lang="en-US"/>
          </a:p>
        </p:txBody>
      </p:sp>
      <p:sp>
        <p:nvSpPr>
          <p:cNvPr id="14" name="Text 12"/>
          <p:cNvSpPr/>
          <p:nvPr/>
        </p:nvSpPr>
        <p:spPr>
          <a:xfrm>
            <a:off x="8915400" y="1755648"/>
            <a:ext cx="2670048" cy="603504"/>
          </a:xfrm>
          <a:prstGeom prst="rect">
            <a:avLst/>
          </a:prstGeom>
          <a:noFill/>
          <a:ln/>
        </p:spPr>
        <p:txBody>
          <a:bodyPr wrap="square" lIns="0" tIns="0" rIns="0" bIns="0" rtlCol="0" anchor="ctr"/>
          <a:lstStyle/>
          <a:p>
            <a:pPr marL="0" indent="0" algn="ctr">
              <a:buNone/>
            </a:pPr>
            <a:r>
              <a:rPr lang="en-US" sz="3000" b="1" dirty="0">
                <a:solidFill>
                  <a:srgbClr val="028090"/>
                </a:solidFill>
                <a:latin typeface="Cambria" pitchFamily="34" charset="0"/>
                <a:ea typeface="Cambria" pitchFamily="34" charset="-122"/>
                <a:cs typeface="Cambria" pitchFamily="34" charset="-120"/>
              </a:rPr>
              <a:t>10</a:t>
            </a:r>
            <a:endParaRPr lang="en-US" sz="3000" dirty="0"/>
          </a:p>
        </p:txBody>
      </p:sp>
      <p:sp>
        <p:nvSpPr>
          <p:cNvPr id="15" name="Text 13"/>
          <p:cNvSpPr/>
          <p:nvPr/>
        </p:nvSpPr>
        <p:spPr>
          <a:xfrm>
            <a:off x="9052560" y="2395728"/>
            <a:ext cx="2395728" cy="457200"/>
          </a:xfrm>
          <a:prstGeom prst="rect">
            <a:avLst/>
          </a:prstGeom>
          <a:noFill/>
          <a:ln/>
        </p:spPr>
        <p:txBody>
          <a:bodyPr wrap="square" lIns="0" tIns="0" rIns="0" bIns="0" rtlCol="0" anchor="ctr"/>
          <a:lstStyle/>
          <a:p>
            <a:pPr marL="0" indent="0" algn="ctr">
              <a:buNone/>
            </a:pPr>
            <a:r>
              <a:rPr lang="en-US" sz="1150" dirty="0">
                <a:solidFill>
                  <a:srgbClr val="4A5D63"/>
                </a:solidFill>
                <a:latin typeface="Calibri" pitchFamily="34" charset="0"/>
                <a:ea typeface="Calibri" pitchFamily="34" charset="-122"/>
                <a:cs typeface="Calibri" pitchFamily="34" charset="-120"/>
              </a:rPr>
              <a:t>different clinical procedures</a:t>
            </a:r>
            <a:endParaRPr lang="en-US" sz="1150" dirty="0"/>
          </a:p>
        </p:txBody>
      </p:sp>
      <p:sp>
        <p:nvSpPr>
          <p:cNvPr id="16" name="Shape 14"/>
          <p:cNvSpPr/>
          <p:nvPr/>
        </p:nvSpPr>
        <p:spPr>
          <a:xfrm>
            <a:off x="548640" y="3246120"/>
            <a:ext cx="11064240" cy="658368"/>
          </a:xfrm>
          <a:prstGeom prst="roundRect">
            <a:avLst>
              <a:gd name="adj" fmla="val 16667"/>
            </a:avLst>
          </a:prstGeom>
          <a:solidFill>
            <a:srgbClr val="F7FAFA"/>
          </a:solidFill>
          <a:ln w="12700">
            <a:solidFill>
              <a:srgbClr val="F7FAFA"/>
            </a:solidFill>
            <a:prstDash val="solid"/>
          </a:ln>
        </p:spPr>
        <p:txBody>
          <a:bodyPr/>
          <a:lstStyle/>
          <a:p>
            <a:endParaRPr lang="en-US"/>
          </a:p>
        </p:txBody>
      </p:sp>
      <p:sp>
        <p:nvSpPr>
          <p:cNvPr id="17" name="Shape 15"/>
          <p:cNvSpPr/>
          <p:nvPr/>
        </p:nvSpPr>
        <p:spPr>
          <a:xfrm>
            <a:off x="777240" y="3401568"/>
            <a:ext cx="347472" cy="347472"/>
          </a:xfrm>
          <a:prstGeom prst="roundRect">
            <a:avLst>
              <a:gd name="adj" fmla="val 15789"/>
            </a:avLst>
          </a:prstGeom>
          <a:solidFill>
            <a:srgbClr val="028090"/>
          </a:solidFill>
          <a:ln/>
        </p:spPr>
        <p:txBody>
          <a:bodyPr/>
          <a:lstStyle/>
          <a:p>
            <a:endParaRPr lang="en-US"/>
          </a:p>
        </p:txBody>
      </p:sp>
      <p:sp>
        <p:nvSpPr>
          <p:cNvPr id="18" name="Text 16"/>
          <p:cNvSpPr/>
          <p:nvPr/>
        </p:nvSpPr>
        <p:spPr>
          <a:xfrm>
            <a:off x="1280160" y="3401568"/>
            <a:ext cx="2377440" cy="347472"/>
          </a:xfrm>
          <a:prstGeom prst="rect">
            <a:avLst/>
          </a:prstGeom>
          <a:noFill/>
          <a:ln/>
        </p:spPr>
        <p:txBody>
          <a:bodyPr wrap="square" lIns="0" tIns="0" rIns="0" bIns="0" rtlCol="0" anchor="ctr"/>
          <a:lstStyle/>
          <a:p>
            <a:pPr marL="0" indent="0">
              <a:buNone/>
            </a:pPr>
            <a:r>
              <a:rPr lang="en-US" sz="1400" b="1" dirty="0">
                <a:solidFill>
                  <a:srgbClr val="0A3D46"/>
                </a:solidFill>
                <a:latin typeface="Cambria" pitchFamily="34" charset="0"/>
                <a:ea typeface="Cambria" pitchFamily="34" charset="-122"/>
                <a:cs typeface="Cambria" pitchFamily="34" charset="-120"/>
              </a:rPr>
              <a:t>Orthodontics</a:t>
            </a:r>
            <a:endParaRPr lang="en-US" sz="1400" dirty="0"/>
          </a:p>
        </p:txBody>
      </p:sp>
      <p:sp>
        <p:nvSpPr>
          <p:cNvPr id="19" name="Text 17"/>
          <p:cNvSpPr/>
          <p:nvPr/>
        </p:nvSpPr>
        <p:spPr>
          <a:xfrm>
            <a:off x="3657600" y="3401568"/>
            <a:ext cx="1188720" cy="347472"/>
          </a:xfrm>
          <a:prstGeom prst="rect">
            <a:avLst/>
          </a:prstGeom>
          <a:noFill/>
          <a:ln/>
        </p:spPr>
        <p:txBody>
          <a:bodyPr wrap="square" lIns="0" tIns="0" rIns="0" bIns="0" rtlCol="0" anchor="ctr"/>
          <a:lstStyle/>
          <a:p>
            <a:pPr marL="0" indent="0">
              <a:buNone/>
            </a:pPr>
            <a:r>
              <a:rPr lang="en-US" sz="1250" b="1" dirty="0">
                <a:solidFill>
                  <a:srgbClr val="028090"/>
                </a:solidFill>
                <a:latin typeface="Calibri" pitchFamily="34" charset="0"/>
                <a:ea typeface="Calibri" pitchFamily="34" charset="-122"/>
                <a:cs typeface="Calibri" pitchFamily="34" charset="-120"/>
              </a:rPr>
              <a:t>3 studies</a:t>
            </a:r>
            <a:endParaRPr lang="en-US" sz="1250" dirty="0"/>
          </a:p>
        </p:txBody>
      </p:sp>
      <p:sp>
        <p:nvSpPr>
          <p:cNvPr id="20" name="Text 18"/>
          <p:cNvSpPr/>
          <p:nvPr/>
        </p:nvSpPr>
        <p:spPr>
          <a:xfrm>
            <a:off x="4846320" y="3401568"/>
            <a:ext cx="6492240" cy="347472"/>
          </a:xfrm>
          <a:prstGeom prst="rect">
            <a:avLst/>
          </a:prstGeom>
          <a:noFill/>
          <a:ln/>
        </p:spPr>
        <p:txBody>
          <a:bodyPr wrap="square" lIns="0" tIns="0" rIns="0" bIns="0" rtlCol="0" anchor="ctr"/>
          <a:lstStyle/>
          <a:p>
            <a:pPr marL="0" indent="0">
              <a:buNone/>
            </a:pPr>
            <a:r>
              <a:rPr lang="en-US" sz="1200" dirty="0">
                <a:solidFill>
                  <a:srgbClr val="4A5D63"/>
                </a:solidFill>
                <a:latin typeface="Calibri" pitchFamily="34" charset="0"/>
                <a:ea typeface="Calibri" pitchFamily="34" charset="-122"/>
                <a:cs typeface="Calibri" pitchFamily="34" charset="-120"/>
              </a:rPr>
              <a:t>Cast trimming · Adam's clasp · wire bending</a:t>
            </a:r>
            <a:endParaRPr lang="en-US" sz="1200" dirty="0"/>
          </a:p>
        </p:txBody>
      </p:sp>
      <p:sp>
        <p:nvSpPr>
          <p:cNvPr id="21" name="Shape 19"/>
          <p:cNvSpPr/>
          <p:nvPr/>
        </p:nvSpPr>
        <p:spPr>
          <a:xfrm>
            <a:off x="548640" y="3995928"/>
            <a:ext cx="11064240" cy="658368"/>
          </a:xfrm>
          <a:prstGeom prst="roundRect">
            <a:avLst>
              <a:gd name="adj" fmla="val 16667"/>
            </a:avLst>
          </a:prstGeom>
          <a:solidFill>
            <a:srgbClr val="F7FAFA"/>
          </a:solidFill>
          <a:ln w="12700">
            <a:solidFill>
              <a:srgbClr val="F7FAFA"/>
            </a:solidFill>
            <a:prstDash val="solid"/>
          </a:ln>
        </p:spPr>
        <p:txBody>
          <a:bodyPr/>
          <a:lstStyle/>
          <a:p>
            <a:endParaRPr lang="en-US"/>
          </a:p>
        </p:txBody>
      </p:sp>
      <p:sp>
        <p:nvSpPr>
          <p:cNvPr id="22" name="Shape 20"/>
          <p:cNvSpPr/>
          <p:nvPr/>
        </p:nvSpPr>
        <p:spPr>
          <a:xfrm>
            <a:off x="777240" y="4151376"/>
            <a:ext cx="347472" cy="347472"/>
          </a:xfrm>
          <a:prstGeom prst="roundRect">
            <a:avLst>
              <a:gd name="adj" fmla="val 15789"/>
            </a:avLst>
          </a:prstGeom>
          <a:solidFill>
            <a:srgbClr val="02C39A"/>
          </a:solidFill>
          <a:ln/>
        </p:spPr>
        <p:txBody>
          <a:bodyPr/>
          <a:lstStyle/>
          <a:p>
            <a:endParaRPr lang="en-US"/>
          </a:p>
        </p:txBody>
      </p:sp>
      <p:sp>
        <p:nvSpPr>
          <p:cNvPr id="23" name="Text 21"/>
          <p:cNvSpPr/>
          <p:nvPr/>
        </p:nvSpPr>
        <p:spPr>
          <a:xfrm>
            <a:off x="1280160" y="4151376"/>
            <a:ext cx="2377440" cy="347472"/>
          </a:xfrm>
          <a:prstGeom prst="rect">
            <a:avLst/>
          </a:prstGeom>
          <a:noFill/>
          <a:ln/>
        </p:spPr>
        <p:txBody>
          <a:bodyPr wrap="square" lIns="0" tIns="0" rIns="0" bIns="0" rtlCol="0" anchor="ctr"/>
          <a:lstStyle/>
          <a:p>
            <a:pPr marL="0" indent="0">
              <a:buNone/>
            </a:pPr>
            <a:r>
              <a:rPr lang="en-US" sz="1400" b="1" dirty="0">
                <a:solidFill>
                  <a:srgbClr val="0A3D46"/>
                </a:solidFill>
                <a:latin typeface="Cambria" pitchFamily="34" charset="0"/>
                <a:ea typeface="Cambria" pitchFamily="34" charset="-122"/>
                <a:cs typeface="Cambria" pitchFamily="34" charset="-120"/>
              </a:rPr>
              <a:t>Operative dentistry</a:t>
            </a:r>
            <a:endParaRPr lang="en-US" sz="1400" dirty="0"/>
          </a:p>
        </p:txBody>
      </p:sp>
      <p:sp>
        <p:nvSpPr>
          <p:cNvPr id="24" name="Text 22"/>
          <p:cNvSpPr/>
          <p:nvPr/>
        </p:nvSpPr>
        <p:spPr>
          <a:xfrm>
            <a:off x="3657600" y="4151376"/>
            <a:ext cx="1188720" cy="347472"/>
          </a:xfrm>
          <a:prstGeom prst="rect">
            <a:avLst/>
          </a:prstGeom>
          <a:noFill/>
          <a:ln/>
        </p:spPr>
        <p:txBody>
          <a:bodyPr wrap="square" lIns="0" tIns="0" rIns="0" bIns="0" rtlCol="0" anchor="ctr"/>
          <a:lstStyle/>
          <a:p>
            <a:pPr marL="0" indent="0">
              <a:buNone/>
            </a:pPr>
            <a:r>
              <a:rPr lang="en-US" sz="1250" b="1" dirty="0">
                <a:solidFill>
                  <a:srgbClr val="02C39A"/>
                </a:solidFill>
                <a:latin typeface="Calibri" pitchFamily="34" charset="0"/>
                <a:ea typeface="Calibri" pitchFamily="34" charset="-122"/>
                <a:cs typeface="Calibri" pitchFamily="34" charset="-120"/>
              </a:rPr>
              <a:t>3 studies</a:t>
            </a:r>
            <a:endParaRPr lang="en-US" sz="1250" dirty="0"/>
          </a:p>
        </p:txBody>
      </p:sp>
      <p:sp>
        <p:nvSpPr>
          <p:cNvPr id="25" name="Text 23"/>
          <p:cNvSpPr/>
          <p:nvPr/>
        </p:nvSpPr>
        <p:spPr>
          <a:xfrm>
            <a:off x="4846320" y="4151376"/>
            <a:ext cx="6492240" cy="347472"/>
          </a:xfrm>
          <a:prstGeom prst="rect">
            <a:avLst/>
          </a:prstGeom>
          <a:noFill/>
          <a:ln/>
        </p:spPr>
        <p:txBody>
          <a:bodyPr wrap="square" lIns="0" tIns="0" rIns="0" bIns="0" rtlCol="0" anchor="ctr"/>
          <a:lstStyle/>
          <a:p>
            <a:pPr marL="0" indent="0">
              <a:buNone/>
            </a:pPr>
            <a:r>
              <a:rPr lang="en-US" sz="1200" dirty="0">
                <a:solidFill>
                  <a:srgbClr val="4A5D63"/>
                </a:solidFill>
                <a:latin typeface="Calibri" pitchFamily="34" charset="0"/>
                <a:ea typeface="Calibri" pitchFamily="34" charset="-122"/>
                <a:cs typeface="Calibri" pitchFamily="34" charset="-120"/>
              </a:rPr>
              <a:t>Class I &amp; II cavity preparation · light-curing technique</a:t>
            </a:r>
            <a:endParaRPr lang="en-US" sz="1200" dirty="0"/>
          </a:p>
        </p:txBody>
      </p:sp>
      <p:sp>
        <p:nvSpPr>
          <p:cNvPr id="26" name="Shape 24"/>
          <p:cNvSpPr/>
          <p:nvPr/>
        </p:nvSpPr>
        <p:spPr>
          <a:xfrm>
            <a:off x="548640" y="4745736"/>
            <a:ext cx="11064240" cy="658368"/>
          </a:xfrm>
          <a:prstGeom prst="roundRect">
            <a:avLst>
              <a:gd name="adj" fmla="val 16667"/>
            </a:avLst>
          </a:prstGeom>
          <a:solidFill>
            <a:srgbClr val="F7FAFA"/>
          </a:solidFill>
          <a:ln w="12700">
            <a:solidFill>
              <a:srgbClr val="F7FAFA"/>
            </a:solidFill>
            <a:prstDash val="solid"/>
          </a:ln>
        </p:spPr>
        <p:txBody>
          <a:bodyPr/>
          <a:lstStyle/>
          <a:p>
            <a:endParaRPr lang="en-US"/>
          </a:p>
        </p:txBody>
      </p:sp>
      <p:sp>
        <p:nvSpPr>
          <p:cNvPr id="27" name="Shape 25"/>
          <p:cNvSpPr/>
          <p:nvPr/>
        </p:nvSpPr>
        <p:spPr>
          <a:xfrm>
            <a:off x="777240" y="4901184"/>
            <a:ext cx="347472" cy="347472"/>
          </a:xfrm>
          <a:prstGeom prst="roundRect">
            <a:avLst>
              <a:gd name="adj" fmla="val 15789"/>
            </a:avLst>
          </a:prstGeom>
          <a:solidFill>
            <a:srgbClr val="D98A2B"/>
          </a:solidFill>
          <a:ln/>
        </p:spPr>
        <p:txBody>
          <a:bodyPr/>
          <a:lstStyle/>
          <a:p>
            <a:endParaRPr lang="en-US"/>
          </a:p>
        </p:txBody>
      </p:sp>
      <p:sp>
        <p:nvSpPr>
          <p:cNvPr id="28" name="Text 26"/>
          <p:cNvSpPr/>
          <p:nvPr/>
        </p:nvSpPr>
        <p:spPr>
          <a:xfrm>
            <a:off x="1280160" y="4901184"/>
            <a:ext cx="2377440" cy="347472"/>
          </a:xfrm>
          <a:prstGeom prst="rect">
            <a:avLst/>
          </a:prstGeom>
          <a:noFill/>
          <a:ln/>
        </p:spPr>
        <p:txBody>
          <a:bodyPr wrap="square" lIns="0" tIns="0" rIns="0" bIns="0" rtlCol="0" anchor="ctr"/>
          <a:lstStyle/>
          <a:p>
            <a:pPr marL="0" indent="0">
              <a:buNone/>
            </a:pPr>
            <a:r>
              <a:rPr lang="en-US" sz="1400" b="1" dirty="0">
                <a:solidFill>
                  <a:srgbClr val="0A3D46"/>
                </a:solidFill>
                <a:latin typeface="Cambria" pitchFamily="34" charset="0"/>
                <a:ea typeface="Cambria" pitchFamily="34" charset="-122"/>
                <a:cs typeface="Cambria" pitchFamily="34" charset="-120"/>
              </a:rPr>
              <a:t>Prosthodontics</a:t>
            </a:r>
            <a:endParaRPr lang="en-US" sz="1400" dirty="0"/>
          </a:p>
        </p:txBody>
      </p:sp>
      <p:sp>
        <p:nvSpPr>
          <p:cNvPr id="29" name="Text 27"/>
          <p:cNvSpPr/>
          <p:nvPr/>
        </p:nvSpPr>
        <p:spPr>
          <a:xfrm>
            <a:off x="3657600" y="4901184"/>
            <a:ext cx="1188720" cy="347472"/>
          </a:xfrm>
          <a:prstGeom prst="rect">
            <a:avLst/>
          </a:prstGeom>
          <a:noFill/>
          <a:ln/>
        </p:spPr>
        <p:txBody>
          <a:bodyPr wrap="square" lIns="0" tIns="0" rIns="0" bIns="0" rtlCol="0" anchor="ctr"/>
          <a:lstStyle/>
          <a:p>
            <a:pPr marL="0" indent="0">
              <a:buNone/>
            </a:pPr>
            <a:r>
              <a:rPr lang="en-US" sz="1250" b="1" dirty="0">
                <a:solidFill>
                  <a:srgbClr val="D98A2B"/>
                </a:solidFill>
                <a:latin typeface="Calibri" pitchFamily="34" charset="0"/>
                <a:ea typeface="Calibri" pitchFamily="34" charset="-122"/>
                <a:cs typeface="Calibri" pitchFamily="34" charset="-120"/>
              </a:rPr>
              <a:t>3 studies</a:t>
            </a:r>
            <a:endParaRPr lang="en-US" sz="1250" dirty="0"/>
          </a:p>
        </p:txBody>
      </p:sp>
      <p:sp>
        <p:nvSpPr>
          <p:cNvPr id="30" name="Text 28"/>
          <p:cNvSpPr/>
          <p:nvPr/>
        </p:nvSpPr>
        <p:spPr>
          <a:xfrm>
            <a:off x="4846320" y="4901184"/>
            <a:ext cx="6492240" cy="347472"/>
          </a:xfrm>
          <a:prstGeom prst="rect">
            <a:avLst/>
          </a:prstGeom>
          <a:noFill/>
          <a:ln/>
        </p:spPr>
        <p:txBody>
          <a:bodyPr wrap="square" lIns="0" tIns="0" rIns="0" bIns="0" rtlCol="0" anchor="ctr"/>
          <a:lstStyle/>
          <a:p>
            <a:pPr marL="0" indent="0">
              <a:buNone/>
            </a:pPr>
            <a:r>
              <a:rPr lang="en-US" sz="1200" dirty="0">
                <a:solidFill>
                  <a:srgbClr val="4A5D63"/>
                </a:solidFill>
                <a:latin typeface="Calibri" pitchFamily="34" charset="0"/>
                <a:ea typeface="Calibri" pitchFamily="34" charset="-122"/>
                <a:cs typeface="Calibri" pitchFamily="34" charset="-120"/>
              </a:rPr>
              <a:t>FRC post restorations · altered cast · arrangement of denture artificial teeth</a:t>
            </a:r>
            <a:endParaRPr lang="en-US" sz="1200" dirty="0"/>
          </a:p>
        </p:txBody>
      </p:sp>
      <p:sp>
        <p:nvSpPr>
          <p:cNvPr id="31" name="Shape 29"/>
          <p:cNvSpPr/>
          <p:nvPr/>
        </p:nvSpPr>
        <p:spPr>
          <a:xfrm>
            <a:off x="548640" y="5495544"/>
            <a:ext cx="11064240" cy="658368"/>
          </a:xfrm>
          <a:prstGeom prst="roundRect">
            <a:avLst>
              <a:gd name="adj" fmla="val 16667"/>
            </a:avLst>
          </a:prstGeom>
          <a:solidFill>
            <a:srgbClr val="F7FAFA"/>
          </a:solidFill>
          <a:ln w="12700">
            <a:solidFill>
              <a:srgbClr val="F7FAFA"/>
            </a:solidFill>
            <a:prstDash val="solid"/>
          </a:ln>
        </p:spPr>
        <p:txBody>
          <a:bodyPr/>
          <a:lstStyle/>
          <a:p>
            <a:endParaRPr lang="en-US"/>
          </a:p>
        </p:txBody>
      </p:sp>
      <p:sp>
        <p:nvSpPr>
          <p:cNvPr id="32" name="Shape 30"/>
          <p:cNvSpPr/>
          <p:nvPr/>
        </p:nvSpPr>
        <p:spPr>
          <a:xfrm>
            <a:off x="777240" y="5650992"/>
            <a:ext cx="347472" cy="347472"/>
          </a:xfrm>
          <a:prstGeom prst="roundRect">
            <a:avLst>
              <a:gd name="adj" fmla="val 15789"/>
            </a:avLst>
          </a:prstGeom>
          <a:solidFill>
            <a:srgbClr val="6E8B94"/>
          </a:solidFill>
          <a:ln/>
        </p:spPr>
        <p:txBody>
          <a:bodyPr/>
          <a:lstStyle/>
          <a:p>
            <a:endParaRPr lang="en-US"/>
          </a:p>
        </p:txBody>
      </p:sp>
      <p:sp>
        <p:nvSpPr>
          <p:cNvPr id="33" name="Text 31"/>
          <p:cNvSpPr/>
          <p:nvPr/>
        </p:nvSpPr>
        <p:spPr>
          <a:xfrm>
            <a:off x="1280160" y="5650992"/>
            <a:ext cx="2377440" cy="347472"/>
          </a:xfrm>
          <a:prstGeom prst="rect">
            <a:avLst/>
          </a:prstGeom>
          <a:noFill/>
          <a:ln/>
        </p:spPr>
        <p:txBody>
          <a:bodyPr wrap="square" lIns="0" tIns="0" rIns="0" bIns="0" rtlCol="0" anchor="ctr"/>
          <a:lstStyle/>
          <a:p>
            <a:pPr marL="0" indent="0">
              <a:buNone/>
            </a:pPr>
            <a:r>
              <a:rPr lang="en-US" sz="1400" b="1" dirty="0">
                <a:solidFill>
                  <a:srgbClr val="0A3D46"/>
                </a:solidFill>
                <a:latin typeface="Cambria" pitchFamily="34" charset="0"/>
                <a:ea typeface="Cambria" pitchFamily="34" charset="-122"/>
                <a:cs typeface="Cambria" pitchFamily="34" charset="-120"/>
              </a:rPr>
              <a:t>Endodontics</a:t>
            </a:r>
            <a:endParaRPr lang="en-US" sz="1400" dirty="0"/>
          </a:p>
        </p:txBody>
      </p:sp>
      <p:sp>
        <p:nvSpPr>
          <p:cNvPr id="34" name="Text 32"/>
          <p:cNvSpPr/>
          <p:nvPr/>
        </p:nvSpPr>
        <p:spPr>
          <a:xfrm>
            <a:off x="3657600" y="5650992"/>
            <a:ext cx="1188720" cy="347472"/>
          </a:xfrm>
          <a:prstGeom prst="rect">
            <a:avLst/>
          </a:prstGeom>
          <a:noFill/>
          <a:ln/>
        </p:spPr>
        <p:txBody>
          <a:bodyPr wrap="square" lIns="0" tIns="0" rIns="0" bIns="0" rtlCol="0" anchor="ctr"/>
          <a:lstStyle/>
          <a:p>
            <a:pPr marL="0" indent="0">
              <a:buNone/>
            </a:pPr>
            <a:r>
              <a:rPr lang="en-US" sz="1250" b="1" dirty="0">
                <a:solidFill>
                  <a:srgbClr val="6E8B94"/>
                </a:solidFill>
                <a:latin typeface="Calibri" pitchFamily="34" charset="0"/>
                <a:ea typeface="Calibri" pitchFamily="34" charset="-122"/>
                <a:cs typeface="Calibri" pitchFamily="34" charset="-120"/>
              </a:rPr>
              <a:t>1 study</a:t>
            </a:r>
            <a:endParaRPr lang="en-US" sz="1250" dirty="0"/>
          </a:p>
        </p:txBody>
      </p:sp>
      <p:sp>
        <p:nvSpPr>
          <p:cNvPr id="35" name="Text 33"/>
          <p:cNvSpPr/>
          <p:nvPr/>
        </p:nvSpPr>
        <p:spPr>
          <a:xfrm>
            <a:off x="4846320" y="5650992"/>
            <a:ext cx="6492240" cy="347472"/>
          </a:xfrm>
          <a:prstGeom prst="rect">
            <a:avLst/>
          </a:prstGeom>
          <a:noFill/>
          <a:ln/>
        </p:spPr>
        <p:txBody>
          <a:bodyPr wrap="square" lIns="0" tIns="0" rIns="0" bIns="0" rtlCol="0" anchor="ctr"/>
          <a:lstStyle/>
          <a:p>
            <a:pPr marL="0" indent="0">
              <a:buNone/>
            </a:pPr>
            <a:r>
              <a:rPr lang="en-US" sz="1200" dirty="0">
                <a:solidFill>
                  <a:srgbClr val="4A5D63"/>
                </a:solidFill>
                <a:latin typeface="Calibri" pitchFamily="34" charset="0"/>
                <a:ea typeface="Calibri" pitchFamily="34" charset="-122"/>
                <a:cs typeface="Calibri" pitchFamily="34" charset="-120"/>
              </a:rPr>
              <a:t>Working length with an electronic apex locator</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5C9B4B-B367-25E0-1FDE-4A135A3132D4}"/>
              </a:ext>
            </a:extLst>
          </p:cNvPr>
          <p:cNvPicPr>
            <a:picLocks noChangeAspect="1"/>
          </p:cNvPicPr>
          <p:nvPr/>
        </p:nvPicPr>
        <p:blipFill>
          <a:blip r:embed="rId3"/>
          <a:srcRect l="5128" t="23162" r="5128" b="56069"/>
          <a:stretch>
            <a:fillRect/>
          </a:stretch>
        </p:blipFill>
        <p:spPr>
          <a:xfrm>
            <a:off x="1981200" y="2266440"/>
            <a:ext cx="7643446" cy="2653368"/>
          </a:xfrm>
          <a:prstGeom prst="rect">
            <a:avLst/>
          </a:prstGeom>
        </p:spPr>
      </p:pic>
      <p:sp>
        <p:nvSpPr>
          <p:cNvPr id="6" name="Text 0">
            <a:extLst>
              <a:ext uri="{FF2B5EF4-FFF2-40B4-BE49-F238E27FC236}">
                <a16:creationId xmlns:a16="http://schemas.microsoft.com/office/drawing/2014/main" id="{7F9F468E-72EB-617B-2B5C-FB3F7145B42D}"/>
              </a:ext>
            </a:extLst>
          </p:cNvPr>
          <p:cNvSpPr/>
          <p:nvPr/>
        </p:nvSpPr>
        <p:spPr>
          <a:xfrm>
            <a:off x="548640" y="347472"/>
            <a:ext cx="11064240" cy="685800"/>
          </a:xfrm>
          <a:prstGeom prst="rect">
            <a:avLst/>
          </a:prstGeom>
          <a:noFill/>
          <a:ln/>
        </p:spPr>
        <p:txBody>
          <a:bodyPr wrap="square" lIns="0" tIns="0" rIns="0" bIns="0" rtlCol="0" anchor="ctr"/>
          <a:lstStyle/>
          <a:p>
            <a:pPr marL="0" indent="0" algn="l">
              <a:buNone/>
            </a:pPr>
            <a:r>
              <a:rPr lang="en-US" sz="3200" b="1" dirty="0">
                <a:solidFill>
                  <a:srgbClr val="0A3D46"/>
                </a:solidFill>
                <a:latin typeface="Cambria" pitchFamily="34" charset="0"/>
                <a:ea typeface="Cambria" pitchFamily="34" charset="-122"/>
                <a:cs typeface="Cambria" pitchFamily="34" charset="-120"/>
              </a:rPr>
              <a:t>Findings Vary Across Research  </a:t>
            </a:r>
            <a:endParaRPr lang="en-US" sz="3200" dirty="0"/>
          </a:p>
        </p:txBody>
      </p:sp>
      <p:sp>
        <p:nvSpPr>
          <p:cNvPr id="7" name="Text 1">
            <a:extLst>
              <a:ext uri="{FF2B5EF4-FFF2-40B4-BE49-F238E27FC236}">
                <a16:creationId xmlns:a16="http://schemas.microsoft.com/office/drawing/2014/main" id="{D59ADAF3-2660-30C2-8453-8D077F893FD8}"/>
              </a:ext>
            </a:extLst>
          </p:cNvPr>
          <p:cNvSpPr/>
          <p:nvPr/>
        </p:nvSpPr>
        <p:spPr>
          <a:xfrm>
            <a:off x="2275840" y="1050544"/>
            <a:ext cx="11064240" cy="365760"/>
          </a:xfrm>
          <a:prstGeom prst="rect">
            <a:avLst/>
          </a:prstGeom>
          <a:noFill/>
          <a:ln/>
        </p:spPr>
        <p:txBody>
          <a:bodyPr wrap="square" lIns="0" tIns="0" rIns="0" bIns="0" rtlCol="0" anchor="ctr"/>
          <a:lstStyle/>
          <a:p>
            <a:pPr marL="0" indent="0">
              <a:buNone/>
            </a:pPr>
            <a:r>
              <a:rPr lang="en-US" sz="1400" i="1" dirty="0">
                <a:solidFill>
                  <a:srgbClr val="028090"/>
                </a:solidFill>
                <a:latin typeface="Calibri" pitchFamily="34" charset="0"/>
                <a:ea typeface="Calibri" pitchFamily="34" charset="-122"/>
                <a:cs typeface="Calibri" pitchFamily="34" charset="-120"/>
              </a:rPr>
              <a:t>Data overview of included studies </a:t>
            </a:r>
            <a:endParaRPr lang="en-US" sz="1400" dirty="0"/>
          </a:p>
        </p:txBody>
      </p:sp>
    </p:spTree>
    <p:extLst>
      <p:ext uri="{BB962C8B-B14F-4D97-AF65-F5344CB8AC3E}">
        <p14:creationId xmlns:p14="http://schemas.microsoft.com/office/powerpoint/2010/main" val="2122325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CBAD6-D88F-4BEC-AC89-73E8432F502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5C6C1B9-E402-6EDD-4553-E53C4353092F}"/>
              </a:ext>
            </a:extLst>
          </p:cNvPr>
          <p:cNvPicPr>
            <a:picLocks noChangeAspect="1"/>
          </p:cNvPicPr>
          <p:nvPr/>
        </p:nvPicPr>
        <p:blipFill>
          <a:blip r:embed="rId3"/>
          <a:srcRect l="41954" t="75182" r="7693" b="11965"/>
          <a:stretch>
            <a:fillRect/>
          </a:stretch>
        </p:blipFill>
        <p:spPr>
          <a:xfrm>
            <a:off x="5345722" y="2039952"/>
            <a:ext cx="5802265" cy="2221523"/>
          </a:xfrm>
          <a:prstGeom prst="rect">
            <a:avLst/>
          </a:prstGeom>
        </p:spPr>
      </p:pic>
      <p:sp>
        <p:nvSpPr>
          <p:cNvPr id="2" name="TextBox 1">
            <a:extLst>
              <a:ext uri="{FF2B5EF4-FFF2-40B4-BE49-F238E27FC236}">
                <a16:creationId xmlns:a16="http://schemas.microsoft.com/office/drawing/2014/main" id="{7BD74BA0-80D0-87B0-E3C8-5C59BAF7816E}"/>
              </a:ext>
            </a:extLst>
          </p:cNvPr>
          <p:cNvSpPr txBox="1"/>
          <p:nvPr/>
        </p:nvSpPr>
        <p:spPr>
          <a:xfrm>
            <a:off x="902676" y="2853172"/>
            <a:ext cx="4255477" cy="923330"/>
          </a:xfrm>
          <a:prstGeom prst="rect">
            <a:avLst/>
          </a:prstGeom>
          <a:noFill/>
        </p:spPr>
        <p:txBody>
          <a:bodyPr wrap="square" rtlCol="0">
            <a:spAutoFit/>
          </a:bodyPr>
          <a:lstStyle/>
          <a:p>
            <a:pPr algn="just"/>
            <a:r>
              <a:rPr lang="en-GB" dirty="0">
                <a:latin typeface="Cambria" panose="02040503050406030204" pitchFamily="18" charset="0"/>
              </a:rPr>
              <a:t>Meta-analysis highlighted a positive impact of video-based learning over live demonstrations</a:t>
            </a:r>
            <a:endParaRPr lang="en-US" dirty="0">
              <a:latin typeface="Cambria" panose="02040503050406030204" pitchFamily="18" charset="0"/>
            </a:endParaRPr>
          </a:p>
        </p:txBody>
      </p:sp>
      <p:sp>
        <p:nvSpPr>
          <p:cNvPr id="4" name="Text 0">
            <a:extLst>
              <a:ext uri="{FF2B5EF4-FFF2-40B4-BE49-F238E27FC236}">
                <a16:creationId xmlns:a16="http://schemas.microsoft.com/office/drawing/2014/main" id="{6E4E3090-18B8-B448-0D73-CD2159BEC651}"/>
              </a:ext>
            </a:extLst>
          </p:cNvPr>
          <p:cNvSpPr/>
          <p:nvPr/>
        </p:nvSpPr>
        <p:spPr>
          <a:xfrm>
            <a:off x="548640" y="347472"/>
            <a:ext cx="11064240" cy="685800"/>
          </a:xfrm>
          <a:prstGeom prst="rect">
            <a:avLst/>
          </a:prstGeom>
          <a:noFill/>
          <a:ln/>
        </p:spPr>
        <p:txBody>
          <a:bodyPr wrap="square" lIns="0" tIns="0" rIns="0" bIns="0" rtlCol="0" anchor="ctr"/>
          <a:lstStyle/>
          <a:p>
            <a:pPr marL="0" indent="0" algn="l">
              <a:buNone/>
            </a:pPr>
            <a:r>
              <a:rPr lang="en-US" sz="3200" b="1" dirty="0">
                <a:solidFill>
                  <a:srgbClr val="0A3D46"/>
                </a:solidFill>
                <a:latin typeface="Cambria" pitchFamily="34" charset="0"/>
                <a:ea typeface="Cambria" pitchFamily="34" charset="-122"/>
                <a:cs typeface="Cambria" pitchFamily="34" charset="-120"/>
              </a:rPr>
              <a:t>Meta-Analysis</a:t>
            </a:r>
            <a:endParaRPr lang="en-US" sz="3200" dirty="0"/>
          </a:p>
        </p:txBody>
      </p:sp>
      <p:sp>
        <p:nvSpPr>
          <p:cNvPr id="6" name="Text 1">
            <a:extLst>
              <a:ext uri="{FF2B5EF4-FFF2-40B4-BE49-F238E27FC236}">
                <a16:creationId xmlns:a16="http://schemas.microsoft.com/office/drawing/2014/main" id="{C89EE70F-0796-5FCA-39D3-3A5FD025D51E}"/>
              </a:ext>
            </a:extLst>
          </p:cNvPr>
          <p:cNvSpPr/>
          <p:nvPr/>
        </p:nvSpPr>
        <p:spPr>
          <a:xfrm>
            <a:off x="1356602" y="947122"/>
            <a:ext cx="11064240" cy="365760"/>
          </a:xfrm>
          <a:prstGeom prst="rect">
            <a:avLst/>
          </a:prstGeom>
          <a:noFill/>
          <a:ln/>
        </p:spPr>
        <p:txBody>
          <a:bodyPr wrap="square" lIns="0" tIns="0" rIns="0" bIns="0" rtlCol="0" anchor="ctr"/>
          <a:lstStyle/>
          <a:p>
            <a:pPr marL="0" indent="0">
              <a:buNone/>
            </a:pPr>
            <a:r>
              <a:rPr lang="en-US" sz="1400" i="1" dirty="0">
                <a:solidFill>
                  <a:srgbClr val="028090"/>
                </a:solidFill>
                <a:latin typeface="Calibri" pitchFamily="34" charset="0"/>
                <a:ea typeface="Calibri" pitchFamily="34" charset="-122"/>
                <a:cs typeface="Calibri" pitchFamily="34" charset="-120"/>
              </a:rPr>
              <a:t>Favoring video-based learning </a:t>
            </a:r>
            <a:endParaRPr lang="en-US" sz="1400" dirty="0"/>
          </a:p>
        </p:txBody>
      </p:sp>
    </p:spTree>
    <p:extLst>
      <p:ext uri="{BB962C8B-B14F-4D97-AF65-F5344CB8AC3E}">
        <p14:creationId xmlns:p14="http://schemas.microsoft.com/office/powerpoint/2010/main" val="1634865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2">
            <a:extLst>
              <a:ext uri="{FF2B5EF4-FFF2-40B4-BE49-F238E27FC236}">
                <a16:creationId xmlns:a16="http://schemas.microsoft.com/office/drawing/2014/main" id="{54DC501A-A069-1FEB-B083-3B0EA747BCB2}"/>
              </a:ext>
            </a:extLst>
          </p:cNvPr>
          <p:cNvSpPr/>
          <p:nvPr/>
        </p:nvSpPr>
        <p:spPr>
          <a:xfrm>
            <a:off x="7552266" y="1672541"/>
            <a:ext cx="4273550" cy="3840480"/>
          </a:xfrm>
          <a:prstGeom prst="roundRect">
            <a:avLst>
              <a:gd name="adj" fmla="val 3077"/>
            </a:avLst>
          </a:prstGeom>
          <a:solidFill>
            <a:srgbClr val="F7FAFA"/>
          </a:solidFill>
          <a:ln w="12700">
            <a:solidFill>
              <a:srgbClr val="F7FAFA"/>
            </a:solidFill>
            <a:prstDash val="solid"/>
          </a:ln>
        </p:spPr>
        <p:txBody>
          <a:bodyPr/>
          <a:lstStyle/>
          <a:p>
            <a:endParaRPr lang="en-US"/>
          </a:p>
        </p:txBody>
      </p:sp>
      <p:sp>
        <p:nvSpPr>
          <p:cNvPr id="2" name="TextBox 1">
            <a:extLst>
              <a:ext uri="{FF2B5EF4-FFF2-40B4-BE49-F238E27FC236}">
                <a16:creationId xmlns:a16="http://schemas.microsoft.com/office/drawing/2014/main" id="{A595F7F1-01C9-72DA-CB52-026C3765615A}"/>
              </a:ext>
            </a:extLst>
          </p:cNvPr>
          <p:cNvSpPr txBox="1"/>
          <p:nvPr/>
        </p:nvSpPr>
        <p:spPr>
          <a:xfrm>
            <a:off x="956250" y="2140838"/>
            <a:ext cx="5139750" cy="3266920"/>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GB" sz="2000" dirty="0">
                <a:latin typeface="Cambria" panose="02040503050406030204" pitchFamily="18" charset="0"/>
              </a:rPr>
              <a:t>Significant differences in favour of video demonstrations. </a:t>
            </a:r>
          </a:p>
          <a:p>
            <a:pPr marL="342900" indent="-342900" algn="just">
              <a:lnSpc>
                <a:spcPct val="150000"/>
              </a:lnSpc>
              <a:buFont typeface="Arial" panose="020B0604020202020204" pitchFamily="34" charset="0"/>
              <a:buChar char="•"/>
            </a:pPr>
            <a:endParaRPr lang="en-GB" sz="2000" dirty="0">
              <a:latin typeface="Cambria" panose="02040503050406030204" pitchFamily="18" charset="0"/>
            </a:endParaRPr>
          </a:p>
          <a:p>
            <a:pPr marL="342900" indent="-342900" algn="just">
              <a:lnSpc>
                <a:spcPct val="150000"/>
              </a:lnSpc>
              <a:buFont typeface="Arial" panose="020B0604020202020204" pitchFamily="34" charset="0"/>
              <a:buChar char="•"/>
            </a:pPr>
            <a:r>
              <a:rPr lang="en-GB" sz="2000" dirty="0">
                <a:latin typeface="Cambria" panose="02040503050406030204" pitchFamily="18" charset="0"/>
              </a:rPr>
              <a:t>The standard mean difference (Cohen’s d) is 0.68, with a 95% confidence interval of -0.62; 1.98 (P &lt; 0.01)</a:t>
            </a:r>
          </a:p>
          <a:p>
            <a:pPr algn="just">
              <a:lnSpc>
                <a:spcPct val="150000"/>
              </a:lnSpc>
            </a:pPr>
            <a:endParaRPr lang="en-US" sz="2000" b="1" dirty="0">
              <a:latin typeface="Cambria" panose="02040503050406030204" pitchFamily="18" charset="0"/>
            </a:endParaRPr>
          </a:p>
        </p:txBody>
      </p:sp>
      <p:sp>
        <p:nvSpPr>
          <p:cNvPr id="3" name="Text 0">
            <a:extLst>
              <a:ext uri="{FF2B5EF4-FFF2-40B4-BE49-F238E27FC236}">
                <a16:creationId xmlns:a16="http://schemas.microsoft.com/office/drawing/2014/main" id="{FCB69BC6-FA61-E880-7492-E0EC376DDBC6}"/>
              </a:ext>
            </a:extLst>
          </p:cNvPr>
          <p:cNvSpPr/>
          <p:nvPr/>
        </p:nvSpPr>
        <p:spPr>
          <a:xfrm>
            <a:off x="548640" y="347472"/>
            <a:ext cx="11064240" cy="685800"/>
          </a:xfrm>
          <a:prstGeom prst="rect">
            <a:avLst/>
          </a:prstGeom>
          <a:noFill/>
          <a:ln/>
        </p:spPr>
        <p:txBody>
          <a:bodyPr wrap="square" lIns="0" tIns="0" rIns="0" bIns="0" rtlCol="0" anchor="ctr"/>
          <a:lstStyle/>
          <a:p>
            <a:pPr marL="0" indent="0" algn="l">
              <a:buNone/>
            </a:pPr>
            <a:r>
              <a:rPr lang="en-US" sz="3200" b="1" dirty="0">
                <a:solidFill>
                  <a:srgbClr val="0A3D46"/>
                </a:solidFill>
                <a:latin typeface="Cambria" pitchFamily="34" charset="0"/>
                <a:ea typeface="Cambria" pitchFamily="34" charset="-122"/>
                <a:cs typeface="Cambria" pitchFamily="34" charset="-120"/>
              </a:rPr>
              <a:t>Outcome 1. Psychomotor Skills</a:t>
            </a:r>
            <a:endParaRPr lang="en-US" sz="3200" dirty="0"/>
          </a:p>
        </p:txBody>
      </p:sp>
      <p:pic>
        <p:nvPicPr>
          <p:cNvPr id="7" name="Picture 6">
            <a:extLst>
              <a:ext uri="{FF2B5EF4-FFF2-40B4-BE49-F238E27FC236}">
                <a16:creationId xmlns:a16="http://schemas.microsoft.com/office/drawing/2014/main" id="{0D56BF16-3083-5006-5007-9B350DD82984}"/>
              </a:ext>
            </a:extLst>
          </p:cNvPr>
          <p:cNvPicPr>
            <a:picLocks noChangeAspect="1"/>
          </p:cNvPicPr>
          <p:nvPr/>
        </p:nvPicPr>
        <p:blipFill>
          <a:blip r:embed="rId3"/>
          <a:stretch>
            <a:fillRect/>
          </a:stretch>
        </p:blipFill>
        <p:spPr>
          <a:xfrm>
            <a:off x="7873644" y="2140838"/>
            <a:ext cx="3620702" cy="2939158"/>
          </a:xfrm>
          <a:prstGeom prst="rect">
            <a:avLst/>
          </a:prstGeom>
        </p:spPr>
      </p:pic>
      <p:sp>
        <p:nvSpPr>
          <p:cNvPr id="8" name="Text 1">
            <a:extLst>
              <a:ext uri="{FF2B5EF4-FFF2-40B4-BE49-F238E27FC236}">
                <a16:creationId xmlns:a16="http://schemas.microsoft.com/office/drawing/2014/main" id="{FEB50DC7-E62D-9C0E-E435-3E7A993B7681}"/>
              </a:ext>
            </a:extLst>
          </p:cNvPr>
          <p:cNvSpPr/>
          <p:nvPr/>
        </p:nvSpPr>
        <p:spPr>
          <a:xfrm>
            <a:off x="1209095" y="929155"/>
            <a:ext cx="11064240" cy="365760"/>
          </a:xfrm>
          <a:prstGeom prst="rect">
            <a:avLst/>
          </a:prstGeom>
          <a:noFill/>
          <a:ln/>
        </p:spPr>
        <p:txBody>
          <a:bodyPr wrap="square" lIns="0" tIns="0" rIns="0" bIns="0" rtlCol="0" anchor="ctr"/>
          <a:lstStyle/>
          <a:p>
            <a:pPr marL="0" indent="0">
              <a:buNone/>
            </a:pPr>
            <a:r>
              <a:rPr lang="en-US" sz="1400" i="1" dirty="0">
                <a:solidFill>
                  <a:srgbClr val="028090"/>
                </a:solidFill>
                <a:latin typeface="Calibri" pitchFamily="34" charset="0"/>
                <a:ea typeface="Calibri" pitchFamily="34" charset="-122"/>
                <a:cs typeface="Calibri" pitchFamily="34" charset="-120"/>
              </a:rPr>
              <a:t>Six studies included in the analysis</a:t>
            </a:r>
            <a:endParaRPr lang="en-US" sz="1400" dirty="0"/>
          </a:p>
        </p:txBody>
      </p:sp>
    </p:spTree>
    <p:extLst>
      <p:ext uri="{BB962C8B-B14F-4D97-AF65-F5344CB8AC3E}">
        <p14:creationId xmlns:p14="http://schemas.microsoft.com/office/powerpoint/2010/main" val="584469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
            <a:extLst>
              <a:ext uri="{FF2B5EF4-FFF2-40B4-BE49-F238E27FC236}">
                <a16:creationId xmlns:a16="http://schemas.microsoft.com/office/drawing/2014/main" id="{FB8564C4-D83E-8EB6-186F-9D222A592983}"/>
              </a:ext>
            </a:extLst>
          </p:cNvPr>
          <p:cNvSpPr/>
          <p:nvPr/>
        </p:nvSpPr>
        <p:spPr>
          <a:xfrm>
            <a:off x="7518400" y="1350811"/>
            <a:ext cx="4273550" cy="3840480"/>
          </a:xfrm>
          <a:prstGeom prst="roundRect">
            <a:avLst>
              <a:gd name="adj" fmla="val 3077"/>
            </a:avLst>
          </a:prstGeom>
          <a:solidFill>
            <a:srgbClr val="F7FAFA"/>
          </a:solidFill>
          <a:ln w="12700">
            <a:solidFill>
              <a:srgbClr val="F7FAFA"/>
            </a:solidFill>
            <a:prstDash val="solid"/>
          </a:ln>
        </p:spPr>
        <p:txBody>
          <a:bodyPr/>
          <a:lstStyle/>
          <a:p>
            <a:endParaRPr lang="en-US"/>
          </a:p>
        </p:txBody>
      </p:sp>
      <p:sp>
        <p:nvSpPr>
          <p:cNvPr id="2" name="Text 0">
            <a:extLst>
              <a:ext uri="{FF2B5EF4-FFF2-40B4-BE49-F238E27FC236}">
                <a16:creationId xmlns:a16="http://schemas.microsoft.com/office/drawing/2014/main" id="{4543A05D-E6F0-0B58-3C7D-672E394EC377}"/>
              </a:ext>
            </a:extLst>
          </p:cNvPr>
          <p:cNvSpPr/>
          <p:nvPr/>
        </p:nvSpPr>
        <p:spPr>
          <a:xfrm>
            <a:off x="548640" y="347472"/>
            <a:ext cx="11064240" cy="685800"/>
          </a:xfrm>
          <a:prstGeom prst="rect">
            <a:avLst/>
          </a:prstGeom>
          <a:noFill/>
          <a:ln/>
        </p:spPr>
        <p:txBody>
          <a:bodyPr wrap="square" lIns="0" tIns="0" rIns="0" bIns="0" rtlCol="0" anchor="ctr"/>
          <a:lstStyle/>
          <a:p>
            <a:r>
              <a:rPr lang="en-US" sz="3200" b="1" dirty="0">
                <a:solidFill>
                  <a:srgbClr val="0A3D46"/>
                </a:solidFill>
                <a:latin typeface="Cambria" pitchFamily="34" charset="0"/>
                <a:ea typeface="Cambria" pitchFamily="34" charset="-122"/>
                <a:cs typeface="Cambria" pitchFamily="34" charset="-120"/>
              </a:rPr>
              <a:t>Outcome 2. Knowledge Skills</a:t>
            </a:r>
            <a:endParaRPr lang="en-US" sz="3200" dirty="0"/>
          </a:p>
        </p:txBody>
      </p:sp>
      <p:sp>
        <p:nvSpPr>
          <p:cNvPr id="3" name="TextBox 2">
            <a:extLst>
              <a:ext uri="{FF2B5EF4-FFF2-40B4-BE49-F238E27FC236}">
                <a16:creationId xmlns:a16="http://schemas.microsoft.com/office/drawing/2014/main" id="{77512BE0-1010-0766-C8DA-91410CC2141C}"/>
              </a:ext>
            </a:extLst>
          </p:cNvPr>
          <p:cNvSpPr txBox="1"/>
          <p:nvPr/>
        </p:nvSpPr>
        <p:spPr>
          <a:xfrm>
            <a:off x="1209095" y="1876598"/>
            <a:ext cx="4758267" cy="3728585"/>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GB" sz="2000" dirty="0">
                <a:latin typeface="Cambria" panose="02040503050406030204" pitchFamily="18" charset="0"/>
              </a:rPr>
              <a:t>Significant differences in favour of video demonstrations. </a:t>
            </a:r>
          </a:p>
          <a:p>
            <a:pPr marL="342900" indent="-342900" algn="just">
              <a:lnSpc>
                <a:spcPct val="150000"/>
              </a:lnSpc>
              <a:buFont typeface="Arial" panose="020B0604020202020204" pitchFamily="34" charset="0"/>
              <a:buChar char="•"/>
            </a:pPr>
            <a:endParaRPr lang="en-GB" sz="2000" dirty="0">
              <a:latin typeface="Cambria" panose="02040503050406030204" pitchFamily="18" charset="0"/>
            </a:endParaRPr>
          </a:p>
          <a:p>
            <a:pPr marL="342900" indent="-342900" algn="just">
              <a:lnSpc>
                <a:spcPct val="150000"/>
              </a:lnSpc>
              <a:buFont typeface="Arial" panose="020B0604020202020204" pitchFamily="34" charset="0"/>
              <a:buChar char="•"/>
            </a:pPr>
            <a:r>
              <a:rPr lang="en-GB" sz="2000" dirty="0">
                <a:latin typeface="Cambria" panose="02040503050406030204" pitchFamily="18" charset="0"/>
              </a:rPr>
              <a:t>The standard mean difference (Cohen’s d) is 0.28, with a 95% confidence interval of -0.83;1.39 (P = 0.05)</a:t>
            </a:r>
          </a:p>
          <a:p>
            <a:pPr marL="342900" indent="-342900" algn="just">
              <a:lnSpc>
                <a:spcPct val="150000"/>
              </a:lnSpc>
              <a:buFont typeface="Arial" panose="020B0604020202020204" pitchFamily="34" charset="0"/>
              <a:buChar char="•"/>
            </a:pPr>
            <a:endParaRPr lang="en-GB" sz="2000" b="1" dirty="0">
              <a:latin typeface="Cambria" panose="02040503050406030204" pitchFamily="18" charset="0"/>
            </a:endParaRPr>
          </a:p>
          <a:p>
            <a:pPr marL="342900" indent="-342900" algn="just">
              <a:lnSpc>
                <a:spcPct val="150000"/>
              </a:lnSpc>
              <a:buFont typeface="Arial" panose="020B0604020202020204" pitchFamily="34" charset="0"/>
              <a:buChar char="•"/>
            </a:pPr>
            <a:endParaRPr lang="en-US" sz="2000" b="1" dirty="0">
              <a:latin typeface="Cambria" panose="02040503050406030204" pitchFamily="18" charset="0"/>
            </a:endParaRPr>
          </a:p>
        </p:txBody>
      </p:sp>
      <p:pic>
        <p:nvPicPr>
          <p:cNvPr id="5" name="Picture 4">
            <a:extLst>
              <a:ext uri="{FF2B5EF4-FFF2-40B4-BE49-F238E27FC236}">
                <a16:creationId xmlns:a16="http://schemas.microsoft.com/office/drawing/2014/main" id="{4C8F2A5A-2F1E-3820-1AC0-2D051391FAD2}"/>
              </a:ext>
            </a:extLst>
          </p:cNvPr>
          <p:cNvPicPr>
            <a:picLocks noChangeAspect="1"/>
          </p:cNvPicPr>
          <p:nvPr/>
        </p:nvPicPr>
        <p:blipFill>
          <a:blip r:embed="rId3"/>
          <a:srcRect r="17504"/>
          <a:stretch>
            <a:fillRect/>
          </a:stretch>
        </p:blipFill>
        <p:spPr>
          <a:xfrm>
            <a:off x="7861458" y="1842732"/>
            <a:ext cx="3619342" cy="2837558"/>
          </a:xfrm>
          <a:prstGeom prst="rect">
            <a:avLst/>
          </a:prstGeom>
        </p:spPr>
      </p:pic>
      <p:sp>
        <p:nvSpPr>
          <p:cNvPr id="7" name="Text 1">
            <a:extLst>
              <a:ext uri="{FF2B5EF4-FFF2-40B4-BE49-F238E27FC236}">
                <a16:creationId xmlns:a16="http://schemas.microsoft.com/office/drawing/2014/main" id="{D6050F6A-769C-7117-7B31-1D8392A2FFDE}"/>
              </a:ext>
            </a:extLst>
          </p:cNvPr>
          <p:cNvSpPr/>
          <p:nvPr/>
        </p:nvSpPr>
        <p:spPr>
          <a:xfrm>
            <a:off x="1209095" y="929155"/>
            <a:ext cx="11064240" cy="365760"/>
          </a:xfrm>
          <a:prstGeom prst="rect">
            <a:avLst/>
          </a:prstGeom>
          <a:noFill/>
          <a:ln/>
        </p:spPr>
        <p:txBody>
          <a:bodyPr wrap="square" lIns="0" tIns="0" rIns="0" bIns="0" rtlCol="0" anchor="ctr"/>
          <a:lstStyle/>
          <a:p>
            <a:pPr marL="0" indent="0">
              <a:buNone/>
            </a:pPr>
            <a:r>
              <a:rPr lang="en-US" sz="1400" i="1" dirty="0">
                <a:solidFill>
                  <a:srgbClr val="028090"/>
                </a:solidFill>
                <a:latin typeface="Calibri" pitchFamily="34" charset="0"/>
                <a:ea typeface="Calibri" pitchFamily="34" charset="-122"/>
                <a:cs typeface="Calibri" pitchFamily="34" charset="-120"/>
              </a:rPr>
              <a:t>Two studies included in the analysis</a:t>
            </a:r>
            <a:endParaRPr lang="en-US" sz="1400" dirty="0"/>
          </a:p>
        </p:txBody>
      </p:sp>
    </p:spTree>
    <p:extLst>
      <p:ext uri="{BB962C8B-B14F-4D97-AF65-F5344CB8AC3E}">
        <p14:creationId xmlns:p14="http://schemas.microsoft.com/office/powerpoint/2010/main" val="1783021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1AE5D-E5A4-D96A-CF11-2D72A243EED4}"/>
            </a:ext>
          </a:extLst>
        </p:cNvPr>
        <p:cNvGrpSpPr/>
        <p:nvPr/>
      </p:nvGrpSpPr>
      <p:grpSpPr>
        <a:xfrm>
          <a:off x="0" y="0"/>
          <a:ext cx="0" cy="0"/>
          <a:chOff x="0" y="0"/>
          <a:chExt cx="0" cy="0"/>
        </a:xfrm>
      </p:grpSpPr>
      <p:sp>
        <p:nvSpPr>
          <p:cNvPr id="6" name="Shape 2">
            <a:extLst>
              <a:ext uri="{FF2B5EF4-FFF2-40B4-BE49-F238E27FC236}">
                <a16:creationId xmlns:a16="http://schemas.microsoft.com/office/drawing/2014/main" id="{F918CDBB-50DB-217D-C028-5E1D78C78A51}"/>
              </a:ext>
            </a:extLst>
          </p:cNvPr>
          <p:cNvSpPr/>
          <p:nvPr/>
        </p:nvSpPr>
        <p:spPr>
          <a:xfrm>
            <a:off x="563880" y="1844174"/>
            <a:ext cx="11064240" cy="3840480"/>
          </a:xfrm>
          <a:prstGeom prst="roundRect">
            <a:avLst>
              <a:gd name="adj" fmla="val 3077"/>
            </a:avLst>
          </a:prstGeom>
          <a:solidFill>
            <a:srgbClr val="F7FAFA"/>
          </a:solidFill>
          <a:ln w="12700">
            <a:solidFill>
              <a:srgbClr val="F7FAFA"/>
            </a:solidFill>
            <a:prstDash val="solid"/>
          </a:ln>
        </p:spPr>
        <p:txBody>
          <a:bodyPr/>
          <a:lstStyle/>
          <a:p>
            <a:endParaRPr lang="en-US"/>
          </a:p>
        </p:txBody>
      </p:sp>
      <p:pic>
        <p:nvPicPr>
          <p:cNvPr id="5" name="Picture 4">
            <a:extLst>
              <a:ext uri="{FF2B5EF4-FFF2-40B4-BE49-F238E27FC236}">
                <a16:creationId xmlns:a16="http://schemas.microsoft.com/office/drawing/2014/main" id="{F927ECB1-A3E2-4A8A-361A-C5FAAF14A906}"/>
              </a:ext>
            </a:extLst>
          </p:cNvPr>
          <p:cNvPicPr>
            <a:picLocks noChangeAspect="1"/>
          </p:cNvPicPr>
          <p:nvPr/>
        </p:nvPicPr>
        <p:blipFill>
          <a:blip r:embed="rId3"/>
          <a:srcRect l="3668" t="62581" r="3522" b="9641"/>
          <a:stretch>
            <a:fillRect/>
          </a:stretch>
        </p:blipFill>
        <p:spPr>
          <a:xfrm>
            <a:off x="1280365" y="2777066"/>
            <a:ext cx="10014168" cy="1998133"/>
          </a:xfrm>
          <a:prstGeom prst="rect">
            <a:avLst/>
          </a:prstGeom>
        </p:spPr>
      </p:pic>
      <p:sp>
        <p:nvSpPr>
          <p:cNvPr id="2" name="TextBox 1">
            <a:extLst>
              <a:ext uri="{FF2B5EF4-FFF2-40B4-BE49-F238E27FC236}">
                <a16:creationId xmlns:a16="http://schemas.microsoft.com/office/drawing/2014/main" id="{62BF7B80-D1AB-0D0F-DE9F-FFD3B968AE1D}"/>
              </a:ext>
            </a:extLst>
          </p:cNvPr>
          <p:cNvSpPr txBox="1"/>
          <p:nvPr/>
        </p:nvSpPr>
        <p:spPr>
          <a:xfrm>
            <a:off x="677334" y="677332"/>
            <a:ext cx="3144579" cy="861774"/>
          </a:xfrm>
          <a:prstGeom prst="rect">
            <a:avLst/>
          </a:prstGeom>
          <a:noFill/>
        </p:spPr>
        <p:txBody>
          <a:bodyPr wrap="none" rtlCol="0">
            <a:spAutoFit/>
          </a:bodyPr>
          <a:lstStyle/>
          <a:p>
            <a:r>
              <a:rPr lang="en-US" sz="3200" b="1" dirty="0">
                <a:solidFill>
                  <a:srgbClr val="0A3D46"/>
                </a:solidFill>
                <a:latin typeface="Cambria" panose="02040503050406030204" pitchFamily="18" charset="0"/>
                <a:ea typeface="Cambria" pitchFamily="34" charset="-122"/>
                <a:cs typeface="Cambria" pitchFamily="34" charset="-120"/>
              </a:rPr>
              <a:t>Total Effect Size</a:t>
            </a:r>
            <a:endParaRPr lang="en-US" sz="3200" dirty="0">
              <a:latin typeface="Cambria" panose="02040503050406030204" pitchFamily="18" charset="0"/>
            </a:endParaRPr>
          </a:p>
          <a:p>
            <a:endParaRPr lang="en-US" dirty="0">
              <a:latin typeface="Cambria" panose="02040503050406030204" pitchFamily="18" charset="0"/>
            </a:endParaRPr>
          </a:p>
        </p:txBody>
      </p:sp>
      <p:sp>
        <p:nvSpPr>
          <p:cNvPr id="4" name="Text 1">
            <a:extLst>
              <a:ext uri="{FF2B5EF4-FFF2-40B4-BE49-F238E27FC236}">
                <a16:creationId xmlns:a16="http://schemas.microsoft.com/office/drawing/2014/main" id="{50F599F8-5075-D668-8653-4C2A62EF367D}"/>
              </a:ext>
            </a:extLst>
          </p:cNvPr>
          <p:cNvSpPr/>
          <p:nvPr/>
        </p:nvSpPr>
        <p:spPr>
          <a:xfrm>
            <a:off x="1517431" y="1173346"/>
            <a:ext cx="11064240" cy="365760"/>
          </a:xfrm>
          <a:prstGeom prst="rect">
            <a:avLst/>
          </a:prstGeom>
          <a:noFill/>
          <a:ln/>
        </p:spPr>
        <p:txBody>
          <a:bodyPr wrap="square" lIns="0" tIns="0" rIns="0" bIns="0" rtlCol="0" anchor="ctr"/>
          <a:lstStyle/>
          <a:p>
            <a:pPr marL="0" indent="0">
              <a:buNone/>
            </a:pPr>
            <a:r>
              <a:rPr lang="en-US" sz="1400" i="1" dirty="0">
                <a:solidFill>
                  <a:srgbClr val="028090"/>
                </a:solidFill>
                <a:latin typeface="Calibri" pitchFamily="34" charset="0"/>
                <a:ea typeface="Calibri" pitchFamily="34" charset="-122"/>
                <a:cs typeface="Calibri" pitchFamily="34" charset="-120"/>
              </a:rPr>
              <a:t>In favor of Video demonstrations  </a:t>
            </a:r>
            <a:endParaRPr lang="en-US" sz="1400" dirty="0"/>
          </a:p>
        </p:txBody>
      </p:sp>
    </p:spTree>
    <p:extLst>
      <p:ext uri="{BB962C8B-B14F-4D97-AF65-F5344CB8AC3E}">
        <p14:creationId xmlns:p14="http://schemas.microsoft.com/office/powerpoint/2010/main" val="3963664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48940-3896-5650-03E7-815A2B6A28B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9406638-2C08-CE62-39E8-A3C6967706F5}"/>
              </a:ext>
            </a:extLst>
          </p:cNvPr>
          <p:cNvSpPr txBox="1"/>
          <p:nvPr/>
        </p:nvSpPr>
        <p:spPr>
          <a:xfrm>
            <a:off x="677334" y="677332"/>
            <a:ext cx="5975418" cy="861774"/>
          </a:xfrm>
          <a:prstGeom prst="rect">
            <a:avLst/>
          </a:prstGeom>
          <a:noFill/>
        </p:spPr>
        <p:txBody>
          <a:bodyPr wrap="none" rtlCol="0">
            <a:spAutoFit/>
          </a:bodyPr>
          <a:lstStyle/>
          <a:p>
            <a:r>
              <a:rPr lang="en-US" sz="3200" b="1" dirty="0">
                <a:solidFill>
                  <a:srgbClr val="0A3D46"/>
                </a:solidFill>
                <a:latin typeface="Cambria" panose="02040503050406030204" pitchFamily="18" charset="0"/>
                <a:ea typeface="Cambria" pitchFamily="34" charset="-122"/>
                <a:cs typeface="Cambria" pitchFamily="34" charset="-120"/>
              </a:rPr>
              <a:t>Where Advantage Concentrate</a:t>
            </a:r>
            <a:endParaRPr lang="en-US" sz="3200" dirty="0">
              <a:latin typeface="Cambria" panose="02040503050406030204" pitchFamily="18" charset="0"/>
            </a:endParaRPr>
          </a:p>
          <a:p>
            <a:endParaRPr lang="en-US" dirty="0">
              <a:latin typeface="Cambria" panose="02040503050406030204" pitchFamily="18" charset="0"/>
            </a:endParaRPr>
          </a:p>
        </p:txBody>
      </p:sp>
      <p:sp>
        <p:nvSpPr>
          <p:cNvPr id="4" name="Text 2">
            <a:extLst>
              <a:ext uri="{FF2B5EF4-FFF2-40B4-BE49-F238E27FC236}">
                <a16:creationId xmlns:a16="http://schemas.microsoft.com/office/drawing/2014/main" id="{E0DDE1D8-4BC5-2834-6006-460AE7652329}"/>
              </a:ext>
            </a:extLst>
          </p:cNvPr>
          <p:cNvSpPr/>
          <p:nvPr/>
        </p:nvSpPr>
        <p:spPr>
          <a:xfrm>
            <a:off x="871728" y="3042580"/>
            <a:ext cx="3559387" cy="1874520"/>
          </a:xfrm>
          <a:prstGeom prst="rect">
            <a:avLst/>
          </a:prstGeom>
          <a:noFill/>
          <a:ln/>
        </p:spPr>
        <p:txBody>
          <a:bodyPr wrap="square" lIns="0" tIns="0" rIns="0" bIns="0" rtlCol="0" anchor="ctr"/>
          <a:lstStyle/>
          <a:p>
            <a:pPr marL="0" indent="0" algn="just">
              <a:lnSpc>
                <a:spcPts val="2800"/>
              </a:lnSpc>
              <a:buNone/>
            </a:pPr>
            <a:r>
              <a:rPr lang="en-US" sz="2000" b="1" dirty="0">
                <a:solidFill>
                  <a:srgbClr val="0C3134"/>
                </a:solidFill>
                <a:latin typeface="Cambria" pitchFamily="34" charset="0"/>
                <a:ea typeface="Cambria" pitchFamily="34" charset="-122"/>
                <a:cs typeface="Cambria" pitchFamily="34" charset="-120"/>
              </a:rPr>
              <a:t>The preference for video demonstrations is particularly pronounced in conservative dentistry and endodontics, compared with the other dental disciplines.</a:t>
            </a:r>
            <a:endParaRPr lang="en-US" sz="2000" dirty="0"/>
          </a:p>
        </p:txBody>
      </p:sp>
      <p:sp>
        <p:nvSpPr>
          <p:cNvPr id="6" name="Shape 4">
            <a:extLst>
              <a:ext uri="{FF2B5EF4-FFF2-40B4-BE49-F238E27FC236}">
                <a16:creationId xmlns:a16="http://schemas.microsoft.com/office/drawing/2014/main" id="{38E57DB7-E5A9-921A-8259-11184E413E27}"/>
              </a:ext>
            </a:extLst>
          </p:cNvPr>
          <p:cNvSpPr/>
          <p:nvPr/>
        </p:nvSpPr>
        <p:spPr>
          <a:xfrm>
            <a:off x="5747657" y="3042580"/>
            <a:ext cx="2788920" cy="1371600"/>
          </a:xfrm>
          <a:prstGeom prst="roundRect">
            <a:avLst>
              <a:gd name="adj" fmla="val 6667"/>
            </a:avLst>
          </a:prstGeom>
          <a:solidFill>
            <a:srgbClr val="0F6E6B"/>
          </a:solidFill>
          <a:ln/>
        </p:spPr>
        <p:txBody>
          <a:bodyPr/>
          <a:lstStyle/>
          <a:p>
            <a:endParaRPr lang="en-US"/>
          </a:p>
        </p:txBody>
      </p:sp>
      <p:sp>
        <p:nvSpPr>
          <p:cNvPr id="7" name="Text 5">
            <a:extLst>
              <a:ext uri="{FF2B5EF4-FFF2-40B4-BE49-F238E27FC236}">
                <a16:creationId xmlns:a16="http://schemas.microsoft.com/office/drawing/2014/main" id="{57975B1E-8362-9B29-12F1-7C51CA95415A}"/>
              </a:ext>
            </a:extLst>
          </p:cNvPr>
          <p:cNvSpPr/>
          <p:nvPr/>
        </p:nvSpPr>
        <p:spPr>
          <a:xfrm>
            <a:off x="6003689" y="3335188"/>
            <a:ext cx="2286000" cy="320040"/>
          </a:xfrm>
          <a:prstGeom prst="rect">
            <a:avLst/>
          </a:prstGeom>
          <a:noFill/>
          <a:ln/>
        </p:spPr>
        <p:txBody>
          <a:bodyPr wrap="square" lIns="0" tIns="0" rIns="0" bIns="0"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Operative dentistry</a:t>
            </a:r>
            <a:endParaRPr lang="en-US" sz="1450" dirty="0"/>
          </a:p>
        </p:txBody>
      </p:sp>
      <p:sp>
        <p:nvSpPr>
          <p:cNvPr id="8" name="Text 6">
            <a:extLst>
              <a:ext uri="{FF2B5EF4-FFF2-40B4-BE49-F238E27FC236}">
                <a16:creationId xmlns:a16="http://schemas.microsoft.com/office/drawing/2014/main" id="{D585E5F8-AADD-EA5B-E1E5-CB72E9FC3ECB}"/>
              </a:ext>
            </a:extLst>
          </p:cNvPr>
          <p:cNvSpPr/>
          <p:nvPr/>
        </p:nvSpPr>
        <p:spPr>
          <a:xfrm>
            <a:off x="6003689" y="3700948"/>
            <a:ext cx="2286000" cy="457200"/>
          </a:xfrm>
          <a:prstGeom prst="rect">
            <a:avLst/>
          </a:prstGeom>
          <a:noFill/>
          <a:ln/>
        </p:spPr>
        <p:txBody>
          <a:bodyPr wrap="square" lIns="0" tIns="0" rIns="0" bIns="0" rtlCol="0" anchor="ctr"/>
          <a:lstStyle/>
          <a:p>
            <a:pPr marL="0" indent="0">
              <a:lnSpc>
                <a:spcPts val="1400"/>
              </a:lnSpc>
              <a:buNone/>
            </a:pPr>
            <a:r>
              <a:rPr lang="en-US" sz="1150" dirty="0">
                <a:solidFill>
                  <a:srgbClr val="CFE2DE"/>
                </a:solidFill>
                <a:latin typeface="Calibri" pitchFamily="34" charset="0"/>
                <a:ea typeface="Calibri" pitchFamily="34" charset="-122"/>
                <a:cs typeface="Calibri" pitchFamily="34" charset="-120"/>
              </a:rPr>
              <a:t>Conservative procedures</a:t>
            </a:r>
            <a:endParaRPr lang="en-US" sz="1150" dirty="0"/>
          </a:p>
        </p:txBody>
      </p:sp>
      <p:sp>
        <p:nvSpPr>
          <p:cNvPr id="9" name="Shape 7">
            <a:extLst>
              <a:ext uri="{FF2B5EF4-FFF2-40B4-BE49-F238E27FC236}">
                <a16:creationId xmlns:a16="http://schemas.microsoft.com/office/drawing/2014/main" id="{896C35AB-DC39-D45F-92AF-01118E45F288}"/>
              </a:ext>
            </a:extLst>
          </p:cNvPr>
          <p:cNvSpPr/>
          <p:nvPr/>
        </p:nvSpPr>
        <p:spPr>
          <a:xfrm>
            <a:off x="8765177" y="3042580"/>
            <a:ext cx="2788920" cy="1371600"/>
          </a:xfrm>
          <a:prstGeom prst="roundRect">
            <a:avLst>
              <a:gd name="adj" fmla="val 6667"/>
            </a:avLst>
          </a:prstGeom>
          <a:solidFill>
            <a:srgbClr val="0F6E6B"/>
          </a:solidFill>
          <a:ln/>
        </p:spPr>
        <p:txBody>
          <a:bodyPr/>
          <a:lstStyle/>
          <a:p>
            <a:endParaRPr lang="en-US"/>
          </a:p>
        </p:txBody>
      </p:sp>
      <p:sp>
        <p:nvSpPr>
          <p:cNvPr id="10" name="Text 8">
            <a:extLst>
              <a:ext uri="{FF2B5EF4-FFF2-40B4-BE49-F238E27FC236}">
                <a16:creationId xmlns:a16="http://schemas.microsoft.com/office/drawing/2014/main" id="{C70D6BF5-7FA1-5BBE-4942-C376E0B223FF}"/>
              </a:ext>
            </a:extLst>
          </p:cNvPr>
          <p:cNvSpPr/>
          <p:nvPr/>
        </p:nvSpPr>
        <p:spPr>
          <a:xfrm>
            <a:off x="9021209" y="3335188"/>
            <a:ext cx="2286000" cy="320040"/>
          </a:xfrm>
          <a:prstGeom prst="rect">
            <a:avLst/>
          </a:prstGeom>
          <a:noFill/>
          <a:ln/>
        </p:spPr>
        <p:txBody>
          <a:bodyPr wrap="square" lIns="0" tIns="0" rIns="0" bIns="0"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Endodontics</a:t>
            </a:r>
            <a:endParaRPr lang="en-US" sz="1450" dirty="0"/>
          </a:p>
        </p:txBody>
      </p:sp>
      <p:sp>
        <p:nvSpPr>
          <p:cNvPr id="11" name="Text 9">
            <a:extLst>
              <a:ext uri="{FF2B5EF4-FFF2-40B4-BE49-F238E27FC236}">
                <a16:creationId xmlns:a16="http://schemas.microsoft.com/office/drawing/2014/main" id="{4F9CA696-E7FD-634A-57CA-1EAA3C558461}"/>
              </a:ext>
            </a:extLst>
          </p:cNvPr>
          <p:cNvSpPr/>
          <p:nvPr/>
        </p:nvSpPr>
        <p:spPr>
          <a:xfrm>
            <a:off x="9021209" y="3700948"/>
            <a:ext cx="2286000" cy="457200"/>
          </a:xfrm>
          <a:prstGeom prst="rect">
            <a:avLst/>
          </a:prstGeom>
          <a:noFill/>
          <a:ln/>
        </p:spPr>
        <p:txBody>
          <a:bodyPr wrap="square" lIns="0" tIns="0" rIns="0" bIns="0" rtlCol="0" anchor="ctr"/>
          <a:lstStyle/>
          <a:p>
            <a:pPr marL="0" indent="0">
              <a:lnSpc>
                <a:spcPts val="1400"/>
              </a:lnSpc>
              <a:buNone/>
            </a:pPr>
            <a:r>
              <a:rPr lang="en-US" sz="1150" dirty="0">
                <a:solidFill>
                  <a:srgbClr val="CFE2DE"/>
                </a:solidFill>
                <a:latin typeface="Calibri" pitchFamily="34" charset="0"/>
                <a:ea typeface="Calibri" pitchFamily="34" charset="-122"/>
                <a:cs typeface="Calibri" pitchFamily="34" charset="-120"/>
              </a:rPr>
              <a:t>Working length determination</a:t>
            </a:r>
            <a:endParaRPr lang="en-US" sz="1150" dirty="0"/>
          </a:p>
        </p:txBody>
      </p:sp>
      <p:sp>
        <p:nvSpPr>
          <p:cNvPr id="13" name="Text 1">
            <a:extLst>
              <a:ext uri="{FF2B5EF4-FFF2-40B4-BE49-F238E27FC236}">
                <a16:creationId xmlns:a16="http://schemas.microsoft.com/office/drawing/2014/main" id="{FADB6793-396F-9460-A8AB-8F3833D9985B}"/>
              </a:ext>
            </a:extLst>
          </p:cNvPr>
          <p:cNvSpPr/>
          <p:nvPr/>
        </p:nvSpPr>
        <p:spPr>
          <a:xfrm>
            <a:off x="1957698" y="1278568"/>
            <a:ext cx="11064240" cy="365760"/>
          </a:xfrm>
          <a:prstGeom prst="rect">
            <a:avLst/>
          </a:prstGeom>
          <a:noFill/>
          <a:ln/>
        </p:spPr>
        <p:txBody>
          <a:bodyPr wrap="square" lIns="0" tIns="0" rIns="0" bIns="0" rtlCol="0" anchor="ctr"/>
          <a:lstStyle/>
          <a:p>
            <a:pPr marL="0" indent="0">
              <a:buNone/>
            </a:pPr>
            <a:r>
              <a:rPr lang="en-US" sz="1400" i="1" dirty="0">
                <a:solidFill>
                  <a:srgbClr val="028090"/>
                </a:solidFill>
                <a:latin typeface="Calibri" pitchFamily="34" charset="0"/>
                <a:ea typeface="Calibri" pitchFamily="34" charset="-122"/>
                <a:cs typeface="Calibri" pitchFamily="34" charset="-120"/>
              </a:rPr>
              <a:t>Disciplines that mostly benefit of Video-based demonstrations </a:t>
            </a:r>
            <a:endParaRPr lang="en-US" sz="1400" dirty="0"/>
          </a:p>
        </p:txBody>
      </p:sp>
    </p:spTree>
    <p:extLst>
      <p:ext uri="{BB962C8B-B14F-4D97-AF65-F5344CB8AC3E}">
        <p14:creationId xmlns:p14="http://schemas.microsoft.com/office/powerpoint/2010/main" val="2510272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57200"/>
            <a:ext cx="10972800" cy="548640"/>
          </a:xfrm>
          <a:prstGeom prst="rect">
            <a:avLst/>
          </a:prstGeom>
          <a:noFill/>
          <a:ln/>
        </p:spPr>
        <p:txBody>
          <a:bodyPr wrap="square" lIns="0" tIns="0" rIns="0" bIns="0" rtlCol="0" anchor="ctr"/>
          <a:lstStyle/>
          <a:p>
            <a:r>
              <a:rPr lang="en-US" sz="3200" b="1" dirty="0">
                <a:solidFill>
                  <a:srgbClr val="0A3D46"/>
                </a:solidFill>
                <a:latin typeface="Cambria" pitchFamily="34" charset="0"/>
                <a:ea typeface="Cambria" pitchFamily="34" charset="-122"/>
                <a:cs typeface="Cambria" pitchFamily="34" charset="-120"/>
              </a:rPr>
              <a:t>Outcome 3. </a:t>
            </a:r>
            <a:r>
              <a:rPr lang="en-US" sz="3200" b="1" dirty="0">
                <a:solidFill>
                  <a:srgbClr val="0C3134"/>
                </a:solidFill>
                <a:latin typeface="Cambria" pitchFamily="34" charset="0"/>
                <a:ea typeface="Cambria" pitchFamily="34" charset="-122"/>
                <a:cs typeface="Cambria" pitchFamily="34" charset="-120"/>
              </a:rPr>
              <a:t>What Students Say</a:t>
            </a:r>
            <a:endParaRPr lang="en-US" sz="3200" dirty="0"/>
          </a:p>
        </p:txBody>
      </p:sp>
      <p:sp>
        <p:nvSpPr>
          <p:cNvPr id="3" name="Text 1"/>
          <p:cNvSpPr/>
          <p:nvPr/>
        </p:nvSpPr>
        <p:spPr>
          <a:xfrm>
            <a:off x="658368" y="1024128"/>
            <a:ext cx="10972800" cy="292608"/>
          </a:xfrm>
          <a:prstGeom prst="rect">
            <a:avLst/>
          </a:prstGeom>
          <a:noFill/>
          <a:ln/>
        </p:spPr>
        <p:txBody>
          <a:bodyPr wrap="square" lIns="0" tIns="0" rIns="0" bIns="0" rtlCol="0" anchor="ctr"/>
          <a:lstStyle/>
          <a:p>
            <a:pPr marL="0" indent="0">
              <a:buNone/>
            </a:pPr>
            <a:r>
              <a:rPr lang="en-US" sz="1350" i="1" dirty="0">
                <a:solidFill>
                  <a:srgbClr val="56696B"/>
                </a:solidFill>
                <a:latin typeface="Calibri" pitchFamily="34" charset="0"/>
                <a:ea typeface="Calibri" pitchFamily="34" charset="-122"/>
                <a:cs typeface="Calibri" pitchFamily="34" charset="-120"/>
              </a:rPr>
              <a:t>Reported strengths of each modality — satisfaction and perception data</a:t>
            </a:r>
            <a:endParaRPr lang="en-US" sz="1350" dirty="0"/>
          </a:p>
        </p:txBody>
      </p:sp>
      <p:sp>
        <p:nvSpPr>
          <p:cNvPr id="4" name="Shape 2"/>
          <p:cNvSpPr/>
          <p:nvPr/>
        </p:nvSpPr>
        <p:spPr>
          <a:xfrm>
            <a:off x="640080" y="1691640"/>
            <a:ext cx="5257800" cy="2880360"/>
          </a:xfrm>
          <a:prstGeom prst="roundRect">
            <a:avLst>
              <a:gd name="adj" fmla="val 3175"/>
            </a:avLst>
          </a:prstGeom>
          <a:solidFill>
            <a:srgbClr val="EAF3F1"/>
          </a:solidFill>
          <a:ln/>
        </p:spPr>
        <p:txBody>
          <a:bodyPr/>
          <a:lstStyle/>
          <a:p>
            <a:endParaRPr lang="en-US"/>
          </a:p>
        </p:txBody>
      </p:sp>
      <p:sp>
        <p:nvSpPr>
          <p:cNvPr id="5" name="Shape 3"/>
          <p:cNvSpPr/>
          <p:nvPr/>
        </p:nvSpPr>
        <p:spPr>
          <a:xfrm>
            <a:off x="987552" y="2148840"/>
            <a:ext cx="329184" cy="329184"/>
          </a:xfrm>
          <a:prstGeom prst="ellipse">
            <a:avLst/>
          </a:prstGeom>
          <a:solidFill>
            <a:srgbClr val="0F6E6B"/>
          </a:solidFill>
          <a:ln/>
        </p:spPr>
        <p:txBody>
          <a:bodyPr/>
          <a:lstStyle/>
          <a:p>
            <a:endParaRPr lang="en-US"/>
          </a:p>
        </p:txBody>
      </p:sp>
      <p:sp>
        <p:nvSpPr>
          <p:cNvPr id="6" name="Text 4"/>
          <p:cNvSpPr/>
          <p:nvPr/>
        </p:nvSpPr>
        <p:spPr>
          <a:xfrm>
            <a:off x="987552" y="2148840"/>
            <a:ext cx="329184" cy="329184"/>
          </a:xfrm>
          <a:prstGeom prst="rect">
            <a:avLst/>
          </a:prstGeom>
          <a:noFill/>
          <a:ln/>
        </p:spPr>
        <p:txBody>
          <a:bodyPr wrap="square" lIns="0" tIns="0" rIns="0" bIns="0" rtlCol="0" anchor="ctr"/>
          <a:lstStyle/>
          <a:p>
            <a:pPr marL="0" indent="0" algn="ctr">
              <a:buNone/>
            </a:pPr>
            <a:endParaRPr lang="en-US" sz="1000" dirty="0"/>
          </a:p>
        </p:txBody>
      </p:sp>
      <p:sp>
        <p:nvSpPr>
          <p:cNvPr id="7" name="Text 5"/>
          <p:cNvSpPr/>
          <p:nvPr/>
        </p:nvSpPr>
        <p:spPr>
          <a:xfrm>
            <a:off x="1481328" y="2084832"/>
            <a:ext cx="3200400" cy="320040"/>
          </a:xfrm>
          <a:prstGeom prst="rect">
            <a:avLst/>
          </a:prstGeom>
          <a:noFill/>
          <a:ln/>
        </p:spPr>
        <p:txBody>
          <a:bodyPr wrap="square" lIns="0" tIns="0" rIns="0" bIns="0" rtlCol="0" anchor="ctr"/>
          <a:lstStyle/>
          <a:p>
            <a:pPr marL="0" indent="0">
              <a:buNone/>
            </a:pPr>
            <a:r>
              <a:rPr lang="en-US" sz="1600" b="1" kern="0" spc="200" dirty="0">
                <a:solidFill>
                  <a:srgbClr val="0F6E6B"/>
                </a:solidFill>
                <a:latin typeface="Calibri" pitchFamily="34" charset="0"/>
                <a:ea typeface="Calibri" pitchFamily="34" charset="-122"/>
                <a:cs typeface="Calibri" pitchFamily="34" charset="-120"/>
              </a:rPr>
              <a:t>VIDEO</a:t>
            </a:r>
            <a:endParaRPr lang="en-US" sz="1600" dirty="0"/>
          </a:p>
        </p:txBody>
      </p:sp>
      <p:sp>
        <p:nvSpPr>
          <p:cNvPr id="8" name="Text 6"/>
          <p:cNvSpPr/>
          <p:nvPr/>
        </p:nvSpPr>
        <p:spPr>
          <a:xfrm>
            <a:off x="2365581" y="2539999"/>
            <a:ext cx="4617720" cy="1691640"/>
          </a:xfrm>
          <a:prstGeom prst="rect">
            <a:avLst/>
          </a:prstGeom>
          <a:noFill/>
          <a:ln/>
        </p:spPr>
        <p:txBody>
          <a:bodyPr wrap="square" lIns="0" tIns="0" rIns="0" bIns="0" rtlCol="0" anchor="ctr"/>
          <a:lstStyle/>
          <a:p>
            <a:pPr marL="342900" indent="-342900">
              <a:lnSpc>
                <a:spcPts val="1700"/>
              </a:lnSpc>
              <a:spcAft>
                <a:spcPts val="1100"/>
              </a:spcAft>
              <a:buSzPct val="100000"/>
              <a:buChar char="•"/>
            </a:pPr>
            <a:r>
              <a:rPr lang="en-US" sz="1300" dirty="0">
                <a:solidFill>
                  <a:srgbClr val="0C3134"/>
                </a:solidFill>
                <a:latin typeface="Calibri" pitchFamily="34" charset="0"/>
                <a:ea typeface="Calibri" pitchFamily="34" charset="-122"/>
                <a:cs typeface="Calibri" pitchFamily="34" charset="-120"/>
              </a:rPr>
              <a:t>Clarity</a:t>
            </a:r>
            <a:endParaRPr lang="en-US" sz="1300" dirty="0"/>
          </a:p>
          <a:p>
            <a:pPr marL="342900" indent="-342900">
              <a:lnSpc>
                <a:spcPts val="1700"/>
              </a:lnSpc>
              <a:spcAft>
                <a:spcPts val="1100"/>
              </a:spcAft>
              <a:buSzPct val="100000"/>
              <a:buChar char="•"/>
            </a:pPr>
            <a:r>
              <a:rPr lang="en-US" sz="1300" dirty="0">
                <a:solidFill>
                  <a:srgbClr val="0C3134"/>
                </a:solidFill>
                <a:latin typeface="Calibri" pitchFamily="34" charset="0"/>
                <a:ea typeface="Calibri" pitchFamily="34" charset="-122"/>
                <a:cs typeface="Calibri" pitchFamily="34" charset="-120"/>
              </a:rPr>
              <a:t>Close-up visibility</a:t>
            </a:r>
            <a:endParaRPr lang="en-US" sz="1300" dirty="0"/>
          </a:p>
          <a:p>
            <a:pPr marL="342900" indent="-342900">
              <a:lnSpc>
                <a:spcPts val="1700"/>
              </a:lnSpc>
              <a:spcAft>
                <a:spcPts val="1100"/>
              </a:spcAft>
              <a:buSzPct val="100000"/>
              <a:buChar char="•"/>
            </a:pPr>
            <a:r>
              <a:rPr lang="en-US" sz="1300" dirty="0">
                <a:solidFill>
                  <a:srgbClr val="0C3134"/>
                </a:solidFill>
                <a:latin typeface="Calibri" pitchFamily="34" charset="0"/>
                <a:ea typeface="Calibri" pitchFamily="34" charset="-122"/>
                <a:cs typeface="Calibri" pitchFamily="34" charset="-120"/>
              </a:rPr>
              <a:t>Pause, rewind and review</a:t>
            </a:r>
            <a:endParaRPr lang="en-US" sz="1300" dirty="0"/>
          </a:p>
        </p:txBody>
      </p:sp>
      <p:sp>
        <p:nvSpPr>
          <p:cNvPr id="9" name="Shape 7"/>
          <p:cNvSpPr/>
          <p:nvPr/>
        </p:nvSpPr>
        <p:spPr>
          <a:xfrm>
            <a:off x="6263640" y="1691640"/>
            <a:ext cx="5257800" cy="2880360"/>
          </a:xfrm>
          <a:prstGeom prst="roundRect">
            <a:avLst>
              <a:gd name="adj" fmla="val 3175"/>
            </a:avLst>
          </a:prstGeom>
          <a:solidFill>
            <a:srgbClr val="F8EDE0"/>
          </a:solidFill>
          <a:ln/>
        </p:spPr>
        <p:txBody>
          <a:bodyPr/>
          <a:lstStyle/>
          <a:p>
            <a:endParaRPr lang="en-US"/>
          </a:p>
        </p:txBody>
      </p:sp>
      <p:sp>
        <p:nvSpPr>
          <p:cNvPr id="10" name="Shape 8"/>
          <p:cNvSpPr/>
          <p:nvPr/>
        </p:nvSpPr>
        <p:spPr>
          <a:xfrm>
            <a:off x="6611112" y="2148840"/>
            <a:ext cx="329184" cy="329184"/>
          </a:xfrm>
          <a:prstGeom prst="ellipse">
            <a:avLst/>
          </a:prstGeom>
          <a:solidFill>
            <a:srgbClr val="B87333"/>
          </a:solidFill>
          <a:ln/>
        </p:spPr>
        <p:txBody>
          <a:bodyPr/>
          <a:lstStyle/>
          <a:p>
            <a:endParaRPr lang="en-US"/>
          </a:p>
        </p:txBody>
      </p:sp>
      <p:sp>
        <p:nvSpPr>
          <p:cNvPr id="11" name="Text 9"/>
          <p:cNvSpPr/>
          <p:nvPr/>
        </p:nvSpPr>
        <p:spPr>
          <a:xfrm>
            <a:off x="6611112" y="2148840"/>
            <a:ext cx="329184" cy="329184"/>
          </a:xfrm>
          <a:prstGeom prst="rect">
            <a:avLst/>
          </a:prstGeom>
          <a:noFill/>
          <a:ln/>
        </p:spPr>
        <p:txBody>
          <a:bodyPr wrap="square" lIns="0" tIns="0" rIns="0" bIns="0" rtlCol="0" anchor="ctr"/>
          <a:lstStyle/>
          <a:p>
            <a:pPr marL="0" indent="0" algn="ctr">
              <a:buNone/>
            </a:pPr>
            <a:endParaRPr lang="en-US" sz="1000" dirty="0"/>
          </a:p>
        </p:txBody>
      </p:sp>
      <p:sp>
        <p:nvSpPr>
          <p:cNvPr id="12" name="Text 10"/>
          <p:cNvSpPr/>
          <p:nvPr/>
        </p:nvSpPr>
        <p:spPr>
          <a:xfrm>
            <a:off x="7104888" y="2084832"/>
            <a:ext cx="3200400" cy="320040"/>
          </a:xfrm>
          <a:prstGeom prst="rect">
            <a:avLst/>
          </a:prstGeom>
          <a:noFill/>
          <a:ln/>
        </p:spPr>
        <p:txBody>
          <a:bodyPr wrap="square" lIns="0" tIns="0" rIns="0" bIns="0" rtlCol="0" anchor="ctr"/>
          <a:lstStyle/>
          <a:p>
            <a:pPr marL="0" indent="0">
              <a:buNone/>
            </a:pPr>
            <a:r>
              <a:rPr lang="en-US" sz="1600" b="1" kern="0" spc="200" dirty="0">
                <a:solidFill>
                  <a:srgbClr val="B87333"/>
                </a:solidFill>
                <a:latin typeface="Calibri" pitchFamily="34" charset="0"/>
                <a:ea typeface="Calibri" pitchFamily="34" charset="-122"/>
                <a:cs typeface="Calibri" pitchFamily="34" charset="-120"/>
              </a:rPr>
              <a:t>LIVE</a:t>
            </a:r>
            <a:endParaRPr lang="en-US" sz="1600" dirty="0"/>
          </a:p>
        </p:txBody>
      </p:sp>
      <p:sp>
        <p:nvSpPr>
          <p:cNvPr id="13" name="Text 11"/>
          <p:cNvSpPr/>
          <p:nvPr/>
        </p:nvSpPr>
        <p:spPr>
          <a:xfrm>
            <a:off x="8128000" y="2556935"/>
            <a:ext cx="3073399" cy="1691640"/>
          </a:xfrm>
          <a:prstGeom prst="rect">
            <a:avLst/>
          </a:prstGeom>
          <a:noFill/>
          <a:ln/>
        </p:spPr>
        <p:txBody>
          <a:bodyPr wrap="square" lIns="0" tIns="0" rIns="0" bIns="0" rtlCol="0" anchor="ctr"/>
          <a:lstStyle/>
          <a:p>
            <a:pPr marL="342900" indent="-342900">
              <a:lnSpc>
                <a:spcPts val="1700"/>
              </a:lnSpc>
              <a:spcAft>
                <a:spcPts val="1100"/>
              </a:spcAft>
              <a:buSzPct val="100000"/>
              <a:buChar char="•"/>
            </a:pPr>
            <a:r>
              <a:rPr lang="en-US" sz="1300" dirty="0">
                <a:solidFill>
                  <a:srgbClr val="0C3134"/>
                </a:solidFill>
                <a:latin typeface="Calibri" pitchFamily="34" charset="0"/>
                <a:ea typeface="Calibri" pitchFamily="34" charset="-122"/>
                <a:cs typeface="Calibri" pitchFamily="34" charset="-120"/>
              </a:rPr>
              <a:t>Interactive</a:t>
            </a:r>
            <a:endParaRPr lang="en-US" sz="1300" dirty="0"/>
          </a:p>
          <a:p>
            <a:pPr marL="342900" indent="-342900">
              <a:lnSpc>
                <a:spcPts val="1700"/>
              </a:lnSpc>
              <a:spcAft>
                <a:spcPts val="1100"/>
              </a:spcAft>
              <a:buSzPct val="100000"/>
              <a:buChar char="•"/>
            </a:pPr>
            <a:r>
              <a:rPr lang="en-GB" sz="1300" dirty="0"/>
              <a:t>Real-time Q&amp;A</a:t>
            </a:r>
          </a:p>
          <a:p>
            <a:pPr marL="342900" indent="-342900">
              <a:lnSpc>
                <a:spcPts val="1700"/>
              </a:lnSpc>
              <a:spcAft>
                <a:spcPts val="1100"/>
              </a:spcAft>
              <a:buSzPct val="100000"/>
              <a:buChar char="•"/>
            </a:pPr>
            <a:r>
              <a:rPr lang="en-GB" sz="1300" dirty="0"/>
              <a:t>Real-time tips and guidance </a:t>
            </a:r>
          </a:p>
        </p:txBody>
      </p:sp>
      <p:sp>
        <p:nvSpPr>
          <p:cNvPr id="14" name="Shape 12"/>
          <p:cNvSpPr/>
          <p:nvPr/>
        </p:nvSpPr>
        <p:spPr>
          <a:xfrm>
            <a:off x="640080" y="4846320"/>
            <a:ext cx="10881360" cy="777240"/>
          </a:xfrm>
          <a:prstGeom prst="roundRect">
            <a:avLst>
              <a:gd name="adj" fmla="val 11765"/>
            </a:avLst>
          </a:prstGeom>
          <a:solidFill>
            <a:srgbClr val="0C3134"/>
          </a:solidFill>
          <a:ln/>
        </p:spPr>
        <p:txBody>
          <a:bodyPr/>
          <a:lstStyle/>
          <a:p>
            <a:endParaRPr lang="en-US"/>
          </a:p>
        </p:txBody>
      </p:sp>
      <p:sp>
        <p:nvSpPr>
          <p:cNvPr id="15" name="Text 13"/>
          <p:cNvSpPr/>
          <p:nvPr/>
        </p:nvSpPr>
        <p:spPr>
          <a:xfrm>
            <a:off x="1005840" y="4846320"/>
            <a:ext cx="10241280" cy="77724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The known failure mode:  </a:t>
            </a:r>
            <a:r>
              <a:rPr lang="en-US" sz="1350" dirty="0">
                <a:solidFill>
                  <a:srgbClr val="D6E7E4"/>
                </a:solidFill>
                <a:latin typeface="Calibri" pitchFamily="34" charset="0"/>
                <a:ea typeface="Calibri" pitchFamily="34" charset="-122"/>
                <a:cs typeface="Calibri" pitchFamily="34" charset="-120"/>
              </a:rPr>
              <a:t>students fast-forward through video and miss the minor details.</a:t>
            </a:r>
            <a:endParaRPr lang="en-US" sz="1350" dirty="0"/>
          </a:p>
        </p:txBody>
      </p:sp>
      <p:sp>
        <p:nvSpPr>
          <p:cNvPr id="16" name="Text 14"/>
          <p:cNvSpPr/>
          <p:nvPr/>
        </p:nvSpPr>
        <p:spPr>
          <a:xfrm>
            <a:off x="11155680" y="6263640"/>
            <a:ext cx="457200" cy="274320"/>
          </a:xfrm>
          <a:prstGeom prst="rect">
            <a:avLst/>
          </a:prstGeom>
          <a:noFill/>
          <a:ln/>
        </p:spPr>
        <p:txBody>
          <a:bodyPr wrap="square" lIns="0" tIns="0" rIns="0" bIns="0" rtlCol="0" anchor="ctr"/>
          <a:lstStyle/>
          <a:p>
            <a:pPr marL="0" indent="0" algn="r">
              <a:buNone/>
            </a:pPr>
            <a:r>
              <a:rPr lang="en-US" sz="1000" dirty="0">
                <a:solidFill>
                  <a:srgbClr val="8DA0A1"/>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347472"/>
            <a:ext cx="11064240" cy="685800"/>
          </a:xfrm>
          <a:prstGeom prst="rect">
            <a:avLst/>
          </a:prstGeom>
          <a:noFill/>
          <a:ln/>
        </p:spPr>
        <p:txBody>
          <a:bodyPr wrap="square" lIns="0" tIns="0" rIns="0" bIns="0" rtlCol="0" anchor="ctr"/>
          <a:lstStyle/>
          <a:p>
            <a:pPr marL="0" indent="0" algn="l">
              <a:buNone/>
            </a:pPr>
            <a:r>
              <a:rPr lang="en-US" sz="3200" b="1" dirty="0">
                <a:solidFill>
                  <a:srgbClr val="0A3D46"/>
                </a:solidFill>
                <a:latin typeface="Cambria" pitchFamily="34" charset="0"/>
                <a:ea typeface="Cambria" pitchFamily="34" charset="-122"/>
                <a:cs typeface="Cambria" pitchFamily="34" charset="-120"/>
              </a:rPr>
              <a:t>What this means ?</a:t>
            </a:r>
            <a:endParaRPr lang="en-US" sz="3200" dirty="0"/>
          </a:p>
        </p:txBody>
      </p:sp>
      <p:sp>
        <p:nvSpPr>
          <p:cNvPr id="3" name="Text 1"/>
          <p:cNvSpPr/>
          <p:nvPr/>
        </p:nvSpPr>
        <p:spPr>
          <a:xfrm>
            <a:off x="868680" y="965396"/>
            <a:ext cx="11064240" cy="365760"/>
          </a:xfrm>
          <a:prstGeom prst="rect">
            <a:avLst/>
          </a:prstGeom>
          <a:noFill/>
          <a:ln/>
        </p:spPr>
        <p:txBody>
          <a:bodyPr wrap="square" lIns="0" tIns="0" rIns="0" bIns="0" rtlCol="0" anchor="ctr"/>
          <a:lstStyle/>
          <a:p>
            <a:pPr marL="0" indent="0">
              <a:buNone/>
            </a:pPr>
            <a:r>
              <a:rPr lang="en-US" sz="1400" i="1" dirty="0">
                <a:solidFill>
                  <a:srgbClr val="028090"/>
                </a:solidFill>
                <a:latin typeface="Calibri" pitchFamily="34" charset="0"/>
                <a:ea typeface="Calibri" pitchFamily="34" charset="-122"/>
                <a:cs typeface="Calibri" pitchFamily="34" charset="-120"/>
              </a:rPr>
              <a:t>Three practical implications for curriculum design</a:t>
            </a:r>
            <a:endParaRPr lang="en-US" sz="1400" dirty="0"/>
          </a:p>
        </p:txBody>
      </p:sp>
      <p:sp>
        <p:nvSpPr>
          <p:cNvPr id="4" name="Shape 2"/>
          <p:cNvSpPr/>
          <p:nvPr/>
        </p:nvSpPr>
        <p:spPr>
          <a:xfrm>
            <a:off x="548640" y="1691640"/>
            <a:ext cx="3566160" cy="3840480"/>
          </a:xfrm>
          <a:prstGeom prst="roundRect">
            <a:avLst>
              <a:gd name="adj" fmla="val 3077"/>
            </a:avLst>
          </a:prstGeom>
          <a:solidFill>
            <a:srgbClr val="F7FAFA"/>
          </a:solidFill>
          <a:ln w="12700">
            <a:solidFill>
              <a:srgbClr val="F7FAFA"/>
            </a:solidFill>
            <a:prstDash val="solid"/>
          </a:ln>
        </p:spPr>
        <p:txBody>
          <a:bodyPr/>
          <a:lstStyle/>
          <a:p>
            <a:endParaRPr lang="en-US"/>
          </a:p>
        </p:txBody>
      </p:sp>
      <p:sp>
        <p:nvSpPr>
          <p:cNvPr id="5" name="Shape 3"/>
          <p:cNvSpPr/>
          <p:nvPr/>
        </p:nvSpPr>
        <p:spPr>
          <a:xfrm>
            <a:off x="868680" y="1965960"/>
            <a:ext cx="777240" cy="548640"/>
          </a:xfrm>
          <a:prstGeom prst="roundRect">
            <a:avLst>
              <a:gd name="adj" fmla="val 16667"/>
            </a:avLst>
          </a:prstGeom>
          <a:solidFill>
            <a:srgbClr val="028090"/>
          </a:solidFill>
          <a:ln/>
        </p:spPr>
        <p:txBody>
          <a:bodyPr/>
          <a:lstStyle/>
          <a:p>
            <a:endParaRPr lang="en-US"/>
          </a:p>
        </p:txBody>
      </p:sp>
      <p:sp>
        <p:nvSpPr>
          <p:cNvPr id="6" name="Text 4"/>
          <p:cNvSpPr/>
          <p:nvPr/>
        </p:nvSpPr>
        <p:spPr>
          <a:xfrm>
            <a:off x="868680" y="1965960"/>
            <a:ext cx="7772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01</a:t>
            </a:r>
            <a:endParaRPr lang="en-US" sz="1800" dirty="0"/>
          </a:p>
        </p:txBody>
      </p:sp>
      <p:sp>
        <p:nvSpPr>
          <p:cNvPr id="7" name="Text 5"/>
          <p:cNvSpPr/>
          <p:nvPr/>
        </p:nvSpPr>
        <p:spPr>
          <a:xfrm>
            <a:off x="868680" y="2826727"/>
            <a:ext cx="2971800" cy="822960"/>
          </a:xfrm>
          <a:prstGeom prst="rect">
            <a:avLst/>
          </a:prstGeom>
          <a:noFill/>
          <a:ln/>
        </p:spPr>
        <p:txBody>
          <a:bodyPr wrap="square" lIns="0" tIns="0" rIns="0" bIns="0" rtlCol="0" anchor="ctr"/>
          <a:lstStyle/>
          <a:p>
            <a:pPr marL="0" indent="0">
              <a:buNone/>
            </a:pPr>
            <a:r>
              <a:rPr lang="en-US" sz="1700" b="1" dirty="0">
                <a:solidFill>
                  <a:srgbClr val="0A3D46"/>
                </a:solidFill>
                <a:latin typeface="Cambria" pitchFamily="34" charset="0"/>
                <a:ea typeface="Cambria" pitchFamily="34" charset="-122"/>
                <a:cs typeface="Cambria" pitchFamily="34" charset="-120"/>
              </a:rPr>
              <a:t>Video is a defensible primary modality</a:t>
            </a:r>
            <a:endParaRPr lang="en-US" sz="1700" dirty="0"/>
          </a:p>
        </p:txBody>
      </p:sp>
      <p:sp>
        <p:nvSpPr>
          <p:cNvPr id="8" name="Text 6"/>
          <p:cNvSpPr/>
          <p:nvPr/>
        </p:nvSpPr>
        <p:spPr>
          <a:xfrm>
            <a:off x="868680" y="3418449"/>
            <a:ext cx="2971800" cy="1691640"/>
          </a:xfrm>
          <a:prstGeom prst="rect">
            <a:avLst/>
          </a:prstGeom>
          <a:noFill/>
          <a:ln/>
        </p:spPr>
        <p:txBody>
          <a:bodyPr wrap="square" lIns="0" tIns="0" rIns="0" bIns="0" rtlCol="0" anchor="ctr"/>
          <a:lstStyle/>
          <a:p>
            <a:pPr marL="0" indent="0" algn="just">
              <a:buNone/>
            </a:pPr>
            <a:r>
              <a:rPr lang="en-US" sz="1250" dirty="0">
                <a:solidFill>
                  <a:srgbClr val="4A5D63"/>
                </a:solidFill>
                <a:latin typeface="Calibri" pitchFamily="34" charset="0"/>
                <a:ea typeface="Calibri" pitchFamily="34" charset="-122"/>
                <a:cs typeface="Calibri" pitchFamily="34" charset="-120"/>
              </a:rPr>
              <a:t>It solves visibility, standardises the message across instructors, and removes the one-pass constraint.</a:t>
            </a:r>
            <a:endParaRPr lang="en-US" sz="1250" dirty="0"/>
          </a:p>
        </p:txBody>
      </p:sp>
      <p:sp>
        <p:nvSpPr>
          <p:cNvPr id="9" name="Shape 7"/>
          <p:cNvSpPr/>
          <p:nvPr/>
        </p:nvSpPr>
        <p:spPr>
          <a:xfrm>
            <a:off x="4297680" y="1691640"/>
            <a:ext cx="3566160" cy="3840480"/>
          </a:xfrm>
          <a:prstGeom prst="roundRect">
            <a:avLst>
              <a:gd name="adj" fmla="val 3077"/>
            </a:avLst>
          </a:prstGeom>
          <a:solidFill>
            <a:srgbClr val="F7FAFA"/>
          </a:solidFill>
          <a:ln w="12700">
            <a:solidFill>
              <a:srgbClr val="F7FAFA"/>
            </a:solidFill>
            <a:prstDash val="solid"/>
          </a:ln>
        </p:spPr>
        <p:txBody>
          <a:bodyPr/>
          <a:lstStyle/>
          <a:p>
            <a:endParaRPr lang="en-US"/>
          </a:p>
        </p:txBody>
      </p:sp>
      <p:sp>
        <p:nvSpPr>
          <p:cNvPr id="10" name="Shape 8"/>
          <p:cNvSpPr/>
          <p:nvPr/>
        </p:nvSpPr>
        <p:spPr>
          <a:xfrm>
            <a:off x="4617720" y="1965960"/>
            <a:ext cx="777240" cy="548640"/>
          </a:xfrm>
          <a:prstGeom prst="roundRect">
            <a:avLst>
              <a:gd name="adj" fmla="val 16667"/>
            </a:avLst>
          </a:prstGeom>
          <a:solidFill>
            <a:srgbClr val="D98A2B"/>
          </a:solidFill>
          <a:ln/>
        </p:spPr>
        <p:txBody>
          <a:bodyPr/>
          <a:lstStyle/>
          <a:p>
            <a:endParaRPr lang="en-US"/>
          </a:p>
        </p:txBody>
      </p:sp>
      <p:sp>
        <p:nvSpPr>
          <p:cNvPr id="11" name="Text 9"/>
          <p:cNvSpPr/>
          <p:nvPr/>
        </p:nvSpPr>
        <p:spPr>
          <a:xfrm>
            <a:off x="4617720" y="1965960"/>
            <a:ext cx="7772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02</a:t>
            </a:r>
            <a:endParaRPr lang="en-US" sz="1800" dirty="0"/>
          </a:p>
        </p:txBody>
      </p:sp>
      <p:sp>
        <p:nvSpPr>
          <p:cNvPr id="12" name="Text 10"/>
          <p:cNvSpPr/>
          <p:nvPr/>
        </p:nvSpPr>
        <p:spPr>
          <a:xfrm>
            <a:off x="4617720" y="2697480"/>
            <a:ext cx="2971800" cy="822960"/>
          </a:xfrm>
          <a:prstGeom prst="rect">
            <a:avLst/>
          </a:prstGeom>
          <a:noFill/>
          <a:ln/>
        </p:spPr>
        <p:txBody>
          <a:bodyPr wrap="square" lIns="0" tIns="0" rIns="0" bIns="0" rtlCol="0" anchor="ctr"/>
          <a:lstStyle/>
          <a:p>
            <a:pPr marL="0" indent="0">
              <a:buNone/>
            </a:pPr>
            <a:r>
              <a:rPr lang="en-US" sz="1700" b="1" dirty="0">
                <a:solidFill>
                  <a:srgbClr val="0A3D46"/>
                </a:solidFill>
                <a:latin typeface="Cambria" pitchFamily="34" charset="0"/>
                <a:ea typeface="Cambria" pitchFamily="34" charset="-122"/>
                <a:cs typeface="Cambria" pitchFamily="34" charset="-120"/>
              </a:rPr>
              <a:t>Do not delete the human</a:t>
            </a:r>
            <a:endParaRPr lang="en-US" sz="1700" dirty="0"/>
          </a:p>
        </p:txBody>
      </p:sp>
      <p:sp>
        <p:nvSpPr>
          <p:cNvPr id="13" name="Text 11"/>
          <p:cNvSpPr/>
          <p:nvPr/>
        </p:nvSpPr>
        <p:spPr>
          <a:xfrm>
            <a:off x="4617720" y="3452446"/>
            <a:ext cx="2971800" cy="1691640"/>
          </a:xfrm>
          <a:prstGeom prst="rect">
            <a:avLst/>
          </a:prstGeom>
          <a:noFill/>
          <a:ln/>
        </p:spPr>
        <p:txBody>
          <a:bodyPr wrap="square" lIns="0" tIns="0" rIns="0" bIns="0" rtlCol="0" anchor="ctr"/>
          <a:lstStyle/>
          <a:p>
            <a:pPr marL="0" indent="0" algn="just">
              <a:buNone/>
            </a:pPr>
            <a:r>
              <a:rPr lang="en-US" sz="1250" dirty="0">
                <a:solidFill>
                  <a:srgbClr val="4A5D63"/>
                </a:solidFill>
                <a:latin typeface="Calibri" pitchFamily="34" charset="0"/>
                <a:ea typeface="Calibri" pitchFamily="34" charset="-122"/>
                <a:cs typeface="Calibri" pitchFamily="34" charset="-120"/>
              </a:rPr>
              <a:t>The interaction students value cannot be recorded. Utilize the faculty time video frees from performing the demonstration to circulating, correcting and coaching during practice.</a:t>
            </a:r>
            <a:endParaRPr lang="en-US" sz="1250" dirty="0"/>
          </a:p>
        </p:txBody>
      </p:sp>
      <p:sp>
        <p:nvSpPr>
          <p:cNvPr id="14" name="Shape 12"/>
          <p:cNvSpPr/>
          <p:nvPr/>
        </p:nvSpPr>
        <p:spPr>
          <a:xfrm>
            <a:off x="8046720" y="1691640"/>
            <a:ext cx="3566160" cy="3840480"/>
          </a:xfrm>
          <a:prstGeom prst="roundRect">
            <a:avLst>
              <a:gd name="adj" fmla="val 3077"/>
            </a:avLst>
          </a:prstGeom>
          <a:solidFill>
            <a:srgbClr val="F7FAFA"/>
          </a:solidFill>
          <a:ln w="12700">
            <a:solidFill>
              <a:srgbClr val="F7FAFA"/>
            </a:solidFill>
            <a:prstDash val="solid"/>
          </a:ln>
        </p:spPr>
        <p:txBody>
          <a:bodyPr/>
          <a:lstStyle/>
          <a:p>
            <a:endParaRPr lang="en-US"/>
          </a:p>
        </p:txBody>
      </p:sp>
      <p:sp>
        <p:nvSpPr>
          <p:cNvPr id="15" name="Shape 13"/>
          <p:cNvSpPr/>
          <p:nvPr/>
        </p:nvSpPr>
        <p:spPr>
          <a:xfrm>
            <a:off x="8366760" y="1965960"/>
            <a:ext cx="777240" cy="548640"/>
          </a:xfrm>
          <a:prstGeom prst="roundRect">
            <a:avLst>
              <a:gd name="adj" fmla="val 16667"/>
            </a:avLst>
          </a:prstGeom>
          <a:solidFill>
            <a:srgbClr val="02C39A"/>
          </a:solidFill>
          <a:ln/>
        </p:spPr>
        <p:txBody>
          <a:bodyPr/>
          <a:lstStyle/>
          <a:p>
            <a:endParaRPr lang="en-US"/>
          </a:p>
        </p:txBody>
      </p:sp>
      <p:sp>
        <p:nvSpPr>
          <p:cNvPr id="16" name="Text 14"/>
          <p:cNvSpPr/>
          <p:nvPr/>
        </p:nvSpPr>
        <p:spPr>
          <a:xfrm>
            <a:off x="8366760" y="1965960"/>
            <a:ext cx="7772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03</a:t>
            </a:r>
            <a:endParaRPr lang="en-US" sz="1800" dirty="0"/>
          </a:p>
        </p:txBody>
      </p:sp>
      <p:sp>
        <p:nvSpPr>
          <p:cNvPr id="17" name="Text 15"/>
          <p:cNvSpPr/>
          <p:nvPr/>
        </p:nvSpPr>
        <p:spPr>
          <a:xfrm>
            <a:off x="8366760" y="2697480"/>
            <a:ext cx="2971800" cy="822960"/>
          </a:xfrm>
          <a:prstGeom prst="rect">
            <a:avLst/>
          </a:prstGeom>
          <a:noFill/>
          <a:ln/>
        </p:spPr>
        <p:txBody>
          <a:bodyPr wrap="square" lIns="0" tIns="0" rIns="0" bIns="0" rtlCol="0" anchor="ctr"/>
          <a:lstStyle/>
          <a:p>
            <a:pPr marL="0" indent="0">
              <a:buNone/>
            </a:pPr>
            <a:r>
              <a:rPr lang="en-US" sz="1700" b="1" dirty="0">
                <a:solidFill>
                  <a:srgbClr val="0A3D46"/>
                </a:solidFill>
                <a:latin typeface="Cambria" pitchFamily="34" charset="0"/>
                <a:ea typeface="Cambria" pitchFamily="34" charset="-122"/>
                <a:cs typeface="Cambria" pitchFamily="34" charset="-120"/>
              </a:rPr>
              <a:t>Design for the failure mode</a:t>
            </a:r>
            <a:endParaRPr lang="en-US" sz="1700" dirty="0"/>
          </a:p>
        </p:txBody>
      </p:sp>
      <p:sp>
        <p:nvSpPr>
          <p:cNvPr id="18" name="Text 16"/>
          <p:cNvSpPr/>
          <p:nvPr/>
        </p:nvSpPr>
        <p:spPr>
          <a:xfrm>
            <a:off x="8343900" y="3264877"/>
            <a:ext cx="2971800" cy="1691640"/>
          </a:xfrm>
          <a:prstGeom prst="rect">
            <a:avLst/>
          </a:prstGeom>
          <a:noFill/>
          <a:ln/>
        </p:spPr>
        <p:txBody>
          <a:bodyPr wrap="square" lIns="0" tIns="0" rIns="0" bIns="0" rtlCol="0" anchor="ctr"/>
          <a:lstStyle/>
          <a:p>
            <a:pPr marL="0" indent="0" algn="just">
              <a:buNone/>
            </a:pPr>
            <a:r>
              <a:rPr lang="en-US" sz="1250" dirty="0">
                <a:solidFill>
                  <a:srgbClr val="4A5D63"/>
                </a:solidFill>
                <a:latin typeface="Calibri" pitchFamily="34" charset="0"/>
                <a:ea typeface="Calibri" pitchFamily="34" charset="-122"/>
                <a:cs typeface="Calibri" pitchFamily="34" charset="-120"/>
              </a:rPr>
              <a:t>Students skip ahead. Chapter the video, add checkpoints, reviewing it before the lab, and keep it available during and after the session.</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0A3D46"/>
        </a:solidFill>
        <a:effectLst/>
      </p:bgPr>
    </p:bg>
    <p:spTree>
      <p:nvGrpSpPr>
        <p:cNvPr id="1" name=""/>
        <p:cNvGrpSpPr/>
        <p:nvPr/>
      </p:nvGrpSpPr>
      <p:grpSpPr>
        <a:xfrm>
          <a:off x="0" y="0"/>
          <a:ext cx="0" cy="0"/>
          <a:chOff x="0" y="0"/>
          <a:chExt cx="0" cy="0"/>
        </a:xfrm>
      </p:grpSpPr>
      <p:sp>
        <p:nvSpPr>
          <p:cNvPr id="2" name="Shape 0"/>
          <p:cNvSpPr/>
          <p:nvPr/>
        </p:nvSpPr>
        <p:spPr>
          <a:xfrm>
            <a:off x="10058400" y="4663440"/>
            <a:ext cx="2194560" cy="2194560"/>
          </a:xfrm>
          <a:prstGeom prst="ellipse">
            <a:avLst/>
          </a:prstGeom>
          <a:solidFill>
            <a:srgbClr val="028090">
              <a:alpha val="55000"/>
            </a:srgbClr>
          </a:solidFill>
          <a:ln/>
        </p:spPr>
        <p:txBody>
          <a:bodyPr/>
          <a:lstStyle/>
          <a:p>
            <a:endParaRPr lang="en-US"/>
          </a:p>
        </p:txBody>
      </p:sp>
      <p:sp>
        <p:nvSpPr>
          <p:cNvPr id="3" name="Text 1"/>
          <p:cNvSpPr/>
          <p:nvPr/>
        </p:nvSpPr>
        <p:spPr>
          <a:xfrm>
            <a:off x="640080" y="640080"/>
            <a:ext cx="7315200" cy="640080"/>
          </a:xfrm>
          <a:prstGeom prst="rect">
            <a:avLst/>
          </a:prstGeom>
          <a:noFill/>
          <a:ln/>
        </p:spPr>
        <p:txBody>
          <a:bodyPr wrap="square" lIns="0" tIns="0" rIns="0" bIns="0"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Conclusion</a:t>
            </a:r>
            <a:endParaRPr lang="en-US" sz="3400" dirty="0"/>
          </a:p>
        </p:txBody>
      </p:sp>
      <p:sp>
        <p:nvSpPr>
          <p:cNvPr id="4" name="Text 2"/>
          <p:cNvSpPr/>
          <p:nvPr/>
        </p:nvSpPr>
        <p:spPr>
          <a:xfrm>
            <a:off x="640080" y="1508760"/>
            <a:ext cx="10424160" cy="1097280"/>
          </a:xfrm>
          <a:prstGeom prst="rect">
            <a:avLst/>
          </a:prstGeom>
          <a:noFill/>
          <a:ln/>
        </p:spPr>
        <p:txBody>
          <a:bodyPr wrap="square" lIns="0" tIns="0" rIns="0" bIns="0" rtlCol="0" anchor="ctr"/>
          <a:lstStyle/>
          <a:p>
            <a:pPr marL="0" indent="0">
              <a:buNone/>
            </a:pPr>
            <a:r>
              <a:rPr lang="en-US" sz="2500" b="1" dirty="0">
                <a:solidFill>
                  <a:srgbClr val="02C39A"/>
                </a:solidFill>
                <a:latin typeface="Cambria" pitchFamily="34" charset="0"/>
                <a:ea typeface="Cambria" pitchFamily="34" charset="-122"/>
                <a:cs typeface="Cambria" pitchFamily="34" charset="-120"/>
              </a:rPr>
              <a:t>Video demonstrations are viable alternatives to live demonstrations for teaching clinical procedures in dental education.</a:t>
            </a:r>
            <a:endParaRPr lang="en-US" sz="2500" dirty="0"/>
          </a:p>
        </p:txBody>
      </p:sp>
      <p:sp>
        <p:nvSpPr>
          <p:cNvPr id="5" name="Shape 3"/>
          <p:cNvSpPr/>
          <p:nvPr/>
        </p:nvSpPr>
        <p:spPr>
          <a:xfrm>
            <a:off x="640080" y="2971800"/>
            <a:ext cx="2606040" cy="2194560"/>
          </a:xfrm>
          <a:prstGeom prst="roundRect">
            <a:avLst>
              <a:gd name="adj" fmla="val 5000"/>
            </a:avLst>
          </a:prstGeom>
          <a:solidFill>
            <a:srgbClr val="12525C"/>
          </a:solidFill>
          <a:ln w="12700">
            <a:solidFill>
              <a:srgbClr val="12525C"/>
            </a:solidFill>
            <a:prstDash val="solid"/>
          </a:ln>
        </p:spPr>
        <p:txBody>
          <a:bodyPr/>
          <a:lstStyle/>
          <a:p>
            <a:endParaRPr lang="en-US"/>
          </a:p>
        </p:txBody>
      </p:sp>
      <p:sp>
        <p:nvSpPr>
          <p:cNvPr id="6" name="Text 4"/>
          <p:cNvSpPr/>
          <p:nvPr/>
        </p:nvSpPr>
        <p:spPr>
          <a:xfrm>
            <a:off x="868680" y="3200400"/>
            <a:ext cx="2148840" cy="365760"/>
          </a:xfrm>
          <a:prstGeom prst="rect">
            <a:avLst/>
          </a:prstGeom>
          <a:noFill/>
          <a:ln/>
        </p:spPr>
        <p:txBody>
          <a:bodyPr wrap="square" lIns="0" tIns="0" rIns="0" bIns="0" rtlCol="0" anchor="ctr"/>
          <a:lstStyle/>
          <a:p>
            <a:pPr marL="0" indent="0">
              <a:buNone/>
            </a:pPr>
            <a:r>
              <a:rPr lang="en-US" sz="1600" b="1" dirty="0">
                <a:solidFill>
                  <a:srgbClr val="02C39A"/>
                </a:solidFill>
                <a:latin typeface="Cambria" pitchFamily="34" charset="0"/>
                <a:ea typeface="Cambria" pitchFamily="34" charset="-122"/>
                <a:cs typeface="Cambria" pitchFamily="34" charset="-120"/>
              </a:rPr>
              <a:t>Performance</a:t>
            </a:r>
            <a:endParaRPr lang="en-US" sz="1600" dirty="0"/>
          </a:p>
        </p:txBody>
      </p:sp>
      <p:sp>
        <p:nvSpPr>
          <p:cNvPr id="7" name="Text 5"/>
          <p:cNvSpPr/>
          <p:nvPr/>
        </p:nvSpPr>
        <p:spPr>
          <a:xfrm>
            <a:off x="868680" y="3429000"/>
            <a:ext cx="2194560" cy="1371600"/>
          </a:xfrm>
          <a:prstGeom prst="rect">
            <a:avLst/>
          </a:prstGeom>
          <a:noFill/>
          <a:ln/>
        </p:spPr>
        <p:txBody>
          <a:bodyPr wrap="square" lIns="0" tIns="0" rIns="0" bIns="0" rtlCol="0" anchor="ctr"/>
          <a:lstStyle/>
          <a:p>
            <a:r>
              <a:rPr lang="en-US" sz="1200" dirty="0">
                <a:solidFill>
                  <a:srgbClr val="CFE6E4"/>
                </a:solidFill>
                <a:latin typeface="Calibri" pitchFamily="34" charset="0"/>
                <a:ea typeface="Calibri" pitchFamily="34" charset="-122"/>
                <a:cs typeface="Calibri" pitchFamily="34" charset="-120"/>
              </a:rPr>
              <a:t>Favours video; too few studies for a firm conclusion.</a:t>
            </a:r>
            <a:endParaRPr lang="en-US" sz="1200" dirty="0"/>
          </a:p>
        </p:txBody>
      </p:sp>
      <p:sp>
        <p:nvSpPr>
          <p:cNvPr id="8" name="Shape 6"/>
          <p:cNvSpPr/>
          <p:nvPr/>
        </p:nvSpPr>
        <p:spPr>
          <a:xfrm>
            <a:off x="3383280" y="2971800"/>
            <a:ext cx="2606040" cy="2194560"/>
          </a:xfrm>
          <a:prstGeom prst="roundRect">
            <a:avLst>
              <a:gd name="adj" fmla="val 5000"/>
            </a:avLst>
          </a:prstGeom>
          <a:solidFill>
            <a:srgbClr val="12525C"/>
          </a:solidFill>
          <a:ln w="12700">
            <a:solidFill>
              <a:srgbClr val="12525C"/>
            </a:solidFill>
            <a:prstDash val="solid"/>
          </a:ln>
        </p:spPr>
        <p:txBody>
          <a:bodyPr/>
          <a:lstStyle/>
          <a:p>
            <a:endParaRPr lang="en-US"/>
          </a:p>
        </p:txBody>
      </p:sp>
      <p:sp>
        <p:nvSpPr>
          <p:cNvPr id="9" name="Text 7"/>
          <p:cNvSpPr/>
          <p:nvPr/>
        </p:nvSpPr>
        <p:spPr>
          <a:xfrm>
            <a:off x="3611880" y="3200400"/>
            <a:ext cx="2148840" cy="365760"/>
          </a:xfrm>
          <a:prstGeom prst="rect">
            <a:avLst/>
          </a:prstGeom>
          <a:noFill/>
          <a:ln/>
        </p:spPr>
        <p:txBody>
          <a:bodyPr wrap="square" lIns="0" tIns="0" rIns="0" bIns="0" rtlCol="0" anchor="ctr"/>
          <a:lstStyle/>
          <a:p>
            <a:pPr marL="0" indent="0">
              <a:buNone/>
            </a:pPr>
            <a:r>
              <a:rPr lang="en-US" sz="1600" b="1" dirty="0">
                <a:solidFill>
                  <a:srgbClr val="02C39A"/>
                </a:solidFill>
                <a:latin typeface="Cambria" pitchFamily="34" charset="0"/>
                <a:ea typeface="Cambria" pitchFamily="34" charset="-122"/>
                <a:cs typeface="Cambria" pitchFamily="34" charset="-120"/>
              </a:rPr>
              <a:t>Knowledge</a:t>
            </a:r>
            <a:endParaRPr lang="en-US" sz="1600" dirty="0"/>
          </a:p>
        </p:txBody>
      </p:sp>
      <p:sp>
        <p:nvSpPr>
          <p:cNvPr id="10" name="Text 8"/>
          <p:cNvSpPr/>
          <p:nvPr/>
        </p:nvSpPr>
        <p:spPr>
          <a:xfrm>
            <a:off x="3543300" y="3337560"/>
            <a:ext cx="2194560" cy="1371600"/>
          </a:xfrm>
          <a:prstGeom prst="rect">
            <a:avLst/>
          </a:prstGeom>
          <a:noFill/>
          <a:ln/>
        </p:spPr>
        <p:txBody>
          <a:bodyPr wrap="square" lIns="0" tIns="0" rIns="0" bIns="0" rtlCol="0" anchor="ctr"/>
          <a:lstStyle/>
          <a:p>
            <a:pPr marL="0" indent="0">
              <a:buNone/>
            </a:pPr>
            <a:r>
              <a:rPr lang="en-US" sz="1200" dirty="0">
                <a:solidFill>
                  <a:srgbClr val="CFE6E4"/>
                </a:solidFill>
                <a:latin typeface="Calibri" pitchFamily="34" charset="0"/>
                <a:ea typeface="Calibri" pitchFamily="34" charset="-122"/>
                <a:cs typeface="Calibri" pitchFamily="34" charset="-120"/>
              </a:rPr>
              <a:t>Favours video; too few studies for a firm conclusion.</a:t>
            </a:r>
            <a:endParaRPr lang="en-US" sz="1200" dirty="0"/>
          </a:p>
        </p:txBody>
      </p:sp>
      <p:sp>
        <p:nvSpPr>
          <p:cNvPr id="11" name="Shape 9"/>
          <p:cNvSpPr/>
          <p:nvPr/>
        </p:nvSpPr>
        <p:spPr>
          <a:xfrm>
            <a:off x="6126480" y="2971800"/>
            <a:ext cx="2606040" cy="2194560"/>
          </a:xfrm>
          <a:prstGeom prst="roundRect">
            <a:avLst>
              <a:gd name="adj" fmla="val 5000"/>
            </a:avLst>
          </a:prstGeom>
          <a:solidFill>
            <a:srgbClr val="12525C"/>
          </a:solidFill>
          <a:ln w="12700">
            <a:solidFill>
              <a:srgbClr val="12525C"/>
            </a:solidFill>
            <a:prstDash val="solid"/>
          </a:ln>
        </p:spPr>
        <p:txBody>
          <a:bodyPr/>
          <a:lstStyle/>
          <a:p>
            <a:endParaRPr lang="en-US"/>
          </a:p>
        </p:txBody>
      </p:sp>
      <p:sp>
        <p:nvSpPr>
          <p:cNvPr id="12" name="Text 10"/>
          <p:cNvSpPr/>
          <p:nvPr/>
        </p:nvSpPr>
        <p:spPr>
          <a:xfrm>
            <a:off x="6355080" y="3200400"/>
            <a:ext cx="2148840" cy="365760"/>
          </a:xfrm>
          <a:prstGeom prst="rect">
            <a:avLst/>
          </a:prstGeom>
          <a:noFill/>
          <a:ln/>
        </p:spPr>
        <p:txBody>
          <a:bodyPr wrap="square" lIns="0" tIns="0" rIns="0" bIns="0" rtlCol="0" anchor="ctr"/>
          <a:lstStyle/>
          <a:p>
            <a:pPr marL="0" indent="0">
              <a:buNone/>
            </a:pPr>
            <a:r>
              <a:rPr lang="en-US" sz="1600" b="1" dirty="0">
                <a:solidFill>
                  <a:srgbClr val="02C39A"/>
                </a:solidFill>
                <a:latin typeface="Cambria" pitchFamily="34" charset="0"/>
                <a:ea typeface="Cambria" pitchFamily="34" charset="-122"/>
                <a:cs typeface="Cambria" pitchFamily="34" charset="-120"/>
              </a:rPr>
              <a:t>Experience</a:t>
            </a:r>
            <a:endParaRPr lang="en-US" sz="1600" dirty="0"/>
          </a:p>
        </p:txBody>
      </p:sp>
      <p:sp>
        <p:nvSpPr>
          <p:cNvPr id="13" name="Text 11"/>
          <p:cNvSpPr/>
          <p:nvPr/>
        </p:nvSpPr>
        <p:spPr>
          <a:xfrm>
            <a:off x="6332220" y="3383280"/>
            <a:ext cx="2194560" cy="1371600"/>
          </a:xfrm>
          <a:prstGeom prst="rect">
            <a:avLst/>
          </a:prstGeom>
          <a:noFill/>
          <a:ln/>
        </p:spPr>
        <p:txBody>
          <a:bodyPr wrap="square" lIns="0" tIns="0" rIns="0" bIns="0" rtlCol="0" anchor="ctr"/>
          <a:lstStyle/>
          <a:p>
            <a:pPr marL="0" indent="0">
              <a:buNone/>
            </a:pPr>
            <a:r>
              <a:rPr lang="en-US" sz="1200" dirty="0">
                <a:solidFill>
                  <a:srgbClr val="CFE6E4"/>
                </a:solidFill>
                <a:latin typeface="Calibri" pitchFamily="34" charset="0"/>
                <a:ea typeface="Calibri" pitchFamily="34" charset="-122"/>
                <a:cs typeface="Calibri" pitchFamily="34" charset="-120"/>
              </a:rPr>
              <a:t>Video wins on clarity and replay; live wins on interaction and real-time response.</a:t>
            </a:r>
            <a:endParaRPr lang="en-US" sz="1200" dirty="0"/>
          </a:p>
        </p:txBody>
      </p:sp>
      <p:sp>
        <p:nvSpPr>
          <p:cNvPr id="14" name="Shape 12"/>
          <p:cNvSpPr/>
          <p:nvPr/>
        </p:nvSpPr>
        <p:spPr>
          <a:xfrm>
            <a:off x="8869680" y="2971800"/>
            <a:ext cx="2606040" cy="2194560"/>
          </a:xfrm>
          <a:prstGeom prst="roundRect">
            <a:avLst>
              <a:gd name="adj" fmla="val 5000"/>
            </a:avLst>
          </a:prstGeom>
          <a:solidFill>
            <a:srgbClr val="028090"/>
          </a:solidFill>
          <a:ln w="12700">
            <a:solidFill>
              <a:srgbClr val="028090"/>
            </a:solidFill>
            <a:prstDash val="solid"/>
          </a:ln>
        </p:spPr>
        <p:txBody>
          <a:bodyPr/>
          <a:lstStyle/>
          <a:p>
            <a:endParaRPr lang="en-US"/>
          </a:p>
        </p:txBody>
      </p:sp>
      <p:sp>
        <p:nvSpPr>
          <p:cNvPr id="15" name="Text 13"/>
          <p:cNvSpPr/>
          <p:nvPr/>
        </p:nvSpPr>
        <p:spPr>
          <a:xfrm>
            <a:off x="9098280" y="3200400"/>
            <a:ext cx="2148840" cy="36576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Practice</a:t>
            </a:r>
            <a:endParaRPr lang="en-US" sz="1600" dirty="0"/>
          </a:p>
        </p:txBody>
      </p:sp>
      <p:sp>
        <p:nvSpPr>
          <p:cNvPr id="16" name="Text 14"/>
          <p:cNvSpPr/>
          <p:nvPr/>
        </p:nvSpPr>
        <p:spPr>
          <a:xfrm>
            <a:off x="9052560" y="3383280"/>
            <a:ext cx="2194560" cy="1371600"/>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Integrate both — video to deliver the procedure, faculty time to coach the practice.</a:t>
            </a:r>
            <a:endParaRPr lang="en-US" sz="1200" dirty="0"/>
          </a:p>
        </p:txBody>
      </p:sp>
      <p:sp>
        <p:nvSpPr>
          <p:cNvPr id="17" name="Text 15"/>
          <p:cNvSpPr/>
          <p:nvPr/>
        </p:nvSpPr>
        <p:spPr>
          <a:xfrm>
            <a:off x="640080" y="5440680"/>
            <a:ext cx="9144000" cy="365760"/>
          </a:xfrm>
          <a:prstGeom prst="rect">
            <a:avLst/>
          </a:prstGeom>
          <a:noFill/>
          <a:ln/>
        </p:spPr>
        <p:txBody>
          <a:bodyPr wrap="square" lIns="0" tIns="0" rIns="0" bIns="0" rtlCol="0" anchor="ctr"/>
          <a:lstStyle/>
          <a:p>
            <a:pPr marL="0" indent="0">
              <a:buNone/>
            </a:pPr>
            <a:r>
              <a:rPr lang="en-US" sz="1300" i="1" dirty="0">
                <a:solidFill>
                  <a:srgbClr val="9FC4C2"/>
                </a:solidFill>
                <a:latin typeface="Calibri" pitchFamily="34" charset="0"/>
                <a:ea typeface="Calibri" pitchFamily="34" charset="-122"/>
                <a:cs typeface="Calibri" pitchFamily="34" charset="-120"/>
              </a:rPr>
              <a:t>Further research with standardised methodology and larger samples remains essential.</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0A3D46"/>
        </a:solidFill>
        <a:effectLst/>
      </p:bgPr>
    </p:bg>
    <p:spTree>
      <p:nvGrpSpPr>
        <p:cNvPr id="1" name="">
          <a:extLst>
            <a:ext uri="{FF2B5EF4-FFF2-40B4-BE49-F238E27FC236}">
              <a16:creationId xmlns:a16="http://schemas.microsoft.com/office/drawing/2014/main" id="{2634C878-3274-B5E1-57F1-F05210E9C3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EDBAEED-F7D2-B4A2-10B8-00E9F057BAB5}"/>
              </a:ext>
            </a:extLst>
          </p:cNvPr>
          <p:cNvSpPr txBox="1"/>
          <p:nvPr/>
        </p:nvSpPr>
        <p:spPr>
          <a:xfrm>
            <a:off x="8773064" y="792525"/>
            <a:ext cx="1943161" cy="913199"/>
          </a:xfrm>
          <a:prstGeom prst="rect">
            <a:avLst/>
          </a:prstGeom>
          <a:noFill/>
        </p:spPr>
        <p:txBody>
          <a:bodyPr wrap="none" rtlCol="0">
            <a:spAutoFit/>
          </a:bodyPr>
          <a:lstStyle/>
          <a:p>
            <a:pPr algn="r" defTabSz="1219170" rtl="1"/>
            <a:r>
              <a:rPr lang="ar-SA" sz="2667" dirty="0">
                <a:gradFill>
                  <a:gsLst>
                    <a:gs pos="11000">
                      <a:schemeClr val="accent6">
                        <a:lumMod val="20000"/>
                        <a:lumOff val="80000"/>
                      </a:schemeClr>
                    </a:gs>
                    <a:gs pos="22000">
                      <a:srgbClr val="F5F2FB"/>
                    </a:gs>
                    <a:gs pos="75000">
                      <a:schemeClr val="accent2">
                        <a:lumMod val="20000"/>
                        <a:lumOff val="80000"/>
                      </a:schemeClr>
                    </a:gs>
                    <a:gs pos="92000">
                      <a:schemeClr val="accent1">
                        <a:lumMod val="30000"/>
                        <a:lumOff val="70000"/>
                      </a:schemeClr>
                    </a:gs>
                  </a:gsLst>
                  <a:lin ang="2700000" scaled="1"/>
                </a:gradFill>
              </a:rPr>
              <a:t>شـــــــكـــــراً </a:t>
            </a:r>
          </a:p>
          <a:p>
            <a:pPr algn="r" defTabSz="1219170" rtl="1"/>
            <a:r>
              <a:rPr lang="en-US" sz="2667" dirty="0">
                <a:gradFill>
                  <a:gsLst>
                    <a:gs pos="11000">
                      <a:schemeClr val="accent6">
                        <a:lumMod val="20000"/>
                        <a:lumOff val="80000"/>
                      </a:schemeClr>
                    </a:gs>
                    <a:gs pos="22000">
                      <a:srgbClr val="F5F2FB"/>
                    </a:gs>
                    <a:gs pos="75000">
                      <a:schemeClr val="accent2">
                        <a:lumMod val="20000"/>
                        <a:lumOff val="80000"/>
                      </a:schemeClr>
                    </a:gs>
                    <a:gs pos="92000">
                      <a:schemeClr val="accent1">
                        <a:lumMod val="30000"/>
                        <a:lumOff val="70000"/>
                      </a:schemeClr>
                    </a:gs>
                  </a:gsLst>
                  <a:lin ang="2700000" scaled="1"/>
                </a:gradFill>
                <a:latin typeface="Lora" pitchFamily="2" charset="77"/>
              </a:rPr>
              <a:t>Thank You</a:t>
            </a:r>
            <a:endParaRPr lang="en-US" sz="1867" dirty="0">
              <a:gradFill>
                <a:gsLst>
                  <a:gs pos="11000">
                    <a:schemeClr val="accent6">
                      <a:lumMod val="20000"/>
                      <a:lumOff val="80000"/>
                    </a:schemeClr>
                  </a:gs>
                  <a:gs pos="22000">
                    <a:srgbClr val="F5F2FB"/>
                  </a:gs>
                  <a:gs pos="75000">
                    <a:schemeClr val="accent2">
                      <a:lumMod val="20000"/>
                      <a:lumOff val="80000"/>
                    </a:schemeClr>
                  </a:gs>
                  <a:gs pos="92000">
                    <a:schemeClr val="accent1">
                      <a:lumMod val="30000"/>
                      <a:lumOff val="70000"/>
                    </a:schemeClr>
                  </a:gs>
                </a:gsLst>
                <a:lin ang="2700000" scaled="1"/>
              </a:gradFill>
              <a:latin typeface="Lora" pitchFamily="2" charset="77"/>
            </a:endParaRPr>
          </a:p>
        </p:txBody>
      </p:sp>
      <p:sp>
        <p:nvSpPr>
          <p:cNvPr id="3" name="TextBox 2">
            <a:extLst>
              <a:ext uri="{FF2B5EF4-FFF2-40B4-BE49-F238E27FC236}">
                <a16:creationId xmlns:a16="http://schemas.microsoft.com/office/drawing/2014/main" id="{5D5E9865-986D-E9D0-3C0F-D0660C4DF682}"/>
              </a:ext>
            </a:extLst>
          </p:cNvPr>
          <p:cNvSpPr txBox="1"/>
          <p:nvPr/>
        </p:nvSpPr>
        <p:spPr>
          <a:xfrm>
            <a:off x="943998" y="3128162"/>
            <a:ext cx="9823523" cy="2308324"/>
          </a:xfrm>
          <a:prstGeom prst="rect">
            <a:avLst/>
          </a:prstGeom>
          <a:noFill/>
        </p:spPr>
        <p:txBody>
          <a:bodyPr wrap="none" rtlCol="0">
            <a:spAutoFit/>
          </a:bodyPr>
          <a:lstStyle/>
          <a:p>
            <a:pPr defTabSz="1219170"/>
            <a:r>
              <a:rPr lang="en-US" sz="2400" dirty="0">
                <a:solidFill>
                  <a:schemeClr val="bg1"/>
                </a:solidFill>
                <a:latin typeface="Lora" pitchFamily="2" charset="77"/>
              </a:rPr>
              <a:t>Dr. Rawan </a:t>
            </a:r>
            <a:r>
              <a:rPr lang="en-US" sz="2400" dirty="0" err="1">
                <a:solidFill>
                  <a:schemeClr val="bg1"/>
                </a:solidFill>
                <a:latin typeface="Lora" pitchFamily="2" charset="77"/>
              </a:rPr>
              <a:t>AlKahtani</a:t>
            </a:r>
            <a:r>
              <a:rPr lang="en-US" sz="2400" dirty="0">
                <a:solidFill>
                  <a:schemeClr val="bg1"/>
                </a:solidFill>
                <a:latin typeface="Lora" pitchFamily="2" charset="77"/>
              </a:rPr>
              <a:t>, PhD</a:t>
            </a:r>
          </a:p>
          <a:p>
            <a:pPr defTabSz="1219170"/>
            <a:r>
              <a:rPr lang="en-US" sz="2400" dirty="0">
                <a:solidFill>
                  <a:schemeClr val="bg1"/>
                </a:solidFill>
                <a:latin typeface="Lora" pitchFamily="2" charset="77"/>
              </a:rPr>
              <a:t>Clinical Consultant and Assistant Professor of Restorative Dentistry</a:t>
            </a:r>
          </a:p>
          <a:p>
            <a:pPr defTabSz="1219170"/>
            <a:r>
              <a:rPr lang="en-US" sz="2400" dirty="0">
                <a:solidFill>
                  <a:schemeClr val="bg1"/>
                </a:solidFill>
                <a:latin typeface="Lora" pitchFamily="2" charset="77"/>
              </a:rPr>
              <a:t>Princess Nourah </a:t>
            </a:r>
            <a:r>
              <a:rPr lang="en-US" sz="2400" dirty="0" err="1">
                <a:solidFill>
                  <a:schemeClr val="bg1"/>
                </a:solidFill>
                <a:latin typeface="Lora" pitchFamily="2" charset="77"/>
              </a:rPr>
              <a:t>bint</a:t>
            </a:r>
            <a:r>
              <a:rPr lang="en-US" sz="2400" dirty="0">
                <a:solidFill>
                  <a:schemeClr val="bg1"/>
                </a:solidFill>
                <a:latin typeface="Lora" pitchFamily="2" charset="77"/>
              </a:rPr>
              <a:t> Abdulrahman University </a:t>
            </a:r>
          </a:p>
          <a:p>
            <a:pPr defTabSz="1219170"/>
            <a:r>
              <a:rPr lang="en-US" sz="2400" dirty="0">
                <a:solidFill>
                  <a:schemeClr val="bg1"/>
                </a:solidFill>
                <a:latin typeface="Lora" pitchFamily="2" charset="77"/>
              </a:rPr>
              <a:t>Saudi Arabia</a:t>
            </a:r>
          </a:p>
          <a:p>
            <a:r>
              <a:rPr lang="en-US" sz="2400" dirty="0" err="1">
                <a:solidFill>
                  <a:schemeClr val="bg1"/>
                </a:solidFill>
                <a:latin typeface="Lora" pitchFamily="2" charset="77"/>
              </a:rPr>
              <a:t>rnalkahtani@pnu.edu.sa</a:t>
            </a:r>
            <a:endParaRPr lang="en-US" sz="2400" dirty="0">
              <a:solidFill>
                <a:schemeClr val="bg1"/>
              </a:solidFill>
              <a:latin typeface="Lora" pitchFamily="2" charset="77"/>
            </a:endParaRPr>
          </a:p>
          <a:p>
            <a:pPr defTabSz="1219170"/>
            <a:endParaRPr lang="en-US" sz="2400" dirty="0">
              <a:solidFill>
                <a:schemeClr val="bg1"/>
              </a:solidFill>
              <a:latin typeface="Cambria" panose="02040503050406030204" pitchFamily="18" charset="0"/>
            </a:endParaRPr>
          </a:p>
        </p:txBody>
      </p:sp>
      <p:pic>
        <p:nvPicPr>
          <p:cNvPr id="6" name="Picture 5">
            <a:extLst>
              <a:ext uri="{FF2B5EF4-FFF2-40B4-BE49-F238E27FC236}">
                <a16:creationId xmlns:a16="http://schemas.microsoft.com/office/drawing/2014/main" id="{21944A31-9155-5DC6-2B01-328B5CF4F694}"/>
              </a:ext>
            </a:extLst>
          </p:cNvPr>
          <p:cNvPicPr>
            <a:picLocks noChangeAspect="1"/>
          </p:cNvPicPr>
          <p:nvPr/>
        </p:nvPicPr>
        <p:blipFill>
          <a:blip r:embed="rId3"/>
          <a:stretch>
            <a:fillRect/>
          </a:stretch>
        </p:blipFill>
        <p:spPr>
          <a:xfrm>
            <a:off x="10356657" y="4731657"/>
            <a:ext cx="1471215" cy="1471215"/>
          </a:xfrm>
          <a:prstGeom prst="rect">
            <a:avLst/>
          </a:prstGeom>
        </p:spPr>
      </p:pic>
      <p:sp>
        <p:nvSpPr>
          <p:cNvPr id="7" name="TextBox 6">
            <a:extLst>
              <a:ext uri="{FF2B5EF4-FFF2-40B4-BE49-F238E27FC236}">
                <a16:creationId xmlns:a16="http://schemas.microsoft.com/office/drawing/2014/main" id="{BBA69E47-29B4-46B9-C421-392721FEA202}"/>
              </a:ext>
            </a:extLst>
          </p:cNvPr>
          <p:cNvSpPr txBox="1"/>
          <p:nvPr/>
        </p:nvSpPr>
        <p:spPr>
          <a:xfrm>
            <a:off x="10603670" y="6202871"/>
            <a:ext cx="917239" cy="379656"/>
          </a:xfrm>
          <a:prstGeom prst="rect">
            <a:avLst/>
          </a:prstGeom>
          <a:noFill/>
        </p:spPr>
        <p:txBody>
          <a:bodyPr wrap="none" rtlCol="0">
            <a:spAutoFit/>
          </a:bodyPr>
          <a:lstStyle/>
          <a:p>
            <a:r>
              <a:rPr lang="en-US" sz="1867" dirty="0">
                <a:solidFill>
                  <a:schemeClr val="bg1"/>
                </a:solidFill>
                <a:latin typeface="Lora" pitchFamily="2" charset="77"/>
              </a:rPr>
              <a:t>Profile</a:t>
            </a:r>
          </a:p>
        </p:txBody>
      </p:sp>
      <p:sp>
        <p:nvSpPr>
          <p:cNvPr id="8" name="TextBox 7">
            <a:extLst>
              <a:ext uri="{FF2B5EF4-FFF2-40B4-BE49-F238E27FC236}">
                <a16:creationId xmlns:a16="http://schemas.microsoft.com/office/drawing/2014/main" id="{3578208D-FFE4-69B0-474C-49AD4B8760CE}"/>
              </a:ext>
            </a:extLst>
          </p:cNvPr>
          <p:cNvSpPr txBox="1"/>
          <p:nvPr/>
        </p:nvSpPr>
        <p:spPr>
          <a:xfrm>
            <a:off x="4281716" y="1780873"/>
            <a:ext cx="8032968" cy="461665"/>
          </a:xfrm>
          <a:prstGeom prst="rect">
            <a:avLst/>
          </a:prstGeom>
          <a:noFill/>
        </p:spPr>
        <p:txBody>
          <a:bodyPr wrap="none" rtlCol="0">
            <a:spAutoFit/>
          </a:bodyPr>
          <a:lstStyle/>
          <a:p>
            <a:r>
              <a:rPr lang="en-US" sz="2400" dirty="0">
                <a:solidFill>
                  <a:schemeClr val="bg1"/>
                </a:solidFill>
              </a:rPr>
              <a:t>___________________________________________________</a:t>
            </a:r>
          </a:p>
        </p:txBody>
      </p:sp>
      <p:sp>
        <p:nvSpPr>
          <p:cNvPr id="9" name="Shape 8">
            <a:extLst>
              <a:ext uri="{FF2B5EF4-FFF2-40B4-BE49-F238E27FC236}">
                <a16:creationId xmlns:a16="http://schemas.microsoft.com/office/drawing/2014/main" id="{547037B5-FE07-FDD6-76C3-5AB249B76F2A}"/>
              </a:ext>
            </a:extLst>
          </p:cNvPr>
          <p:cNvSpPr/>
          <p:nvPr/>
        </p:nvSpPr>
        <p:spPr>
          <a:xfrm>
            <a:off x="943999" y="5329646"/>
            <a:ext cx="6658584" cy="271054"/>
          </a:xfrm>
          <a:prstGeom prst="roundRect">
            <a:avLst>
              <a:gd name="adj" fmla="val 96154"/>
            </a:avLst>
          </a:prstGeom>
          <a:solidFill>
            <a:srgbClr val="0F6E6B"/>
          </a:solidFill>
          <a:ln/>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en-US"/>
          </a:p>
        </p:txBody>
      </p:sp>
      <p:sp>
        <p:nvSpPr>
          <p:cNvPr id="10" name="Text 9">
            <a:extLst>
              <a:ext uri="{FF2B5EF4-FFF2-40B4-BE49-F238E27FC236}">
                <a16:creationId xmlns:a16="http://schemas.microsoft.com/office/drawing/2014/main" id="{CD7E84C4-E8A9-404D-4378-AB604409B46C}"/>
              </a:ext>
            </a:extLst>
          </p:cNvPr>
          <p:cNvSpPr/>
          <p:nvPr/>
        </p:nvSpPr>
        <p:spPr>
          <a:xfrm>
            <a:off x="1035438" y="5331127"/>
            <a:ext cx="6493304" cy="475488"/>
          </a:xfrm>
          <a:prstGeom prst="rect">
            <a:avLst/>
          </a:prstGeom>
          <a:noFill/>
          <a:ln/>
        </p:spPr>
        <p:style>
          <a:lnRef idx="0">
            <a:scrgbClr r="0" g="0" b="0"/>
          </a:lnRef>
          <a:fillRef idx="0">
            <a:scrgbClr r="0" g="0" b="0"/>
          </a:fillRef>
          <a:effectRef idx="0">
            <a:scrgbClr r="0" g="0" b="0"/>
          </a:effectRef>
          <a:fontRef idx="major"/>
        </p:style>
        <p:txBody>
          <a:bodyPr wrap="square" lIns="0" tIns="0" rIns="0" bIns="0" rtlCol="0"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US" sz="1400" b="1" dirty="0">
                <a:solidFill>
                  <a:srgbClr val="FFFFFF"/>
                </a:solidFill>
                <a:latin typeface="Cambria" panose="02040503050406030204" pitchFamily="18" charset="0"/>
                <a:ea typeface="Calibri" pitchFamily="34" charset="-122"/>
                <a:cs typeface="Calibri" pitchFamily="34" charset="-120"/>
              </a:rPr>
              <a:t>BMC Medical Education 2025;25:108  ·  </a:t>
            </a:r>
            <a:r>
              <a:rPr lang="en-US" sz="1400" b="1" dirty="0" err="1">
                <a:solidFill>
                  <a:schemeClr val="bg1"/>
                </a:solidFill>
                <a:latin typeface="Cambria" panose="02040503050406030204" pitchFamily="18" charset="0"/>
                <a:ea typeface="Calibri" pitchFamily="34" charset="-122"/>
                <a:cs typeface="Calibri" pitchFamily="34" charset="-120"/>
              </a:rPr>
              <a:t>doi.org</a:t>
            </a:r>
            <a:r>
              <a:rPr lang="en-US" sz="1400" b="1" dirty="0">
                <a:solidFill>
                  <a:schemeClr val="bg1"/>
                </a:solidFill>
                <a:latin typeface="Cambria" panose="02040503050406030204" pitchFamily="18" charset="0"/>
                <a:ea typeface="Calibri" pitchFamily="34" charset="-122"/>
                <a:cs typeface="Calibri" pitchFamily="34" charset="-120"/>
              </a:rPr>
              <a:t>/10.1186/s12909-025-06672-3</a:t>
            </a:r>
            <a:endParaRPr lang="en-US" sz="1400" b="1" dirty="0">
              <a:solidFill>
                <a:schemeClr val="bg1"/>
              </a:solidFill>
              <a:latin typeface="Cambria" panose="02040503050406030204" pitchFamily="18" charset="0"/>
            </a:endParaRPr>
          </a:p>
          <a:p>
            <a:pPr marL="0" indent="0" algn="ctr">
              <a:buNone/>
            </a:pPr>
            <a:endParaRPr lang="en-US" sz="1400" dirty="0"/>
          </a:p>
        </p:txBody>
      </p:sp>
    </p:spTree>
    <p:extLst>
      <p:ext uri="{BB962C8B-B14F-4D97-AF65-F5344CB8AC3E}">
        <p14:creationId xmlns:p14="http://schemas.microsoft.com/office/powerpoint/2010/main" val="21104704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583</TotalTime>
  <Words>1665</Words>
  <Application>Microsoft Macintosh PowerPoint</Application>
  <PresentationFormat>Widescreen</PresentationFormat>
  <Paragraphs>188</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Arial</vt:lpstr>
      <vt:lpstr>Calibri</vt:lpstr>
      <vt:lpstr>Cambria</vt:lpstr>
      <vt:lpstr>Lora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Live vs. Video Instructional Demonstrations in Dental Education</dc:title>
  <dc:subject>PptxGenJS Presentation</dc:subject>
  <dc:creator>Suha M. Aljudaibi</dc:creator>
  <cp:lastModifiedBy>Rawan Al-Kahtani</cp:lastModifiedBy>
  <cp:revision>10</cp:revision>
  <dcterms:created xsi:type="dcterms:W3CDTF">2026-08-05T14:30:48Z</dcterms:created>
  <dcterms:modified xsi:type="dcterms:W3CDTF">2026-08-24T13:15:41Z</dcterms:modified>
</cp:coreProperties>
</file>