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71" r:id="rId6"/>
    <p:sldId id="268" r:id="rId7"/>
    <p:sldId id="269" r:id="rId8"/>
    <p:sldId id="270" r:id="rId9"/>
    <p:sldId id="264" r:id="rId10"/>
    <p:sldId id="265" r:id="rId11"/>
    <p:sldId id="266" r:id="rId12"/>
    <p:sldId id="273" r:id="rId13"/>
  </p:sldIdLst>
  <p:sldSz cx="9144000" cy="5143500" type="screen16x9"/>
  <p:notesSz cx="5143500" cy="9144000"/>
  <p:embeddedFontLst>
    <p:embeddedFont>
      <p:font typeface="Cambria" panose="02040503050406030204" pitchFamily="18" charset="0"/>
      <p:regular r:id="rId15"/>
      <p:bold r:id="rId16"/>
      <p:italic r:id="rId17"/>
      <p:boldItalic r:id="rId18"/>
    </p:embeddedFont>
    <p:embeddedFont>
      <p:font typeface="Lora" pitchFamily="2" charset="77"/>
      <p:regular r:id="rId19"/>
      <p:bold r:id="rId20"/>
      <p:italic r:id="rId21"/>
      <p:boldItalic r:id="rId22"/>
    </p:embeddedFont>
    <p:embeddedFont>
      <p:font typeface="Source Sans 3" panose="020B0303030403020204" pitchFamily="34" charset="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5ECEE"/>
    <a:srgbClr val="F4D3EF"/>
    <a:srgbClr val="7516F3"/>
    <a:srgbClr val="252833"/>
    <a:srgbClr val="E95FD0"/>
    <a:srgbClr val="EC9DE4"/>
    <a:srgbClr val="FA09A8"/>
    <a:srgbClr val="FD03D0"/>
    <a:srgbClr val="EFB4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891"/>
    <p:restoredTop sz="89234"/>
  </p:normalViewPr>
  <p:slideViewPr>
    <p:cSldViewPr snapToGrid="0" snapToObjects="1">
      <p:cViewPr varScale="1">
        <p:scale>
          <a:sx n="136" d="100"/>
          <a:sy n="136" d="100"/>
        </p:scale>
        <p:origin x="4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3327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Where in a dental curriculum do we teach students to invent? For most of us — including us, until recently — the honest answer is nowhere. NextGen: inventing the future, is our four-month answer to that question.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NextGen rests on three pillars. Innovative solutions — ideation aimed at real clinical problems, not abstract creativity. Conceptual prototyping — low-fidelity work good enough to elicit feedback. And interdisciplinary collaboration — mixed teams working outside dentistry.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four-month </a:t>
            </a:r>
            <a:r>
              <a:rPr lang="en-US" dirty="0" err="1"/>
              <a:t>programme</a:t>
            </a:r>
            <a:r>
              <a:rPr lang="en-US" dirty="0"/>
              <a:t>. We opened with a comprehensive lecture on design thinking, IP, prototyping, and the support resources available.</a:t>
            </a:r>
          </a:p>
          <a:p>
            <a:r>
              <a:rPr lang="en-US" dirty="0"/>
              <a:t>Students formed teams, reflected on real clinical difficulties, and worked through </a:t>
            </a:r>
            <a:r>
              <a:rPr lang="en-US" dirty="0" err="1"/>
              <a:t>empathise</a:t>
            </a:r>
            <a:r>
              <a:rPr lang="en-US" dirty="0"/>
              <a:t>–define–ideate. We met as a class to debate ideas openly. Each team committed to one innovation. </a:t>
            </a:r>
          </a:p>
          <a:p>
            <a:r>
              <a:rPr lang="en-US" dirty="0"/>
              <a:t>Teams were then paired with students from the College of Art and Design, who helped them sketch, </a:t>
            </a:r>
            <a:r>
              <a:rPr lang="en-US" dirty="0" err="1"/>
              <a:t>visualise</a:t>
            </a:r>
            <a:r>
              <a:rPr lang="en-US" dirty="0"/>
              <a:t>, and 3D-print prototypes. In parallel, each team completed a simplified mini-patent application — submitted in staged sections on announced deadlines.</a:t>
            </a:r>
          </a:p>
          <a:p>
            <a:r>
              <a:rPr lang="en-US" dirty="0"/>
              <a:t>The </a:t>
            </a:r>
            <a:r>
              <a:rPr lang="en-US" dirty="0" err="1"/>
              <a:t>programme</a:t>
            </a:r>
            <a:r>
              <a:rPr lang="en-US" dirty="0"/>
              <a:t> closed with a public poster session: pitches, prototypes, and a Q&amp;A in front of faculty, staff, and students.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design thinking, and why early? Two reasons. First — human-</a:t>
            </a:r>
            <a:r>
              <a:rPr lang="en-US" dirty="0" err="1"/>
              <a:t>centred</a:t>
            </a:r>
            <a:r>
              <a:rPr lang="en-US" dirty="0"/>
              <a:t> problem-solving is the same cognitive move a good clinician makes with a patient. Design thinking just gives it structure. Second — innovation is a habit. Introduce it in year one and it becomes part of professional identity. Our data backs this: students with no prior innovation training showed the largest gains.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91143B-0BDA-63F5-F638-0697D471E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26B478-1439-D91A-CD18-F282CE2C4F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A026E9-FAB2-CEF9-7E45-62413087E9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first  Outcome measured was— Design-Thinking Competence. Five items were assessed: problem identification, user observation, ideation, prototyping, iterating from feedback. </a:t>
            </a:r>
            <a:r>
              <a:rPr lang="en-US" sz="1200" dirty="0">
                <a:solidFill>
                  <a:srgbClr val="CBD5E1"/>
                </a:solidFill>
                <a:latin typeface="Calibri"/>
              </a:rPr>
              <a:t>Self-rated design-thinking competence </a:t>
            </a:r>
            <a:r>
              <a:rPr lang="en-US" dirty="0"/>
              <a:t>median rose from 3.4 to 4.9 on a five-point scale. Effect size .86,.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A95EF2-12EC-0DBF-E30D-CCCAA84359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5954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Outcome two — IP Literacy. The one we were most nervous about. Patent content feels dry, and we expected pushback. Instead it produced our largest effect: .96. Median rose from 3.0 to 4.5. The strongest single item — knowing which offices to approach to start a patent application. Our reading: IP is an information gap, not a skill gap. Once students saw how the system works, the shift was nearly uniform.</a:t>
            </a:r>
          </a:p>
        </p:txBody>
      </p:sp>
    </p:spTree>
    <p:extLst>
      <p:ext uri="{BB962C8B-B14F-4D97-AF65-F5344CB8AC3E}">
        <p14:creationId xmlns:p14="http://schemas.microsoft.com/office/powerpoint/2010/main" val="34993844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Outcome three — Interdisciplinary Collaboration. Comfort with non-dental peers, explaining problems in plain language, importing ideas from other fields. Effect size .61 — the smallest of the four, but still large by convention. Here’s the tension worth noting: when we asked students which component was MOST valuable, interdisciplinary work was the single most frequent answer. Smallest effect by the numbers, most transformative by their own account.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803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Outcome four — Innovation BEHAVIOURS. Not perceptions — actual frequency of activities: design-thinking steps used, posters submitted, patent applications worked on, clinic improvements proposed. Effect size .92. Post-intervention, engagement reached 100% on six of eight </a:t>
            </a:r>
            <a:r>
              <a:rPr lang="en-US" dirty="0" err="1"/>
              <a:t>behaviours</a:t>
            </a:r>
            <a:r>
              <a:rPr lang="en-US" dirty="0"/>
              <a:t>  (engaged more than once) and 96% on the other two. Cohort-wide, not driven by a few.</a:t>
            </a:r>
          </a:p>
        </p:txBody>
      </p:sp>
    </p:spTree>
    <p:extLst>
      <p:ext uri="{BB962C8B-B14F-4D97-AF65-F5344CB8AC3E}">
        <p14:creationId xmlns:p14="http://schemas.microsoft.com/office/powerpoint/2010/main" val="8565913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Five implications, briefly. Integrate design thinking early — that’s where gains concentrate. Make IP core, not an add-on — it was our highest-effect subscale. Broaden interdisciplinary partnerships — students asked for biomedical engineering alongside art and design. Fund prototyping — fees were a barrier students flagged. And future work needs controlled, multi-site replication with objective measures.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examples of impact beyond the study. First — our Annual Innovation Poster Session is now embedded in the institutional calendar. No longer a one-off; it’s the recurring forum where all students have the opportunity to present. Second — ten students from this cohort have submitted patent applications based on projects that started in the </a:t>
            </a:r>
            <a:r>
              <a:rPr lang="en-US" dirty="0" err="1"/>
              <a:t>programme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</a:t>
            </a:r>
            <a:r>
              <a:rPr lang="en-US" dirty="0" err="1"/>
              <a:t>summarise</a:t>
            </a:r>
            <a:r>
              <a:rPr lang="en-US" dirty="0"/>
              <a:t> — large effects across all four subscales, r between .61 and .96. The model is replicable and institutionally embedded. Cohort reported significant awareness and engagement post-intervention.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FDFDB-D83E-012E-CEEC-3E28AF44D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676C3B-4CC6-348C-20D3-CDD90433E4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76225B-C796-F91F-D93D-78172F995A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Thanks to college of dentistry at PNU for the support, our students, and our partners at the College of Art and Design at PNU. Happy to take questions.</a:t>
            </a:r>
          </a:p>
        </p:txBody>
      </p:sp>
    </p:spTree>
    <p:extLst>
      <p:ext uri="{BB962C8B-B14F-4D97-AF65-F5344CB8AC3E}">
        <p14:creationId xmlns:p14="http://schemas.microsoft.com/office/powerpoint/2010/main" val="1951472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52833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52833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52833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52833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52833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52833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52833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52833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52833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52833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52833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0CBBC-3400-5AE8-0988-D34237D7B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C5EA53-C9FB-786E-F441-F025B21CAE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DC2B23-79FD-B277-982B-B594A45F5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C1B4-559F-7A48-84BB-2C87B2260F47}" type="datetimeFigureOut">
              <a:rPr lang="en-US" smtClean="0"/>
              <a:t>8/20/26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0A9BE1-EC90-4863-2955-E18743E8A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FA75BC-02AF-78B9-5051-715F66E27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A055B-04C2-3949-BE56-D3FBA6245C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479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svg"/><Relationship Id="rId5" Type="http://schemas.openxmlformats.org/officeDocument/2006/relationships/image" Target="../media/image13.sv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0.sv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0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10" Type="http://schemas.openxmlformats.org/officeDocument/2006/relationships/image" Target="../media/image38.svg"/><Relationship Id="rId4" Type="http://schemas.openxmlformats.org/officeDocument/2006/relationships/image" Target="../media/image33.svg"/><Relationship Id="rId9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295304" cy="306044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952577" y="1181919"/>
            <a:ext cx="4667845" cy="2199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3450" b="1" dirty="0">
                <a:solidFill>
                  <a:schemeClr val="bg2">
                    <a:lumMod val="90000"/>
                  </a:schemeClr>
                </a:solidFill>
                <a:latin typeface="Lora" pitchFamily="2" charset="77"/>
                <a:ea typeface="Lora" pitchFamily="34" charset="-122"/>
                <a:cs typeface="Arial" panose="020B0604020202020204" pitchFamily="34" charset="0"/>
              </a:rPr>
              <a:t>Introducing Design Thinking in Early Undergraduate Dental Education</a:t>
            </a:r>
            <a:endParaRPr lang="en-US" sz="3450" b="1" dirty="0">
              <a:solidFill>
                <a:schemeClr val="bg2">
                  <a:lumMod val="90000"/>
                </a:schemeClr>
              </a:solidFill>
              <a:latin typeface="Lora" pitchFamily="2" charset="77"/>
              <a:cs typeface="Arial" panose="020B0604020202020204" pitchFamily="34" charset="0"/>
            </a:endParaRPr>
          </a:p>
        </p:txBody>
      </p:sp>
      <p:sp>
        <p:nvSpPr>
          <p:cNvPr id="5" name="Text 1"/>
          <p:cNvSpPr/>
          <p:nvPr/>
        </p:nvSpPr>
        <p:spPr>
          <a:xfrm>
            <a:off x="5878285" y="3381896"/>
            <a:ext cx="2742137" cy="2991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F4D3EF"/>
                </a:solidFill>
                <a:latin typeface="Cambria" panose="02040503050406030204" pitchFamily="18" charset="0"/>
                <a:ea typeface="Source Sans 3" pitchFamily="34" charset="-122"/>
                <a:cs typeface="Source Sans 3" pitchFamily="34" charset="-120"/>
              </a:rPr>
              <a:t>NextGen Innovation Project</a:t>
            </a:r>
            <a:endParaRPr lang="en-US" sz="1450" i="1" dirty="0">
              <a:solidFill>
                <a:srgbClr val="F4D3EF"/>
              </a:solidFill>
              <a:latin typeface="Cambria" panose="020405030504060302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8FF15BD-C41D-F411-C177-55BABB62E16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5278" b="26174"/>
          <a:stretch>
            <a:fillRect/>
          </a:stretch>
        </p:blipFill>
        <p:spPr>
          <a:xfrm>
            <a:off x="0" y="2820176"/>
            <a:ext cx="1910743" cy="23233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55A07F0-E8FA-93E1-2A9B-336C3615430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6733" t="27928" b="7091"/>
          <a:stretch>
            <a:fillRect/>
          </a:stretch>
        </p:blipFill>
        <p:spPr>
          <a:xfrm>
            <a:off x="1910743" y="0"/>
            <a:ext cx="1541148" cy="33423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92D7CCD-37CC-099F-B33E-15070099E7E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3843" t="28118" r="23007" b="8209"/>
          <a:stretch>
            <a:fillRect/>
          </a:stretch>
        </p:blipFill>
        <p:spPr>
          <a:xfrm>
            <a:off x="1910743" y="1868454"/>
            <a:ext cx="1541148" cy="327504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411FF4C-1A50-B259-E4A2-91AA582DFB39}"/>
              </a:ext>
            </a:extLst>
          </p:cNvPr>
          <p:cNvSpPr/>
          <p:nvPr/>
        </p:nvSpPr>
        <p:spPr>
          <a:xfrm>
            <a:off x="-1" y="0"/>
            <a:ext cx="3451891" cy="5143500"/>
          </a:xfrm>
          <a:prstGeom prst="rect">
            <a:avLst/>
          </a:prstGeom>
          <a:solidFill>
            <a:schemeClr val="tx2">
              <a:lumMod val="50000"/>
              <a:alpha val="57109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23577" y="1273671"/>
            <a:ext cx="4857527" cy="549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450" dirty="0">
                <a:solidFill>
                  <a:srgbClr val="F98AC7"/>
                </a:solidFill>
                <a:latin typeface="Lora" pitchFamily="2" charset="77"/>
                <a:ea typeface="Lora" pitchFamily="34" charset="-122"/>
                <a:cs typeface="Lora" pitchFamily="34" charset="-120"/>
              </a:rPr>
              <a:t>The Initiative</a:t>
            </a:r>
            <a:endParaRPr lang="en-US" sz="3450" dirty="0">
              <a:latin typeface="Lora" pitchFamily="2" charset="77"/>
            </a:endParaRPr>
          </a:p>
        </p:txBody>
      </p:sp>
      <p:sp>
        <p:nvSpPr>
          <p:cNvPr id="3" name="Shape 1"/>
          <p:cNvSpPr/>
          <p:nvPr/>
        </p:nvSpPr>
        <p:spPr>
          <a:xfrm>
            <a:off x="523577" y="2197671"/>
            <a:ext cx="2574280" cy="1672084"/>
          </a:xfrm>
          <a:prstGeom prst="roundRect">
            <a:avLst>
              <a:gd name="adj" fmla="val 1678"/>
            </a:avLst>
          </a:prstGeom>
          <a:solidFill>
            <a:srgbClr val="44475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580" y="2384673"/>
            <a:ext cx="561008" cy="561008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4840" y="2538933"/>
            <a:ext cx="252413" cy="25241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10580" y="3132683"/>
            <a:ext cx="2200126" cy="2750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D6E5EF"/>
                </a:solidFill>
                <a:latin typeface="Lora" pitchFamily="2" charset="77"/>
                <a:ea typeface="Lora" pitchFamily="34" charset="-122"/>
                <a:cs typeface="Lora" pitchFamily="34" charset="-120"/>
              </a:rPr>
              <a:t>Innovative Solutions</a:t>
            </a:r>
            <a:endParaRPr lang="en-US" sz="1700" dirty="0">
              <a:latin typeface="Lora" pitchFamily="2" charset="77"/>
            </a:endParaRPr>
          </a:p>
        </p:txBody>
      </p:sp>
      <p:sp>
        <p:nvSpPr>
          <p:cNvPr id="7" name="Shape 3"/>
          <p:cNvSpPr/>
          <p:nvPr/>
        </p:nvSpPr>
        <p:spPr>
          <a:xfrm>
            <a:off x="3284860" y="2197671"/>
            <a:ext cx="2574280" cy="1672084"/>
          </a:xfrm>
          <a:prstGeom prst="roundRect">
            <a:avLst>
              <a:gd name="adj" fmla="val 1678"/>
            </a:avLst>
          </a:prstGeom>
          <a:solidFill>
            <a:srgbClr val="444752"/>
          </a:solidFill>
          <a:ln/>
        </p:spPr>
        <p:txBody>
          <a:bodyPr/>
          <a:lstStyle/>
          <a:p>
            <a:endParaRPr lang="en-US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1863" y="2384673"/>
            <a:ext cx="561008" cy="561008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26123" y="2538933"/>
            <a:ext cx="252413" cy="252413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3471863" y="3132683"/>
            <a:ext cx="2200275" cy="5500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D6E5EF"/>
                </a:solidFill>
                <a:latin typeface="Lora" pitchFamily="2" charset="77"/>
                <a:ea typeface="Lora" pitchFamily="34" charset="-122"/>
                <a:cs typeface="Lora" pitchFamily="34" charset="-120"/>
              </a:rPr>
              <a:t>Conceptual Prototyping</a:t>
            </a:r>
            <a:endParaRPr lang="en-US" sz="1700" dirty="0">
              <a:latin typeface="Lora" pitchFamily="2" charset="77"/>
            </a:endParaRPr>
          </a:p>
        </p:txBody>
      </p:sp>
      <p:sp>
        <p:nvSpPr>
          <p:cNvPr id="11" name="Shape 5"/>
          <p:cNvSpPr/>
          <p:nvPr/>
        </p:nvSpPr>
        <p:spPr>
          <a:xfrm>
            <a:off x="6046143" y="2197671"/>
            <a:ext cx="2574280" cy="1672084"/>
          </a:xfrm>
          <a:prstGeom prst="roundRect">
            <a:avLst>
              <a:gd name="adj" fmla="val 1678"/>
            </a:avLst>
          </a:prstGeom>
          <a:solidFill>
            <a:srgbClr val="44475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3145" y="2384673"/>
            <a:ext cx="561008" cy="561008"/>
          </a:xfrm>
          <a:prstGeom prst="rect">
            <a:avLst/>
          </a:prstGeom>
        </p:spPr>
      </p:pic>
      <p:pic>
        <p:nvPicPr>
          <p:cNvPr id="13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87405" y="2538933"/>
            <a:ext cx="252413" cy="252413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6233145" y="3132683"/>
            <a:ext cx="2200275" cy="5500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D6E5EF"/>
                </a:solidFill>
                <a:latin typeface="Lora" pitchFamily="2" charset="77"/>
                <a:ea typeface="Lora" pitchFamily="34" charset="-122"/>
                <a:cs typeface="Lora" pitchFamily="34" charset="-120"/>
              </a:rPr>
              <a:t>Interdisciplinary Collaboration</a:t>
            </a:r>
            <a:endParaRPr lang="en-US" sz="1700" dirty="0">
              <a:latin typeface="Lora" pitchFamily="2" charset="77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5392" y="649412"/>
            <a:ext cx="3705895" cy="406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550" dirty="0">
                <a:solidFill>
                  <a:srgbClr val="F98AC7"/>
                </a:solidFill>
                <a:latin typeface="Lora" pitchFamily="2" charset="77"/>
                <a:ea typeface="Lora" pitchFamily="34" charset="-122"/>
                <a:cs typeface="Lora" pitchFamily="34" charset="-120"/>
              </a:rPr>
              <a:t>Methodology</a:t>
            </a:r>
            <a:endParaRPr lang="en-US" sz="2550" dirty="0">
              <a:latin typeface="Lora" pitchFamily="2" charset="77"/>
            </a:endParaRPr>
          </a:p>
        </p:txBody>
      </p:sp>
      <p:sp>
        <p:nvSpPr>
          <p:cNvPr id="3" name="Text 1"/>
          <p:cNvSpPr/>
          <p:nvPr/>
        </p:nvSpPr>
        <p:spPr>
          <a:xfrm>
            <a:off x="515392" y="1259309"/>
            <a:ext cx="8570416" cy="1919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Cambria" panose="02040503050406030204" pitchFamily="18" charset="0"/>
                <a:ea typeface="Source Sans 3" pitchFamily="34" charset="-122"/>
                <a:cs typeface="Source Sans 3" pitchFamily="34" charset="-120"/>
              </a:rPr>
              <a:t>A 4-month structured </a:t>
            </a:r>
            <a:r>
              <a:rPr lang="en-US" sz="1050" dirty="0" err="1">
                <a:solidFill>
                  <a:srgbClr val="D6E5EF"/>
                </a:solidFill>
                <a:latin typeface="Cambria" panose="02040503050406030204" pitchFamily="18" charset="0"/>
                <a:ea typeface="Source Sans 3" pitchFamily="34" charset="-122"/>
                <a:cs typeface="Source Sans 3" pitchFamily="34" charset="-120"/>
              </a:rPr>
              <a:t>programme</a:t>
            </a:r>
            <a:r>
              <a:rPr lang="en-US" sz="1050" dirty="0">
                <a:solidFill>
                  <a:srgbClr val="D6E5EF"/>
                </a:solidFill>
                <a:latin typeface="Cambria" panose="02040503050406030204" pitchFamily="18" charset="0"/>
                <a:ea typeface="Source Sans 3" pitchFamily="34" charset="-122"/>
                <a:cs typeface="Source Sans 3" pitchFamily="34" charset="-120"/>
              </a:rPr>
              <a:t> – 32 Second Year Dental Students</a:t>
            </a:r>
            <a:endParaRPr lang="en-US" sz="1050" dirty="0">
              <a:latin typeface="Cambria" panose="02040503050406030204" pitchFamily="18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722486" y="1911028"/>
            <a:ext cx="3798466" cy="138038"/>
          </a:xfrm>
          <a:prstGeom prst="roundRect">
            <a:avLst>
              <a:gd name="adj" fmla="val 15004"/>
            </a:avLst>
          </a:prstGeom>
          <a:solidFill>
            <a:srgbClr val="D6E5EF"/>
          </a:solidFill>
          <a:ln/>
        </p:spPr>
        <p:txBody>
          <a:bodyPr/>
          <a:lstStyle/>
          <a:p>
            <a:endParaRPr lang="en-US">
              <a:latin typeface="Lora" pitchFamily="2" charset="77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15392" y="1772989"/>
            <a:ext cx="414189" cy="414189"/>
          </a:xfrm>
          <a:prstGeom prst="roundRect">
            <a:avLst>
              <a:gd name="adj" fmla="val 68990"/>
            </a:avLst>
          </a:prstGeom>
          <a:solidFill>
            <a:srgbClr val="D6E5EF"/>
          </a:solidFill>
          <a:ln/>
        </p:spPr>
        <p:txBody>
          <a:bodyPr/>
          <a:lstStyle/>
          <a:p>
            <a:endParaRPr lang="en-US">
              <a:latin typeface="Lora" pitchFamily="2" charset="77"/>
            </a:endParaRPr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8902" y="1876499"/>
            <a:ext cx="207094" cy="20709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53430" y="2289051"/>
            <a:ext cx="1624310" cy="2030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Lora" pitchFamily="2" charset="77"/>
                <a:ea typeface="Lora" pitchFamily="34" charset="-122"/>
                <a:cs typeface="Lora" pitchFamily="34" charset="-120"/>
              </a:rPr>
              <a:t>Phase 1 — Foundation</a:t>
            </a:r>
            <a:endParaRPr lang="en-US" sz="1250" dirty="0">
              <a:latin typeface="Lora" pitchFamily="2" charset="77"/>
            </a:endParaRPr>
          </a:p>
        </p:txBody>
      </p:sp>
      <p:sp>
        <p:nvSpPr>
          <p:cNvPr id="8" name="Text 5"/>
          <p:cNvSpPr/>
          <p:nvPr/>
        </p:nvSpPr>
        <p:spPr>
          <a:xfrm>
            <a:off x="653430" y="2553146"/>
            <a:ext cx="3729558" cy="1919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Lora" pitchFamily="2" charset="77"/>
                <a:ea typeface="Source Sans 3" pitchFamily="34" charset="-122"/>
                <a:cs typeface="Source Sans 3" pitchFamily="34" charset="-120"/>
              </a:rPr>
              <a:t>Weeks 1–2 · Design thinking, IP, prototyping &amp; support resources</a:t>
            </a:r>
            <a:endParaRPr lang="en-US" sz="1050" dirty="0">
              <a:latin typeface="Lora" pitchFamily="2" charset="77"/>
            </a:endParaRPr>
          </a:p>
        </p:txBody>
      </p:sp>
      <p:sp>
        <p:nvSpPr>
          <p:cNvPr id="9" name="Shape 6"/>
          <p:cNvSpPr/>
          <p:nvPr/>
        </p:nvSpPr>
        <p:spPr>
          <a:xfrm>
            <a:off x="4829994" y="1703933"/>
            <a:ext cx="3798540" cy="138038"/>
          </a:xfrm>
          <a:prstGeom prst="roundRect">
            <a:avLst>
              <a:gd name="adj" fmla="val 15004"/>
            </a:avLst>
          </a:prstGeom>
          <a:solidFill>
            <a:srgbClr val="D6E5E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4622899" y="1565895"/>
            <a:ext cx="414189" cy="414189"/>
          </a:xfrm>
          <a:prstGeom prst="roundRect">
            <a:avLst>
              <a:gd name="adj" fmla="val 68990"/>
            </a:avLst>
          </a:prstGeom>
          <a:solidFill>
            <a:srgbClr val="D6E5EF"/>
          </a:solidFill>
          <a:ln/>
        </p:spPr>
        <p:txBody>
          <a:bodyPr/>
          <a:lstStyle/>
          <a:p>
            <a:endParaRPr lang="en-US">
              <a:latin typeface="Lora" pitchFamily="2" charset="77"/>
            </a:endParaRPr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26409" y="1669405"/>
            <a:ext cx="207094" cy="20709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760937" y="2081957"/>
            <a:ext cx="2725936" cy="2030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Lora" pitchFamily="2" charset="77"/>
                <a:ea typeface="Lora" pitchFamily="34" charset="-122"/>
                <a:cs typeface="Lora" pitchFamily="34" charset="-120"/>
              </a:rPr>
              <a:t>Phase 2 — Empathise, Define, Ideate</a:t>
            </a:r>
            <a:endParaRPr lang="en-US" sz="1250" dirty="0">
              <a:latin typeface="Lora" pitchFamily="2" charset="77"/>
            </a:endParaRPr>
          </a:p>
        </p:txBody>
      </p:sp>
      <p:sp>
        <p:nvSpPr>
          <p:cNvPr id="13" name="Text 9"/>
          <p:cNvSpPr/>
          <p:nvPr/>
        </p:nvSpPr>
        <p:spPr>
          <a:xfrm>
            <a:off x="4760937" y="2346052"/>
            <a:ext cx="3729633" cy="3838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Lora" pitchFamily="2" charset="77"/>
                <a:ea typeface="Source Sans 3" pitchFamily="34" charset="-122"/>
                <a:cs typeface="Source Sans 3" pitchFamily="34" charset="-120"/>
              </a:rPr>
              <a:t>Weeks 3–6 · Team reflection on clinical problems, ideation &amp; debate</a:t>
            </a:r>
            <a:endParaRPr lang="en-US" sz="1050" dirty="0">
              <a:latin typeface="Lora" pitchFamily="2" charset="77"/>
            </a:endParaRPr>
          </a:p>
        </p:txBody>
      </p:sp>
      <p:sp>
        <p:nvSpPr>
          <p:cNvPr id="14" name="Shape 10"/>
          <p:cNvSpPr/>
          <p:nvPr/>
        </p:nvSpPr>
        <p:spPr>
          <a:xfrm>
            <a:off x="722486" y="3330104"/>
            <a:ext cx="3798466" cy="138038"/>
          </a:xfrm>
          <a:prstGeom prst="roundRect">
            <a:avLst>
              <a:gd name="adj" fmla="val 15004"/>
            </a:avLst>
          </a:prstGeom>
          <a:solidFill>
            <a:srgbClr val="D6E5EF"/>
          </a:solidFill>
          <a:ln/>
        </p:spPr>
        <p:txBody>
          <a:bodyPr/>
          <a:lstStyle/>
          <a:p>
            <a:endParaRPr lang="en-US">
              <a:latin typeface="Lora" pitchFamily="2" charset="77"/>
            </a:endParaRPr>
          </a:p>
        </p:txBody>
      </p:sp>
      <p:sp>
        <p:nvSpPr>
          <p:cNvPr id="15" name="Shape 11"/>
          <p:cNvSpPr/>
          <p:nvPr/>
        </p:nvSpPr>
        <p:spPr>
          <a:xfrm>
            <a:off x="515392" y="3192066"/>
            <a:ext cx="414189" cy="414189"/>
          </a:xfrm>
          <a:prstGeom prst="roundRect">
            <a:avLst>
              <a:gd name="adj" fmla="val 68990"/>
            </a:avLst>
          </a:prstGeom>
          <a:solidFill>
            <a:srgbClr val="D6E5EF"/>
          </a:solidFill>
          <a:ln/>
        </p:spPr>
        <p:txBody>
          <a:bodyPr/>
          <a:lstStyle/>
          <a:p>
            <a:endParaRPr lang="en-US">
              <a:latin typeface="Lora" pitchFamily="2" charset="77"/>
            </a:endParaRPr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902" y="3295576"/>
            <a:ext cx="207094" cy="20709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53430" y="3708127"/>
            <a:ext cx="2173858" cy="2030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Lora" pitchFamily="2" charset="77"/>
                <a:ea typeface="Lora" pitchFamily="34" charset="-122"/>
                <a:cs typeface="Lora" pitchFamily="34" charset="-120"/>
              </a:rPr>
              <a:t>Phase 3 — Prototype &amp; Apply</a:t>
            </a:r>
            <a:endParaRPr lang="en-US" sz="1250" dirty="0">
              <a:latin typeface="Lora" pitchFamily="2" charset="77"/>
            </a:endParaRPr>
          </a:p>
        </p:txBody>
      </p:sp>
      <p:sp>
        <p:nvSpPr>
          <p:cNvPr id="18" name="Text 13"/>
          <p:cNvSpPr/>
          <p:nvPr/>
        </p:nvSpPr>
        <p:spPr>
          <a:xfrm>
            <a:off x="653430" y="3972223"/>
            <a:ext cx="3729558" cy="3838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Lora" pitchFamily="2" charset="77"/>
                <a:ea typeface="Source Sans 3" pitchFamily="34" charset="-122"/>
                <a:cs typeface="Source Sans 3" pitchFamily="34" charset="-120"/>
              </a:rPr>
              <a:t>Weeks 7–14 · Art &amp; Design partnership, 3D prototypes, mini-patent application</a:t>
            </a:r>
            <a:endParaRPr lang="en-US" sz="1050" dirty="0">
              <a:latin typeface="Lora" pitchFamily="2" charset="77"/>
            </a:endParaRPr>
          </a:p>
        </p:txBody>
      </p:sp>
      <p:sp>
        <p:nvSpPr>
          <p:cNvPr id="19" name="Shape 14"/>
          <p:cNvSpPr/>
          <p:nvPr/>
        </p:nvSpPr>
        <p:spPr>
          <a:xfrm>
            <a:off x="4829994" y="3123009"/>
            <a:ext cx="3798540" cy="138038"/>
          </a:xfrm>
          <a:prstGeom prst="roundRect">
            <a:avLst>
              <a:gd name="adj" fmla="val 15004"/>
            </a:avLst>
          </a:prstGeom>
          <a:solidFill>
            <a:srgbClr val="D6E5E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5"/>
          <p:cNvSpPr/>
          <p:nvPr/>
        </p:nvSpPr>
        <p:spPr>
          <a:xfrm>
            <a:off x="4622899" y="2984971"/>
            <a:ext cx="414189" cy="414189"/>
          </a:xfrm>
          <a:prstGeom prst="roundRect">
            <a:avLst>
              <a:gd name="adj" fmla="val 68990"/>
            </a:avLst>
          </a:prstGeom>
          <a:solidFill>
            <a:srgbClr val="D6E5EF"/>
          </a:solidFill>
          <a:ln/>
        </p:spPr>
        <p:txBody>
          <a:bodyPr/>
          <a:lstStyle/>
          <a:p>
            <a:endParaRPr lang="en-US">
              <a:latin typeface="Lora" pitchFamily="2" charset="77"/>
            </a:endParaRPr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26409" y="3088481"/>
            <a:ext cx="207094" cy="20709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4760937" y="3501033"/>
            <a:ext cx="1624310" cy="2030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Lora" pitchFamily="2" charset="77"/>
                <a:ea typeface="Lora" pitchFamily="34" charset="-122"/>
                <a:cs typeface="Lora" pitchFamily="34" charset="-120"/>
              </a:rPr>
              <a:t>Phase 4 — Showcase</a:t>
            </a:r>
            <a:endParaRPr lang="en-US" sz="1250" dirty="0">
              <a:latin typeface="Lora" pitchFamily="2" charset="77"/>
            </a:endParaRPr>
          </a:p>
        </p:txBody>
      </p:sp>
      <p:sp>
        <p:nvSpPr>
          <p:cNvPr id="23" name="Text 17"/>
          <p:cNvSpPr/>
          <p:nvPr/>
        </p:nvSpPr>
        <p:spPr>
          <a:xfrm>
            <a:off x="4760937" y="3765128"/>
            <a:ext cx="3729633" cy="1919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Lora" pitchFamily="2" charset="77"/>
                <a:ea typeface="Source Sans 3" pitchFamily="34" charset="-122"/>
                <a:cs typeface="Source Sans 3" pitchFamily="34" charset="-120"/>
              </a:rPr>
              <a:t>Week 16 · Public poster session, pitch &amp; prototype demo</a:t>
            </a:r>
            <a:endParaRPr lang="en-US" sz="1050" dirty="0">
              <a:latin typeface="Lora" pitchFamily="2" charset="77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23577" y="1415951"/>
            <a:ext cx="5052343" cy="549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4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Why Design Thinking?</a:t>
            </a:r>
            <a:endParaRPr lang="en-US" sz="3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577" y="2339950"/>
            <a:ext cx="467469" cy="46746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577" y="3041154"/>
            <a:ext cx="2200126" cy="2750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In Dentistry</a:t>
            </a:r>
            <a:endParaRPr lang="en-US" sz="1700" dirty="0"/>
          </a:p>
        </p:txBody>
      </p:sp>
      <p:sp>
        <p:nvSpPr>
          <p:cNvPr id="5" name="Text 2"/>
          <p:cNvSpPr/>
          <p:nvPr/>
        </p:nvSpPr>
        <p:spPr>
          <a:xfrm>
            <a:off x="523577" y="3428330"/>
            <a:ext cx="3931518" cy="2991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Human-centred problem solving</a:t>
            </a:r>
            <a:endParaRPr lang="en-US" sz="14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88830" y="2339950"/>
            <a:ext cx="467469" cy="46746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688830" y="3041154"/>
            <a:ext cx="2200126" cy="2750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Early Exposure</a:t>
            </a:r>
            <a:endParaRPr lang="en-US" sz="1700" dirty="0"/>
          </a:p>
        </p:txBody>
      </p:sp>
      <p:sp>
        <p:nvSpPr>
          <p:cNvPr id="8" name="Text 4"/>
          <p:cNvSpPr/>
          <p:nvPr/>
        </p:nvSpPr>
        <p:spPr>
          <a:xfrm>
            <a:off x="4688830" y="3428330"/>
            <a:ext cx="3931593" cy="2991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Builds lifelong innovation mindset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68538-187D-AA3C-C89D-B2D0649A3B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885C37FE-9CB0-E5B9-1191-F5D2D75ED9ED}"/>
              </a:ext>
            </a:extLst>
          </p:cNvPr>
          <p:cNvSpPr txBox="1"/>
          <p:nvPr/>
        </p:nvSpPr>
        <p:spPr>
          <a:xfrm>
            <a:off x="457200" y="225000"/>
            <a:ext cx="6000000" cy="375000"/>
          </a:xfrm>
          <a:prstGeom prst="rect">
            <a:avLst/>
          </a:prstGeom>
          <a:noFill/>
        </p:spPr>
        <p:txBody>
          <a:bodyPr wrap="square" lIns="68580" tIns="34290" rIns="68580" bIns="34290"/>
          <a:lstStyle/>
          <a:p>
            <a:r>
              <a:rPr lang="en-US" sz="2400" dirty="0">
                <a:solidFill>
                  <a:srgbClr val="F98AC7"/>
                </a:solidFill>
                <a:latin typeface="Lora" pitchFamily="2" charset="77"/>
              </a:rPr>
              <a:t>Design-Thinking Competence</a:t>
            </a:r>
          </a:p>
        </p:txBody>
      </p:sp>
      <p:sp>
        <p:nvSpPr>
          <p:cNvPr id="10" name="EffectBadgeBg">
            <a:extLst>
              <a:ext uri="{FF2B5EF4-FFF2-40B4-BE49-F238E27FC236}">
                <a16:creationId xmlns:a16="http://schemas.microsoft.com/office/drawing/2014/main" id="{D2A4FDD8-9F27-0FC4-0DC8-54B32C338110}"/>
              </a:ext>
            </a:extLst>
          </p:cNvPr>
          <p:cNvSpPr/>
          <p:nvPr/>
        </p:nvSpPr>
        <p:spPr>
          <a:xfrm>
            <a:off x="6300000" y="225000"/>
            <a:ext cx="1800000" cy="300000"/>
          </a:xfrm>
          <a:prstGeom prst="roundRect">
            <a:avLst>
              <a:gd name="adj" fmla="val 5000"/>
            </a:avLst>
          </a:prstGeom>
          <a:solidFill>
            <a:srgbClr val="444752"/>
          </a:solidFill>
          <a:ln>
            <a:noFill/>
          </a:ln>
        </p:spPr>
        <p:txBody>
          <a:bodyPr wrap="square" lIns="68580" tIns="34290" rIns="68580" bIns="34290" anchor="ctr"/>
          <a:lstStyle/>
          <a:p>
            <a:pPr algn="ctr"/>
            <a:r>
              <a:rPr lang="en-US" sz="1500" b="1" dirty="0">
                <a:solidFill>
                  <a:srgbClr val="B5ECEE"/>
                </a:solidFill>
                <a:latin typeface="Lora" pitchFamily="2" charset="77"/>
              </a:rPr>
              <a:t>r = 0.86 </a:t>
            </a:r>
            <a:r>
              <a:rPr lang="en-US" sz="1050" dirty="0">
                <a:solidFill>
                  <a:srgbClr val="D6E5EF"/>
                </a:solidFill>
                <a:latin typeface="Lora" pitchFamily="2" charset="77"/>
              </a:rPr>
              <a:t>(large)</a:t>
            </a:r>
          </a:p>
        </p:txBody>
      </p:sp>
      <p:sp>
        <p:nvSpPr>
          <p:cNvPr id="11" name="Card1Bg">
            <a:extLst>
              <a:ext uri="{FF2B5EF4-FFF2-40B4-BE49-F238E27FC236}">
                <a16:creationId xmlns:a16="http://schemas.microsoft.com/office/drawing/2014/main" id="{7A4B7848-8DD0-C14C-2E6F-82EF1F3A1223}"/>
              </a:ext>
            </a:extLst>
          </p:cNvPr>
          <p:cNvSpPr/>
          <p:nvPr/>
        </p:nvSpPr>
        <p:spPr>
          <a:xfrm>
            <a:off x="457200" y="1200000"/>
            <a:ext cx="3900000" cy="1350000"/>
          </a:xfrm>
          <a:prstGeom prst="roundRect">
            <a:avLst>
              <a:gd name="adj" fmla="val 5000"/>
            </a:avLst>
          </a:prstGeom>
          <a:solidFill>
            <a:srgbClr val="444752"/>
          </a:solidFill>
          <a:ln>
            <a:noFill/>
          </a:ln>
        </p:spPr>
        <p:txBody>
          <a:bodyPr wrap="square" lIns="137160" tIns="68580" rIns="137160" bIns="68580"/>
          <a:lstStyle/>
          <a:p>
            <a:endParaRPr lang="en-US" sz="1350">
              <a:latin typeface="Lora" pitchFamily="2" charset="77"/>
            </a:endParaRPr>
          </a:p>
        </p:txBody>
      </p:sp>
      <p:sp>
        <p:nvSpPr>
          <p:cNvPr id="12" name="Card1Text">
            <a:extLst>
              <a:ext uri="{FF2B5EF4-FFF2-40B4-BE49-F238E27FC236}">
                <a16:creationId xmlns:a16="http://schemas.microsoft.com/office/drawing/2014/main" id="{7640C168-F3D5-034A-091D-5530E9D05824}"/>
              </a:ext>
            </a:extLst>
          </p:cNvPr>
          <p:cNvSpPr txBox="1"/>
          <p:nvPr/>
        </p:nvSpPr>
        <p:spPr>
          <a:xfrm>
            <a:off x="457200" y="1200000"/>
            <a:ext cx="3900000" cy="1125000"/>
          </a:xfrm>
          <a:prstGeom prst="rect">
            <a:avLst/>
          </a:prstGeom>
          <a:noFill/>
        </p:spPr>
        <p:txBody>
          <a:bodyPr wrap="square" lIns="137160" tIns="68580" rIns="137160" bIns="68580"/>
          <a:lstStyle/>
          <a:p>
            <a:r>
              <a:rPr lang="en-US" sz="1000" dirty="0">
                <a:solidFill>
                  <a:schemeClr val="bg1"/>
                </a:solidFill>
                <a:latin typeface="Lora" pitchFamily="2" charset="77"/>
              </a:rPr>
              <a:t>Median Change</a:t>
            </a:r>
          </a:p>
          <a:p>
            <a:r>
              <a:rPr lang="en-US" sz="3300" b="1" dirty="0">
                <a:solidFill>
                  <a:schemeClr val="bg1"/>
                </a:solidFill>
                <a:latin typeface="Lora" pitchFamily="2" charset="77"/>
              </a:rPr>
              <a:t>3.40</a:t>
            </a:r>
            <a:r>
              <a:rPr lang="en-US" sz="2100" dirty="0">
                <a:solidFill>
                  <a:schemeClr val="bg1"/>
                </a:solidFill>
                <a:latin typeface="Lora" pitchFamily="2" charset="77"/>
              </a:rPr>
              <a:t> → </a:t>
            </a:r>
            <a:r>
              <a:rPr lang="en-US" sz="3300" b="1" dirty="0">
                <a:solidFill>
                  <a:schemeClr val="bg1"/>
                </a:solidFill>
                <a:latin typeface="Lora" pitchFamily="2" charset="77"/>
              </a:rPr>
              <a:t>4.90</a:t>
            </a:r>
          </a:p>
          <a:p>
            <a:r>
              <a:rPr lang="en-US" sz="975" dirty="0">
                <a:solidFill>
                  <a:schemeClr val="bg1"/>
                </a:solidFill>
                <a:latin typeface="Lora" pitchFamily="2" charset="77"/>
              </a:rPr>
              <a:t>Self-rated design-thinking competence (1–5 scale)</a:t>
            </a:r>
          </a:p>
        </p:txBody>
      </p:sp>
      <p:sp>
        <p:nvSpPr>
          <p:cNvPr id="13" name="Card2Bg">
            <a:extLst>
              <a:ext uri="{FF2B5EF4-FFF2-40B4-BE49-F238E27FC236}">
                <a16:creationId xmlns:a16="http://schemas.microsoft.com/office/drawing/2014/main" id="{8EAB875B-174A-A61F-5665-D2CE45171FA0}"/>
              </a:ext>
            </a:extLst>
          </p:cNvPr>
          <p:cNvSpPr/>
          <p:nvPr/>
        </p:nvSpPr>
        <p:spPr>
          <a:xfrm>
            <a:off x="457200" y="2700000"/>
            <a:ext cx="3900000" cy="1350000"/>
          </a:xfrm>
          <a:prstGeom prst="roundRect">
            <a:avLst>
              <a:gd name="adj" fmla="val 5000"/>
            </a:avLst>
          </a:prstGeom>
          <a:solidFill>
            <a:srgbClr val="444752"/>
          </a:solidFill>
          <a:ln>
            <a:noFill/>
          </a:ln>
        </p:spPr>
        <p:txBody>
          <a:bodyPr wrap="square" lIns="137160" tIns="68580" rIns="137160" bIns="68580"/>
          <a:lstStyle/>
          <a:p>
            <a:endParaRPr lang="en-US" sz="1350">
              <a:latin typeface="Lora" pitchFamily="2" charset="77"/>
            </a:endParaRPr>
          </a:p>
        </p:txBody>
      </p:sp>
      <p:sp>
        <p:nvSpPr>
          <p:cNvPr id="14" name="Card2Text">
            <a:extLst>
              <a:ext uri="{FF2B5EF4-FFF2-40B4-BE49-F238E27FC236}">
                <a16:creationId xmlns:a16="http://schemas.microsoft.com/office/drawing/2014/main" id="{DE559036-F48F-5DCC-44F7-6B2D88C56B89}"/>
              </a:ext>
            </a:extLst>
          </p:cNvPr>
          <p:cNvSpPr txBox="1"/>
          <p:nvPr/>
        </p:nvSpPr>
        <p:spPr>
          <a:xfrm>
            <a:off x="457200" y="2700000"/>
            <a:ext cx="3900000" cy="1350000"/>
          </a:xfrm>
          <a:prstGeom prst="rect">
            <a:avLst/>
          </a:prstGeom>
          <a:noFill/>
        </p:spPr>
        <p:txBody>
          <a:bodyPr wrap="square" lIns="137160" tIns="68580" rIns="137160" bIns="68580"/>
          <a:lstStyle/>
          <a:p>
            <a:r>
              <a:rPr lang="en-US" sz="1000" dirty="0">
                <a:solidFill>
                  <a:schemeClr val="bg1"/>
                </a:solidFill>
                <a:latin typeface="Lora" pitchFamily="2" charset="77"/>
              </a:rPr>
              <a:t>Agreement Level</a:t>
            </a:r>
          </a:p>
          <a:p>
            <a:r>
              <a:rPr lang="en-US" sz="3300" b="1" dirty="0">
                <a:solidFill>
                  <a:schemeClr val="bg1"/>
                </a:solidFill>
                <a:latin typeface="Lora" pitchFamily="2" charset="77"/>
              </a:rPr>
              <a:t>39%</a:t>
            </a:r>
            <a:r>
              <a:rPr lang="en-US" sz="2100" dirty="0">
                <a:solidFill>
                  <a:schemeClr val="bg1"/>
                </a:solidFill>
                <a:latin typeface="Lora" pitchFamily="2" charset="77"/>
              </a:rPr>
              <a:t> → </a:t>
            </a:r>
            <a:r>
              <a:rPr lang="en-US" sz="3300" b="1" dirty="0">
                <a:solidFill>
                  <a:srgbClr val="B5ECEE"/>
                </a:solidFill>
                <a:latin typeface="Lora" pitchFamily="2" charset="77"/>
              </a:rPr>
              <a:t>71%</a:t>
            </a:r>
          </a:p>
          <a:p>
            <a:r>
              <a:rPr lang="en-US" sz="975" dirty="0">
                <a:solidFill>
                  <a:schemeClr val="bg1"/>
                </a:solidFill>
                <a:latin typeface="Lora" pitchFamily="2" charset="77"/>
              </a:rPr>
              <a:t>Students agreeing or strongly agreeing with competence items</a:t>
            </a:r>
          </a:p>
        </p:txBody>
      </p:sp>
      <p:sp>
        <p:nvSpPr>
          <p:cNvPr id="15" name="ChartBg">
            <a:extLst>
              <a:ext uri="{FF2B5EF4-FFF2-40B4-BE49-F238E27FC236}">
                <a16:creationId xmlns:a16="http://schemas.microsoft.com/office/drawing/2014/main" id="{F7B68C59-BA6E-80F1-1050-7A77361859B9}"/>
              </a:ext>
            </a:extLst>
          </p:cNvPr>
          <p:cNvSpPr/>
          <p:nvPr/>
        </p:nvSpPr>
        <p:spPr>
          <a:xfrm>
            <a:off x="4800000" y="825000"/>
            <a:ext cx="3900000" cy="3600000"/>
          </a:xfrm>
          <a:prstGeom prst="roundRect">
            <a:avLst>
              <a:gd name="adj" fmla="val 5000"/>
            </a:avLst>
          </a:prstGeom>
          <a:solidFill>
            <a:srgbClr val="444752"/>
          </a:solidFill>
          <a:ln>
            <a:noFill/>
          </a:ln>
        </p:spPr>
        <p:txBody>
          <a:bodyPr wrap="square" lIns="137160" tIns="68580" rIns="137160" bIns="68580"/>
          <a:lstStyle/>
          <a:p>
            <a:endParaRPr lang="en-US" sz="1350">
              <a:latin typeface="Lora" pitchFamily="2" charset="77"/>
            </a:endParaRPr>
          </a:p>
        </p:txBody>
      </p:sp>
      <p:sp>
        <p:nvSpPr>
          <p:cNvPr id="16" name="ChartTitle">
            <a:extLst>
              <a:ext uri="{FF2B5EF4-FFF2-40B4-BE49-F238E27FC236}">
                <a16:creationId xmlns:a16="http://schemas.microsoft.com/office/drawing/2014/main" id="{85B33600-FE02-8017-B929-C037FB2F8B61}"/>
              </a:ext>
            </a:extLst>
          </p:cNvPr>
          <p:cNvSpPr txBox="1"/>
          <p:nvPr/>
        </p:nvSpPr>
        <p:spPr>
          <a:xfrm>
            <a:off x="4950000" y="900000"/>
            <a:ext cx="3600000" cy="300000"/>
          </a:xfrm>
          <a:prstGeom prst="rect">
            <a:avLst/>
          </a:prstGeom>
          <a:noFill/>
        </p:spPr>
        <p:txBody>
          <a:bodyPr wrap="square" lIns="68580" tIns="34290" rIns="68580" bIns="34290"/>
          <a:lstStyle/>
          <a:p>
            <a:r>
              <a:rPr lang="en-US" sz="1050" b="1">
                <a:solidFill>
                  <a:srgbClr val="FFFFFF"/>
                </a:solidFill>
                <a:latin typeface="Lora" pitchFamily="2" charset="77"/>
              </a:rPr>
              <a:t>Pre vs Post Intervention</a:t>
            </a:r>
          </a:p>
        </p:txBody>
      </p:sp>
      <p:sp>
        <p:nvSpPr>
          <p:cNvPr id="17" name="PreBar">
            <a:extLst>
              <a:ext uri="{FF2B5EF4-FFF2-40B4-BE49-F238E27FC236}">
                <a16:creationId xmlns:a16="http://schemas.microsoft.com/office/drawing/2014/main" id="{DF95C985-EC8F-6D5E-6F93-B9057C7080BD}"/>
              </a:ext>
            </a:extLst>
          </p:cNvPr>
          <p:cNvSpPr/>
          <p:nvPr/>
        </p:nvSpPr>
        <p:spPr>
          <a:xfrm>
            <a:off x="5550000" y="2418000"/>
            <a:ext cx="900000" cy="1632000"/>
          </a:xfrm>
          <a:prstGeom prst="roundRect">
            <a:avLst>
              <a:gd name="adj" fmla="val 3000"/>
            </a:avLst>
          </a:prstGeom>
          <a:solidFill>
            <a:srgbClr val="E95FD0"/>
          </a:solidFill>
          <a:ln>
            <a:noFill/>
          </a:ln>
        </p:spPr>
        <p:txBody>
          <a:bodyPr/>
          <a:lstStyle/>
          <a:p>
            <a:endParaRPr lang="en-US" sz="1350">
              <a:latin typeface="Lora" pitchFamily="2" charset="77"/>
            </a:endParaRPr>
          </a:p>
        </p:txBody>
      </p:sp>
      <p:sp>
        <p:nvSpPr>
          <p:cNvPr id="18" name="PostBar">
            <a:extLst>
              <a:ext uri="{FF2B5EF4-FFF2-40B4-BE49-F238E27FC236}">
                <a16:creationId xmlns:a16="http://schemas.microsoft.com/office/drawing/2014/main" id="{A8538125-003B-0E83-1AFD-B22E3FCB9665}"/>
              </a:ext>
            </a:extLst>
          </p:cNvPr>
          <p:cNvSpPr/>
          <p:nvPr/>
        </p:nvSpPr>
        <p:spPr>
          <a:xfrm>
            <a:off x="6750000" y="1698000"/>
            <a:ext cx="900000" cy="2352000"/>
          </a:xfrm>
          <a:prstGeom prst="roundRect">
            <a:avLst>
              <a:gd name="adj" fmla="val 3000"/>
            </a:avLst>
          </a:prstGeom>
          <a:gradFill>
            <a:gsLst>
              <a:gs pos="7000">
                <a:srgbClr val="EFB4D0"/>
              </a:gs>
              <a:gs pos="22000">
                <a:srgbClr val="EC9DE4"/>
              </a:gs>
              <a:gs pos="75000">
                <a:schemeClr val="accent2">
                  <a:lumMod val="20000"/>
                  <a:lumOff val="80000"/>
                </a:schemeClr>
              </a:gs>
              <a:gs pos="92000">
                <a:schemeClr val="accent1">
                  <a:lumMod val="30000"/>
                  <a:lumOff val="70000"/>
                </a:schemeClr>
              </a:gs>
            </a:gsLst>
            <a:lin ang="2700000" scaled="1"/>
          </a:gradFill>
          <a:ln>
            <a:noFill/>
          </a:ln>
        </p:spPr>
        <p:txBody>
          <a:bodyPr/>
          <a:lstStyle/>
          <a:p>
            <a:endParaRPr lang="en-US" sz="1350">
              <a:latin typeface="Lora" pitchFamily="2" charset="77"/>
            </a:endParaRPr>
          </a:p>
        </p:txBody>
      </p:sp>
      <p:sp>
        <p:nvSpPr>
          <p:cNvPr id="19" name="PreBarValue">
            <a:extLst>
              <a:ext uri="{FF2B5EF4-FFF2-40B4-BE49-F238E27FC236}">
                <a16:creationId xmlns:a16="http://schemas.microsoft.com/office/drawing/2014/main" id="{4DD5FECE-3DEC-30A5-D57C-2608FBF62527}"/>
              </a:ext>
            </a:extLst>
          </p:cNvPr>
          <p:cNvSpPr txBox="1"/>
          <p:nvPr/>
        </p:nvSpPr>
        <p:spPr>
          <a:xfrm>
            <a:off x="5550000" y="2155500"/>
            <a:ext cx="900000" cy="262500"/>
          </a:xfrm>
          <a:prstGeom prst="rect">
            <a:avLst/>
          </a:prstGeom>
          <a:noFill/>
        </p:spPr>
        <p:txBody>
          <a:bodyPr wrap="square" lIns="68580" tIns="34290" rIns="68580" bIns="34290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Lora" pitchFamily="2" charset="77"/>
              </a:rPr>
              <a:t>3.40</a:t>
            </a:r>
          </a:p>
        </p:txBody>
      </p:sp>
      <p:sp>
        <p:nvSpPr>
          <p:cNvPr id="20" name="PostBarValue">
            <a:extLst>
              <a:ext uri="{FF2B5EF4-FFF2-40B4-BE49-F238E27FC236}">
                <a16:creationId xmlns:a16="http://schemas.microsoft.com/office/drawing/2014/main" id="{389E3E6A-2A3D-A8C7-3BB7-03A615754872}"/>
              </a:ext>
            </a:extLst>
          </p:cNvPr>
          <p:cNvSpPr txBox="1"/>
          <p:nvPr/>
        </p:nvSpPr>
        <p:spPr>
          <a:xfrm>
            <a:off x="6750000" y="1435500"/>
            <a:ext cx="900000" cy="262500"/>
          </a:xfrm>
          <a:prstGeom prst="rect">
            <a:avLst/>
          </a:prstGeom>
          <a:noFill/>
        </p:spPr>
        <p:txBody>
          <a:bodyPr wrap="square" lIns="68580" tIns="34290" rIns="68580" bIns="34290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Lora" pitchFamily="2" charset="77"/>
              </a:rPr>
              <a:t>4.90</a:t>
            </a:r>
          </a:p>
        </p:txBody>
      </p:sp>
      <p:sp>
        <p:nvSpPr>
          <p:cNvPr id="21" name="PreLabel">
            <a:extLst>
              <a:ext uri="{FF2B5EF4-FFF2-40B4-BE49-F238E27FC236}">
                <a16:creationId xmlns:a16="http://schemas.microsoft.com/office/drawing/2014/main" id="{2D114994-833A-2702-0835-D42CAAFD441E}"/>
              </a:ext>
            </a:extLst>
          </p:cNvPr>
          <p:cNvSpPr txBox="1"/>
          <p:nvPr/>
        </p:nvSpPr>
        <p:spPr>
          <a:xfrm>
            <a:off x="5550000" y="4125000"/>
            <a:ext cx="900000" cy="225000"/>
          </a:xfrm>
          <a:prstGeom prst="rect">
            <a:avLst/>
          </a:prstGeom>
          <a:noFill/>
        </p:spPr>
        <p:txBody>
          <a:bodyPr wrap="square" lIns="68580" tIns="34290" rIns="68580" bIns="34290"/>
          <a:lstStyle/>
          <a:p>
            <a:pPr algn="ctr"/>
            <a:r>
              <a:rPr lang="en-US" sz="900">
                <a:solidFill>
                  <a:srgbClr val="D6E5EF"/>
                </a:solidFill>
                <a:latin typeface="Lora" pitchFamily="2" charset="77"/>
              </a:rPr>
              <a:t>Pre</a:t>
            </a:r>
          </a:p>
        </p:txBody>
      </p:sp>
      <p:sp>
        <p:nvSpPr>
          <p:cNvPr id="22" name="PostLabel">
            <a:extLst>
              <a:ext uri="{FF2B5EF4-FFF2-40B4-BE49-F238E27FC236}">
                <a16:creationId xmlns:a16="http://schemas.microsoft.com/office/drawing/2014/main" id="{47CA330B-4C36-21A1-A2CB-9589D8A660B8}"/>
              </a:ext>
            </a:extLst>
          </p:cNvPr>
          <p:cNvSpPr txBox="1"/>
          <p:nvPr/>
        </p:nvSpPr>
        <p:spPr>
          <a:xfrm>
            <a:off x="6750000" y="4125000"/>
            <a:ext cx="900000" cy="225000"/>
          </a:xfrm>
          <a:prstGeom prst="rect">
            <a:avLst/>
          </a:prstGeom>
          <a:noFill/>
        </p:spPr>
        <p:txBody>
          <a:bodyPr wrap="square" lIns="68580" tIns="34290" rIns="68580" bIns="34290"/>
          <a:lstStyle/>
          <a:p>
            <a:pPr algn="ctr"/>
            <a:r>
              <a:rPr lang="en-US" sz="900">
                <a:solidFill>
                  <a:srgbClr val="D6E5EF"/>
                </a:solidFill>
                <a:latin typeface="Lora" pitchFamily="2" charset="77"/>
              </a:rPr>
              <a:t>Post</a:t>
            </a:r>
          </a:p>
        </p:txBody>
      </p:sp>
    </p:spTree>
    <p:extLst>
      <p:ext uri="{BB962C8B-B14F-4D97-AF65-F5344CB8AC3E}">
        <p14:creationId xmlns:p14="http://schemas.microsoft.com/office/powerpoint/2010/main" val="3984673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28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Title"/>
          <p:cNvSpPr txBox="1"/>
          <p:nvPr/>
        </p:nvSpPr>
        <p:spPr>
          <a:xfrm>
            <a:off x="457200" y="225000"/>
            <a:ext cx="6000000" cy="375000"/>
          </a:xfrm>
          <a:prstGeom prst="rect">
            <a:avLst/>
          </a:prstGeom>
          <a:noFill/>
        </p:spPr>
        <p:txBody>
          <a:bodyPr wrap="square" lIns="68580" tIns="34290" rIns="68580" bIns="34290"/>
          <a:lstStyle/>
          <a:p>
            <a:r>
              <a:rPr lang="en-US" sz="2400" dirty="0">
                <a:solidFill>
                  <a:srgbClr val="F98AC7"/>
                </a:solidFill>
                <a:latin typeface="Lora" pitchFamily="2" charset="77"/>
              </a:rPr>
              <a:t>Intellectual Property Literacy</a:t>
            </a:r>
          </a:p>
        </p:txBody>
      </p:sp>
      <p:sp>
        <p:nvSpPr>
          <p:cNvPr id="3" name="EffectBadgeBg"/>
          <p:cNvSpPr/>
          <p:nvPr/>
        </p:nvSpPr>
        <p:spPr>
          <a:xfrm>
            <a:off x="6300000" y="225000"/>
            <a:ext cx="1800000" cy="300000"/>
          </a:xfrm>
          <a:prstGeom prst="roundRect">
            <a:avLst>
              <a:gd name="adj" fmla="val 5000"/>
            </a:avLst>
          </a:prstGeom>
          <a:solidFill>
            <a:srgbClr val="444752"/>
          </a:solidFill>
          <a:ln>
            <a:noFill/>
          </a:ln>
        </p:spPr>
        <p:txBody>
          <a:bodyPr wrap="square" lIns="68580" tIns="34290" rIns="68580" bIns="34290" anchor="ctr"/>
          <a:lstStyle/>
          <a:p>
            <a:pPr algn="ctr"/>
            <a:r>
              <a:rPr lang="en-US" sz="1500" b="1" dirty="0">
                <a:solidFill>
                  <a:srgbClr val="B5ECEE"/>
                </a:solidFill>
                <a:latin typeface="Lora" pitchFamily="2" charset="77"/>
              </a:rPr>
              <a:t>r = 0.96 </a:t>
            </a:r>
            <a:r>
              <a:rPr lang="en-US" sz="1050" dirty="0">
                <a:solidFill>
                  <a:srgbClr val="B5ECEE"/>
                </a:solidFill>
                <a:latin typeface="Lora" pitchFamily="2" charset="77"/>
              </a:rPr>
              <a:t>(very large)</a:t>
            </a:r>
          </a:p>
        </p:txBody>
      </p:sp>
      <p:sp>
        <p:nvSpPr>
          <p:cNvPr id="4" name="Card1Bg"/>
          <p:cNvSpPr/>
          <p:nvPr/>
        </p:nvSpPr>
        <p:spPr>
          <a:xfrm>
            <a:off x="457200" y="1200000"/>
            <a:ext cx="3900000" cy="1350000"/>
          </a:xfrm>
          <a:prstGeom prst="roundRect">
            <a:avLst>
              <a:gd name="adj" fmla="val 5000"/>
            </a:avLst>
          </a:prstGeom>
          <a:solidFill>
            <a:srgbClr val="444752"/>
          </a:solidFill>
          <a:ln>
            <a:noFill/>
          </a:ln>
        </p:spPr>
        <p:txBody>
          <a:bodyPr wrap="square" lIns="137160" tIns="68580" rIns="137160" bIns="68580"/>
          <a:lstStyle/>
          <a:p>
            <a:endParaRPr lang="en-US" sz="1350">
              <a:latin typeface="Lora" pitchFamily="2" charset="77"/>
            </a:endParaRPr>
          </a:p>
        </p:txBody>
      </p:sp>
      <p:sp>
        <p:nvSpPr>
          <p:cNvPr id="5" name="Card1Text"/>
          <p:cNvSpPr txBox="1"/>
          <p:nvPr/>
        </p:nvSpPr>
        <p:spPr>
          <a:xfrm>
            <a:off x="457200" y="1200000"/>
            <a:ext cx="3900000" cy="1350000"/>
          </a:xfrm>
          <a:prstGeom prst="rect">
            <a:avLst/>
          </a:prstGeom>
          <a:noFill/>
        </p:spPr>
        <p:txBody>
          <a:bodyPr wrap="square" lIns="137160" tIns="68580" rIns="137160" bIns="68580"/>
          <a:lstStyle/>
          <a:p>
            <a:r>
              <a:rPr lang="en-US" sz="900" dirty="0">
                <a:solidFill>
                  <a:schemeClr val="accent5">
                    <a:lumMod val="20000"/>
                    <a:lumOff val="80000"/>
                  </a:schemeClr>
                </a:solidFill>
                <a:latin typeface="Lora" pitchFamily="2" charset="77"/>
              </a:rPr>
              <a:t>Median Change</a:t>
            </a:r>
          </a:p>
          <a:p>
            <a:r>
              <a:rPr lang="en-US" sz="33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Lora" pitchFamily="2" charset="77"/>
              </a:rPr>
              <a:t>3.00</a:t>
            </a:r>
            <a:r>
              <a:rPr lang="en-US" sz="2100" dirty="0">
                <a:solidFill>
                  <a:schemeClr val="accent5">
                    <a:lumMod val="20000"/>
                    <a:lumOff val="80000"/>
                  </a:schemeClr>
                </a:solidFill>
                <a:latin typeface="Lora" pitchFamily="2" charset="77"/>
              </a:rPr>
              <a:t> → </a:t>
            </a:r>
            <a:r>
              <a:rPr lang="en-US" sz="33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Lora" pitchFamily="2" charset="77"/>
              </a:rPr>
              <a:t>4.50</a:t>
            </a:r>
          </a:p>
          <a:p>
            <a:r>
              <a:rPr lang="en-US" sz="975" dirty="0">
                <a:solidFill>
                  <a:schemeClr val="accent5">
                    <a:lumMod val="20000"/>
                    <a:lumOff val="80000"/>
                  </a:schemeClr>
                </a:solidFill>
                <a:latin typeface="Lora" pitchFamily="2" charset="77"/>
              </a:rPr>
              <a:t>Self-rated IP literacy competence (1–5 scale)</a:t>
            </a:r>
          </a:p>
        </p:txBody>
      </p:sp>
      <p:sp>
        <p:nvSpPr>
          <p:cNvPr id="6" name="Card2Bg"/>
          <p:cNvSpPr/>
          <p:nvPr/>
        </p:nvSpPr>
        <p:spPr>
          <a:xfrm>
            <a:off x="457200" y="2700000"/>
            <a:ext cx="3900000" cy="1350000"/>
          </a:xfrm>
          <a:prstGeom prst="roundRect">
            <a:avLst>
              <a:gd name="adj" fmla="val 5000"/>
            </a:avLst>
          </a:prstGeom>
          <a:solidFill>
            <a:srgbClr val="444752"/>
          </a:solidFill>
          <a:ln>
            <a:noFill/>
          </a:ln>
        </p:spPr>
        <p:txBody>
          <a:bodyPr wrap="square" lIns="137160" tIns="68580" rIns="137160" bIns="68580"/>
          <a:lstStyle/>
          <a:p>
            <a:endParaRPr lang="en-US" sz="1350">
              <a:latin typeface="Lora" pitchFamily="2" charset="77"/>
            </a:endParaRPr>
          </a:p>
        </p:txBody>
      </p:sp>
      <p:sp>
        <p:nvSpPr>
          <p:cNvPr id="7" name="Card2Text"/>
          <p:cNvSpPr txBox="1"/>
          <p:nvPr/>
        </p:nvSpPr>
        <p:spPr>
          <a:xfrm>
            <a:off x="457200" y="2700000"/>
            <a:ext cx="3900000" cy="1350000"/>
          </a:xfrm>
          <a:prstGeom prst="rect">
            <a:avLst/>
          </a:prstGeom>
          <a:noFill/>
        </p:spPr>
        <p:txBody>
          <a:bodyPr wrap="square" lIns="137160" tIns="68580" rIns="137160" bIns="68580"/>
          <a:lstStyle/>
          <a:p>
            <a:r>
              <a:rPr lang="en-US" sz="900" dirty="0">
                <a:solidFill>
                  <a:schemeClr val="accent5">
                    <a:lumMod val="20000"/>
                    <a:lumOff val="80000"/>
                  </a:schemeClr>
                </a:solidFill>
                <a:latin typeface="Lora" pitchFamily="2" charset="77"/>
              </a:rPr>
              <a:t>Agreement Level</a:t>
            </a:r>
          </a:p>
          <a:p>
            <a:r>
              <a:rPr lang="en-US" sz="33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Lora" pitchFamily="2" charset="77"/>
              </a:rPr>
              <a:t>29%</a:t>
            </a:r>
            <a:r>
              <a:rPr lang="en-US" sz="2100" dirty="0">
                <a:solidFill>
                  <a:schemeClr val="accent5">
                    <a:lumMod val="20000"/>
                    <a:lumOff val="80000"/>
                  </a:schemeClr>
                </a:solidFill>
                <a:latin typeface="Lora" pitchFamily="2" charset="77"/>
              </a:rPr>
              <a:t> → </a:t>
            </a:r>
            <a:r>
              <a:rPr lang="en-US" sz="3300" b="1" dirty="0">
                <a:solidFill>
                  <a:srgbClr val="B5ECEE"/>
                </a:solidFill>
                <a:latin typeface="Lora" pitchFamily="2" charset="77"/>
              </a:rPr>
              <a:t>75%</a:t>
            </a:r>
          </a:p>
          <a:p>
            <a:r>
              <a:rPr lang="en-US" sz="975" dirty="0">
                <a:solidFill>
                  <a:schemeClr val="accent5">
                    <a:lumMod val="20000"/>
                    <a:lumOff val="80000"/>
                  </a:schemeClr>
                </a:solidFill>
                <a:latin typeface="Lora" pitchFamily="2" charset="77"/>
              </a:rPr>
              <a:t>Students agreeing or strongly agreeing with IP literacy items</a:t>
            </a:r>
          </a:p>
        </p:txBody>
      </p:sp>
      <p:sp>
        <p:nvSpPr>
          <p:cNvPr id="8" name="ChartBg"/>
          <p:cNvSpPr/>
          <p:nvPr/>
        </p:nvSpPr>
        <p:spPr>
          <a:xfrm>
            <a:off x="4800000" y="825000"/>
            <a:ext cx="3900000" cy="3600000"/>
          </a:xfrm>
          <a:prstGeom prst="roundRect">
            <a:avLst>
              <a:gd name="adj" fmla="val 5000"/>
            </a:avLst>
          </a:prstGeom>
          <a:solidFill>
            <a:srgbClr val="444752"/>
          </a:solidFill>
          <a:ln>
            <a:noFill/>
          </a:ln>
        </p:spPr>
        <p:txBody>
          <a:bodyPr wrap="square" lIns="137160" tIns="68580" rIns="137160" bIns="68580"/>
          <a:lstStyle/>
          <a:p>
            <a:endParaRPr lang="en-US" sz="1350">
              <a:latin typeface="Lora" pitchFamily="2" charset="77"/>
            </a:endParaRPr>
          </a:p>
        </p:txBody>
      </p:sp>
      <p:sp>
        <p:nvSpPr>
          <p:cNvPr id="9" name="ChartTitle"/>
          <p:cNvSpPr txBox="1"/>
          <p:nvPr/>
        </p:nvSpPr>
        <p:spPr>
          <a:xfrm>
            <a:off x="4950000" y="900000"/>
            <a:ext cx="3600000" cy="300000"/>
          </a:xfrm>
          <a:prstGeom prst="rect">
            <a:avLst/>
          </a:prstGeom>
          <a:noFill/>
        </p:spPr>
        <p:txBody>
          <a:bodyPr wrap="square" lIns="68580" tIns="34290" rIns="68580" bIns="34290"/>
          <a:lstStyle/>
          <a:p>
            <a:r>
              <a:rPr lang="en-US" sz="1050" b="1">
                <a:solidFill>
                  <a:srgbClr val="FFFFFF"/>
                </a:solidFill>
                <a:latin typeface="Lora" pitchFamily="2" charset="77"/>
              </a:rPr>
              <a:t>Pre vs Post Intervention</a:t>
            </a:r>
          </a:p>
        </p:txBody>
      </p:sp>
      <p:sp>
        <p:nvSpPr>
          <p:cNvPr id="10" name="PreBar"/>
          <p:cNvSpPr/>
          <p:nvPr/>
        </p:nvSpPr>
        <p:spPr>
          <a:xfrm>
            <a:off x="5550000" y="2610000"/>
            <a:ext cx="900000" cy="1440000"/>
          </a:xfrm>
          <a:prstGeom prst="roundRect">
            <a:avLst>
              <a:gd name="adj" fmla="val 3000"/>
            </a:avLst>
          </a:prstGeom>
          <a:solidFill>
            <a:srgbClr val="E95FD0"/>
          </a:solidFill>
          <a:ln>
            <a:noFill/>
          </a:ln>
        </p:spPr>
        <p:txBody>
          <a:bodyPr/>
          <a:lstStyle/>
          <a:p>
            <a:endParaRPr lang="en-US" sz="1350">
              <a:latin typeface="Lora" pitchFamily="2" charset="77"/>
            </a:endParaRPr>
          </a:p>
        </p:txBody>
      </p:sp>
      <p:sp>
        <p:nvSpPr>
          <p:cNvPr id="11" name="PostBar"/>
          <p:cNvSpPr/>
          <p:nvPr/>
        </p:nvSpPr>
        <p:spPr>
          <a:xfrm>
            <a:off x="6750000" y="1890000"/>
            <a:ext cx="900000" cy="2160000"/>
          </a:xfrm>
          <a:prstGeom prst="roundRect">
            <a:avLst>
              <a:gd name="adj" fmla="val 3000"/>
            </a:avLst>
          </a:prstGeom>
          <a:gradFill>
            <a:gsLst>
              <a:gs pos="7000">
                <a:srgbClr val="EFB4D0"/>
              </a:gs>
              <a:gs pos="22000">
                <a:srgbClr val="EC9DE4"/>
              </a:gs>
              <a:gs pos="75000">
                <a:schemeClr val="accent2">
                  <a:lumMod val="20000"/>
                  <a:lumOff val="80000"/>
                </a:schemeClr>
              </a:gs>
              <a:gs pos="92000">
                <a:schemeClr val="accent1">
                  <a:lumMod val="30000"/>
                  <a:lumOff val="70000"/>
                </a:schemeClr>
              </a:gs>
            </a:gsLst>
            <a:lin ang="2700000" scaled="1"/>
          </a:gradFill>
          <a:ln>
            <a:noFill/>
          </a:ln>
        </p:spPr>
        <p:txBody>
          <a:bodyPr/>
          <a:lstStyle/>
          <a:p>
            <a:endParaRPr lang="en-US" sz="1350">
              <a:latin typeface="Lora" pitchFamily="2" charset="77"/>
            </a:endParaRPr>
          </a:p>
        </p:txBody>
      </p:sp>
      <p:sp>
        <p:nvSpPr>
          <p:cNvPr id="12" name="PreBarValue"/>
          <p:cNvSpPr txBox="1"/>
          <p:nvPr/>
        </p:nvSpPr>
        <p:spPr>
          <a:xfrm>
            <a:off x="5550000" y="2347500"/>
            <a:ext cx="900000" cy="262500"/>
          </a:xfrm>
          <a:prstGeom prst="rect">
            <a:avLst/>
          </a:prstGeom>
          <a:noFill/>
        </p:spPr>
        <p:txBody>
          <a:bodyPr wrap="square" lIns="68580" tIns="34290" rIns="68580" bIns="34290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Lora" pitchFamily="2" charset="77"/>
              </a:rPr>
              <a:t>3.00</a:t>
            </a:r>
          </a:p>
        </p:txBody>
      </p:sp>
      <p:sp>
        <p:nvSpPr>
          <p:cNvPr id="13" name="PostBarValue"/>
          <p:cNvSpPr txBox="1"/>
          <p:nvPr/>
        </p:nvSpPr>
        <p:spPr>
          <a:xfrm>
            <a:off x="6750000" y="1627500"/>
            <a:ext cx="900000" cy="262500"/>
          </a:xfrm>
          <a:prstGeom prst="rect">
            <a:avLst/>
          </a:prstGeom>
          <a:noFill/>
        </p:spPr>
        <p:txBody>
          <a:bodyPr wrap="square" lIns="68580" tIns="34290" rIns="68580" bIns="34290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Lora" pitchFamily="2" charset="77"/>
              </a:rPr>
              <a:t>4.50</a:t>
            </a:r>
          </a:p>
        </p:txBody>
      </p:sp>
      <p:sp>
        <p:nvSpPr>
          <p:cNvPr id="14" name="PreLabel"/>
          <p:cNvSpPr txBox="1"/>
          <p:nvPr/>
        </p:nvSpPr>
        <p:spPr>
          <a:xfrm>
            <a:off x="5550000" y="4125000"/>
            <a:ext cx="900000" cy="225000"/>
          </a:xfrm>
          <a:prstGeom prst="rect">
            <a:avLst/>
          </a:prstGeom>
          <a:noFill/>
        </p:spPr>
        <p:txBody>
          <a:bodyPr wrap="square" lIns="68580" tIns="34290" rIns="68580" bIns="34290"/>
          <a:lstStyle/>
          <a:p>
            <a:pPr algn="ctr"/>
            <a:r>
              <a:rPr lang="en-US" sz="900">
                <a:solidFill>
                  <a:srgbClr val="D6E5EF"/>
                </a:solidFill>
                <a:latin typeface="Lora" pitchFamily="2" charset="77"/>
              </a:rPr>
              <a:t>Pre</a:t>
            </a:r>
          </a:p>
        </p:txBody>
      </p:sp>
      <p:sp>
        <p:nvSpPr>
          <p:cNvPr id="15" name="PostLabel"/>
          <p:cNvSpPr txBox="1"/>
          <p:nvPr/>
        </p:nvSpPr>
        <p:spPr>
          <a:xfrm>
            <a:off x="6750000" y="4125000"/>
            <a:ext cx="900000" cy="225000"/>
          </a:xfrm>
          <a:prstGeom prst="rect">
            <a:avLst/>
          </a:prstGeom>
          <a:noFill/>
        </p:spPr>
        <p:txBody>
          <a:bodyPr wrap="square" lIns="68580" tIns="34290" rIns="68580" bIns="34290"/>
          <a:lstStyle/>
          <a:p>
            <a:pPr algn="ctr"/>
            <a:r>
              <a:rPr lang="en-US" sz="900">
                <a:solidFill>
                  <a:srgbClr val="D6E5EF"/>
                </a:solidFill>
                <a:latin typeface="Lora" pitchFamily="2" charset="77"/>
              </a:rPr>
              <a:t>Post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28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Title"/>
          <p:cNvSpPr txBox="1"/>
          <p:nvPr/>
        </p:nvSpPr>
        <p:spPr>
          <a:xfrm>
            <a:off x="457200" y="225000"/>
            <a:ext cx="6000000" cy="375000"/>
          </a:xfrm>
          <a:prstGeom prst="rect">
            <a:avLst/>
          </a:prstGeom>
          <a:noFill/>
        </p:spPr>
        <p:txBody>
          <a:bodyPr wrap="square" lIns="68580" tIns="34290" rIns="68580" bIns="34290"/>
          <a:lstStyle/>
          <a:p>
            <a:r>
              <a:rPr lang="en-US" sz="2400" dirty="0">
                <a:solidFill>
                  <a:srgbClr val="F98AC7"/>
                </a:solidFill>
                <a:latin typeface="Lora" pitchFamily="2" charset="77"/>
              </a:rPr>
              <a:t>Interdisciplinary Collaboration</a:t>
            </a:r>
          </a:p>
        </p:txBody>
      </p:sp>
      <p:sp>
        <p:nvSpPr>
          <p:cNvPr id="3" name="EffectBadgeBg"/>
          <p:cNvSpPr/>
          <p:nvPr/>
        </p:nvSpPr>
        <p:spPr>
          <a:xfrm>
            <a:off x="6300000" y="225000"/>
            <a:ext cx="1800000" cy="300000"/>
          </a:xfrm>
          <a:prstGeom prst="roundRect">
            <a:avLst>
              <a:gd name="adj" fmla="val 5000"/>
            </a:avLst>
          </a:prstGeom>
          <a:solidFill>
            <a:srgbClr val="444752"/>
          </a:solidFill>
          <a:ln>
            <a:noFill/>
          </a:ln>
        </p:spPr>
        <p:txBody>
          <a:bodyPr wrap="square" lIns="68580" tIns="34290" rIns="68580" bIns="34290" anchor="ctr"/>
          <a:lstStyle/>
          <a:p>
            <a:pPr algn="ctr"/>
            <a:r>
              <a:rPr lang="en-US" sz="1500" b="1" dirty="0">
                <a:solidFill>
                  <a:srgbClr val="B5ECEE"/>
                </a:solidFill>
                <a:latin typeface="Cambria" panose="02040503050406030204" pitchFamily="18" charset="0"/>
              </a:rPr>
              <a:t>r = 0.61 </a:t>
            </a:r>
            <a:r>
              <a:rPr lang="en-US" sz="1050" dirty="0">
                <a:solidFill>
                  <a:srgbClr val="B5ECEE"/>
                </a:solidFill>
                <a:latin typeface="Cambria" panose="02040503050406030204" pitchFamily="18" charset="0"/>
              </a:rPr>
              <a:t>(large)</a:t>
            </a:r>
          </a:p>
        </p:txBody>
      </p:sp>
      <p:sp>
        <p:nvSpPr>
          <p:cNvPr id="4" name="Card1Bg"/>
          <p:cNvSpPr/>
          <p:nvPr/>
        </p:nvSpPr>
        <p:spPr>
          <a:xfrm>
            <a:off x="444000" y="1336628"/>
            <a:ext cx="3900000" cy="1350000"/>
          </a:xfrm>
          <a:prstGeom prst="roundRect">
            <a:avLst>
              <a:gd name="adj" fmla="val 5000"/>
            </a:avLst>
          </a:prstGeom>
          <a:solidFill>
            <a:srgbClr val="444752"/>
          </a:solidFill>
          <a:ln>
            <a:noFill/>
          </a:ln>
        </p:spPr>
        <p:txBody>
          <a:bodyPr wrap="square" lIns="137160" tIns="68580" rIns="137160" bIns="68580"/>
          <a:lstStyle/>
          <a:p>
            <a:endParaRPr lang="en-US" sz="1350"/>
          </a:p>
        </p:txBody>
      </p:sp>
      <p:sp>
        <p:nvSpPr>
          <p:cNvPr id="5" name="Card1Text"/>
          <p:cNvSpPr txBox="1"/>
          <p:nvPr/>
        </p:nvSpPr>
        <p:spPr>
          <a:xfrm>
            <a:off x="444000" y="1336628"/>
            <a:ext cx="3900000" cy="1350000"/>
          </a:xfrm>
          <a:prstGeom prst="rect">
            <a:avLst/>
          </a:prstGeom>
          <a:noFill/>
        </p:spPr>
        <p:txBody>
          <a:bodyPr wrap="square" lIns="137160" tIns="68580" rIns="137160" bIns="68580"/>
          <a:lstStyle/>
          <a:p>
            <a:r>
              <a:rPr lang="en-US" sz="900" dirty="0">
                <a:solidFill>
                  <a:schemeClr val="accent5">
                    <a:lumMod val="20000"/>
                    <a:lumOff val="80000"/>
                  </a:schemeClr>
                </a:solidFill>
                <a:latin typeface="Cambria" panose="02040503050406030204" pitchFamily="18" charset="0"/>
              </a:rPr>
              <a:t>Median Change</a:t>
            </a:r>
          </a:p>
          <a:p>
            <a:r>
              <a:rPr lang="en-US" sz="33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Cambria" panose="02040503050406030204" pitchFamily="18" charset="0"/>
              </a:rPr>
              <a:t>3.33</a:t>
            </a:r>
            <a:r>
              <a:rPr lang="en-US" sz="2100" dirty="0">
                <a:solidFill>
                  <a:schemeClr val="accent5">
                    <a:lumMod val="20000"/>
                    <a:lumOff val="80000"/>
                  </a:schemeClr>
                </a:solidFill>
                <a:latin typeface="Cambria" panose="02040503050406030204" pitchFamily="18" charset="0"/>
              </a:rPr>
              <a:t> → </a:t>
            </a:r>
            <a:r>
              <a:rPr lang="en-US" sz="33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Cambria" panose="02040503050406030204" pitchFamily="18" charset="0"/>
              </a:rPr>
              <a:t>4.83</a:t>
            </a:r>
          </a:p>
          <a:p>
            <a:r>
              <a:rPr lang="en-US" sz="975" dirty="0">
                <a:solidFill>
                  <a:schemeClr val="accent5">
                    <a:lumMod val="20000"/>
                    <a:lumOff val="80000"/>
                  </a:schemeClr>
                </a:solidFill>
                <a:latin typeface="Cambria" panose="02040503050406030204" pitchFamily="18" charset="0"/>
              </a:rPr>
              <a:t>Self-rated interdisciplinary collaboration (1–5 scale)</a:t>
            </a:r>
          </a:p>
        </p:txBody>
      </p:sp>
      <p:sp>
        <p:nvSpPr>
          <p:cNvPr id="6" name="Card2Bg"/>
          <p:cNvSpPr/>
          <p:nvPr/>
        </p:nvSpPr>
        <p:spPr>
          <a:xfrm>
            <a:off x="444000" y="2836628"/>
            <a:ext cx="3900000" cy="1350000"/>
          </a:xfrm>
          <a:prstGeom prst="roundRect">
            <a:avLst>
              <a:gd name="adj" fmla="val 5000"/>
            </a:avLst>
          </a:prstGeom>
          <a:solidFill>
            <a:srgbClr val="444752"/>
          </a:solidFill>
          <a:ln>
            <a:noFill/>
          </a:ln>
        </p:spPr>
        <p:txBody>
          <a:bodyPr wrap="square" lIns="137160" tIns="68580" rIns="137160" bIns="68580"/>
          <a:lstStyle/>
          <a:p>
            <a:endParaRPr lang="en-US" sz="1350"/>
          </a:p>
        </p:txBody>
      </p:sp>
      <p:sp>
        <p:nvSpPr>
          <p:cNvPr id="7" name="Card2Text"/>
          <p:cNvSpPr txBox="1"/>
          <p:nvPr/>
        </p:nvSpPr>
        <p:spPr>
          <a:xfrm>
            <a:off x="444000" y="2836628"/>
            <a:ext cx="3900000" cy="1350000"/>
          </a:xfrm>
          <a:prstGeom prst="rect">
            <a:avLst/>
          </a:prstGeom>
          <a:noFill/>
        </p:spPr>
        <p:txBody>
          <a:bodyPr wrap="square" lIns="137160" tIns="68580" rIns="137160" bIns="68580"/>
          <a:lstStyle/>
          <a:p>
            <a:r>
              <a:rPr lang="en-US" sz="900" dirty="0">
                <a:solidFill>
                  <a:schemeClr val="accent5">
                    <a:lumMod val="20000"/>
                    <a:lumOff val="80000"/>
                  </a:schemeClr>
                </a:solidFill>
                <a:latin typeface="Cambria" panose="02040503050406030204" pitchFamily="18" charset="0"/>
              </a:rPr>
              <a:t>Agreement Level</a:t>
            </a:r>
          </a:p>
          <a:p>
            <a:r>
              <a:rPr lang="en-US" sz="33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Cambria" panose="02040503050406030204" pitchFamily="18" charset="0"/>
              </a:rPr>
              <a:t>46%</a:t>
            </a:r>
            <a:r>
              <a:rPr lang="en-US" sz="2100" dirty="0">
                <a:solidFill>
                  <a:schemeClr val="accent5">
                    <a:lumMod val="20000"/>
                    <a:lumOff val="80000"/>
                  </a:schemeClr>
                </a:solidFill>
                <a:latin typeface="Cambria" panose="02040503050406030204" pitchFamily="18" charset="0"/>
              </a:rPr>
              <a:t> → </a:t>
            </a:r>
            <a:r>
              <a:rPr lang="en-US" sz="3300" b="1" dirty="0">
                <a:solidFill>
                  <a:srgbClr val="B5ECEE"/>
                </a:solidFill>
                <a:latin typeface="Cambria" panose="02040503050406030204" pitchFamily="18" charset="0"/>
              </a:rPr>
              <a:t>68%</a:t>
            </a:r>
          </a:p>
          <a:p>
            <a:r>
              <a:rPr lang="en-US" sz="975" dirty="0">
                <a:solidFill>
                  <a:schemeClr val="accent5">
                    <a:lumMod val="20000"/>
                    <a:lumOff val="80000"/>
                  </a:schemeClr>
                </a:solidFill>
                <a:latin typeface="Cambria" panose="02040503050406030204" pitchFamily="18" charset="0"/>
              </a:rPr>
              <a:t>Students agreeing or strongly agreeing with collaboration items</a:t>
            </a:r>
          </a:p>
        </p:txBody>
      </p:sp>
      <p:sp>
        <p:nvSpPr>
          <p:cNvPr id="8" name="ChartBg"/>
          <p:cNvSpPr/>
          <p:nvPr/>
        </p:nvSpPr>
        <p:spPr>
          <a:xfrm>
            <a:off x="4800000" y="825000"/>
            <a:ext cx="3900000" cy="3600000"/>
          </a:xfrm>
          <a:prstGeom prst="roundRect">
            <a:avLst>
              <a:gd name="adj" fmla="val 5000"/>
            </a:avLst>
          </a:prstGeom>
          <a:solidFill>
            <a:srgbClr val="444752"/>
          </a:solidFill>
          <a:ln>
            <a:noFill/>
          </a:ln>
        </p:spPr>
        <p:txBody>
          <a:bodyPr wrap="square" lIns="137160" tIns="68580" rIns="137160" bIns="68580"/>
          <a:lstStyle/>
          <a:p>
            <a:endParaRPr lang="en-US" sz="1350"/>
          </a:p>
        </p:txBody>
      </p:sp>
      <p:sp>
        <p:nvSpPr>
          <p:cNvPr id="9" name="ChartTitle"/>
          <p:cNvSpPr txBox="1"/>
          <p:nvPr/>
        </p:nvSpPr>
        <p:spPr>
          <a:xfrm>
            <a:off x="4950000" y="900000"/>
            <a:ext cx="3600000" cy="300000"/>
          </a:xfrm>
          <a:prstGeom prst="rect">
            <a:avLst/>
          </a:prstGeom>
          <a:noFill/>
        </p:spPr>
        <p:txBody>
          <a:bodyPr wrap="square" lIns="68580" tIns="34290" rIns="68580" bIns="34290"/>
          <a:lstStyle/>
          <a:p>
            <a:r>
              <a:rPr lang="en-US" sz="1050" b="1">
                <a:solidFill>
                  <a:srgbClr val="FFFFFF"/>
                </a:solidFill>
                <a:latin typeface="Cambria" panose="02040503050406030204" pitchFamily="18" charset="0"/>
              </a:rPr>
              <a:t>Pre vs Post Intervention</a:t>
            </a:r>
          </a:p>
        </p:txBody>
      </p:sp>
      <p:sp>
        <p:nvSpPr>
          <p:cNvPr id="10" name="PreBar"/>
          <p:cNvSpPr/>
          <p:nvPr/>
        </p:nvSpPr>
        <p:spPr>
          <a:xfrm>
            <a:off x="5550000" y="2451600"/>
            <a:ext cx="900000" cy="1598400"/>
          </a:xfrm>
          <a:prstGeom prst="roundRect">
            <a:avLst>
              <a:gd name="adj" fmla="val 3000"/>
            </a:avLst>
          </a:prstGeom>
          <a:solidFill>
            <a:srgbClr val="E95FD0"/>
          </a:solidFill>
          <a:ln>
            <a:noFill/>
          </a:ln>
        </p:spPr>
        <p:txBody>
          <a:bodyPr/>
          <a:lstStyle/>
          <a:p>
            <a:endParaRPr lang="en-US" sz="1350"/>
          </a:p>
        </p:txBody>
      </p:sp>
      <p:sp>
        <p:nvSpPr>
          <p:cNvPr id="11" name="PostBar"/>
          <p:cNvSpPr/>
          <p:nvPr/>
        </p:nvSpPr>
        <p:spPr>
          <a:xfrm>
            <a:off x="6750000" y="1731600"/>
            <a:ext cx="900000" cy="2318400"/>
          </a:xfrm>
          <a:prstGeom prst="roundRect">
            <a:avLst>
              <a:gd name="adj" fmla="val 3000"/>
            </a:avLst>
          </a:prstGeom>
          <a:gradFill>
            <a:gsLst>
              <a:gs pos="7000">
                <a:srgbClr val="EFB4D0"/>
              </a:gs>
              <a:gs pos="22000">
                <a:srgbClr val="EC9DE4"/>
              </a:gs>
              <a:gs pos="75000">
                <a:schemeClr val="accent2">
                  <a:lumMod val="20000"/>
                  <a:lumOff val="80000"/>
                </a:schemeClr>
              </a:gs>
              <a:gs pos="92000">
                <a:schemeClr val="accent1">
                  <a:lumMod val="30000"/>
                  <a:lumOff val="70000"/>
                </a:schemeClr>
              </a:gs>
            </a:gsLst>
            <a:lin ang="2700000" scaled="1"/>
          </a:gradFill>
          <a:ln>
            <a:noFill/>
          </a:ln>
        </p:spPr>
        <p:txBody>
          <a:bodyPr/>
          <a:lstStyle/>
          <a:p>
            <a:endParaRPr lang="en-US" sz="1350"/>
          </a:p>
        </p:txBody>
      </p:sp>
      <p:sp>
        <p:nvSpPr>
          <p:cNvPr id="12" name="PreBarValue"/>
          <p:cNvSpPr txBox="1"/>
          <p:nvPr/>
        </p:nvSpPr>
        <p:spPr>
          <a:xfrm>
            <a:off x="5550000" y="2189100"/>
            <a:ext cx="900000" cy="262500"/>
          </a:xfrm>
          <a:prstGeom prst="rect">
            <a:avLst/>
          </a:prstGeom>
          <a:noFill/>
        </p:spPr>
        <p:txBody>
          <a:bodyPr wrap="square" lIns="68580" tIns="34290" rIns="68580" bIns="34290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Cambria" panose="02040503050406030204" pitchFamily="18" charset="0"/>
              </a:rPr>
              <a:t>3.33</a:t>
            </a:r>
          </a:p>
        </p:txBody>
      </p:sp>
      <p:sp>
        <p:nvSpPr>
          <p:cNvPr id="13" name="PostBarValue"/>
          <p:cNvSpPr txBox="1"/>
          <p:nvPr/>
        </p:nvSpPr>
        <p:spPr>
          <a:xfrm>
            <a:off x="6750000" y="1469100"/>
            <a:ext cx="900000" cy="262500"/>
          </a:xfrm>
          <a:prstGeom prst="rect">
            <a:avLst/>
          </a:prstGeom>
          <a:noFill/>
        </p:spPr>
        <p:txBody>
          <a:bodyPr wrap="square" lIns="68580" tIns="34290" rIns="68580" bIns="34290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Cambria" panose="02040503050406030204" pitchFamily="18" charset="0"/>
              </a:rPr>
              <a:t>4.83</a:t>
            </a:r>
          </a:p>
        </p:txBody>
      </p:sp>
      <p:sp>
        <p:nvSpPr>
          <p:cNvPr id="14" name="PreLabel"/>
          <p:cNvSpPr txBox="1"/>
          <p:nvPr/>
        </p:nvSpPr>
        <p:spPr>
          <a:xfrm>
            <a:off x="5550000" y="4125000"/>
            <a:ext cx="900000" cy="225000"/>
          </a:xfrm>
          <a:prstGeom prst="rect">
            <a:avLst/>
          </a:prstGeom>
          <a:noFill/>
        </p:spPr>
        <p:txBody>
          <a:bodyPr wrap="square" lIns="68580" tIns="34290" rIns="68580" bIns="34290"/>
          <a:lstStyle/>
          <a:p>
            <a:pPr algn="ctr"/>
            <a:r>
              <a:rPr lang="en-US" sz="900">
                <a:solidFill>
                  <a:srgbClr val="D6E5EF"/>
                </a:solidFill>
                <a:latin typeface="Cambria" panose="02040503050406030204" pitchFamily="18" charset="0"/>
              </a:rPr>
              <a:t>Pre</a:t>
            </a:r>
          </a:p>
        </p:txBody>
      </p:sp>
      <p:sp>
        <p:nvSpPr>
          <p:cNvPr id="15" name="PostLabel"/>
          <p:cNvSpPr txBox="1"/>
          <p:nvPr/>
        </p:nvSpPr>
        <p:spPr>
          <a:xfrm>
            <a:off x="6750000" y="4125000"/>
            <a:ext cx="900000" cy="225000"/>
          </a:xfrm>
          <a:prstGeom prst="rect">
            <a:avLst/>
          </a:prstGeom>
          <a:noFill/>
        </p:spPr>
        <p:txBody>
          <a:bodyPr wrap="square" lIns="68580" tIns="34290" rIns="68580" bIns="34290"/>
          <a:lstStyle/>
          <a:p>
            <a:pPr algn="ctr"/>
            <a:r>
              <a:rPr lang="en-US" sz="900">
                <a:solidFill>
                  <a:srgbClr val="D6E5EF"/>
                </a:solidFill>
                <a:latin typeface="Cambria" panose="02040503050406030204" pitchFamily="18" charset="0"/>
              </a:rPr>
              <a:t>Post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28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Title"/>
          <p:cNvSpPr txBox="1"/>
          <p:nvPr/>
        </p:nvSpPr>
        <p:spPr>
          <a:xfrm>
            <a:off x="457200" y="225000"/>
            <a:ext cx="6000000" cy="375000"/>
          </a:xfrm>
          <a:prstGeom prst="rect">
            <a:avLst/>
          </a:prstGeom>
          <a:noFill/>
        </p:spPr>
        <p:txBody>
          <a:bodyPr wrap="square" lIns="68580" tIns="34290" rIns="68580" bIns="34290"/>
          <a:lstStyle/>
          <a:p>
            <a:r>
              <a:rPr lang="en-US" sz="2400" dirty="0">
                <a:solidFill>
                  <a:srgbClr val="F98AC7"/>
                </a:solidFill>
                <a:latin typeface="Lora" pitchFamily="2" charset="77"/>
              </a:rPr>
              <a:t>Innovation </a:t>
            </a:r>
            <a:r>
              <a:rPr lang="en-US" sz="2400" dirty="0" err="1">
                <a:solidFill>
                  <a:srgbClr val="F98AC7"/>
                </a:solidFill>
                <a:latin typeface="Lora" pitchFamily="2" charset="77"/>
              </a:rPr>
              <a:t>Behaviours</a:t>
            </a:r>
            <a:endParaRPr lang="en-US" sz="2400" dirty="0">
              <a:solidFill>
                <a:srgbClr val="F98AC7"/>
              </a:solidFill>
              <a:latin typeface="Lora" pitchFamily="2" charset="77"/>
            </a:endParaRPr>
          </a:p>
        </p:txBody>
      </p:sp>
      <p:sp>
        <p:nvSpPr>
          <p:cNvPr id="3" name="EffectBadgeBg"/>
          <p:cNvSpPr/>
          <p:nvPr/>
        </p:nvSpPr>
        <p:spPr>
          <a:xfrm>
            <a:off x="6300000" y="225000"/>
            <a:ext cx="1800000" cy="300000"/>
          </a:xfrm>
          <a:prstGeom prst="roundRect">
            <a:avLst>
              <a:gd name="adj" fmla="val 5000"/>
            </a:avLst>
          </a:prstGeom>
          <a:solidFill>
            <a:srgbClr val="444752"/>
          </a:solidFill>
          <a:ln>
            <a:noFill/>
          </a:ln>
        </p:spPr>
        <p:txBody>
          <a:bodyPr wrap="square" lIns="68580" tIns="34290" rIns="68580" bIns="34290" anchor="ctr"/>
          <a:lstStyle/>
          <a:p>
            <a:pPr algn="ctr"/>
            <a:r>
              <a:rPr lang="en-US" sz="1500" b="1" dirty="0">
                <a:solidFill>
                  <a:srgbClr val="B5ECEE"/>
                </a:solidFill>
                <a:latin typeface="Cambria" panose="02040503050406030204" pitchFamily="18" charset="0"/>
              </a:rPr>
              <a:t>r = 0.92 </a:t>
            </a:r>
            <a:r>
              <a:rPr lang="en-US" sz="1050" dirty="0">
                <a:solidFill>
                  <a:srgbClr val="B5ECEE"/>
                </a:solidFill>
                <a:latin typeface="Cambria" panose="02040503050406030204" pitchFamily="18" charset="0"/>
              </a:rPr>
              <a:t>(very large)</a:t>
            </a:r>
          </a:p>
        </p:txBody>
      </p:sp>
      <p:sp>
        <p:nvSpPr>
          <p:cNvPr id="4" name="Card1Bg"/>
          <p:cNvSpPr/>
          <p:nvPr/>
        </p:nvSpPr>
        <p:spPr>
          <a:xfrm>
            <a:off x="457200" y="1352400"/>
            <a:ext cx="3900000" cy="1350000"/>
          </a:xfrm>
          <a:prstGeom prst="roundRect">
            <a:avLst>
              <a:gd name="adj" fmla="val 5000"/>
            </a:avLst>
          </a:prstGeom>
          <a:solidFill>
            <a:srgbClr val="444752"/>
          </a:solidFill>
          <a:ln>
            <a:noFill/>
          </a:ln>
        </p:spPr>
        <p:txBody>
          <a:bodyPr wrap="square" lIns="137160" tIns="68580" rIns="137160" bIns="68580"/>
          <a:lstStyle/>
          <a:p>
            <a:endParaRPr lang="en-US" sz="1350"/>
          </a:p>
        </p:txBody>
      </p:sp>
      <p:sp>
        <p:nvSpPr>
          <p:cNvPr id="5" name="Card1Text"/>
          <p:cNvSpPr txBox="1"/>
          <p:nvPr/>
        </p:nvSpPr>
        <p:spPr>
          <a:xfrm>
            <a:off x="457200" y="1352400"/>
            <a:ext cx="3900000" cy="1350000"/>
          </a:xfrm>
          <a:prstGeom prst="rect">
            <a:avLst/>
          </a:prstGeom>
          <a:noFill/>
        </p:spPr>
        <p:txBody>
          <a:bodyPr wrap="square" lIns="137160" tIns="68580" rIns="137160" bIns="68580"/>
          <a:lstStyle/>
          <a:p>
            <a:r>
              <a:rPr lang="en-US" sz="900" dirty="0">
                <a:solidFill>
                  <a:schemeClr val="accent5">
                    <a:lumMod val="20000"/>
                    <a:lumOff val="80000"/>
                  </a:schemeClr>
                </a:solidFill>
                <a:latin typeface="Cambria" panose="02040503050406030204" pitchFamily="18" charset="0"/>
              </a:rPr>
              <a:t>Median Change</a:t>
            </a:r>
          </a:p>
          <a:p>
            <a:r>
              <a:rPr lang="en-US" sz="33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Cambria" panose="02040503050406030204" pitchFamily="18" charset="0"/>
              </a:rPr>
              <a:t>1.75</a:t>
            </a:r>
            <a:r>
              <a:rPr lang="en-US" sz="2100" dirty="0">
                <a:solidFill>
                  <a:schemeClr val="accent5">
                    <a:lumMod val="20000"/>
                    <a:lumOff val="80000"/>
                  </a:schemeClr>
                </a:solidFill>
                <a:latin typeface="Cambria" panose="02040503050406030204" pitchFamily="18" charset="0"/>
              </a:rPr>
              <a:t> → </a:t>
            </a:r>
            <a:r>
              <a:rPr lang="en-US" sz="33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Cambria" panose="02040503050406030204" pitchFamily="18" charset="0"/>
              </a:rPr>
              <a:t>2.75</a:t>
            </a:r>
          </a:p>
          <a:p>
            <a:r>
              <a:rPr lang="en-US" sz="975" dirty="0">
                <a:solidFill>
                  <a:schemeClr val="accent5">
                    <a:lumMod val="20000"/>
                    <a:lumOff val="80000"/>
                  </a:schemeClr>
                </a:solidFill>
                <a:latin typeface="Cambria" panose="02040503050406030204" pitchFamily="18" charset="0"/>
              </a:rPr>
              <a:t>Self-rated innovation </a:t>
            </a:r>
            <a:r>
              <a:rPr lang="en-US" sz="975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Cambria" panose="02040503050406030204" pitchFamily="18" charset="0"/>
              </a:rPr>
              <a:t>behaviours</a:t>
            </a:r>
            <a:r>
              <a:rPr lang="en-US" sz="975" dirty="0">
                <a:solidFill>
                  <a:schemeClr val="accent5">
                    <a:lumMod val="20000"/>
                    <a:lumOff val="80000"/>
                  </a:schemeClr>
                </a:solidFill>
                <a:latin typeface="Cambria" panose="02040503050406030204" pitchFamily="18" charset="0"/>
              </a:rPr>
              <a:t> (0–3 scale)</a:t>
            </a:r>
          </a:p>
        </p:txBody>
      </p:sp>
      <p:sp>
        <p:nvSpPr>
          <p:cNvPr id="6" name="Card2Bg"/>
          <p:cNvSpPr/>
          <p:nvPr/>
        </p:nvSpPr>
        <p:spPr>
          <a:xfrm>
            <a:off x="457200" y="2852400"/>
            <a:ext cx="3900000" cy="1350000"/>
          </a:xfrm>
          <a:prstGeom prst="roundRect">
            <a:avLst>
              <a:gd name="adj" fmla="val 5000"/>
            </a:avLst>
          </a:prstGeom>
          <a:solidFill>
            <a:srgbClr val="444752"/>
          </a:solidFill>
          <a:ln>
            <a:noFill/>
          </a:ln>
        </p:spPr>
        <p:txBody>
          <a:bodyPr wrap="square" lIns="137160" tIns="68580" rIns="137160" bIns="68580"/>
          <a:lstStyle/>
          <a:p>
            <a:endParaRPr lang="en-US" sz="1350"/>
          </a:p>
        </p:txBody>
      </p:sp>
      <p:sp>
        <p:nvSpPr>
          <p:cNvPr id="7" name="Card2Text"/>
          <p:cNvSpPr txBox="1"/>
          <p:nvPr/>
        </p:nvSpPr>
        <p:spPr>
          <a:xfrm>
            <a:off x="457200" y="2852400"/>
            <a:ext cx="3900000" cy="1350000"/>
          </a:xfrm>
          <a:prstGeom prst="rect">
            <a:avLst/>
          </a:prstGeom>
          <a:noFill/>
        </p:spPr>
        <p:txBody>
          <a:bodyPr wrap="square" lIns="137160" tIns="68580" rIns="137160" bIns="68580"/>
          <a:lstStyle/>
          <a:p>
            <a:r>
              <a:rPr lang="en-US" sz="900" dirty="0">
                <a:solidFill>
                  <a:schemeClr val="accent5">
                    <a:lumMod val="20000"/>
                    <a:lumOff val="80000"/>
                  </a:schemeClr>
                </a:solidFill>
                <a:latin typeface="Cambria" panose="02040503050406030204" pitchFamily="18" charset="0"/>
              </a:rPr>
              <a:t>Engagement</a:t>
            </a:r>
          </a:p>
          <a:p>
            <a:r>
              <a:rPr lang="en-US" sz="33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Cambria" panose="02040503050406030204" pitchFamily="18" charset="0"/>
              </a:rPr>
              <a:t>6/8</a:t>
            </a:r>
            <a:r>
              <a:rPr lang="en-US" sz="2100" dirty="0">
                <a:solidFill>
                  <a:schemeClr val="accent5">
                    <a:lumMod val="20000"/>
                    <a:lumOff val="80000"/>
                  </a:schemeClr>
                </a:solidFill>
                <a:latin typeface="Cambria" panose="02040503050406030204" pitchFamily="18" charset="0"/>
              </a:rPr>
              <a:t> → </a:t>
            </a:r>
            <a:r>
              <a:rPr lang="en-US" sz="33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Cambria" panose="02040503050406030204" pitchFamily="18" charset="0"/>
              </a:rPr>
              <a:t>8/8</a:t>
            </a:r>
          </a:p>
          <a:p>
            <a:r>
              <a:rPr lang="en-US" sz="975" dirty="0">
                <a:solidFill>
                  <a:schemeClr val="accent5">
                    <a:lumMod val="20000"/>
                    <a:lumOff val="80000"/>
                  </a:schemeClr>
                </a:solidFill>
                <a:latin typeface="Cambria" panose="02040503050406030204" pitchFamily="18" charset="0"/>
              </a:rPr>
              <a:t>6 of 8 </a:t>
            </a:r>
            <a:r>
              <a:rPr lang="en-US" sz="975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Cambria" panose="02040503050406030204" pitchFamily="18" charset="0"/>
              </a:rPr>
              <a:t>behaviours</a:t>
            </a:r>
            <a:r>
              <a:rPr lang="en-US" sz="975" dirty="0">
                <a:solidFill>
                  <a:schemeClr val="accent5">
                    <a:lumMod val="20000"/>
                    <a:lumOff val="80000"/>
                  </a:schemeClr>
                </a:solidFill>
                <a:latin typeface="Cambria" panose="02040503050406030204" pitchFamily="18" charset="0"/>
              </a:rPr>
              <a:t> reached 100% engagement</a:t>
            </a:r>
          </a:p>
        </p:txBody>
      </p:sp>
      <p:sp>
        <p:nvSpPr>
          <p:cNvPr id="8" name="ChartBg"/>
          <p:cNvSpPr/>
          <p:nvPr/>
        </p:nvSpPr>
        <p:spPr>
          <a:xfrm>
            <a:off x="4800000" y="825000"/>
            <a:ext cx="3900000" cy="3600000"/>
          </a:xfrm>
          <a:prstGeom prst="roundRect">
            <a:avLst>
              <a:gd name="adj" fmla="val 5000"/>
            </a:avLst>
          </a:prstGeom>
          <a:solidFill>
            <a:srgbClr val="444752"/>
          </a:solidFill>
          <a:ln>
            <a:noFill/>
          </a:ln>
        </p:spPr>
        <p:txBody>
          <a:bodyPr wrap="square" lIns="137160" tIns="68580" rIns="137160" bIns="68580"/>
          <a:lstStyle/>
          <a:p>
            <a:endParaRPr lang="en-US" sz="1350"/>
          </a:p>
        </p:txBody>
      </p:sp>
      <p:sp>
        <p:nvSpPr>
          <p:cNvPr id="9" name="ChartTitle"/>
          <p:cNvSpPr txBox="1"/>
          <p:nvPr/>
        </p:nvSpPr>
        <p:spPr>
          <a:xfrm>
            <a:off x="4950000" y="900000"/>
            <a:ext cx="3600000" cy="300000"/>
          </a:xfrm>
          <a:prstGeom prst="rect">
            <a:avLst/>
          </a:prstGeom>
          <a:noFill/>
        </p:spPr>
        <p:txBody>
          <a:bodyPr wrap="square" lIns="68580" tIns="34290" rIns="68580" bIns="34290"/>
          <a:lstStyle/>
          <a:p>
            <a:r>
              <a:rPr lang="en-US" sz="1050" b="1">
                <a:solidFill>
                  <a:srgbClr val="FFFFFF"/>
                </a:solidFill>
                <a:latin typeface="Cambria" panose="02040503050406030204" pitchFamily="18" charset="0"/>
              </a:rPr>
              <a:t>Pre vs Post Intervention</a:t>
            </a:r>
          </a:p>
        </p:txBody>
      </p:sp>
      <p:sp>
        <p:nvSpPr>
          <p:cNvPr id="10" name="PreBar"/>
          <p:cNvSpPr/>
          <p:nvPr/>
        </p:nvSpPr>
        <p:spPr>
          <a:xfrm>
            <a:off x="5550000" y="2650000"/>
            <a:ext cx="900000" cy="1400000"/>
          </a:xfrm>
          <a:prstGeom prst="roundRect">
            <a:avLst>
              <a:gd name="adj" fmla="val 3000"/>
            </a:avLst>
          </a:prstGeom>
          <a:solidFill>
            <a:srgbClr val="E95FD0"/>
          </a:solidFill>
          <a:ln>
            <a:noFill/>
          </a:ln>
        </p:spPr>
        <p:txBody>
          <a:bodyPr/>
          <a:lstStyle/>
          <a:p>
            <a:endParaRPr lang="en-US" sz="1350"/>
          </a:p>
        </p:txBody>
      </p:sp>
      <p:sp>
        <p:nvSpPr>
          <p:cNvPr id="11" name="PostBar"/>
          <p:cNvSpPr/>
          <p:nvPr/>
        </p:nvSpPr>
        <p:spPr>
          <a:xfrm>
            <a:off x="6750000" y="1850001"/>
            <a:ext cx="900000" cy="2200000"/>
          </a:xfrm>
          <a:prstGeom prst="roundRect">
            <a:avLst>
              <a:gd name="adj" fmla="val 3000"/>
            </a:avLst>
          </a:prstGeom>
          <a:gradFill>
            <a:gsLst>
              <a:gs pos="7000">
                <a:srgbClr val="EFB4D0"/>
              </a:gs>
              <a:gs pos="22000">
                <a:srgbClr val="EC9DE4"/>
              </a:gs>
              <a:gs pos="75000">
                <a:schemeClr val="accent2">
                  <a:lumMod val="20000"/>
                  <a:lumOff val="80000"/>
                </a:schemeClr>
              </a:gs>
              <a:gs pos="92000">
                <a:schemeClr val="accent1">
                  <a:lumMod val="30000"/>
                  <a:lumOff val="70000"/>
                </a:schemeClr>
              </a:gs>
            </a:gsLst>
            <a:lin ang="2700000" scaled="1"/>
          </a:gradFill>
          <a:ln>
            <a:noFill/>
          </a:ln>
        </p:spPr>
        <p:txBody>
          <a:bodyPr/>
          <a:lstStyle/>
          <a:p>
            <a:endParaRPr lang="en-US" sz="1350"/>
          </a:p>
        </p:txBody>
      </p:sp>
      <p:sp>
        <p:nvSpPr>
          <p:cNvPr id="12" name="PreBarValue"/>
          <p:cNvSpPr txBox="1"/>
          <p:nvPr/>
        </p:nvSpPr>
        <p:spPr>
          <a:xfrm>
            <a:off x="5550000" y="2387500"/>
            <a:ext cx="900000" cy="262500"/>
          </a:xfrm>
          <a:prstGeom prst="rect">
            <a:avLst/>
          </a:prstGeom>
          <a:noFill/>
        </p:spPr>
        <p:txBody>
          <a:bodyPr wrap="square" lIns="68580" tIns="34290" rIns="68580" bIns="34290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Cambria" panose="02040503050406030204" pitchFamily="18" charset="0"/>
              </a:rPr>
              <a:t>1.75</a:t>
            </a:r>
          </a:p>
        </p:txBody>
      </p:sp>
      <p:sp>
        <p:nvSpPr>
          <p:cNvPr id="13" name="PostBarValue"/>
          <p:cNvSpPr txBox="1"/>
          <p:nvPr/>
        </p:nvSpPr>
        <p:spPr>
          <a:xfrm>
            <a:off x="6750000" y="1587500"/>
            <a:ext cx="900000" cy="262500"/>
          </a:xfrm>
          <a:prstGeom prst="rect">
            <a:avLst/>
          </a:prstGeom>
          <a:noFill/>
        </p:spPr>
        <p:txBody>
          <a:bodyPr wrap="square" lIns="68580" tIns="34290" rIns="68580" bIns="34290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Cambria" panose="02040503050406030204" pitchFamily="18" charset="0"/>
              </a:rPr>
              <a:t>2.75</a:t>
            </a:r>
          </a:p>
        </p:txBody>
      </p:sp>
      <p:sp>
        <p:nvSpPr>
          <p:cNvPr id="14" name="PreLabel"/>
          <p:cNvSpPr txBox="1"/>
          <p:nvPr/>
        </p:nvSpPr>
        <p:spPr>
          <a:xfrm>
            <a:off x="5550000" y="4125000"/>
            <a:ext cx="900000" cy="225000"/>
          </a:xfrm>
          <a:prstGeom prst="rect">
            <a:avLst/>
          </a:prstGeom>
          <a:noFill/>
        </p:spPr>
        <p:txBody>
          <a:bodyPr wrap="square" lIns="68580" tIns="34290" rIns="68580" bIns="34290"/>
          <a:lstStyle/>
          <a:p>
            <a:pPr algn="ctr"/>
            <a:r>
              <a:rPr lang="en-US" sz="900">
                <a:solidFill>
                  <a:srgbClr val="D6E5EF"/>
                </a:solidFill>
                <a:latin typeface="Cambria" panose="02040503050406030204" pitchFamily="18" charset="0"/>
              </a:rPr>
              <a:t>Pre</a:t>
            </a:r>
          </a:p>
        </p:txBody>
      </p:sp>
      <p:sp>
        <p:nvSpPr>
          <p:cNvPr id="15" name="PostLabel"/>
          <p:cNvSpPr txBox="1"/>
          <p:nvPr/>
        </p:nvSpPr>
        <p:spPr>
          <a:xfrm>
            <a:off x="6750000" y="4125000"/>
            <a:ext cx="900000" cy="225000"/>
          </a:xfrm>
          <a:prstGeom prst="rect">
            <a:avLst/>
          </a:prstGeom>
          <a:noFill/>
        </p:spPr>
        <p:txBody>
          <a:bodyPr wrap="square" lIns="68580" tIns="34290" rIns="68580" bIns="34290"/>
          <a:lstStyle/>
          <a:p>
            <a:pPr algn="ctr"/>
            <a:r>
              <a:rPr lang="en-US" sz="900">
                <a:solidFill>
                  <a:srgbClr val="D6E5EF"/>
                </a:solidFill>
                <a:latin typeface="Cambria" panose="02040503050406030204" pitchFamily="18" charset="0"/>
              </a:rPr>
              <a:t>Post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23577" y="739080"/>
            <a:ext cx="7001619" cy="522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Implications for Dental Educators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523577" y="1599158"/>
            <a:ext cx="2586410" cy="1318245"/>
          </a:xfrm>
          <a:prstGeom prst="roundRect">
            <a:avLst>
              <a:gd name="adj" fmla="val 2022"/>
            </a:avLst>
          </a:prstGeom>
          <a:solidFill>
            <a:srgbClr val="44475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204" y="1776785"/>
            <a:ext cx="532954" cy="532954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7725" y="1923306"/>
            <a:ext cx="239837" cy="23983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01204" y="2478509"/>
            <a:ext cx="2090142" cy="261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Integrate DT Early</a:t>
            </a:r>
            <a:endParaRPr lang="en-US" sz="1600" dirty="0"/>
          </a:p>
        </p:txBody>
      </p:sp>
      <p:sp>
        <p:nvSpPr>
          <p:cNvPr id="7" name="Shape 3"/>
          <p:cNvSpPr/>
          <p:nvPr/>
        </p:nvSpPr>
        <p:spPr>
          <a:xfrm>
            <a:off x="3278758" y="1599158"/>
            <a:ext cx="2586410" cy="1318245"/>
          </a:xfrm>
          <a:prstGeom prst="roundRect">
            <a:avLst>
              <a:gd name="adj" fmla="val 2022"/>
            </a:avLst>
          </a:prstGeom>
          <a:solidFill>
            <a:srgbClr val="44475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6384" y="1776785"/>
            <a:ext cx="532954" cy="532954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02906" y="1923306"/>
            <a:ext cx="239837" cy="239837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3456384" y="2478509"/>
            <a:ext cx="2090142" cy="261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Make IP Core</a:t>
            </a:r>
            <a:endParaRPr lang="en-US" sz="1600" dirty="0"/>
          </a:p>
        </p:txBody>
      </p:sp>
      <p:sp>
        <p:nvSpPr>
          <p:cNvPr id="11" name="Shape 5"/>
          <p:cNvSpPr/>
          <p:nvPr/>
        </p:nvSpPr>
        <p:spPr>
          <a:xfrm>
            <a:off x="6033939" y="1599158"/>
            <a:ext cx="2586484" cy="1318245"/>
          </a:xfrm>
          <a:prstGeom prst="roundRect">
            <a:avLst>
              <a:gd name="adj" fmla="val 2022"/>
            </a:avLst>
          </a:prstGeom>
          <a:solidFill>
            <a:srgbClr val="44475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1565" y="1776785"/>
            <a:ext cx="532954" cy="532954"/>
          </a:xfrm>
          <a:prstGeom prst="rect">
            <a:avLst/>
          </a:prstGeom>
        </p:spPr>
      </p:pic>
      <p:pic>
        <p:nvPicPr>
          <p:cNvPr id="13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58086" y="1923306"/>
            <a:ext cx="239837" cy="239837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6211565" y="2478509"/>
            <a:ext cx="2105918" cy="261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Broaden Partnerships</a:t>
            </a:r>
            <a:endParaRPr lang="en-US" sz="1600" dirty="0"/>
          </a:p>
        </p:txBody>
      </p:sp>
      <p:sp>
        <p:nvSpPr>
          <p:cNvPr id="15" name="Shape 7"/>
          <p:cNvSpPr/>
          <p:nvPr/>
        </p:nvSpPr>
        <p:spPr>
          <a:xfrm>
            <a:off x="523577" y="3086174"/>
            <a:ext cx="3964037" cy="1318245"/>
          </a:xfrm>
          <a:prstGeom prst="roundRect">
            <a:avLst>
              <a:gd name="adj" fmla="val 2022"/>
            </a:avLst>
          </a:prstGeom>
          <a:solidFill>
            <a:srgbClr val="44475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1204" y="3263801"/>
            <a:ext cx="532954" cy="532954"/>
          </a:xfrm>
          <a:prstGeom prst="rect">
            <a:avLst/>
          </a:prstGeom>
        </p:spPr>
      </p:pic>
      <p:pic>
        <p:nvPicPr>
          <p:cNvPr id="17" name="Imag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47725" y="3410322"/>
            <a:ext cx="239837" cy="239837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701204" y="3965525"/>
            <a:ext cx="2090142" cy="261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Support Prototyping</a:t>
            </a:r>
            <a:endParaRPr lang="en-US" sz="1600" dirty="0"/>
          </a:p>
        </p:txBody>
      </p:sp>
      <p:sp>
        <p:nvSpPr>
          <p:cNvPr id="19" name="Shape 9"/>
          <p:cNvSpPr/>
          <p:nvPr/>
        </p:nvSpPr>
        <p:spPr>
          <a:xfrm>
            <a:off x="4656386" y="3086174"/>
            <a:ext cx="3964037" cy="1318245"/>
          </a:xfrm>
          <a:prstGeom prst="roundRect">
            <a:avLst>
              <a:gd name="adj" fmla="val 2022"/>
            </a:avLst>
          </a:prstGeom>
          <a:solidFill>
            <a:srgbClr val="44475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34012" y="3263801"/>
            <a:ext cx="532954" cy="532954"/>
          </a:xfrm>
          <a:prstGeom prst="rect">
            <a:avLst/>
          </a:prstGeom>
        </p:spPr>
      </p:pic>
      <p:pic>
        <p:nvPicPr>
          <p:cNvPr id="21" name="Image 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980533" y="3410322"/>
            <a:ext cx="239837" cy="239837"/>
          </a:xfrm>
          <a:prstGeom prst="rect">
            <a:avLst/>
          </a:prstGeom>
        </p:spPr>
      </p:pic>
      <p:sp>
        <p:nvSpPr>
          <p:cNvPr id="22" name="Text 10"/>
          <p:cNvSpPr/>
          <p:nvPr/>
        </p:nvSpPr>
        <p:spPr>
          <a:xfrm>
            <a:off x="4834012" y="3965525"/>
            <a:ext cx="2090142" cy="261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Future Research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52577" y="710505"/>
            <a:ext cx="4857527" cy="549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4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Institutional Impact</a:t>
            </a:r>
            <a:endParaRPr lang="en-US" sz="3450" dirty="0"/>
          </a:p>
        </p:txBody>
      </p:sp>
      <p:sp>
        <p:nvSpPr>
          <p:cNvPr id="4" name="Text 1"/>
          <p:cNvSpPr/>
          <p:nvPr/>
        </p:nvSpPr>
        <p:spPr>
          <a:xfrm>
            <a:off x="3952577" y="1540966"/>
            <a:ext cx="5125045" cy="2991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endParaRPr lang="en-US" sz="1450" dirty="0"/>
          </a:p>
        </p:txBody>
      </p:sp>
      <p:sp>
        <p:nvSpPr>
          <p:cNvPr id="5" name="Shape 2"/>
          <p:cNvSpPr/>
          <p:nvPr/>
        </p:nvSpPr>
        <p:spPr>
          <a:xfrm>
            <a:off x="3952577" y="2050479"/>
            <a:ext cx="2240384" cy="2382515"/>
          </a:xfrm>
          <a:prstGeom prst="roundRect">
            <a:avLst>
              <a:gd name="adj" fmla="val 1252"/>
            </a:avLst>
          </a:prstGeom>
          <a:solidFill>
            <a:srgbClr val="44475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9580" y="2237482"/>
            <a:ext cx="561008" cy="561008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93840" y="2391742"/>
            <a:ext cx="252413" cy="25241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139580" y="2985492"/>
            <a:ext cx="1866379" cy="5500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Annual Innovation Poster Session</a:t>
            </a:r>
            <a:endParaRPr lang="en-US" sz="1700" dirty="0"/>
          </a:p>
        </p:txBody>
      </p:sp>
      <p:sp>
        <p:nvSpPr>
          <p:cNvPr id="9" name="Text 4"/>
          <p:cNvSpPr/>
          <p:nvPr/>
        </p:nvSpPr>
        <p:spPr>
          <a:xfrm>
            <a:off x="4139580" y="3647703"/>
            <a:ext cx="1866379" cy="5982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Embedded in institutional calendar</a:t>
            </a:r>
            <a:endParaRPr lang="en-US" sz="1450" dirty="0"/>
          </a:p>
        </p:txBody>
      </p:sp>
      <p:sp>
        <p:nvSpPr>
          <p:cNvPr id="10" name="Shape 5"/>
          <p:cNvSpPr/>
          <p:nvPr/>
        </p:nvSpPr>
        <p:spPr>
          <a:xfrm>
            <a:off x="6379964" y="2050479"/>
            <a:ext cx="2240459" cy="2382515"/>
          </a:xfrm>
          <a:prstGeom prst="roundRect">
            <a:avLst>
              <a:gd name="adj" fmla="val 1252"/>
            </a:avLst>
          </a:prstGeom>
          <a:solidFill>
            <a:srgbClr val="44475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6967" y="2237482"/>
            <a:ext cx="561008" cy="561008"/>
          </a:xfrm>
          <a:prstGeom prst="rect">
            <a:avLst/>
          </a:prstGeom>
        </p:spPr>
      </p:pic>
      <p:pic>
        <p:nvPicPr>
          <p:cNvPr id="12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21227" y="2391742"/>
            <a:ext cx="252413" cy="252413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6566967" y="2985492"/>
            <a:ext cx="1866454" cy="2750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10 Students</a:t>
            </a:r>
            <a:endParaRPr lang="en-US" sz="1700" dirty="0"/>
          </a:p>
        </p:txBody>
      </p:sp>
      <p:sp>
        <p:nvSpPr>
          <p:cNvPr id="14" name="Text 7"/>
          <p:cNvSpPr/>
          <p:nvPr/>
        </p:nvSpPr>
        <p:spPr>
          <a:xfrm>
            <a:off x="6566967" y="3372669"/>
            <a:ext cx="1866454" cy="2991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Filed patents </a:t>
            </a:r>
            <a:endParaRPr lang="en-US" sz="14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5392" y="551334"/>
            <a:ext cx="4355604" cy="4872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Conclusions</a:t>
            </a:r>
            <a:endParaRPr lang="en-US" sz="3050" dirty="0"/>
          </a:p>
        </p:txBody>
      </p:sp>
      <p:sp>
        <p:nvSpPr>
          <p:cNvPr id="3" name="Shape 1"/>
          <p:cNvSpPr/>
          <p:nvPr/>
        </p:nvSpPr>
        <p:spPr>
          <a:xfrm>
            <a:off x="515392" y="1332161"/>
            <a:ext cx="3983236" cy="1556593"/>
          </a:xfrm>
          <a:prstGeom prst="roundRect">
            <a:avLst>
              <a:gd name="adj" fmla="val 1597"/>
            </a:avLst>
          </a:prstGeom>
          <a:solidFill>
            <a:srgbClr val="44475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38" y="1497806"/>
            <a:ext cx="497012" cy="497012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7736" y="1634505"/>
            <a:ext cx="223614" cy="22361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81038" y="2141562"/>
            <a:ext cx="1949202" cy="2435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r=0.61–0.96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81038" y="2473151"/>
            <a:ext cx="3651945" cy="2499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Effect Sizes</a:t>
            </a:r>
            <a:endParaRPr lang="en-US" sz="1300" dirty="0"/>
          </a:p>
        </p:txBody>
      </p:sp>
      <p:sp>
        <p:nvSpPr>
          <p:cNvPr id="8" name="Shape 4"/>
          <p:cNvSpPr/>
          <p:nvPr/>
        </p:nvSpPr>
        <p:spPr>
          <a:xfrm>
            <a:off x="4645372" y="1332161"/>
            <a:ext cx="3983236" cy="1556593"/>
          </a:xfrm>
          <a:prstGeom prst="roundRect">
            <a:avLst>
              <a:gd name="adj" fmla="val 1597"/>
            </a:avLst>
          </a:prstGeom>
          <a:solidFill>
            <a:srgbClr val="44475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1018" y="1497806"/>
            <a:ext cx="497012" cy="497012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47717" y="1634505"/>
            <a:ext cx="223614" cy="22361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4811018" y="2141562"/>
            <a:ext cx="1949202" cy="2435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Feasibility</a:t>
            </a:r>
            <a:endParaRPr lang="en-US" sz="1500" dirty="0"/>
          </a:p>
        </p:txBody>
      </p:sp>
      <p:sp>
        <p:nvSpPr>
          <p:cNvPr id="12" name="Text 6"/>
          <p:cNvSpPr/>
          <p:nvPr/>
        </p:nvSpPr>
        <p:spPr>
          <a:xfrm>
            <a:off x="4811018" y="2473151"/>
            <a:ext cx="3651945" cy="2499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Replicable model</a:t>
            </a:r>
            <a:endParaRPr lang="en-US" sz="1300" dirty="0"/>
          </a:p>
        </p:txBody>
      </p:sp>
      <p:sp>
        <p:nvSpPr>
          <p:cNvPr id="13" name="Shape 7"/>
          <p:cNvSpPr/>
          <p:nvPr/>
        </p:nvSpPr>
        <p:spPr>
          <a:xfrm>
            <a:off x="515392" y="3035498"/>
            <a:ext cx="3983236" cy="1556593"/>
          </a:xfrm>
          <a:prstGeom prst="roundRect">
            <a:avLst>
              <a:gd name="adj" fmla="val 1597"/>
            </a:avLst>
          </a:prstGeom>
          <a:solidFill>
            <a:srgbClr val="44475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038" y="3201144"/>
            <a:ext cx="497012" cy="497012"/>
          </a:xfrm>
          <a:prstGeom prst="rect">
            <a:avLst/>
          </a:prstGeom>
        </p:spPr>
      </p:pic>
      <p:pic>
        <p:nvPicPr>
          <p:cNvPr id="15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7736" y="3337843"/>
            <a:ext cx="223614" cy="223614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681037" y="3834855"/>
            <a:ext cx="3651945" cy="2499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500" dirty="0">
                <a:solidFill>
                  <a:srgbClr val="D6E5EF"/>
                </a:solidFill>
                <a:latin typeface="Lora" pitchFamily="2" charset="77"/>
                <a:ea typeface="Source Sans 3" pitchFamily="34" charset="-122"/>
                <a:cs typeface="Source Sans 3" pitchFamily="34" charset="-120"/>
              </a:rPr>
              <a:t>Changed Views</a:t>
            </a:r>
            <a:endParaRPr lang="en-US" sz="1500" dirty="0">
              <a:latin typeface="Lora" pitchFamily="2" charset="77"/>
            </a:endParaRPr>
          </a:p>
        </p:txBody>
      </p:sp>
      <p:sp>
        <p:nvSpPr>
          <p:cNvPr id="18" name="Shape 10"/>
          <p:cNvSpPr/>
          <p:nvPr/>
        </p:nvSpPr>
        <p:spPr>
          <a:xfrm>
            <a:off x="4645372" y="3035498"/>
            <a:ext cx="3983236" cy="1556593"/>
          </a:xfrm>
          <a:prstGeom prst="roundRect">
            <a:avLst>
              <a:gd name="adj" fmla="val 1597"/>
            </a:avLst>
          </a:prstGeom>
          <a:solidFill>
            <a:srgbClr val="44475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9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1018" y="3201144"/>
            <a:ext cx="497012" cy="497012"/>
          </a:xfrm>
          <a:prstGeom prst="rect">
            <a:avLst/>
          </a:prstGeom>
        </p:spPr>
      </p:pic>
      <p:pic>
        <p:nvPicPr>
          <p:cNvPr id="20" name="Imag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47717" y="3337843"/>
            <a:ext cx="223614" cy="223614"/>
          </a:xfrm>
          <a:prstGeom prst="rect">
            <a:avLst/>
          </a:prstGeom>
        </p:spPr>
      </p:pic>
      <p:sp>
        <p:nvSpPr>
          <p:cNvPr id="21" name="Text 11"/>
          <p:cNvSpPr/>
          <p:nvPr/>
        </p:nvSpPr>
        <p:spPr>
          <a:xfrm>
            <a:off x="4811018" y="3844900"/>
            <a:ext cx="1949202" cy="2435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≥96%</a:t>
            </a:r>
            <a:endParaRPr lang="en-US" sz="1500" dirty="0"/>
          </a:p>
        </p:txBody>
      </p:sp>
      <p:sp>
        <p:nvSpPr>
          <p:cNvPr id="22" name="Text 12"/>
          <p:cNvSpPr/>
          <p:nvPr/>
        </p:nvSpPr>
        <p:spPr>
          <a:xfrm>
            <a:off x="4811018" y="4176489"/>
            <a:ext cx="3651945" cy="2499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Cohort Engagement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34C878-3274-B5E1-57F1-F05210E9C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DBAEED-F7D2-B4A2-10B8-00E9F057BAB5}"/>
              </a:ext>
            </a:extLst>
          </p:cNvPr>
          <p:cNvSpPr txBox="1"/>
          <p:nvPr/>
        </p:nvSpPr>
        <p:spPr>
          <a:xfrm>
            <a:off x="6574908" y="594393"/>
            <a:ext cx="14622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914400" rtl="1" eaLnBrk="1" latinLnBrk="0" hangingPunct="1"/>
            <a:r>
              <a:rPr lang="ar-SA" sz="2000" dirty="0">
                <a:gradFill>
                  <a:gsLst>
                    <a:gs pos="7000">
                      <a:srgbClr val="EFB4D0"/>
                    </a:gs>
                    <a:gs pos="22000">
                      <a:srgbClr val="EC9DE4"/>
                    </a:gs>
                    <a:gs pos="75000">
                      <a:schemeClr val="accent2">
                        <a:lumMod val="20000"/>
                        <a:lumOff val="80000"/>
                      </a:schemeClr>
                    </a:gs>
                    <a:gs pos="92000">
                      <a:schemeClr val="accent1">
                        <a:lumMod val="30000"/>
                        <a:lumOff val="70000"/>
                      </a:schemeClr>
                    </a:gs>
                  </a:gsLst>
                  <a:lin ang="2700000" scaled="1"/>
                </a:gradFill>
              </a:rPr>
              <a:t>شـــــــكـــــراً </a:t>
            </a:r>
          </a:p>
          <a:p>
            <a:pPr marL="0" algn="r" defTabSz="914400" rtl="1" eaLnBrk="1" latinLnBrk="0" hangingPunct="1"/>
            <a:r>
              <a:rPr lang="en-US" sz="2000" dirty="0">
                <a:gradFill>
                  <a:gsLst>
                    <a:gs pos="7000">
                      <a:srgbClr val="EFB4D0"/>
                    </a:gs>
                    <a:gs pos="22000">
                      <a:srgbClr val="EC9DE4"/>
                    </a:gs>
                    <a:gs pos="75000">
                      <a:schemeClr val="accent2">
                        <a:lumMod val="20000"/>
                        <a:lumOff val="80000"/>
                      </a:schemeClr>
                    </a:gs>
                    <a:gs pos="92000">
                      <a:schemeClr val="accent1">
                        <a:lumMod val="30000"/>
                        <a:lumOff val="70000"/>
                      </a:schemeClr>
                    </a:gs>
                  </a:gsLst>
                  <a:lin ang="2700000" scaled="1"/>
                </a:gradFill>
                <a:latin typeface="Lora" pitchFamily="2" charset="77"/>
              </a:rPr>
              <a:t>Thank You</a:t>
            </a:r>
            <a:endParaRPr lang="en-US" sz="1400" dirty="0">
              <a:gradFill>
                <a:gsLst>
                  <a:gs pos="7000">
                    <a:srgbClr val="EFB4D0"/>
                  </a:gs>
                  <a:gs pos="22000">
                    <a:srgbClr val="EC9DE4"/>
                  </a:gs>
                  <a:gs pos="75000">
                    <a:schemeClr val="accent2">
                      <a:lumMod val="20000"/>
                      <a:lumOff val="80000"/>
                    </a:schemeClr>
                  </a:gs>
                  <a:gs pos="92000">
                    <a:schemeClr val="accent1">
                      <a:lumMod val="30000"/>
                      <a:lumOff val="70000"/>
                    </a:schemeClr>
                  </a:gs>
                </a:gsLst>
                <a:lin ang="2700000" scaled="1"/>
              </a:gradFill>
              <a:latin typeface="Lora" pitchFamily="2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5E9865-986D-E9D0-3C0F-D0660C4DF682}"/>
              </a:ext>
            </a:extLst>
          </p:cNvPr>
          <p:cNvSpPr txBox="1"/>
          <p:nvPr/>
        </p:nvSpPr>
        <p:spPr>
          <a:xfrm>
            <a:off x="707998" y="2346121"/>
            <a:ext cx="735489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 defTabSz="914400" rtl="0" eaLnBrk="1" latinLnBrk="0" hangingPunct="1"/>
            <a:r>
              <a:rPr lang="en-US" dirty="0">
                <a:solidFill>
                  <a:schemeClr val="bg1"/>
                </a:solidFill>
                <a:latin typeface="Lora" pitchFamily="2" charset="77"/>
              </a:rPr>
              <a:t>Dr. Rawan </a:t>
            </a:r>
            <a:r>
              <a:rPr lang="en-US" dirty="0" err="1">
                <a:solidFill>
                  <a:schemeClr val="bg1"/>
                </a:solidFill>
                <a:latin typeface="Lora" pitchFamily="2" charset="77"/>
              </a:rPr>
              <a:t>AlKahtani</a:t>
            </a:r>
            <a:r>
              <a:rPr lang="en-US" dirty="0">
                <a:solidFill>
                  <a:schemeClr val="bg1"/>
                </a:solidFill>
                <a:latin typeface="Lora" pitchFamily="2" charset="77"/>
              </a:rPr>
              <a:t>, PhD</a:t>
            </a:r>
          </a:p>
          <a:p>
            <a:pPr marL="0" algn="l" defTabSz="914400" rtl="0" eaLnBrk="1" latinLnBrk="0" hangingPunct="1"/>
            <a:r>
              <a:rPr lang="en-US" dirty="0">
                <a:solidFill>
                  <a:schemeClr val="bg1"/>
                </a:solidFill>
                <a:latin typeface="Lora" pitchFamily="2" charset="77"/>
              </a:rPr>
              <a:t>Clinical Consultant and Assistant Professor of Restorative Dentistry</a:t>
            </a:r>
          </a:p>
          <a:p>
            <a:pPr marL="0" algn="l" defTabSz="914400" rtl="0" eaLnBrk="1" latinLnBrk="0" hangingPunct="1"/>
            <a:r>
              <a:rPr lang="en-US" dirty="0">
                <a:solidFill>
                  <a:schemeClr val="bg1"/>
                </a:solidFill>
                <a:latin typeface="Lora" pitchFamily="2" charset="77"/>
              </a:rPr>
              <a:t>Princess Nourah </a:t>
            </a:r>
            <a:r>
              <a:rPr lang="en-US" dirty="0" err="1">
                <a:solidFill>
                  <a:schemeClr val="bg1"/>
                </a:solidFill>
                <a:latin typeface="Lora" pitchFamily="2" charset="77"/>
              </a:rPr>
              <a:t>bint</a:t>
            </a:r>
            <a:r>
              <a:rPr lang="en-US" dirty="0">
                <a:solidFill>
                  <a:schemeClr val="bg1"/>
                </a:solidFill>
                <a:latin typeface="Lora" pitchFamily="2" charset="77"/>
              </a:rPr>
              <a:t> Abdulrahman University </a:t>
            </a:r>
          </a:p>
          <a:p>
            <a:pPr marL="0" algn="l" defTabSz="914400" rtl="0" eaLnBrk="1" latinLnBrk="0" hangingPunct="1"/>
            <a:r>
              <a:rPr lang="en-US" dirty="0">
                <a:solidFill>
                  <a:schemeClr val="bg1"/>
                </a:solidFill>
                <a:latin typeface="Lora" pitchFamily="2" charset="77"/>
              </a:rPr>
              <a:t>Saudi Arabia</a:t>
            </a:r>
          </a:p>
          <a:p>
            <a:r>
              <a:rPr lang="en-US" dirty="0" err="1">
                <a:solidFill>
                  <a:schemeClr val="bg1"/>
                </a:solidFill>
                <a:latin typeface="Lora" pitchFamily="2" charset="77"/>
              </a:rPr>
              <a:t>rnalkahtani@pnu.edu.sa</a:t>
            </a:r>
            <a:endParaRPr lang="en-US" dirty="0">
              <a:solidFill>
                <a:schemeClr val="bg1"/>
              </a:solidFill>
              <a:latin typeface="Lora" pitchFamily="2" charset="77"/>
            </a:endParaRPr>
          </a:p>
          <a:p>
            <a:pPr marL="0" algn="l" defTabSz="914400" rtl="0" eaLnBrk="1" latinLnBrk="0" hangingPunct="1"/>
            <a:endParaRPr lang="en-US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944A31-9155-5DC6-2B01-328B5CF4F6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7492" y="3548742"/>
            <a:ext cx="1103411" cy="11034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A69E47-29B4-46B9-C421-392721FEA202}"/>
              </a:ext>
            </a:extLst>
          </p:cNvPr>
          <p:cNvSpPr txBox="1"/>
          <p:nvPr/>
        </p:nvSpPr>
        <p:spPr>
          <a:xfrm>
            <a:off x="7952752" y="4652153"/>
            <a:ext cx="7328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Lora" pitchFamily="2" charset="77"/>
              </a:rPr>
              <a:t>Profile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78208D-FFE4-69B0-474C-49AD4B8760CE}"/>
              </a:ext>
            </a:extLst>
          </p:cNvPr>
          <p:cNvSpPr txBox="1"/>
          <p:nvPr/>
        </p:nvSpPr>
        <p:spPr>
          <a:xfrm>
            <a:off x="3211287" y="1335654"/>
            <a:ext cx="6070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21104704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1600</TotalTime>
  <Words>1134</Words>
  <Application>Microsoft Macintosh PowerPoint</Application>
  <PresentationFormat>On-screen Show (16:9)</PresentationFormat>
  <Paragraphs>124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Calibri</vt:lpstr>
      <vt:lpstr>Lora</vt:lpstr>
      <vt:lpstr>Arial</vt:lpstr>
      <vt:lpstr>Cambria</vt:lpstr>
      <vt:lpstr>Source Sans 3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Rawan Al-Kahtani</cp:lastModifiedBy>
  <cp:revision>12</cp:revision>
  <dcterms:created xsi:type="dcterms:W3CDTF">2026-05-25T20:36:09Z</dcterms:created>
  <dcterms:modified xsi:type="dcterms:W3CDTF">2026-08-20T09:34:41Z</dcterms:modified>
</cp:coreProperties>
</file>