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3" r:id="rId2"/>
    <p:sldId id="301" r:id="rId3"/>
    <p:sldId id="312" r:id="rId4"/>
    <p:sldId id="309" r:id="rId5"/>
    <p:sldId id="310" r:id="rId6"/>
    <p:sldId id="305" r:id="rId7"/>
    <p:sldId id="313" r:id="rId8"/>
    <p:sldId id="314" r:id="rId9"/>
    <p:sldId id="316" r:id="rId10"/>
    <p:sldId id="31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376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lement Seeballuck (Staff)" userId="9c4fab5d-587f-48b2-bb54-b02aa2bb884b" providerId="ADAL" clId="{4A85CFAD-3715-4365-99A0-4D153A49DCC1}"/>
    <pc:docChg chg="undo redo custSel addSld delSld modSld sldOrd">
      <pc:chgData name="Clement Seeballuck (Staff)" userId="9c4fab5d-587f-48b2-bb54-b02aa2bb884b" providerId="ADAL" clId="{4A85CFAD-3715-4365-99A0-4D153A49DCC1}" dt="2026-08-11T09:40:20.627" v="3936" actId="20577"/>
      <pc:docMkLst>
        <pc:docMk/>
      </pc:docMkLst>
      <pc:sldChg chg="modSp mod">
        <pc:chgData name="Clement Seeballuck (Staff)" userId="9c4fab5d-587f-48b2-bb54-b02aa2bb884b" providerId="ADAL" clId="{4A85CFAD-3715-4365-99A0-4D153A49DCC1}" dt="2026-08-11T09:34:36.509" v="3886" actId="20577"/>
        <pc:sldMkLst>
          <pc:docMk/>
          <pc:sldMk cId="4218025004" sldId="305"/>
        </pc:sldMkLst>
        <pc:spChg chg="mod">
          <ac:chgData name="Clement Seeballuck (Staff)" userId="9c4fab5d-587f-48b2-bb54-b02aa2bb884b" providerId="ADAL" clId="{4A85CFAD-3715-4365-99A0-4D153A49DCC1}" dt="2026-08-11T09:34:36.509" v="3886" actId="20577"/>
          <ac:spMkLst>
            <pc:docMk/>
            <pc:sldMk cId="4218025004" sldId="305"/>
            <ac:spMk id="2" creationId="{EBD904A5-4CA2-46FD-A1FD-7686BDA5509E}"/>
          </ac:spMkLst>
        </pc:spChg>
      </pc:sldChg>
      <pc:sldChg chg="modSp mod">
        <pc:chgData name="Clement Seeballuck (Staff)" userId="9c4fab5d-587f-48b2-bb54-b02aa2bb884b" providerId="ADAL" clId="{4A85CFAD-3715-4365-99A0-4D153A49DCC1}" dt="2026-08-11T09:40:20.627" v="3936" actId="20577"/>
        <pc:sldMkLst>
          <pc:docMk/>
          <pc:sldMk cId="1881417398" sldId="309"/>
        </pc:sldMkLst>
        <pc:spChg chg="mod">
          <ac:chgData name="Clement Seeballuck (Staff)" userId="9c4fab5d-587f-48b2-bb54-b02aa2bb884b" providerId="ADAL" clId="{4A85CFAD-3715-4365-99A0-4D153A49DCC1}" dt="2026-08-11T09:40:20.627" v="3936" actId="20577"/>
          <ac:spMkLst>
            <pc:docMk/>
            <pc:sldMk cId="1881417398" sldId="309"/>
            <ac:spMk id="2" creationId="{748A11EC-F7BF-6C80-A35E-1609CE55621C}"/>
          </ac:spMkLst>
        </pc:spChg>
      </pc:sldChg>
      <pc:sldChg chg="modSp mod">
        <pc:chgData name="Clement Seeballuck (Staff)" userId="9c4fab5d-587f-48b2-bb54-b02aa2bb884b" providerId="ADAL" clId="{4A85CFAD-3715-4365-99A0-4D153A49DCC1}" dt="2026-08-11T09:34:26.539" v="3884" actId="20577"/>
        <pc:sldMkLst>
          <pc:docMk/>
          <pc:sldMk cId="3045608534" sldId="310"/>
        </pc:sldMkLst>
        <pc:graphicFrameChg chg="modGraphic">
          <ac:chgData name="Clement Seeballuck (Staff)" userId="9c4fab5d-587f-48b2-bb54-b02aa2bb884b" providerId="ADAL" clId="{4A85CFAD-3715-4365-99A0-4D153A49DCC1}" dt="2026-08-11T09:34:21.814" v="3882" actId="20577"/>
          <ac:graphicFrameMkLst>
            <pc:docMk/>
            <pc:sldMk cId="3045608534" sldId="310"/>
            <ac:graphicFrameMk id="2" creationId="{9F6385A3-FB8E-1F7F-1622-A6AAB8F0B294}"/>
          </ac:graphicFrameMkLst>
        </pc:graphicFrameChg>
        <pc:graphicFrameChg chg="modGraphic">
          <ac:chgData name="Clement Seeballuck (Staff)" userId="9c4fab5d-587f-48b2-bb54-b02aa2bb884b" providerId="ADAL" clId="{4A85CFAD-3715-4365-99A0-4D153A49DCC1}" dt="2026-08-11T09:34:26.539" v="3884" actId="20577"/>
          <ac:graphicFrameMkLst>
            <pc:docMk/>
            <pc:sldMk cId="3045608534" sldId="310"/>
            <ac:graphicFrameMk id="5" creationId="{1D14D7E4-484E-75E0-D7B8-ECB3F9C9B3C1}"/>
          </ac:graphicFrameMkLst>
        </pc:graphicFrameChg>
        <pc:graphicFrameChg chg="modGraphic">
          <ac:chgData name="Clement Seeballuck (Staff)" userId="9c4fab5d-587f-48b2-bb54-b02aa2bb884b" providerId="ADAL" clId="{4A85CFAD-3715-4365-99A0-4D153A49DCC1}" dt="2026-08-11T09:34:15.028" v="3879" actId="20577"/>
          <ac:graphicFrameMkLst>
            <pc:docMk/>
            <pc:sldMk cId="3045608534" sldId="310"/>
            <ac:graphicFrameMk id="12" creationId="{41E4ADF1-5138-76E2-2C18-9A77D1FEFEBC}"/>
          </ac:graphicFrameMkLst>
        </pc:graphicFrameChg>
      </pc:sldChg>
      <pc:sldChg chg="addSp delSp modSp add mod ord">
        <pc:chgData name="Clement Seeballuck (Staff)" userId="9c4fab5d-587f-48b2-bb54-b02aa2bb884b" providerId="ADAL" clId="{4A85CFAD-3715-4365-99A0-4D153A49DCC1}" dt="2026-08-11T09:32:56.031" v="3832" actId="20577"/>
        <pc:sldMkLst>
          <pc:docMk/>
          <pc:sldMk cId="1893840494" sldId="312"/>
        </pc:sldMkLst>
        <pc:spChg chg="mod">
          <ac:chgData name="Clement Seeballuck (Staff)" userId="9c4fab5d-587f-48b2-bb54-b02aa2bb884b" providerId="ADAL" clId="{4A85CFAD-3715-4365-99A0-4D153A49DCC1}" dt="2026-08-11T09:32:56.031" v="3832" actId="20577"/>
          <ac:spMkLst>
            <pc:docMk/>
            <pc:sldMk cId="1893840494" sldId="312"/>
            <ac:spMk id="2" creationId="{300932DA-B716-4688-5712-22D17C1C4F7D}"/>
          </ac:spMkLst>
        </pc:spChg>
      </pc:sldChg>
      <pc:sldChg chg="modSp mod">
        <pc:chgData name="Clement Seeballuck (Staff)" userId="9c4fab5d-587f-48b2-bb54-b02aa2bb884b" providerId="ADAL" clId="{4A85CFAD-3715-4365-99A0-4D153A49DCC1}" dt="2026-08-11T09:35:00.576" v="3892" actId="20577"/>
        <pc:sldMkLst>
          <pc:docMk/>
          <pc:sldMk cId="3262483985" sldId="313"/>
        </pc:sldMkLst>
        <pc:spChg chg="mod">
          <ac:chgData name="Clement Seeballuck (Staff)" userId="9c4fab5d-587f-48b2-bb54-b02aa2bb884b" providerId="ADAL" clId="{4A85CFAD-3715-4365-99A0-4D153A49DCC1}" dt="2026-08-11T09:35:00.576" v="3892" actId="20577"/>
          <ac:spMkLst>
            <pc:docMk/>
            <pc:sldMk cId="3262483985" sldId="313"/>
            <ac:spMk id="2" creationId="{64DE0074-9D35-5A1B-2049-11FBFAA71635}"/>
          </ac:spMkLst>
        </pc:spChg>
      </pc:sldChg>
      <pc:sldChg chg="delSp modSp mod">
        <pc:chgData name="Clement Seeballuck (Staff)" userId="9c4fab5d-587f-48b2-bb54-b02aa2bb884b" providerId="ADAL" clId="{4A85CFAD-3715-4365-99A0-4D153A49DCC1}" dt="2026-08-11T09:36:10.453" v="3918" actId="478"/>
        <pc:sldMkLst>
          <pc:docMk/>
          <pc:sldMk cId="3874118385" sldId="315"/>
        </pc:sldMkLst>
        <pc:spChg chg="mod">
          <ac:chgData name="Clement Seeballuck (Staff)" userId="9c4fab5d-587f-48b2-bb54-b02aa2bb884b" providerId="ADAL" clId="{4A85CFAD-3715-4365-99A0-4D153A49DCC1}" dt="2026-08-11T09:35:42.613" v="3917" actId="20577"/>
          <ac:spMkLst>
            <pc:docMk/>
            <pc:sldMk cId="3874118385" sldId="315"/>
            <ac:spMk id="2" creationId="{5D959BA3-6746-3B1C-25EE-18511D27DE70}"/>
          </ac:spMkLst>
        </pc:spChg>
        <pc:spChg chg="del">
          <ac:chgData name="Clement Seeballuck (Staff)" userId="9c4fab5d-587f-48b2-bb54-b02aa2bb884b" providerId="ADAL" clId="{4A85CFAD-3715-4365-99A0-4D153A49DCC1}" dt="2026-08-11T09:36:10.453" v="3918" actId="478"/>
          <ac:spMkLst>
            <pc:docMk/>
            <pc:sldMk cId="3874118385" sldId="315"/>
            <ac:spMk id="6" creationId="{60B4481F-3E1D-DBEF-705C-54FCE3AC74DD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GB"/>
              <a:t>Mean S.E scores. N=41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GB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'Excel analysis'!$Q$43</c:f>
              <c:strCache>
                <c:ptCount val="1"/>
                <c:pt idx="0">
                  <c:v>Baseline S.E. Mean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'Excel analysis'!$N$44:$N$45</c:f>
              <c:strCache>
                <c:ptCount val="2"/>
                <c:pt idx="0">
                  <c:v>Control </c:v>
                </c:pt>
                <c:pt idx="1">
                  <c:v>Intervention </c:v>
                </c:pt>
              </c:strCache>
            </c:strRef>
          </c:cat>
          <c:val>
            <c:numRef>
              <c:f>'Excel analysis'!$Q$44:$Q$45</c:f>
              <c:numCache>
                <c:formatCode>0.00</c:formatCode>
                <c:ptCount val="2"/>
                <c:pt idx="0">
                  <c:v>478.76190476190476</c:v>
                </c:pt>
                <c:pt idx="1">
                  <c:v>405.85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3C7-40E0-A675-9A3606892C90}"/>
            </c:ext>
          </c:extLst>
        </c:ser>
        <c:ser>
          <c:idx val="1"/>
          <c:order val="1"/>
          <c:tx>
            <c:strRef>
              <c:f>'Excel analysis'!$R$43</c:f>
              <c:strCache>
                <c:ptCount val="1"/>
                <c:pt idx="0">
                  <c:v>Post S.E. Mean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'Excel analysis'!$N$44:$N$45</c:f>
              <c:strCache>
                <c:ptCount val="2"/>
                <c:pt idx="0">
                  <c:v>Control </c:v>
                </c:pt>
                <c:pt idx="1">
                  <c:v>Intervention </c:v>
                </c:pt>
              </c:strCache>
            </c:strRef>
          </c:cat>
          <c:val>
            <c:numRef>
              <c:f>'Excel analysis'!$R$44:$R$45</c:f>
              <c:numCache>
                <c:formatCode>0.00</c:formatCode>
                <c:ptCount val="2"/>
                <c:pt idx="0">
                  <c:v>579.47619047619048</c:v>
                </c:pt>
                <c:pt idx="1">
                  <c:v>590.5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3C7-40E0-A675-9A3606892C9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457936"/>
        <c:axId val="18432016"/>
      </c:barChart>
      <c:catAx>
        <c:axId val="184579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8432016"/>
        <c:crosses val="autoZero"/>
        <c:auto val="1"/>
        <c:lblAlgn val="ctr"/>
        <c:lblOffset val="100"/>
        <c:noMultiLvlLbl val="0"/>
      </c:catAx>
      <c:valAx>
        <c:axId val="184320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/>
                  <a:t>S.E. score 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84579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38100">
      <a:solidFill>
        <a:srgbClr val="002060"/>
      </a:solidFill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GB"/>
              <a:t>Mean pre and post knowledge "correct" score. N=41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GB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'Excel analysis'!$ED$35</c:f>
              <c:strCache>
                <c:ptCount val="1"/>
                <c:pt idx="0">
                  <c:v>Baseline knowledge Mean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'Excel analysis'!$DZ$36:$DZ$37</c:f>
              <c:strCache>
                <c:ptCount val="2"/>
                <c:pt idx="0">
                  <c:v>Control group</c:v>
                </c:pt>
                <c:pt idx="1">
                  <c:v>Intervention group</c:v>
                </c:pt>
              </c:strCache>
            </c:strRef>
          </c:cat>
          <c:val>
            <c:numRef>
              <c:f>'Excel analysis'!$ED$36:$ED$37</c:f>
              <c:numCache>
                <c:formatCode>0.00</c:formatCode>
                <c:ptCount val="2"/>
                <c:pt idx="0">
                  <c:v>38.476190476190474</c:v>
                </c:pt>
                <c:pt idx="1">
                  <c:v>37.15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BB0-4938-B170-A81D5BD15B19}"/>
            </c:ext>
          </c:extLst>
        </c:ser>
        <c:ser>
          <c:idx val="1"/>
          <c:order val="1"/>
          <c:tx>
            <c:strRef>
              <c:f>'Excel analysis'!$EE$35</c:f>
              <c:strCache>
                <c:ptCount val="1"/>
                <c:pt idx="0">
                  <c:v>Post knowledge Mean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'Excel analysis'!$DZ$36:$DZ$37</c:f>
              <c:strCache>
                <c:ptCount val="2"/>
                <c:pt idx="0">
                  <c:v>Control group</c:v>
                </c:pt>
                <c:pt idx="1">
                  <c:v>Intervention group</c:v>
                </c:pt>
              </c:strCache>
            </c:strRef>
          </c:cat>
          <c:val>
            <c:numRef>
              <c:f>'Excel analysis'!$EE$36:$EE$37</c:f>
              <c:numCache>
                <c:formatCode>0.00</c:formatCode>
                <c:ptCount val="2"/>
                <c:pt idx="0">
                  <c:v>38.428571428571431</c:v>
                </c:pt>
                <c:pt idx="1">
                  <c:v>41.75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BB0-4938-B170-A81D5BD15B1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19899408"/>
        <c:axId val="219899888"/>
      </c:barChart>
      <c:catAx>
        <c:axId val="2198994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219899888"/>
        <c:crosses val="autoZero"/>
        <c:auto val="1"/>
        <c:lblAlgn val="ctr"/>
        <c:lblOffset val="100"/>
        <c:noMultiLvlLbl val="0"/>
      </c:catAx>
      <c:valAx>
        <c:axId val="219899888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GB"/>
                  <a:t>knowledge score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2198994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38100">
      <a:solidFill>
        <a:srgbClr val="002060"/>
      </a:solidFill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GB"/>
              <a:t>Machine pre and post average correct  score. N = 40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GB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'Excel analysis'!$BI$43</c:f>
              <c:strCache>
                <c:ptCount val="1"/>
                <c:pt idx="0">
                  <c:v>Mean of baseline total correct means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'Excel analysis'!$BH$44:$BH$45</c:f>
              <c:strCache>
                <c:ptCount val="2"/>
                <c:pt idx="0">
                  <c:v>Control</c:v>
                </c:pt>
                <c:pt idx="1">
                  <c:v>Intervention</c:v>
                </c:pt>
              </c:strCache>
            </c:strRef>
          </c:cat>
          <c:val>
            <c:numRef>
              <c:f>'Excel analysis'!$BI$44:$BI$45</c:f>
              <c:numCache>
                <c:formatCode>0.00</c:formatCode>
                <c:ptCount val="2"/>
                <c:pt idx="0">
                  <c:v>0.86770125168621437</c:v>
                </c:pt>
                <c:pt idx="1">
                  <c:v>0.84502923976608191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69C-4E80-9DE2-0680FAEA19D6}"/>
            </c:ext>
          </c:extLst>
        </c:ser>
        <c:ser>
          <c:idx val="1"/>
          <c:order val="1"/>
          <c:tx>
            <c:strRef>
              <c:f>'Excel analysis'!$BJ$43</c:f>
              <c:strCache>
                <c:ptCount val="1"/>
                <c:pt idx="0">
                  <c:v>mean of post total correct means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'Excel analysis'!$BH$44:$BH$45</c:f>
              <c:strCache>
                <c:ptCount val="2"/>
                <c:pt idx="0">
                  <c:v>Control</c:v>
                </c:pt>
                <c:pt idx="1">
                  <c:v>Intervention</c:v>
                </c:pt>
              </c:strCache>
            </c:strRef>
          </c:cat>
          <c:val>
            <c:numRef>
              <c:f>'Excel analysis'!$BJ$44:$BJ$45</c:f>
              <c:numCache>
                <c:formatCode>0.00</c:formatCode>
                <c:ptCount val="2"/>
                <c:pt idx="0">
                  <c:v>0.88910628019323668</c:v>
                </c:pt>
                <c:pt idx="1">
                  <c:v>0.90840579710144942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69C-4E80-9DE2-0680FAEA19D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902986607"/>
        <c:axId val="902990927"/>
      </c:barChart>
      <c:catAx>
        <c:axId val="90298660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902990927"/>
        <c:crosses val="autoZero"/>
        <c:auto val="1"/>
        <c:lblAlgn val="ctr"/>
        <c:lblOffset val="100"/>
        <c:noMultiLvlLbl val="0"/>
      </c:catAx>
      <c:valAx>
        <c:axId val="902990927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GB"/>
                  <a:t>Average correct score per point</a:t>
                </a:r>
              </a:p>
            </c:rich>
          </c:tx>
          <c:layout>
            <c:manualLayout>
              <c:xMode val="edge"/>
              <c:yMode val="edge"/>
              <c:x val="3.2028469750889681E-2"/>
              <c:y val="0.1527748691099476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GB"/>
            </a:p>
          </c:txPr>
        </c:title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90298660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38100">
      <a:solidFill>
        <a:srgbClr val="002060"/>
      </a:solidFill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Title (First slide onl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n image used in the design of the page.  This shows the front Entrance to the Dundee Dental Hospital and School building." title="Dental Hospital and School Entrance"/>
          <p:cNvPicPr>
            <a:picLocks/>
          </p:cNvPicPr>
          <p:nvPr userDrawn="1"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2000" y="0"/>
            <a:ext cx="2880000" cy="685800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78933" y="4181474"/>
            <a:ext cx="8174567" cy="1619251"/>
          </a:xfrm>
        </p:spPr>
        <p:txBody>
          <a:bodyPr/>
          <a:lstStyle>
            <a:lvl1pPr marL="0" indent="0" algn="ctr">
              <a:buNone/>
              <a:defRPr sz="2400" baseline="0">
                <a:solidFill>
                  <a:srgbClr val="4059A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Lecturer’s name and date of presentation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78933" y="1555063"/>
            <a:ext cx="8174567" cy="2387600"/>
          </a:xfrm>
        </p:spPr>
        <p:txBody>
          <a:bodyPr anchor="b"/>
          <a:lstStyle>
            <a:lvl1pPr algn="ctr">
              <a:defRPr sz="6000" baseline="0">
                <a:solidFill>
                  <a:srgbClr val="4059A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of presentation	</a:t>
            </a:r>
          </a:p>
        </p:txBody>
      </p:sp>
    </p:spTree>
    <p:extLst>
      <p:ext uri="{BB962C8B-B14F-4D97-AF65-F5344CB8AC3E}">
        <p14:creationId xmlns:p14="http://schemas.microsoft.com/office/powerpoint/2010/main" val="20506399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202642"/>
          </a:xfrm>
        </p:spPr>
        <p:txBody>
          <a:bodyPr/>
          <a:lstStyle>
            <a:lvl1pPr>
              <a:defRPr>
                <a:solidFill>
                  <a:srgbClr val="4059A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rgbClr val="4059A4"/>
                </a:solidFill>
              </a:defRPr>
            </a:lvl2pPr>
            <a:lvl3pPr>
              <a:defRPr>
                <a:solidFill>
                  <a:srgbClr val="4059A4"/>
                </a:solidFill>
              </a:defRPr>
            </a:lvl3pPr>
            <a:lvl4pPr>
              <a:defRPr>
                <a:solidFill>
                  <a:srgbClr val="4059A4"/>
                </a:solidFill>
              </a:defRPr>
            </a:lvl4pPr>
            <a:lvl5pPr>
              <a:defRPr>
                <a:solidFill>
                  <a:srgbClr val="4059A4"/>
                </a:solidFill>
              </a:defRPr>
            </a:lvl5pPr>
          </a:lstStyle>
          <a:p>
            <a:pPr lvl="0"/>
            <a:r>
              <a:rPr lang="en-US" dirty="0"/>
              <a:t>Click to edit text content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202642"/>
          </a:xfrm>
        </p:spPr>
        <p:txBody>
          <a:bodyPr/>
          <a:lstStyle>
            <a:lvl1pPr>
              <a:defRPr>
                <a:solidFill>
                  <a:srgbClr val="4059A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rgbClr val="4059A4"/>
                </a:solidFill>
              </a:defRPr>
            </a:lvl2pPr>
            <a:lvl3pPr>
              <a:defRPr>
                <a:solidFill>
                  <a:srgbClr val="4059A4"/>
                </a:solidFill>
              </a:defRPr>
            </a:lvl3pPr>
            <a:lvl4pPr>
              <a:defRPr>
                <a:solidFill>
                  <a:srgbClr val="4059A4"/>
                </a:solidFill>
              </a:defRPr>
            </a:lvl4pPr>
            <a:lvl5pPr>
              <a:defRPr>
                <a:solidFill>
                  <a:srgbClr val="4059A4"/>
                </a:solidFill>
              </a:defRPr>
            </a:lvl5pPr>
          </a:lstStyle>
          <a:p>
            <a:pPr lvl="0"/>
            <a:r>
              <a:rPr lang="en-US" dirty="0"/>
              <a:t>Click to edit text content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>
                <a:solidFill>
                  <a:srgbClr val="4059A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Two Content Layout title</a:t>
            </a:r>
          </a:p>
        </p:txBody>
      </p:sp>
    </p:spTree>
    <p:extLst>
      <p:ext uri="{BB962C8B-B14F-4D97-AF65-F5344CB8AC3E}">
        <p14:creationId xmlns:p14="http://schemas.microsoft.com/office/powerpoint/2010/main" val="3591583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6172200" y="2751667"/>
            <a:ext cx="5183188" cy="3327400"/>
          </a:xfrm>
        </p:spPr>
        <p:txBody>
          <a:bodyPr/>
          <a:lstStyle>
            <a:lvl1pPr>
              <a:defRPr>
                <a:solidFill>
                  <a:srgbClr val="4059A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rgbClr val="4059A4"/>
                </a:solidFill>
              </a:defRPr>
            </a:lvl2pPr>
            <a:lvl3pPr>
              <a:defRPr>
                <a:solidFill>
                  <a:srgbClr val="4059A4"/>
                </a:solidFill>
              </a:defRPr>
            </a:lvl3pPr>
            <a:lvl4pPr>
              <a:defRPr>
                <a:solidFill>
                  <a:srgbClr val="4059A4"/>
                </a:solidFill>
              </a:defRPr>
            </a:lvl4pPr>
            <a:lvl5pPr>
              <a:defRPr>
                <a:solidFill>
                  <a:srgbClr val="4059A4"/>
                </a:solidFill>
              </a:defRPr>
            </a:lvl5pPr>
          </a:lstStyle>
          <a:p>
            <a:pPr lvl="0"/>
            <a:r>
              <a:rPr lang="en-US" dirty="0"/>
              <a:t>Click to edit text content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839788" y="2751667"/>
            <a:ext cx="5157787" cy="3327400"/>
          </a:xfrm>
        </p:spPr>
        <p:txBody>
          <a:bodyPr/>
          <a:lstStyle>
            <a:lvl1pPr>
              <a:defRPr>
                <a:solidFill>
                  <a:srgbClr val="4059A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rgbClr val="4059A4"/>
                </a:solidFill>
              </a:defRPr>
            </a:lvl2pPr>
            <a:lvl3pPr>
              <a:defRPr>
                <a:solidFill>
                  <a:srgbClr val="4059A4"/>
                </a:solidFill>
              </a:defRPr>
            </a:lvl3pPr>
            <a:lvl4pPr>
              <a:defRPr>
                <a:solidFill>
                  <a:srgbClr val="4059A4"/>
                </a:solidFill>
              </a:defRPr>
            </a:lvl4pPr>
            <a:lvl5pPr>
              <a:defRPr>
                <a:solidFill>
                  <a:srgbClr val="4059A4"/>
                </a:solidFill>
              </a:defRPr>
            </a:lvl5pPr>
          </a:lstStyle>
          <a:p>
            <a:pPr lvl="0"/>
            <a:r>
              <a:rPr lang="en-GB" noProof="0" dirty="0"/>
              <a:t>Click to edit text content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820333"/>
            <a:ext cx="5183188" cy="68474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4059A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comparison title #2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9788" y="1820333"/>
            <a:ext cx="5157787" cy="684742"/>
          </a:xfrm>
        </p:spPr>
        <p:txBody>
          <a:bodyPr anchor="b"/>
          <a:lstStyle>
            <a:lvl1pPr marL="0" indent="0">
              <a:buNone/>
              <a:defRPr sz="2400" b="1" baseline="0">
                <a:solidFill>
                  <a:srgbClr val="4059A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comparison title #1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 baseline="0">
                <a:solidFill>
                  <a:srgbClr val="4059A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Comparison title</a:t>
            </a:r>
          </a:p>
        </p:txBody>
      </p:sp>
    </p:spTree>
    <p:extLst>
      <p:ext uri="{BB962C8B-B14F-4D97-AF65-F5344CB8AC3E}">
        <p14:creationId xmlns:p14="http://schemas.microsoft.com/office/powerpoint/2010/main" val="25885402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183188" y="2235200"/>
            <a:ext cx="6172200" cy="3625850"/>
          </a:xfrm>
        </p:spPr>
        <p:txBody>
          <a:bodyPr/>
          <a:lstStyle>
            <a:lvl1pPr>
              <a:defRPr sz="3200">
                <a:solidFill>
                  <a:srgbClr val="4059A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>
                <a:solidFill>
                  <a:srgbClr val="4059A4"/>
                </a:solidFill>
              </a:defRPr>
            </a:lvl2pPr>
            <a:lvl3pPr>
              <a:defRPr sz="2400">
                <a:solidFill>
                  <a:srgbClr val="4059A4"/>
                </a:solidFill>
              </a:defRPr>
            </a:lvl3pPr>
            <a:lvl4pPr>
              <a:defRPr sz="2000">
                <a:solidFill>
                  <a:srgbClr val="4059A4"/>
                </a:solidFill>
              </a:defRPr>
            </a:lvl4pPr>
            <a:lvl5pPr>
              <a:defRPr sz="2000">
                <a:solidFill>
                  <a:srgbClr val="4059A4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main text content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235200"/>
            <a:ext cx="3932237" cy="3633788"/>
          </a:xfrm>
        </p:spPr>
        <p:txBody>
          <a:bodyPr/>
          <a:lstStyle>
            <a:lvl1pPr marL="0" indent="0">
              <a:buNone/>
              <a:defRPr sz="1600">
                <a:solidFill>
                  <a:srgbClr val="4059A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caption content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10515600" cy="1600200"/>
          </a:xfrm>
        </p:spPr>
        <p:txBody>
          <a:bodyPr anchor="b"/>
          <a:lstStyle>
            <a:lvl1pPr>
              <a:defRPr sz="3200" baseline="0">
                <a:solidFill>
                  <a:srgbClr val="4059A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Content with Caption title</a:t>
            </a:r>
          </a:p>
        </p:txBody>
      </p:sp>
    </p:spTree>
    <p:extLst>
      <p:ext uri="{BB962C8B-B14F-4D97-AF65-F5344CB8AC3E}">
        <p14:creationId xmlns:p14="http://schemas.microsoft.com/office/powerpoint/2010/main" val="14552266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925314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tandar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 baseline="0">
                <a:solidFill>
                  <a:srgbClr val="4059A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rgbClr val="4059A4"/>
                </a:solidFill>
              </a:defRPr>
            </a:lvl2pPr>
            <a:lvl3pPr>
              <a:defRPr>
                <a:solidFill>
                  <a:srgbClr val="4059A4"/>
                </a:solidFill>
              </a:defRPr>
            </a:lvl3pPr>
            <a:lvl4pPr>
              <a:defRPr>
                <a:solidFill>
                  <a:srgbClr val="4059A4"/>
                </a:solidFill>
              </a:defRPr>
            </a:lvl4pPr>
            <a:lvl5pPr>
              <a:defRPr>
                <a:solidFill>
                  <a:srgbClr val="4059A4"/>
                </a:solidFill>
              </a:defRPr>
            </a:lvl5pPr>
          </a:lstStyle>
          <a:p>
            <a:pPr lvl="0"/>
            <a:r>
              <a:rPr lang="en-US" dirty="0"/>
              <a:t>Click to edit text content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34645"/>
            <a:ext cx="10515600" cy="1325563"/>
          </a:xfrm>
        </p:spPr>
        <p:txBody>
          <a:bodyPr/>
          <a:lstStyle>
            <a:lvl1pPr>
              <a:defRPr baseline="0">
                <a:solidFill>
                  <a:srgbClr val="4059A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Standard Slide title </a:t>
            </a:r>
          </a:p>
        </p:txBody>
      </p:sp>
    </p:spTree>
    <p:extLst>
      <p:ext uri="{BB962C8B-B14F-4D97-AF65-F5344CB8AC3E}">
        <p14:creationId xmlns:p14="http://schemas.microsoft.com/office/powerpoint/2010/main" val="14573115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Title Only slide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921926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igh Contrast 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High Contrast Title Only slide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4512258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>
                <a:solidFill>
                  <a:srgbClr val="4059A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218266"/>
            <a:ext cx="3932237" cy="3650721"/>
          </a:xfrm>
        </p:spPr>
        <p:txBody>
          <a:bodyPr/>
          <a:lstStyle>
            <a:lvl1pPr marL="0" indent="0">
              <a:buNone/>
              <a:defRPr sz="1600" baseline="0">
                <a:solidFill>
                  <a:srgbClr val="4059A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picture caption text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9787" y="465667"/>
            <a:ext cx="3932237" cy="1600200"/>
          </a:xfrm>
        </p:spPr>
        <p:txBody>
          <a:bodyPr anchor="b"/>
          <a:lstStyle>
            <a:lvl1pPr>
              <a:defRPr sz="3200">
                <a:solidFill>
                  <a:srgbClr val="4059A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Picture title</a:t>
            </a:r>
          </a:p>
        </p:txBody>
      </p:sp>
    </p:spTree>
    <p:extLst>
      <p:ext uri="{BB962C8B-B14F-4D97-AF65-F5344CB8AC3E}">
        <p14:creationId xmlns:p14="http://schemas.microsoft.com/office/powerpoint/2010/main" val="2097810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- Tower Desig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n image used in the design of the page showing the School of Dentistry at the University of Dundee." title="Section Heading Design 1"/>
          <p:cNvPicPr preferRelativeResize="0">
            <a:picLocks/>
          </p:cNvPicPr>
          <p:nvPr userDrawn="1"/>
        </p:nvPicPr>
        <p:blipFill rotWithShape="1"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074"/>
          <a:stretch/>
        </p:blipFill>
        <p:spPr>
          <a:xfrm>
            <a:off x="9312000" y="0"/>
            <a:ext cx="2880000" cy="68580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772583" y="3624263"/>
            <a:ext cx="8361892" cy="1500187"/>
          </a:xfrm>
        </p:spPr>
        <p:txBody>
          <a:bodyPr/>
          <a:lstStyle>
            <a:lvl1pPr marL="0" indent="0">
              <a:buNone/>
              <a:defRPr sz="2400" baseline="0">
                <a:solidFill>
                  <a:srgbClr val="4059A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Subtitle – use this to distinguish between sections or introduce new topics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72583" y="38100"/>
            <a:ext cx="8361892" cy="2852737"/>
          </a:xfrm>
        </p:spPr>
        <p:txBody>
          <a:bodyPr anchor="b"/>
          <a:lstStyle>
            <a:lvl1pPr>
              <a:defRPr sz="6000" baseline="0">
                <a:solidFill>
                  <a:srgbClr val="4059A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Section Heading</a:t>
            </a:r>
          </a:p>
        </p:txBody>
      </p:sp>
    </p:spTree>
    <p:extLst>
      <p:ext uri="{BB962C8B-B14F-4D97-AF65-F5344CB8AC3E}">
        <p14:creationId xmlns:p14="http://schemas.microsoft.com/office/powerpoint/2010/main" val="4136912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- Side Desig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n image used in the design of the page showing the School of Dentistry at the University of Dundee." title="Section Heading Design 2"/>
          <p:cNvPicPr>
            <a:picLocks noChangeAspect="1"/>
          </p:cNvPicPr>
          <p:nvPr userDrawn="1"/>
        </p:nvPicPr>
        <p:blipFill rotWithShape="1"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39630"/>
          <a:stretch/>
        </p:blipFill>
        <p:spPr>
          <a:xfrm>
            <a:off x="9312000" y="-14288"/>
            <a:ext cx="2880000" cy="6872288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772583" y="3624263"/>
            <a:ext cx="8361892" cy="1500187"/>
          </a:xfrm>
        </p:spPr>
        <p:txBody>
          <a:bodyPr/>
          <a:lstStyle>
            <a:lvl1pPr marL="0" indent="0">
              <a:buNone/>
              <a:defRPr sz="2400" baseline="0">
                <a:solidFill>
                  <a:srgbClr val="4059A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Subtitle – use this to distinguish between sections or introduce new topics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72583" y="38100"/>
            <a:ext cx="8361892" cy="2852737"/>
          </a:xfrm>
        </p:spPr>
        <p:txBody>
          <a:bodyPr anchor="b"/>
          <a:lstStyle>
            <a:lvl1pPr>
              <a:defRPr sz="6000" baseline="0">
                <a:solidFill>
                  <a:srgbClr val="4059A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Section Heading</a:t>
            </a:r>
          </a:p>
        </p:txBody>
      </p:sp>
    </p:spTree>
    <p:extLst>
      <p:ext uri="{BB962C8B-B14F-4D97-AF65-F5344CB8AC3E}">
        <p14:creationId xmlns:p14="http://schemas.microsoft.com/office/powerpoint/2010/main" val="41147399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- Back Desig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n image used in the design of the page showing the School of Dentistry at the University of Dundee." title="Section Heading Design 3"/>
          <p:cNvPicPr preferRelativeResize="0">
            <a:picLocks/>
          </p:cNvPicPr>
          <p:nvPr userDrawn="1"/>
        </p:nvPicPr>
        <p:blipFill rotWithShape="1"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260"/>
          <a:stretch/>
        </p:blipFill>
        <p:spPr>
          <a:xfrm>
            <a:off x="9312000" y="0"/>
            <a:ext cx="2880000" cy="68580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772583" y="3624263"/>
            <a:ext cx="8361892" cy="1500187"/>
          </a:xfrm>
        </p:spPr>
        <p:txBody>
          <a:bodyPr/>
          <a:lstStyle>
            <a:lvl1pPr marL="0" indent="0">
              <a:buNone/>
              <a:defRPr sz="2400" baseline="0">
                <a:solidFill>
                  <a:srgbClr val="4059A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Subtitle – use this to distinguish between sections or introduce new topics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72583" y="38100"/>
            <a:ext cx="8361892" cy="2852737"/>
          </a:xfrm>
        </p:spPr>
        <p:txBody>
          <a:bodyPr anchor="b"/>
          <a:lstStyle>
            <a:lvl1pPr>
              <a:defRPr sz="6000" baseline="0">
                <a:solidFill>
                  <a:srgbClr val="4059A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Section Heading</a:t>
            </a:r>
          </a:p>
        </p:txBody>
      </p:sp>
    </p:spTree>
    <p:extLst>
      <p:ext uri="{BB962C8B-B14F-4D97-AF65-F5344CB8AC3E}">
        <p14:creationId xmlns:p14="http://schemas.microsoft.com/office/powerpoint/2010/main" val="42250336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- Entrance Desig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n image used in the design of the page showing the School of Dentistry at the University of Dundee." title="Section Heading Design 4"/>
          <p:cNvPicPr preferRelativeResize="0">
            <a:picLocks/>
          </p:cNvPicPr>
          <p:nvPr userDrawn="1"/>
        </p:nvPicPr>
        <p:blipFill rotWithShape="1"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740" r="17222"/>
          <a:stretch/>
        </p:blipFill>
        <p:spPr>
          <a:xfrm>
            <a:off x="9312000" y="0"/>
            <a:ext cx="2880000" cy="68580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772583" y="3624263"/>
            <a:ext cx="8361892" cy="1500187"/>
          </a:xfrm>
        </p:spPr>
        <p:txBody>
          <a:bodyPr/>
          <a:lstStyle>
            <a:lvl1pPr marL="0" indent="0">
              <a:buNone/>
              <a:defRPr sz="2400" baseline="0">
                <a:solidFill>
                  <a:srgbClr val="4059A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Subtitle – use this to distinguish between sections or introduce new topics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72583" y="38100"/>
            <a:ext cx="8361892" cy="2852737"/>
          </a:xfrm>
        </p:spPr>
        <p:txBody>
          <a:bodyPr anchor="b"/>
          <a:lstStyle>
            <a:lvl1pPr>
              <a:defRPr sz="6000" baseline="0">
                <a:solidFill>
                  <a:srgbClr val="4059A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Section Heading</a:t>
            </a:r>
          </a:p>
        </p:txBody>
      </p:sp>
    </p:spTree>
    <p:extLst>
      <p:ext uri="{BB962C8B-B14F-4D97-AF65-F5344CB8AC3E}">
        <p14:creationId xmlns:p14="http://schemas.microsoft.com/office/powerpoint/2010/main" val="37093291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838200" y="6188604"/>
            <a:ext cx="2674852" cy="602032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2280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8154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4059A4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4059A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4059A4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4059A4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4059A4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4059A4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jpg"/><Relationship Id="rId7" Type="http://schemas.openxmlformats.org/officeDocument/2006/relationships/image" Target="../media/image12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E17ACC73-8E73-1028-7E49-674D16E7F5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8933" y="5149970"/>
            <a:ext cx="8174567" cy="650755"/>
          </a:xfrm>
        </p:spPr>
        <p:txBody>
          <a:bodyPr/>
          <a:lstStyle/>
          <a:p>
            <a:r>
              <a:rPr lang="en-GB" dirty="0"/>
              <a:t>Clement Seeballuck, Simon Shepherd, Andrew Hall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B06CFD2-2A5F-DD19-EE85-CECC33D09F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8933" y="1555062"/>
            <a:ext cx="8174567" cy="2626411"/>
          </a:xfrm>
        </p:spPr>
        <p:txBody>
          <a:bodyPr>
            <a:normAutofit fontScale="90000"/>
          </a:bodyPr>
          <a:lstStyle/>
          <a:p>
            <a:r>
              <a:rPr lang="en-GB" dirty="0"/>
              <a:t>Evaluation of a remote, training intervention for dental and dental therapy students using a mixed</a:t>
            </a:r>
            <a:br>
              <a:rPr lang="en-GB" dirty="0"/>
            </a:br>
            <a:r>
              <a:rPr lang="en-GB" dirty="0"/>
              <a:t>methods approach.</a:t>
            </a:r>
          </a:p>
        </p:txBody>
      </p:sp>
    </p:spTree>
    <p:extLst>
      <p:ext uri="{BB962C8B-B14F-4D97-AF65-F5344CB8AC3E}">
        <p14:creationId xmlns:p14="http://schemas.microsoft.com/office/powerpoint/2010/main" val="14633139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262E82-6D96-3EBE-D48E-42F963AF74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D959BA3-6746-3B1C-25EE-18511D27DE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7078" y="1365328"/>
            <a:ext cx="6639714" cy="4336729"/>
          </a:xfrm>
        </p:spPr>
        <p:txBody>
          <a:bodyPr>
            <a:normAutofit fontScale="92500" lnSpcReduction="10000"/>
          </a:bodyPr>
          <a:lstStyle/>
          <a:p>
            <a:r>
              <a:rPr lang="en-GB" dirty="0"/>
              <a:t>Frugal innovations should be embraced.</a:t>
            </a:r>
          </a:p>
          <a:p>
            <a:pPr lvl="1"/>
            <a:r>
              <a:rPr lang="en-GB" dirty="0"/>
              <a:t>Emerging technologies broaden teaching and evaluation possibilities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Need for evaluation strategies. </a:t>
            </a:r>
          </a:p>
          <a:p>
            <a:pPr lvl="1"/>
            <a:r>
              <a:rPr lang="en-GB" dirty="0"/>
              <a:t>Evaluation toolkits allow comparative research.</a:t>
            </a:r>
          </a:p>
          <a:p>
            <a:r>
              <a:rPr lang="en-GB" dirty="0"/>
              <a:t>Consider integrating continuous formative feedback in teaching interventions.</a:t>
            </a:r>
          </a:p>
          <a:p>
            <a:r>
              <a:rPr lang="en-GB" dirty="0"/>
              <a:t>Student feedback must be sought when integrating novel teaching.</a:t>
            </a:r>
          </a:p>
          <a:p>
            <a:r>
              <a:rPr lang="en-GB" dirty="0"/>
              <a:t>Share your innovations!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C1A834E-7472-2D7B-1CDA-104F48B309D3}"/>
              </a:ext>
            </a:extLst>
          </p:cNvPr>
          <p:cNvCxnSpPr>
            <a:cxnSpLocks/>
          </p:cNvCxnSpPr>
          <p:nvPr/>
        </p:nvCxnSpPr>
        <p:spPr>
          <a:xfrm flipH="1">
            <a:off x="0" y="1092031"/>
            <a:ext cx="11102196" cy="0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2">
            <a:extLst>
              <a:ext uri="{FF2B5EF4-FFF2-40B4-BE49-F238E27FC236}">
                <a16:creationId xmlns:a16="http://schemas.microsoft.com/office/drawing/2014/main" id="{16CA8BB9-CC39-E492-606E-C69B1E6841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4646"/>
            <a:ext cx="10515600" cy="757386"/>
          </a:xfrm>
        </p:spPr>
        <p:txBody>
          <a:bodyPr/>
          <a:lstStyle/>
          <a:p>
            <a:r>
              <a:rPr lang="en-GB" dirty="0"/>
              <a:t>Recommendations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FF04A085-D9C2-FA1C-627D-F66FA54A4B7A}"/>
              </a:ext>
            </a:extLst>
          </p:cNvPr>
          <p:cNvSpPr/>
          <p:nvPr/>
        </p:nvSpPr>
        <p:spPr>
          <a:xfrm>
            <a:off x="4330459" y="5765968"/>
            <a:ext cx="7211683" cy="890749"/>
          </a:xfrm>
          <a:prstGeom prst="roundRect">
            <a:avLst/>
          </a:prstGeom>
          <a:solidFill>
            <a:srgbClr val="0070C0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i="1" dirty="0">
                <a:latin typeface="Arial" panose="020B0604020202020204" pitchFamily="34" charset="0"/>
                <a:cs typeface="Arial" panose="020B0604020202020204" pitchFamily="34" charset="0"/>
              </a:rPr>
              <a:t>cseeballuck@dundee.ac.uk</a:t>
            </a:r>
          </a:p>
        </p:txBody>
      </p:sp>
    </p:spTree>
    <p:extLst>
      <p:ext uri="{BB962C8B-B14F-4D97-AF65-F5344CB8AC3E}">
        <p14:creationId xmlns:p14="http://schemas.microsoft.com/office/powerpoint/2010/main" val="38741183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32B9BAD5-AE94-088A-3EF1-9E55CAA498A8}"/>
              </a:ext>
            </a:extLst>
          </p:cNvPr>
          <p:cNvCxnSpPr>
            <a:cxnSpLocks/>
          </p:cNvCxnSpPr>
          <p:nvPr/>
        </p:nvCxnSpPr>
        <p:spPr>
          <a:xfrm>
            <a:off x="2205747" y="3795302"/>
            <a:ext cx="0" cy="1148197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629D5246-A760-ED75-518D-A498145E371B}"/>
              </a:ext>
            </a:extLst>
          </p:cNvPr>
          <p:cNvCxnSpPr>
            <a:cxnSpLocks/>
          </p:cNvCxnSpPr>
          <p:nvPr/>
        </p:nvCxnSpPr>
        <p:spPr>
          <a:xfrm>
            <a:off x="1390739" y="2979520"/>
            <a:ext cx="0" cy="1148197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10A7D4FD-3FAE-87ED-5A49-D41DA99BBBB1}"/>
              </a:ext>
            </a:extLst>
          </p:cNvPr>
          <p:cNvCxnSpPr>
            <a:cxnSpLocks/>
          </p:cNvCxnSpPr>
          <p:nvPr/>
        </p:nvCxnSpPr>
        <p:spPr>
          <a:xfrm>
            <a:off x="7274046" y="3907888"/>
            <a:ext cx="0" cy="1148197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2">
            <a:extLst>
              <a:ext uri="{FF2B5EF4-FFF2-40B4-BE49-F238E27FC236}">
                <a16:creationId xmlns:a16="http://schemas.microsoft.com/office/drawing/2014/main" id="{F7EA54E1-C58D-0454-FF9D-12D6617FB1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4645"/>
            <a:ext cx="10515600" cy="723037"/>
          </a:xfrm>
        </p:spPr>
        <p:txBody>
          <a:bodyPr/>
          <a:lstStyle/>
          <a:p>
            <a:r>
              <a:rPr lang="en-GB" dirty="0"/>
              <a:t>Background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098D6E68-DC4B-1314-8D21-8EC73FCBDD98}"/>
              </a:ext>
            </a:extLst>
          </p:cNvPr>
          <p:cNvSpPr/>
          <p:nvPr/>
        </p:nvSpPr>
        <p:spPr>
          <a:xfrm>
            <a:off x="133769" y="2058968"/>
            <a:ext cx="2623309" cy="1576316"/>
          </a:xfrm>
          <a:prstGeom prst="roundRect">
            <a:avLst/>
          </a:prstGeom>
          <a:solidFill>
            <a:srgbClr val="0070C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/>
              <a:t>2018: Curriculum development</a:t>
            </a:r>
          </a:p>
          <a:p>
            <a:pPr algn="ctr"/>
            <a:endParaRPr lang="en-GB" sz="1600" dirty="0"/>
          </a:p>
          <a:p>
            <a:pPr algn="ctr"/>
            <a:endParaRPr lang="en-GB" sz="1600" dirty="0"/>
          </a:p>
          <a:p>
            <a:pPr algn="ctr"/>
            <a:endParaRPr lang="en-GB" sz="1600" dirty="0"/>
          </a:p>
          <a:p>
            <a:pPr algn="ctr"/>
            <a:endParaRPr lang="en-GB" sz="1600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4954116E-C07C-043A-59B1-2E0CD7D5EDE3}"/>
              </a:ext>
            </a:extLst>
          </p:cNvPr>
          <p:cNvSpPr/>
          <p:nvPr/>
        </p:nvSpPr>
        <p:spPr>
          <a:xfrm>
            <a:off x="814885" y="4417205"/>
            <a:ext cx="2623309" cy="1576316"/>
          </a:xfrm>
          <a:prstGeom prst="roundRect">
            <a:avLst/>
          </a:prstGeom>
          <a:solidFill>
            <a:srgbClr val="0070C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2019: Implementation and 3d printing</a:t>
            </a:r>
          </a:p>
          <a:p>
            <a:pPr algn="ctr"/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14" descr="A close-up of a toy&#10;&#10;Description automatically generated">
            <a:extLst>
              <a:ext uri="{FF2B5EF4-FFF2-40B4-BE49-F238E27FC236}">
                <a16:creationId xmlns:a16="http://schemas.microsoft.com/office/drawing/2014/main" id="{4FDFD6DC-1BD8-A291-B0CA-A74719278E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896"/>
          <a:stretch/>
        </p:blipFill>
        <p:spPr>
          <a:xfrm>
            <a:off x="292173" y="2647105"/>
            <a:ext cx="2328031" cy="906514"/>
          </a:xfrm>
          <a:prstGeom prst="rect">
            <a:avLst/>
          </a:prstGeom>
        </p:spPr>
      </p:pic>
      <p:pic>
        <p:nvPicPr>
          <p:cNvPr id="17" name="Picture 16" descr="A person holding a black marker&#10;&#10;Description automatically generated">
            <a:extLst>
              <a:ext uri="{FF2B5EF4-FFF2-40B4-BE49-F238E27FC236}">
                <a16:creationId xmlns:a16="http://schemas.microsoft.com/office/drawing/2014/main" id="{7D8DD491-4C74-57E9-1E14-8BDEBCD12B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686" b="25684"/>
          <a:stretch/>
        </p:blipFill>
        <p:spPr>
          <a:xfrm>
            <a:off x="1250127" y="4980776"/>
            <a:ext cx="1790502" cy="933205"/>
          </a:xfrm>
          <a:prstGeom prst="rect">
            <a:avLst/>
          </a:prstGeom>
        </p:spPr>
      </p:pic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EC6698EB-316F-DC24-AA0F-C00C6D0BD56E}"/>
              </a:ext>
            </a:extLst>
          </p:cNvPr>
          <p:cNvSpPr/>
          <p:nvPr/>
        </p:nvSpPr>
        <p:spPr>
          <a:xfrm>
            <a:off x="3643159" y="1730405"/>
            <a:ext cx="3005730" cy="4315299"/>
          </a:xfrm>
          <a:prstGeom prst="roundRect">
            <a:avLst/>
          </a:prstGeom>
          <a:solidFill>
            <a:srgbClr val="C0000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Pandemic!</a:t>
            </a:r>
          </a:p>
          <a:p>
            <a:pPr algn="ctr"/>
            <a:endParaRPr lang="en-GB" sz="16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GB" sz="16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1B30FFD5-8B34-873C-5127-3E1C6FDC27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883"/>
          <a:stretch/>
        </p:blipFill>
        <p:spPr>
          <a:xfrm>
            <a:off x="5488448" y="4349790"/>
            <a:ext cx="1089560" cy="1373238"/>
          </a:xfrm>
          <a:prstGeom prst="rect">
            <a:avLst/>
          </a:prstGeom>
        </p:spPr>
      </p:pic>
      <p:pic>
        <p:nvPicPr>
          <p:cNvPr id="26" name="Picture 25" descr="A group of white objects on a white surface&#10;&#10;Description automatically generated">
            <a:extLst>
              <a:ext uri="{FF2B5EF4-FFF2-40B4-BE49-F238E27FC236}">
                <a16:creationId xmlns:a16="http://schemas.microsoft.com/office/drawing/2014/main" id="{98C1EFD4-BAA9-790F-2AA7-9EB61BBB2A4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92" r="20823"/>
          <a:stretch/>
        </p:blipFill>
        <p:spPr>
          <a:xfrm rot="5400000">
            <a:off x="3795419" y="4335071"/>
            <a:ext cx="1718859" cy="1472240"/>
          </a:xfrm>
          <a:prstGeom prst="rect">
            <a:avLst/>
          </a:prstGeom>
        </p:spPr>
      </p:pic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4C5948FA-09AE-EFB0-DD32-ADDA2D8A2EAD}"/>
              </a:ext>
            </a:extLst>
          </p:cNvPr>
          <p:cNvSpPr/>
          <p:nvPr/>
        </p:nvSpPr>
        <p:spPr>
          <a:xfrm>
            <a:off x="6774645" y="4513473"/>
            <a:ext cx="2623309" cy="1810132"/>
          </a:xfrm>
          <a:prstGeom prst="roundRect">
            <a:avLst/>
          </a:prstGeom>
          <a:solidFill>
            <a:srgbClr val="0070C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2022-present: in house implementation</a:t>
            </a:r>
          </a:p>
          <a:p>
            <a:pPr algn="ctr"/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8" name="Picture 27" descr="A group of white objects on a table&#10;&#10;Description automatically generated">
            <a:extLst>
              <a:ext uri="{FF2B5EF4-FFF2-40B4-BE49-F238E27FC236}">
                <a16:creationId xmlns:a16="http://schemas.microsoft.com/office/drawing/2014/main" id="{16670429-AF32-BBAF-7409-D4B6786C7B5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9" t="26380" r="10567"/>
          <a:stretch/>
        </p:blipFill>
        <p:spPr>
          <a:xfrm>
            <a:off x="6932946" y="5301258"/>
            <a:ext cx="2306705" cy="896104"/>
          </a:xfrm>
          <a:prstGeom prst="rect">
            <a:avLst/>
          </a:prstGeom>
        </p:spPr>
      </p:pic>
      <p:pic>
        <p:nvPicPr>
          <p:cNvPr id="24" name="Picture 23" descr="A group of people sitting in a classroom&#10;&#10;Description automatically generated">
            <a:extLst>
              <a:ext uri="{FF2B5EF4-FFF2-40B4-BE49-F238E27FC236}">
                <a16:creationId xmlns:a16="http://schemas.microsoft.com/office/drawing/2014/main" id="{B58AF6FC-F15B-59E3-7556-E240482BBF6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944"/>
          <a:stretch/>
        </p:blipFill>
        <p:spPr>
          <a:xfrm>
            <a:off x="3963278" y="2272826"/>
            <a:ext cx="2401312" cy="1771403"/>
          </a:xfrm>
          <a:prstGeom prst="rect">
            <a:avLst/>
          </a:prstGeom>
        </p:spPr>
      </p:pic>
      <p:sp>
        <p:nvSpPr>
          <p:cNvPr id="7" name="Arrow: Right 6">
            <a:extLst>
              <a:ext uri="{FF2B5EF4-FFF2-40B4-BE49-F238E27FC236}">
                <a16:creationId xmlns:a16="http://schemas.microsoft.com/office/drawing/2014/main" id="{102D751D-FA92-F1A6-2CF2-BB9AD0019BD6}"/>
              </a:ext>
            </a:extLst>
          </p:cNvPr>
          <p:cNvSpPr/>
          <p:nvPr/>
        </p:nvSpPr>
        <p:spPr>
          <a:xfrm>
            <a:off x="1" y="3527335"/>
            <a:ext cx="10627740" cy="933451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9D2617DA-E4A6-BF59-F265-66D05EB66D1F}"/>
              </a:ext>
            </a:extLst>
          </p:cNvPr>
          <p:cNvSpPr/>
          <p:nvPr/>
        </p:nvSpPr>
        <p:spPr>
          <a:xfrm>
            <a:off x="9427899" y="228941"/>
            <a:ext cx="2336261" cy="2146728"/>
          </a:xfrm>
          <a:prstGeom prst="roundRect">
            <a:avLst/>
          </a:prstGeom>
          <a:solidFill>
            <a:srgbClr val="00206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i="1" dirty="0">
                <a:latin typeface="Arial" panose="020B0604020202020204" pitchFamily="34" charset="0"/>
                <a:cs typeface="Arial" panose="020B0604020202020204" pitchFamily="34" charset="0"/>
              </a:rPr>
              <a:t>Can remote training methods enhance clinically relevant manual skills development?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29513E50-E685-E47F-D2A3-F3AD5821BB53}"/>
              </a:ext>
            </a:extLst>
          </p:cNvPr>
          <p:cNvCxnSpPr>
            <a:cxnSpLocks/>
          </p:cNvCxnSpPr>
          <p:nvPr/>
        </p:nvCxnSpPr>
        <p:spPr>
          <a:xfrm>
            <a:off x="7964862" y="2671546"/>
            <a:ext cx="0" cy="1148197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2E41893-1518-D943-A92B-B70CD6CD0C46}"/>
              </a:ext>
            </a:extLst>
          </p:cNvPr>
          <p:cNvSpPr/>
          <p:nvPr/>
        </p:nvSpPr>
        <p:spPr>
          <a:xfrm>
            <a:off x="6912499" y="1730968"/>
            <a:ext cx="2085326" cy="1755583"/>
          </a:xfrm>
          <a:prstGeom prst="roundRect">
            <a:avLst/>
          </a:prstGeom>
          <a:solidFill>
            <a:srgbClr val="0070C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/>
              <a:t>2023: remote exercise</a:t>
            </a:r>
          </a:p>
          <a:p>
            <a:pPr algn="ctr"/>
            <a:endParaRPr lang="en-GB" sz="1600" dirty="0"/>
          </a:p>
          <a:p>
            <a:pPr algn="ctr"/>
            <a:endParaRPr lang="en-GB" sz="1600" dirty="0"/>
          </a:p>
          <a:p>
            <a:pPr algn="ctr"/>
            <a:endParaRPr lang="en-GB" sz="1600" dirty="0"/>
          </a:p>
          <a:p>
            <a:pPr algn="ctr"/>
            <a:endParaRPr lang="en-GB" sz="160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0FC774C-5653-4D1A-C574-6FD184FA29DA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r="27551"/>
          <a:stretch/>
        </p:blipFill>
        <p:spPr>
          <a:xfrm>
            <a:off x="7362332" y="2378749"/>
            <a:ext cx="1350456" cy="1045502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2FCEA38-2A3B-91F5-30A6-D990209DF0B8}"/>
              </a:ext>
            </a:extLst>
          </p:cNvPr>
          <p:cNvCxnSpPr>
            <a:cxnSpLocks/>
          </p:cNvCxnSpPr>
          <p:nvPr/>
        </p:nvCxnSpPr>
        <p:spPr>
          <a:xfrm flipH="1">
            <a:off x="11764160" y="1092031"/>
            <a:ext cx="427840" cy="0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22">
            <a:extLst>
              <a:ext uri="{FF2B5EF4-FFF2-40B4-BE49-F238E27FC236}">
                <a16:creationId xmlns:a16="http://schemas.microsoft.com/office/drawing/2014/main" id="{38B62EF4-7A9E-0DEB-D996-8AD26E4B40FE}"/>
              </a:ext>
            </a:extLst>
          </p:cNvPr>
          <p:cNvSpPr/>
          <p:nvPr/>
        </p:nvSpPr>
        <p:spPr>
          <a:xfrm>
            <a:off x="9816860" y="3105509"/>
            <a:ext cx="1560252" cy="1755583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5693AFA-4099-CECF-53C6-2C7262A3B128}"/>
              </a:ext>
            </a:extLst>
          </p:cNvPr>
          <p:cNvSpPr/>
          <p:nvPr/>
        </p:nvSpPr>
        <p:spPr>
          <a:xfrm>
            <a:off x="10321587" y="2375669"/>
            <a:ext cx="487915" cy="1177949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6394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4E0BBC-F83E-5793-87CD-2924BDBAD8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00932DA-B716-4688-5712-22D17C1C4F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7079" y="1365328"/>
            <a:ext cx="3137389" cy="4739140"/>
          </a:xfrm>
        </p:spPr>
        <p:txBody>
          <a:bodyPr>
            <a:norm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Unique pen analogous to high-speed.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Tabletop “phantom head”.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Exercises to practice:</a:t>
            </a:r>
          </a:p>
          <a:p>
            <a:pPr lvl="1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FDI notation,</a:t>
            </a:r>
          </a:p>
          <a:p>
            <a:pPr lvl="1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Indirect vision,</a:t>
            </a:r>
          </a:p>
          <a:p>
            <a:pPr lvl="1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Handpiece ergonomics.</a:t>
            </a:r>
          </a:p>
          <a:p>
            <a:endParaRPr lang="en-GB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9D2AA6A-D91E-B777-1D82-7BB67C405987}"/>
              </a:ext>
            </a:extLst>
          </p:cNvPr>
          <p:cNvCxnSpPr>
            <a:cxnSpLocks/>
          </p:cNvCxnSpPr>
          <p:nvPr/>
        </p:nvCxnSpPr>
        <p:spPr>
          <a:xfrm flipH="1">
            <a:off x="0" y="1092031"/>
            <a:ext cx="12192000" cy="0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2">
            <a:extLst>
              <a:ext uri="{FF2B5EF4-FFF2-40B4-BE49-F238E27FC236}">
                <a16:creationId xmlns:a16="http://schemas.microsoft.com/office/drawing/2014/main" id="{61C7C9DE-1DEF-7E89-0C71-E282E810CD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4646"/>
            <a:ext cx="10515600" cy="757386"/>
          </a:xfrm>
        </p:spPr>
        <p:txBody>
          <a:bodyPr/>
          <a:lstStyle/>
          <a:p>
            <a:r>
              <a:rPr lang="en-GB" dirty="0"/>
              <a:t>What is the intervention?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2B192A9-F5BD-1394-3244-8C67802F5F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9977" y="1572822"/>
            <a:ext cx="4069487" cy="456774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5B41D99-2DEB-7027-73EA-8AF89FDA06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84494" y="1572822"/>
            <a:ext cx="3145838" cy="4531644"/>
          </a:xfrm>
          <a:prstGeom prst="rect">
            <a:avLst/>
          </a:prstGeom>
        </p:spPr>
      </p:pic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3B73957E-913D-CD3C-E47C-182C24026474}"/>
              </a:ext>
            </a:extLst>
          </p:cNvPr>
          <p:cNvSpPr/>
          <p:nvPr/>
        </p:nvSpPr>
        <p:spPr>
          <a:xfrm rot="20144051">
            <a:off x="7924476" y="437599"/>
            <a:ext cx="2016618" cy="841458"/>
          </a:xfrm>
          <a:prstGeom prst="roundRect">
            <a:avLst/>
          </a:prstGeom>
          <a:solidFill>
            <a:srgbClr val="00206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Distance learning clinical skills?</a:t>
            </a:r>
          </a:p>
        </p:txBody>
      </p:sp>
    </p:spTree>
    <p:extLst>
      <p:ext uri="{BB962C8B-B14F-4D97-AF65-F5344CB8AC3E}">
        <p14:creationId xmlns:p14="http://schemas.microsoft.com/office/powerpoint/2010/main" val="18938404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33A5ED-C7AB-ED2E-2BE9-05F4C85BD3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48A11EC-F7BF-6C80-A35E-1609CE5562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7078" y="1365328"/>
            <a:ext cx="6246895" cy="4654472"/>
          </a:xfrm>
        </p:spPr>
        <p:txBody>
          <a:bodyPr>
            <a:normAutofit fontScale="92500" lnSpcReduction="20000"/>
          </a:bodyPr>
          <a:lstStyle/>
          <a:p>
            <a:r>
              <a:rPr lang="en-GB" dirty="0"/>
              <a:t>Evaluation tool kit:</a:t>
            </a:r>
          </a:p>
          <a:p>
            <a:pPr lvl="1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1) Anatomy (Knowledge): Online assessment.</a:t>
            </a:r>
          </a:p>
          <a:p>
            <a:pPr lvl="1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2) Self-efficacy (Insight): Online questionnaire.</a:t>
            </a:r>
          </a:p>
          <a:p>
            <a:pPr lvl="1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3) Manual test (Skills): Machine test.</a:t>
            </a:r>
          </a:p>
          <a:p>
            <a:r>
              <a:rPr lang="en-GB" dirty="0"/>
              <a:t>A randomised control design</a:t>
            </a:r>
          </a:p>
          <a:p>
            <a:r>
              <a:rPr lang="en-GB" dirty="0"/>
              <a:t>Quantitative: </a:t>
            </a:r>
          </a:p>
          <a:p>
            <a:pPr lvl="1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Interpretation using a 2 (pre/post) X 2 (control/intervention) mixed factorial ANOVA. Bonferroni correction utilised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Qualitative: </a:t>
            </a:r>
          </a:p>
          <a:p>
            <a:pPr lvl="1"/>
            <a:r>
              <a:rPr lang="en-GB" dirty="0"/>
              <a:t>F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ocus </a:t>
            </a: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groups with thematic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analysis.</a:t>
            </a:r>
          </a:p>
          <a:p>
            <a:r>
              <a:rPr lang="en-GB" dirty="0"/>
              <a:t>Ethical approval granted.</a:t>
            </a:r>
          </a:p>
          <a:p>
            <a:endParaRPr lang="en-GB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DA1245E-CA86-A400-A0A5-27A5D9FE29D9}"/>
              </a:ext>
            </a:extLst>
          </p:cNvPr>
          <p:cNvCxnSpPr>
            <a:cxnSpLocks/>
          </p:cNvCxnSpPr>
          <p:nvPr/>
        </p:nvCxnSpPr>
        <p:spPr>
          <a:xfrm flipH="1">
            <a:off x="0" y="1092031"/>
            <a:ext cx="12192000" cy="0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2">
            <a:extLst>
              <a:ext uri="{FF2B5EF4-FFF2-40B4-BE49-F238E27FC236}">
                <a16:creationId xmlns:a16="http://schemas.microsoft.com/office/drawing/2014/main" id="{FACBEFD7-C4A9-9667-8AAE-01EC33C4C9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4646"/>
            <a:ext cx="10515600" cy="757386"/>
          </a:xfrm>
        </p:spPr>
        <p:txBody>
          <a:bodyPr/>
          <a:lstStyle/>
          <a:p>
            <a:r>
              <a:rPr lang="en-GB" dirty="0"/>
              <a:t>Methodology…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8BC403C1-AF27-073C-D63D-1EAA9487F77A}"/>
              </a:ext>
            </a:extLst>
          </p:cNvPr>
          <p:cNvSpPr/>
          <p:nvPr/>
        </p:nvSpPr>
        <p:spPr>
          <a:xfrm rot="1307249">
            <a:off x="4995268" y="404282"/>
            <a:ext cx="2201462" cy="800100"/>
          </a:xfrm>
          <a:prstGeom prst="roundRect">
            <a:avLst/>
          </a:prstGeom>
          <a:solidFill>
            <a:srgbClr val="00206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i="1" dirty="0"/>
              <a:t>How do we evaluate!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D31353E9-7C8F-C34C-0352-4A9F922B773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286" b="8224"/>
          <a:stretch/>
        </p:blipFill>
        <p:spPr>
          <a:xfrm>
            <a:off x="6850902" y="1968794"/>
            <a:ext cx="4076423" cy="4281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14173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A6A201-493F-0F58-5722-F5C0BDC1A0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511CAFF-A53A-66C6-ACBB-D04E11047BAB}"/>
              </a:ext>
            </a:extLst>
          </p:cNvPr>
          <p:cNvCxnSpPr>
            <a:cxnSpLocks/>
          </p:cNvCxnSpPr>
          <p:nvPr/>
        </p:nvCxnSpPr>
        <p:spPr>
          <a:xfrm flipH="1">
            <a:off x="0" y="1092031"/>
            <a:ext cx="12192000" cy="0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2">
            <a:extLst>
              <a:ext uri="{FF2B5EF4-FFF2-40B4-BE49-F238E27FC236}">
                <a16:creationId xmlns:a16="http://schemas.microsoft.com/office/drawing/2014/main" id="{5983DC10-2F0A-01A8-4365-E15DDD045C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4646"/>
            <a:ext cx="10515600" cy="757386"/>
          </a:xfrm>
        </p:spPr>
        <p:txBody>
          <a:bodyPr/>
          <a:lstStyle/>
          <a:p>
            <a:r>
              <a:rPr lang="en-GB" dirty="0"/>
              <a:t>Quantitative results…</a:t>
            </a:r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AC2BF890-B49D-D7C9-C9CC-D80CC0A8A7C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15943151"/>
              </p:ext>
            </p:extLst>
          </p:nvPr>
        </p:nvGraphicFramePr>
        <p:xfrm>
          <a:off x="157730" y="3796144"/>
          <a:ext cx="3581400" cy="22305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41E4ADF1-5138-76E2-2C18-9A77D1FEFE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9807343"/>
              </p:ext>
            </p:extLst>
          </p:nvPr>
        </p:nvGraphicFramePr>
        <p:xfrm>
          <a:off x="157728" y="1593720"/>
          <a:ext cx="3899560" cy="2103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4890">
                  <a:extLst>
                    <a:ext uri="{9D8B030D-6E8A-4147-A177-3AD203B41FA5}">
                      <a16:colId xmlns:a16="http://schemas.microsoft.com/office/drawing/2014/main" val="3200033524"/>
                    </a:ext>
                  </a:extLst>
                </a:gridCol>
                <a:gridCol w="974890">
                  <a:extLst>
                    <a:ext uri="{9D8B030D-6E8A-4147-A177-3AD203B41FA5}">
                      <a16:colId xmlns:a16="http://schemas.microsoft.com/office/drawing/2014/main" val="3032425693"/>
                    </a:ext>
                  </a:extLst>
                </a:gridCol>
                <a:gridCol w="974890">
                  <a:extLst>
                    <a:ext uri="{9D8B030D-6E8A-4147-A177-3AD203B41FA5}">
                      <a16:colId xmlns:a16="http://schemas.microsoft.com/office/drawing/2014/main" val="1329564096"/>
                    </a:ext>
                  </a:extLst>
                </a:gridCol>
                <a:gridCol w="974890">
                  <a:extLst>
                    <a:ext uri="{9D8B030D-6E8A-4147-A177-3AD203B41FA5}">
                      <a16:colId xmlns:a16="http://schemas.microsoft.com/office/drawing/2014/main" val="3497708530"/>
                    </a:ext>
                  </a:extLst>
                </a:gridCol>
              </a:tblGrid>
              <a:tr h="736041">
                <a:tc>
                  <a:txBody>
                    <a:bodyPr/>
                    <a:lstStyle/>
                    <a:p>
                      <a:endParaRPr lang="en-GB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Baseline Mean S.E Score.</a:t>
                      </a:r>
                    </a:p>
                    <a:p>
                      <a:endParaRPr lang="en-GB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Post intervention Mean S.E. score.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Difference. </a:t>
                      </a:r>
                    </a:p>
                    <a:p>
                      <a:endParaRPr lang="en-GB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7809772"/>
                  </a:ext>
                </a:extLst>
              </a:tr>
              <a:tr h="396922">
                <a:tc>
                  <a:txBody>
                    <a:bodyPr/>
                    <a:lstStyle/>
                    <a:p>
                      <a:r>
                        <a:rPr lang="en-GB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Control group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478.76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579.48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21.04%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2214379"/>
                  </a:ext>
                </a:extLst>
              </a:tr>
              <a:tr h="396922">
                <a:tc>
                  <a:txBody>
                    <a:bodyPr/>
                    <a:lstStyle/>
                    <a:p>
                      <a:r>
                        <a:rPr lang="en-GB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Intervention group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405.85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590.50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45.50%</a:t>
                      </a:r>
                    </a:p>
                    <a:p>
                      <a:endParaRPr lang="en-GB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424369"/>
                  </a:ext>
                </a:extLst>
              </a:tr>
              <a:tr h="317538">
                <a:tc gridSpan="4">
                  <a:txBody>
                    <a:bodyPr/>
                    <a:lstStyle/>
                    <a:p>
                      <a:pPr algn="ctr"/>
                      <a:r>
                        <a:rPr lang="en-GB" sz="1800" b="1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STATISTICALLY SIGNIFICANT!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4992459"/>
                  </a:ext>
                </a:extLst>
              </a:tr>
            </a:tbl>
          </a:graphicData>
        </a:graphic>
      </p:graphicFrame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9F6385A3-FB8E-1F7F-1622-A6AAB8F0B2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4554331"/>
              </p:ext>
            </p:extLst>
          </p:nvPr>
        </p:nvGraphicFramePr>
        <p:xfrm>
          <a:off x="4146220" y="1598995"/>
          <a:ext cx="3899560" cy="24215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4890">
                  <a:extLst>
                    <a:ext uri="{9D8B030D-6E8A-4147-A177-3AD203B41FA5}">
                      <a16:colId xmlns:a16="http://schemas.microsoft.com/office/drawing/2014/main" val="3200033524"/>
                    </a:ext>
                  </a:extLst>
                </a:gridCol>
                <a:gridCol w="974890">
                  <a:extLst>
                    <a:ext uri="{9D8B030D-6E8A-4147-A177-3AD203B41FA5}">
                      <a16:colId xmlns:a16="http://schemas.microsoft.com/office/drawing/2014/main" val="3032425693"/>
                    </a:ext>
                  </a:extLst>
                </a:gridCol>
                <a:gridCol w="974890">
                  <a:extLst>
                    <a:ext uri="{9D8B030D-6E8A-4147-A177-3AD203B41FA5}">
                      <a16:colId xmlns:a16="http://schemas.microsoft.com/office/drawing/2014/main" val="1329564096"/>
                    </a:ext>
                  </a:extLst>
                </a:gridCol>
                <a:gridCol w="974890">
                  <a:extLst>
                    <a:ext uri="{9D8B030D-6E8A-4147-A177-3AD203B41FA5}">
                      <a16:colId xmlns:a16="http://schemas.microsoft.com/office/drawing/2014/main" val="3497708530"/>
                    </a:ext>
                  </a:extLst>
                </a:gridCol>
              </a:tblGrid>
              <a:tr h="635726">
                <a:tc>
                  <a:txBody>
                    <a:bodyPr/>
                    <a:lstStyle/>
                    <a:p>
                      <a:endParaRPr lang="en-GB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Baseline knowledge Mean “correct”.</a:t>
                      </a:r>
                      <a:endParaRPr lang="en-GB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Post knowledge Mean “correct”.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Difference. </a:t>
                      </a:r>
                    </a:p>
                    <a:p>
                      <a:endParaRPr lang="en-GB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7809772"/>
                  </a:ext>
                </a:extLst>
              </a:tr>
              <a:tr h="335205">
                <a:tc>
                  <a:txBody>
                    <a:bodyPr/>
                    <a:lstStyle/>
                    <a:p>
                      <a:r>
                        <a:rPr lang="en-GB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Control group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38.52</a:t>
                      </a:r>
                      <a:endParaRPr lang="en-GB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38.43</a:t>
                      </a:r>
                      <a:endParaRPr lang="en-GB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-0.12%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2214379"/>
                  </a:ext>
                </a:extLst>
              </a:tr>
              <a:tr h="335205">
                <a:tc>
                  <a:txBody>
                    <a:bodyPr/>
                    <a:lstStyle/>
                    <a:p>
                      <a:r>
                        <a:rPr lang="en-GB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Intervention group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37.15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41.75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12.38%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424369"/>
                  </a:ext>
                </a:extLst>
              </a:tr>
              <a:tr h="469287">
                <a:tc gridSpan="4">
                  <a:txBody>
                    <a:bodyPr/>
                    <a:lstStyle/>
                    <a:p>
                      <a:pPr algn="ctr"/>
                      <a:r>
                        <a:rPr lang="en-GB" sz="1800" b="1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NOT STATISTICALLY SIGNIFICANT!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4992459"/>
                  </a:ext>
                </a:extLst>
              </a:tr>
            </a:tbl>
          </a:graphicData>
        </a:graphic>
      </p:graphicFrame>
      <p:graphicFrame>
        <p:nvGraphicFramePr>
          <p:cNvPr id="16" name="Chart 15">
            <a:extLst>
              <a:ext uri="{FF2B5EF4-FFF2-40B4-BE49-F238E27FC236}">
                <a16:creationId xmlns:a16="http://schemas.microsoft.com/office/drawing/2014/main" id="{371BA833-7BFF-51D8-A0A8-DD0EDD23116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44238425"/>
              </p:ext>
            </p:extLst>
          </p:nvPr>
        </p:nvGraphicFramePr>
        <p:xfrm>
          <a:off x="4254021" y="4312233"/>
          <a:ext cx="3568700" cy="23858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1D14D7E4-484E-75E0-D7B8-ECB3F9C9B3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8110495"/>
              </p:ext>
            </p:extLst>
          </p:nvPr>
        </p:nvGraphicFramePr>
        <p:xfrm>
          <a:off x="8134704" y="1593720"/>
          <a:ext cx="3899568" cy="24145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4892">
                  <a:extLst>
                    <a:ext uri="{9D8B030D-6E8A-4147-A177-3AD203B41FA5}">
                      <a16:colId xmlns:a16="http://schemas.microsoft.com/office/drawing/2014/main" val="3200033524"/>
                    </a:ext>
                  </a:extLst>
                </a:gridCol>
                <a:gridCol w="974892">
                  <a:extLst>
                    <a:ext uri="{9D8B030D-6E8A-4147-A177-3AD203B41FA5}">
                      <a16:colId xmlns:a16="http://schemas.microsoft.com/office/drawing/2014/main" val="3032425693"/>
                    </a:ext>
                  </a:extLst>
                </a:gridCol>
                <a:gridCol w="974892">
                  <a:extLst>
                    <a:ext uri="{9D8B030D-6E8A-4147-A177-3AD203B41FA5}">
                      <a16:colId xmlns:a16="http://schemas.microsoft.com/office/drawing/2014/main" val="1329564096"/>
                    </a:ext>
                  </a:extLst>
                </a:gridCol>
                <a:gridCol w="974892">
                  <a:extLst>
                    <a:ext uri="{9D8B030D-6E8A-4147-A177-3AD203B41FA5}">
                      <a16:colId xmlns:a16="http://schemas.microsoft.com/office/drawing/2014/main" val="3497708530"/>
                    </a:ext>
                  </a:extLst>
                </a:gridCol>
              </a:tblGrid>
              <a:tr h="859117">
                <a:tc>
                  <a:txBody>
                    <a:bodyPr/>
                    <a:lstStyle/>
                    <a:p>
                      <a:endParaRPr lang="en-GB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Mean baseline score per point.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Mean post intervention score per point.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Difference. </a:t>
                      </a:r>
                    </a:p>
                    <a:p>
                      <a:endParaRPr lang="en-GB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7809772"/>
                  </a:ext>
                </a:extLst>
              </a:tr>
              <a:tr h="330430">
                <a:tc>
                  <a:txBody>
                    <a:bodyPr/>
                    <a:lstStyle/>
                    <a:p>
                      <a:r>
                        <a:rPr lang="en-GB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Control group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0.87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0.89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2.47%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2214379"/>
                  </a:ext>
                </a:extLst>
              </a:tr>
              <a:tr h="330430">
                <a:tc>
                  <a:txBody>
                    <a:bodyPr/>
                    <a:lstStyle/>
                    <a:p>
                      <a:r>
                        <a:rPr lang="en-GB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Intervention group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0.85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0.91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7.50%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424369"/>
                  </a:ext>
                </a:extLst>
              </a:tr>
              <a:tr h="462601">
                <a:tc gridSpan="4">
                  <a:txBody>
                    <a:bodyPr/>
                    <a:lstStyle/>
                    <a:p>
                      <a:pPr algn="ctr"/>
                      <a:r>
                        <a:rPr lang="en-GB" sz="1800" b="1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NOT STATISTICALLY SIGNIFICANT!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4992459"/>
                  </a:ext>
                </a:extLst>
              </a:tr>
            </a:tbl>
          </a:graphicData>
        </a:graphic>
      </p:graphicFrame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D7EF6BF4-6C1B-65CA-D801-2E35DD7E47F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91335750"/>
              </p:ext>
            </p:extLst>
          </p:nvPr>
        </p:nvGraphicFramePr>
        <p:xfrm>
          <a:off x="8337612" y="4272344"/>
          <a:ext cx="3568700" cy="2425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BE691BBC-5212-9AB9-E18E-8A4C881C60C4}"/>
              </a:ext>
            </a:extLst>
          </p:cNvPr>
          <p:cNvSpPr/>
          <p:nvPr/>
        </p:nvSpPr>
        <p:spPr>
          <a:xfrm>
            <a:off x="157728" y="1092032"/>
            <a:ext cx="3899560" cy="488662"/>
          </a:xfrm>
          <a:prstGeom prst="roundRect">
            <a:avLst/>
          </a:prstGeom>
          <a:solidFill>
            <a:srgbClr val="00206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i="1" dirty="0">
                <a:latin typeface="Arial" panose="020B0604020202020204" pitchFamily="34" charset="0"/>
                <a:cs typeface="Arial" panose="020B0604020202020204" pitchFamily="34" charset="0"/>
              </a:rPr>
              <a:t>Self-efficacy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095179B8-4782-F0C4-746E-563F180A04B7}"/>
              </a:ext>
            </a:extLst>
          </p:cNvPr>
          <p:cNvSpPr/>
          <p:nvPr/>
        </p:nvSpPr>
        <p:spPr>
          <a:xfrm>
            <a:off x="4146212" y="1110333"/>
            <a:ext cx="3899560" cy="470361"/>
          </a:xfrm>
          <a:prstGeom prst="roundRect">
            <a:avLst/>
          </a:prstGeom>
          <a:solidFill>
            <a:srgbClr val="00206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i="1" dirty="0">
                <a:latin typeface="Arial" panose="020B0604020202020204" pitchFamily="34" charset="0"/>
                <a:cs typeface="Arial" panose="020B0604020202020204" pitchFamily="34" charset="0"/>
              </a:rPr>
              <a:t>Knowledge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143B22D0-EEDC-A763-C29F-A5970E9922B1}"/>
              </a:ext>
            </a:extLst>
          </p:cNvPr>
          <p:cNvSpPr/>
          <p:nvPr/>
        </p:nvSpPr>
        <p:spPr>
          <a:xfrm>
            <a:off x="8134696" y="1092032"/>
            <a:ext cx="3899560" cy="470362"/>
          </a:xfrm>
          <a:prstGeom prst="roundRect">
            <a:avLst/>
          </a:prstGeom>
          <a:solidFill>
            <a:srgbClr val="00206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i="1" dirty="0">
                <a:latin typeface="Arial" panose="020B0604020202020204" pitchFamily="34" charset="0"/>
                <a:cs typeface="Arial" panose="020B0604020202020204" pitchFamily="34" charset="0"/>
              </a:rPr>
              <a:t>Manual skills</a:t>
            </a:r>
          </a:p>
        </p:txBody>
      </p:sp>
    </p:spTree>
    <p:extLst>
      <p:ext uri="{BB962C8B-B14F-4D97-AF65-F5344CB8AC3E}">
        <p14:creationId xmlns:p14="http://schemas.microsoft.com/office/powerpoint/2010/main" val="30456085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4C2E11-BD69-3795-6CF0-D97598A662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BD904A5-4CA2-46FD-A1FD-7686BDA55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7078" y="1365328"/>
            <a:ext cx="5314122" cy="4717972"/>
          </a:xfrm>
        </p:spPr>
        <p:txBody>
          <a:bodyPr>
            <a:normAutofit/>
          </a:bodyPr>
          <a:lstStyle/>
          <a:p>
            <a:r>
              <a:rPr lang="en-GB" dirty="0"/>
              <a:t>Findings: </a:t>
            </a:r>
          </a:p>
          <a:p>
            <a:pPr lvl="1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Significant S.E increase-Intervention.</a:t>
            </a:r>
          </a:p>
          <a:p>
            <a:pPr lvl="1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Knowledge and Skills increase – Intervention.</a:t>
            </a:r>
          </a:p>
          <a:p>
            <a:pPr lvl="1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Significant correlation between Skills and S.E. - Intervention.</a:t>
            </a:r>
          </a:p>
          <a:p>
            <a:pPr lvl="1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Correlation with Knowledge and S.E.– Intervention.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A6901D0-15D7-DE87-F784-0EEB5F5DD63B}"/>
              </a:ext>
            </a:extLst>
          </p:cNvPr>
          <p:cNvCxnSpPr>
            <a:cxnSpLocks/>
          </p:cNvCxnSpPr>
          <p:nvPr/>
        </p:nvCxnSpPr>
        <p:spPr>
          <a:xfrm flipH="1">
            <a:off x="0" y="1092031"/>
            <a:ext cx="12192000" cy="0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2">
            <a:extLst>
              <a:ext uri="{FF2B5EF4-FFF2-40B4-BE49-F238E27FC236}">
                <a16:creationId xmlns:a16="http://schemas.microsoft.com/office/drawing/2014/main" id="{D79E11C2-15D2-9038-E54E-56C7350BF2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4646"/>
            <a:ext cx="10515600" cy="757386"/>
          </a:xfrm>
        </p:spPr>
        <p:txBody>
          <a:bodyPr/>
          <a:lstStyle/>
          <a:p>
            <a:r>
              <a:rPr lang="en-GB" dirty="0"/>
              <a:t>Quantitative Results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7A83BF34-6263-393C-12A8-3AE6B0B80946}"/>
              </a:ext>
            </a:extLst>
          </p:cNvPr>
          <p:cNvSpPr/>
          <p:nvPr/>
        </p:nvSpPr>
        <p:spPr>
          <a:xfrm rot="1307249">
            <a:off x="9148887" y="544259"/>
            <a:ext cx="2201462" cy="854817"/>
          </a:xfrm>
          <a:prstGeom prst="roundRect">
            <a:avLst/>
          </a:prstGeom>
          <a:solidFill>
            <a:srgbClr val="00206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Continuous formative feedback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5B4B8680-1CD3-F2CF-464A-3D6090CFB20F}"/>
              </a:ext>
            </a:extLst>
          </p:cNvPr>
          <p:cNvSpPr/>
          <p:nvPr/>
        </p:nvSpPr>
        <p:spPr>
          <a:xfrm rot="20144051">
            <a:off x="6163159" y="478375"/>
            <a:ext cx="2201462" cy="800100"/>
          </a:xfrm>
          <a:prstGeom prst="roundRect">
            <a:avLst/>
          </a:prstGeom>
          <a:solidFill>
            <a:srgbClr val="00206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Is insight learning?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8DE60D6-C195-6BFD-F214-45FEF6A3E1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0952568"/>
              </p:ext>
            </p:extLst>
          </p:nvPr>
        </p:nvGraphicFramePr>
        <p:xfrm>
          <a:off x="5893523" y="1847899"/>
          <a:ext cx="6166592" cy="4901593"/>
        </p:xfrm>
        <a:graphic>
          <a:graphicData uri="http://schemas.openxmlformats.org/drawingml/2006/table">
            <a:tbl>
              <a:tblPr firstRow="1" firstCol="1" bandRow="1"/>
              <a:tblGrid>
                <a:gridCol w="1540971">
                  <a:extLst>
                    <a:ext uri="{9D8B030D-6E8A-4147-A177-3AD203B41FA5}">
                      <a16:colId xmlns:a16="http://schemas.microsoft.com/office/drawing/2014/main" val="3090608130"/>
                    </a:ext>
                  </a:extLst>
                </a:gridCol>
                <a:gridCol w="1540971">
                  <a:extLst>
                    <a:ext uri="{9D8B030D-6E8A-4147-A177-3AD203B41FA5}">
                      <a16:colId xmlns:a16="http://schemas.microsoft.com/office/drawing/2014/main" val="3333472584"/>
                    </a:ext>
                  </a:extLst>
                </a:gridCol>
                <a:gridCol w="1540971">
                  <a:extLst>
                    <a:ext uri="{9D8B030D-6E8A-4147-A177-3AD203B41FA5}">
                      <a16:colId xmlns:a16="http://schemas.microsoft.com/office/drawing/2014/main" val="36441583"/>
                    </a:ext>
                  </a:extLst>
                </a:gridCol>
                <a:gridCol w="1543679">
                  <a:extLst>
                    <a:ext uri="{9D8B030D-6E8A-4147-A177-3AD203B41FA5}">
                      <a16:colId xmlns:a16="http://schemas.microsoft.com/office/drawing/2014/main" val="3984629786"/>
                    </a:ext>
                  </a:extLst>
                </a:gridCol>
              </a:tblGrid>
              <a:tr h="253198"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 b="1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Kendall’s Tau Correlation</a:t>
                      </a:r>
                      <a:endParaRPr lang="en-GB" sz="14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4675418"/>
                  </a:ext>
                </a:extLst>
              </a:tr>
              <a:tr h="4985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=Negative significant</a:t>
                      </a:r>
                      <a:endParaRPr lang="en-GB" sz="1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= Negative not significant</a:t>
                      </a:r>
                      <a:endParaRPr lang="en-GB" sz="1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2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= Positive not significant</a:t>
                      </a:r>
                      <a:endParaRPr lang="en-GB" sz="1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F0C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= Positive Significant</a:t>
                      </a:r>
                      <a:endParaRPr lang="en-GB" sz="1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4401253"/>
                  </a:ext>
                </a:extLst>
              </a:tr>
              <a:tr h="5159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 b="1" kern="10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Correlation factors</a:t>
                      </a:r>
                      <a:endParaRPr lang="en-GB" sz="1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 b="1" kern="10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Control group (co-eff) (Sig)</a:t>
                      </a:r>
                      <a:endParaRPr lang="en-GB" sz="1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 b="1" kern="10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Intervention group (co-eff) (Sig)</a:t>
                      </a:r>
                      <a:endParaRPr lang="en-GB" sz="1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 b="1" kern="10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Sample size (C), (I)</a:t>
                      </a:r>
                      <a:endParaRPr lang="en-GB" sz="1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65577886"/>
                  </a:ext>
                </a:extLst>
              </a:tr>
              <a:tr h="67031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 kern="10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Base S.E. to Base Total Knowledge correct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(0.052) (0.758)</a:t>
                      </a:r>
                      <a:endParaRPr lang="en-GB" sz="1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F0C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(0.027) (0.822)</a:t>
                      </a:r>
                      <a:endParaRPr lang="en-GB" sz="1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F0C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 kern="10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41 (21)(20)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70630912"/>
                  </a:ext>
                </a:extLst>
              </a:tr>
              <a:tr h="67031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 kern="10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post S.E. to post Total Knowledge correct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(-0.094) (0.563)</a:t>
                      </a:r>
                      <a:endParaRPr lang="en-GB" sz="1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2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(0.133) (0.429)</a:t>
                      </a:r>
                      <a:endParaRPr lang="en-GB" sz="1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F0C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 kern="10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41 (21)(20)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94651357"/>
                  </a:ext>
                </a:extLst>
              </a:tr>
              <a:tr h="4413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 kern="10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Base S.E. to Base Skills test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(-0.030) (0.855)</a:t>
                      </a:r>
                      <a:endParaRPr lang="en-GB" sz="1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2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(-0.097) (0.572)</a:t>
                      </a:r>
                      <a:endParaRPr lang="en-GB" sz="1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2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 kern="10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40 (21)(19)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14766462"/>
                  </a:ext>
                </a:extLst>
              </a:tr>
              <a:tr h="4413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 kern="10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Post S.E. to Post Skills test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(-0.129) (0.428)</a:t>
                      </a:r>
                      <a:endParaRPr lang="en-GB" sz="1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2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(0.385) (0.027)</a:t>
                      </a:r>
                      <a:endParaRPr lang="en-GB" sz="1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 kern="10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40 (21)(19)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38252959"/>
                  </a:ext>
                </a:extLst>
              </a:tr>
              <a:tr h="5159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 kern="10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Base Knowledge to Base Skills test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(0.318) (0.062)</a:t>
                      </a:r>
                      <a:endParaRPr lang="en-GB" sz="1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F0C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(0.331) (0.056)</a:t>
                      </a:r>
                      <a:endParaRPr lang="en-GB" sz="1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F0C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 kern="10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40 (21)(19)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4860909"/>
                  </a:ext>
                </a:extLst>
              </a:tr>
              <a:tr h="5159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 kern="10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Post knowledge to post skills test.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(0.232) (0.159)</a:t>
                      </a:r>
                      <a:endParaRPr lang="en-GB" sz="1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F0C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(0.338) (0.058)</a:t>
                      </a:r>
                      <a:endParaRPr lang="en-GB" sz="1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F0C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40 (21) (19)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844680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180250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D3793B-6CB1-487A-F002-030D2250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4DE0074-9D35-5A1B-2049-11FBFAA716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7078" y="1365328"/>
            <a:ext cx="4092081" cy="2991011"/>
          </a:xfrm>
        </p:spPr>
        <p:txBody>
          <a:bodyPr>
            <a:normAutofit/>
          </a:bodyPr>
          <a:lstStyle/>
          <a:p>
            <a:r>
              <a:rPr lang="en-GB" dirty="0"/>
              <a:t>Focus groups.</a:t>
            </a:r>
          </a:p>
          <a:p>
            <a:r>
              <a:rPr lang="en-GB" dirty="0"/>
              <a:t>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dentify strengths and weaknesses of and areas to improve:</a:t>
            </a:r>
          </a:p>
          <a:p>
            <a:pPr lvl="1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Equipment,</a:t>
            </a:r>
          </a:p>
          <a:p>
            <a:pPr lvl="1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Exercises,</a:t>
            </a:r>
          </a:p>
          <a:p>
            <a:pPr lvl="1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Evaluation toolkit.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7B0F4C7-5396-CCAF-58AD-A1882D9B9743}"/>
              </a:ext>
            </a:extLst>
          </p:cNvPr>
          <p:cNvCxnSpPr>
            <a:cxnSpLocks/>
          </p:cNvCxnSpPr>
          <p:nvPr/>
        </p:nvCxnSpPr>
        <p:spPr>
          <a:xfrm flipH="1">
            <a:off x="0" y="1092031"/>
            <a:ext cx="12192000" cy="0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2">
            <a:extLst>
              <a:ext uri="{FF2B5EF4-FFF2-40B4-BE49-F238E27FC236}">
                <a16:creationId xmlns:a16="http://schemas.microsoft.com/office/drawing/2014/main" id="{41221958-7840-B21D-89D4-FFDE9F31C9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4646"/>
            <a:ext cx="10515600" cy="757386"/>
          </a:xfrm>
        </p:spPr>
        <p:txBody>
          <a:bodyPr/>
          <a:lstStyle/>
          <a:p>
            <a:r>
              <a:rPr lang="en-GB" dirty="0"/>
              <a:t>Qualitative feedback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BE632381-C36C-FB16-1547-250FB78AAF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6587033"/>
              </p:ext>
            </p:extLst>
          </p:nvPr>
        </p:nvGraphicFramePr>
        <p:xfrm>
          <a:off x="477078" y="4401831"/>
          <a:ext cx="5502213" cy="152862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84665">
                  <a:extLst>
                    <a:ext uri="{9D8B030D-6E8A-4147-A177-3AD203B41FA5}">
                      <a16:colId xmlns:a16="http://schemas.microsoft.com/office/drawing/2014/main" val="2624140314"/>
                    </a:ext>
                  </a:extLst>
                </a:gridCol>
                <a:gridCol w="640939">
                  <a:extLst>
                    <a:ext uri="{9D8B030D-6E8A-4147-A177-3AD203B41FA5}">
                      <a16:colId xmlns:a16="http://schemas.microsoft.com/office/drawing/2014/main" val="3859359074"/>
                    </a:ext>
                  </a:extLst>
                </a:gridCol>
                <a:gridCol w="611357">
                  <a:extLst>
                    <a:ext uri="{9D8B030D-6E8A-4147-A177-3AD203B41FA5}">
                      <a16:colId xmlns:a16="http://schemas.microsoft.com/office/drawing/2014/main" val="2261659445"/>
                    </a:ext>
                  </a:extLst>
                </a:gridCol>
                <a:gridCol w="1015641">
                  <a:extLst>
                    <a:ext uri="{9D8B030D-6E8A-4147-A177-3AD203B41FA5}">
                      <a16:colId xmlns:a16="http://schemas.microsoft.com/office/drawing/2014/main" val="2922010587"/>
                    </a:ext>
                  </a:extLst>
                </a:gridCol>
                <a:gridCol w="1449508">
                  <a:extLst>
                    <a:ext uri="{9D8B030D-6E8A-4147-A177-3AD203B41FA5}">
                      <a16:colId xmlns:a16="http://schemas.microsoft.com/office/drawing/2014/main" val="2773199949"/>
                    </a:ext>
                  </a:extLst>
                </a:gridCol>
                <a:gridCol w="700103">
                  <a:extLst>
                    <a:ext uri="{9D8B030D-6E8A-4147-A177-3AD203B41FA5}">
                      <a16:colId xmlns:a16="http://schemas.microsoft.com/office/drawing/2014/main" val="609306892"/>
                    </a:ext>
                  </a:extLst>
                </a:gridCol>
              </a:tblGrid>
              <a:tr h="2123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800" kern="100" dirty="0">
                          <a:effectLst/>
                        </a:rPr>
                        <a:t> </a:t>
                      </a:r>
                      <a:endParaRPr lang="en-GB" sz="1800" kern="100" dirty="0">
                        <a:effectLst/>
                        <a:latin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800" kern="100" dirty="0">
                          <a:effectLst/>
                        </a:rPr>
                        <a:t>BDS</a:t>
                      </a:r>
                      <a:endParaRPr lang="en-GB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800" kern="100" dirty="0">
                          <a:effectLst/>
                        </a:rPr>
                        <a:t>BSc</a:t>
                      </a:r>
                      <a:endParaRPr lang="en-GB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800" kern="100" dirty="0">
                          <a:effectLst/>
                        </a:rPr>
                        <a:t>Control</a:t>
                      </a:r>
                      <a:endParaRPr lang="en-GB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800" kern="100" dirty="0">
                          <a:effectLst/>
                        </a:rPr>
                        <a:t>Intervention</a:t>
                      </a:r>
                      <a:endParaRPr lang="en-GB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800" kern="100" dirty="0">
                          <a:effectLst/>
                        </a:rPr>
                        <a:t>Total</a:t>
                      </a:r>
                      <a:endParaRPr lang="en-GB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44014156"/>
                  </a:ext>
                </a:extLst>
              </a:tr>
              <a:tr h="3109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800" kern="100" dirty="0">
                          <a:effectLst/>
                        </a:rPr>
                        <a:t>Group 1</a:t>
                      </a:r>
                      <a:endParaRPr lang="en-GB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800" kern="100" dirty="0">
                          <a:effectLst/>
                        </a:rPr>
                        <a:t>5</a:t>
                      </a:r>
                      <a:endParaRPr lang="en-GB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800" kern="100" dirty="0">
                          <a:effectLst/>
                        </a:rPr>
                        <a:t>2</a:t>
                      </a:r>
                      <a:endParaRPr lang="en-GB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800" kern="100" dirty="0">
                          <a:effectLst/>
                        </a:rPr>
                        <a:t>4</a:t>
                      </a:r>
                      <a:endParaRPr lang="en-GB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800" kern="100" dirty="0">
                          <a:effectLst/>
                        </a:rPr>
                        <a:t>3</a:t>
                      </a:r>
                      <a:endParaRPr lang="en-GB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800" kern="100" dirty="0">
                          <a:effectLst/>
                        </a:rPr>
                        <a:t>7</a:t>
                      </a:r>
                      <a:endParaRPr lang="en-GB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81243000"/>
                  </a:ext>
                </a:extLst>
              </a:tr>
              <a:tr h="3109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800" kern="100" dirty="0">
                          <a:effectLst/>
                        </a:rPr>
                        <a:t>Group 2</a:t>
                      </a:r>
                      <a:endParaRPr lang="en-GB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800" kern="100" dirty="0">
                          <a:effectLst/>
                        </a:rPr>
                        <a:t>8</a:t>
                      </a:r>
                      <a:endParaRPr lang="en-GB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800" kern="100" dirty="0">
                          <a:effectLst/>
                        </a:rPr>
                        <a:t>0</a:t>
                      </a:r>
                      <a:endParaRPr lang="en-GB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800" kern="100" dirty="0">
                          <a:effectLst/>
                        </a:rPr>
                        <a:t>2</a:t>
                      </a:r>
                      <a:endParaRPr lang="en-GB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800" kern="100" dirty="0">
                          <a:effectLst/>
                        </a:rPr>
                        <a:t>6</a:t>
                      </a:r>
                      <a:endParaRPr lang="en-GB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800" kern="100" dirty="0">
                          <a:effectLst/>
                        </a:rPr>
                        <a:t>8</a:t>
                      </a:r>
                      <a:endParaRPr lang="en-GB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22753"/>
                  </a:ext>
                </a:extLst>
              </a:tr>
              <a:tr h="3109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800" kern="100" dirty="0">
                          <a:effectLst/>
                        </a:rPr>
                        <a:t>Group 3</a:t>
                      </a:r>
                      <a:endParaRPr lang="en-GB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800" kern="100" dirty="0">
                          <a:effectLst/>
                        </a:rPr>
                        <a:t>9</a:t>
                      </a:r>
                      <a:endParaRPr lang="en-GB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800" kern="100" dirty="0">
                          <a:effectLst/>
                        </a:rPr>
                        <a:t>0</a:t>
                      </a:r>
                      <a:endParaRPr lang="en-GB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800" kern="100" dirty="0">
                          <a:effectLst/>
                        </a:rPr>
                        <a:t>5</a:t>
                      </a:r>
                      <a:endParaRPr lang="en-GB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800" kern="100" dirty="0">
                          <a:effectLst/>
                        </a:rPr>
                        <a:t>4</a:t>
                      </a:r>
                      <a:endParaRPr lang="en-GB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800" kern="100" dirty="0">
                          <a:effectLst/>
                        </a:rPr>
                        <a:t>9</a:t>
                      </a:r>
                      <a:endParaRPr lang="en-GB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49488650"/>
                  </a:ext>
                </a:extLst>
              </a:tr>
              <a:tr h="2123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800" b="1" kern="100" dirty="0">
                          <a:effectLst/>
                        </a:rPr>
                        <a:t>Total</a:t>
                      </a:r>
                      <a:endParaRPr lang="en-GB" sz="1800" b="1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800" b="1" kern="100" dirty="0">
                          <a:effectLst/>
                        </a:rPr>
                        <a:t>22</a:t>
                      </a:r>
                      <a:endParaRPr lang="en-GB" sz="1800" b="1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800" b="1" kern="100" dirty="0">
                          <a:effectLst/>
                        </a:rPr>
                        <a:t>2</a:t>
                      </a:r>
                      <a:endParaRPr lang="en-GB" sz="1800" b="1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800" b="1" kern="100" dirty="0">
                          <a:effectLst/>
                        </a:rPr>
                        <a:t>11</a:t>
                      </a:r>
                      <a:endParaRPr lang="en-GB" sz="1800" b="1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800" b="1" kern="100" dirty="0">
                          <a:effectLst/>
                        </a:rPr>
                        <a:t>13</a:t>
                      </a:r>
                      <a:endParaRPr lang="en-GB" sz="1800" b="1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800" b="1" kern="100" dirty="0">
                          <a:effectLst/>
                        </a:rPr>
                        <a:t>24</a:t>
                      </a:r>
                      <a:endParaRPr lang="en-GB" sz="1800" b="1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5882695"/>
                  </a:ext>
                </a:extLst>
              </a:tr>
            </a:tbl>
          </a:graphicData>
        </a:graphic>
      </p:graphicFrame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3BFF1FD4-C298-7597-C026-76EDAB5B31E6}"/>
              </a:ext>
            </a:extLst>
          </p:cNvPr>
          <p:cNvSpPr/>
          <p:nvPr/>
        </p:nvSpPr>
        <p:spPr>
          <a:xfrm>
            <a:off x="7622842" y="3601731"/>
            <a:ext cx="2760453" cy="800100"/>
          </a:xfrm>
          <a:prstGeom prst="roundRect">
            <a:avLst/>
          </a:prstGeom>
          <a:solidFill>
            <a:srgbClr val="0070C0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i="1" dirty="0">
                <a:latin typeface="Arial" panose="020B0604020202020204" pitchFamily="34" charset="0"/>
                <a:cs typeface="Arial" panose="020B0604020202020204" pitchFamily="34" charset="0"/>
              </a:rPr>
              <a:t>Equipment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490208C2-ABDC-4BA9-3AC7-68B9B4FBBBFF}"/>
              </a:ext>
            </a:extLst>
          </p:cNvPr>
          <p:cNvSpPr/>
          <p:nvPr/>
        </p:nvSpPr>
        <p:spPr>
          <a:xfrm>
            <a:off x="9861127" y="2678619"/>
            <a:ext cx="2201462" cy="757386"/>
          </a:xfrm>
          <a:prstGeom prst="roundRect">
            <a:avLst/>
          </a:prstGeom>
          <a:solidFill>
            <a:srgbClr val="00B050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Pen replicating ergonomics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829651FD-E04D-3005-0A5E-53FDEA6D2CD9}"/>
              </a:ext>
            </a:extLst>
          </p:cNvPr>
          <p:cNvSpPr/>
          <p:nvPr/>
        </p:nvSpPr>
        <p:spPr>
          <a:xfrm>
            <a:off x="4932280" y="2684109"/>
            <a:ext cx="2201462" cy="462127"/>
          </a:xfrm>
          <a:prstGeom prst="roundRect">
            <a:avLst/>
          </a:prstGeom>
          <a:solidFill>
            <a:srgbClr val="00B050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Easy to assemble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BDA2B38A-D119-423A-FFDF-EBA1CFFB4A3F}"/>
              </a:ext>
            </a:extLst>
          </p:cNvPr>
          <p:cNvSpPr/>
          <p:nvPr/>
        </p:nvSpPr>
        <p:spPr>
          <a:xfrm>
            <a:off x="9828231" y="5417848"/>
            <a:ext cx="2201462" cy="948088"/>
          </a:xfrm>
          <a:prstGeom prst="roundRect">
            <a:avLst/>
          </a:prstGeom>
          <a:solidFill>
            <a:srgbClr val="C00000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Pen insert complicating and limiting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2C77EBD1-4009-F46A-589E-D8ABE5D90D67}"/>
              </a:ext>
            </a:extLst>
          </p:cNvPr>
          <p:cNvSpPr/>
          <p:nvPr/>
        </p:nvSpPr>
        <p:spPr>
          <a:xfrm>
            <a:off x="7763774" y="5553242"/>
            <a:ext cx="1878832" cy="721457"/>
          </a:xfrm>
          <a:prstGeom prst="roundRect">
            <a:avLst/>
          </a:prstGeom>
          <a:solidFill>
            <a:srgbClr val="C00000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3D print tolerance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539F4CE9-AC85-F2DC-0A82-6C25206A78C9}"/>
              </a:ext>
            </a:extLst>
          </p:cNvPr>
          <p:cNvSpPr/>
          <p:nvPr/>
        </p:nvSpPr>
        <p:spPr>
          <a:xfrm>
            <a:off x="4252823" y="1111303"/>
            <a:ext cx="7809766" cy="1413190"/>
          </a:xfrm>
          <a:prstGeom prst="roundRect">
            <a:avLst/>
          </a:prstGeom>
          <a:solidFill>
            <a:srgbClr val="00206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i="1" dirty="0">
                <a:latin typeface="Arial" panose="020B0604020202020204" pitchFamily="34" charset="0"/>
                <a:cs typeface="Arial" panose="020B0604020202020204" pitchFamily="34" charset="0"/>
              </a:rPr>
              <a:t>“When I picked up my handpiece I was able to hold it much more comfortably than I think I would have been if I hadn’t had practice.”</a:t>
            </a:r>
          </a:p>
          <a:p>
            <a:pPr algn="ctr"/>
            <a:r>
              <a:rPr lang="en-GB" sz="2000" i="1" dirty="0">
                <a:latin typeface="Arial" panose="020B0604020202020204" pitchFamily="34" charset="0"/>
                <a:cs typeface="Arial" panose="020B0604020202020204" pitchFamily="34" charset="0"/>
              </a:rPr>
              <a:t>“A good simulation of how it would be realistically. Like how you would do it with a patient”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FD5983C5-9A7A-6E5E-040E-EAB815ECB9C1}"/>
              </a:ext>
            </a:extLst>
          </p:cNvPr>
          <p:cNvSpPr/>
          <p:nvPr/>
        </p:nvSpPr>
        <p:spPr>
          <a:xfrm>
            <a:off x="6113457" y="4723420"/>
            <a:ext cx="2201462" cy="694428"/>
          </a:xfrm>
          <a:prstGeom prst="roundRect">
            <a:avLst/>
          </a:prstGeom>
          <a:solidFill>
            <a:srgbClr val="C00000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Lack of cheeks and adjustability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77D78290-EF37-C641-2FFB-1C1D756E8043}"/>
              </a:ext>
            </a:extLst>
          </p:cNvPr>
          <p:cNvCxnSpPr>
            <a:stCxn id="13" idx="0"/>
            <a:endCxn id="17" idx="2"/>
          </p:cNvCxnSpPr>
          <p:nvPr/>
        </p:nvCxnSpPr>
        <p:spPr>
          <a:xfrm flipH="1" flipV="1">
            <a:off x="6033011" y="3146236"/>
            <a:ext cx="2970058" cy="455495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B96FCD9-FC88-11B0-9D58-0EFFCFFFFE6E}"/>
              </a:ext>
            </a:extLst>
          </p:cNvPr>
          <p:cNvCxnSpPr>
            <a:cxnSpLocks/>
            <a:stCxn id="13" idx="0"/>
            <a:endCxn id="15" idx="2"/>
          </p:cNvCxnSpPr>
          <p:nvPr/>
        </p:nvCxnSpPr>
        <p:spPr>
          <a:xfrm flipV="1">
            <a:off x="9003069" y="3436005"/>
            <a:ext cx="1958789" cy="165726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EF7BABF-3715-A78A-4B52-5025600775A0}"/>
              </a:ext>
            </a:extLst>
          </p:cNvPr>
          <p:cNvCxnSpPr>
            <a:cxnSpLocks/>
            <a:stCxn id="13" idx="2"/>
            <a:endCxn id="27" idx="0"/>
          </p:cNvCxnSpPr>
          <p:nvPr/>
        </p:nvCxnSpPr>
        <p:spPr>
          <a:xfrm flipH="1">
            <a:off x="7214188" y="4401831"/>
            <a:ext cx="1788881" cy="321589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5B115175-9B68-D55E-18F3-6FAD32A53F98}"/>
              </a:ext>
            </a:extLst>
          </p:cNvPr>
          <p:cNvCxnSpPr>
            <a:cxnSpLocks/>
            <a:stCxn id="21" idx="0"/>
            <a:endCxn id="13" idx="2"/>
          </p:cNvCxnSpPr>
          <p:nvPr/>
        </p:nvCxnSpPr>
        <p:spPr>
          <a:xfrm flipV="1">
            <a:off x="8703190" y="4401831"/>
            <a:ext cx="299879" cy="1151411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C02BBC4C-2879-D7CA-97FE-D3D2D967ABB2}"/>
              </a:ext>
            </a:extLst>
          </p:cNvPr>
          <p:cNvCxnSpPr>
            <a:cxnSpLocks/>
            <a:stCxn id="19" idx="0"/>
            <a:endCxn id="13" idx="2"/>
          </p:cNvCxnSpPr>
          <p:nvPr/>
        </p:nvCxnSpPr>
        <p:spPr>
          <a:xfrm flipH="1" flipV="1">
            <a:off x="9003069" y="4401831"/>
            <a:ext cx="1925893" cy="1016017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2C577E71-C242-5477-BD71-2EF2F57AB11B}"/>
              </a:ext>
            </a:extLst>
          </p:cNvPr>
          <p:cNvSpPr/>
          <p:nvPr/>
        </p:nvSpPr>
        <p:spPr>
          <a:xfrm>
            <a:off x="10492071" y="4300250"/>
            <a:ext cx="1534775" cy="694428"/>
          </a:xfrm>
          <a:prstGeom prst="roundRect">
            <a:avLst/>
          </a:prstGeom>
          <a:solidFill>
            <a:srgbClr val="C00000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Ink issues</a:t>
            </a: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1F8CE48A-6421-9F8D-3172-E425EBA8A532}"/>
              </a:ext>
            </a:extLst>
          </p:cNvPr>
          <p:cNvCxnSpPr>
            <a:cxnSpLocks/>
            <a:stCxn id="48" idx="1"/>
            <a:endCxn id="13" idx="2"/>
          </p:cNvCxnSpPr>
          <p:nvPr/>
        </p:nvCxnSpPr>
        <p:spPr>
          <a:xfrm flipH="1" flipV="1">
            <a:off x="9003069" y="4401831"/>
            <a:ext cx="1489002" cy="245633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54041D96-D38F-2291-C3C4-3CC815A769D0}"/>
              </a:ext>
            </a:extLst>
          </p:cNvPr>
          <p:cNvSpPr/>
          <p:nvPr/>
        </p:nvSpPr>
        <p:spPr>
          <a:xfrm>
            <a:off x="7413237" y="2678619"/>
            <a:ext cx="2201462" cy="462127"/>
          </a:xfrm>
          <a:prstGeom prst="roundRect">
            <a:avLst/>
          </a:prstGeom>
          <a:solidFill>
            <a:srgbClr val="00B050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Realistic simulation</a:t>
            </a:r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C220D52A-D149-9934-137D-7A38B4914487}"/>
              </a:ext>
            </a:extLst>
          </p:cNvPr>
          <p:cNvCxnSpPr>
            <a:cxnSpLocks/>
            <a:stCxn id="13" idx="0"/>
            <a:endCxn id="54" idx="2"/>
          </p:cNvCxnSpPr>
          <p:nvPr/>
        </p:nvCxnSpPr>
        <p:spPr>
          <a:xfrm flipH="1" flipV="1">
            <a:off x="8513968" y="3140746"/>
            <a:ext cx="489101" cy="460985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24839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80B048-F48D-1227-8EEC-1C3D893E3F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E6A30ED-5BCE-E267-313B-2E4E53443E8D}"/>
              </a:ext>
            </a:extLst>
          </p:cNvPr>
          <p:cNvCxnSpPr>
            <a:cxnSpLocks/>
          </p:cNvCxnSpPr>
          <p:nvPr/>
        </p:nvCxnSpPr>
        <p:spPr>
          <a:xfrm flipH="1">
            <a:off x="0" y="1092031"/>
            <a:ext cx="12192000" cy="0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2">
            <a:extLst>
              <a:ext uri="{FF2B5EF4-FFF2-40B4-BE49-F238E27FC236}">
                <a16:creationId xmlns:a16="http://schemas.microsoft.com/office/drawing/2014/main" id="{633CE91D-D335-210F-03BA-290382465E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4646"/>
            <a:ext cx="10515600" cy="757386"/>
          </a:xfrm>
        </p:spPr>
        <p:txBody>
          <a:bodyPr/>
          <a:lstStyle/>
          <a:p>
            <a:r>
              <a:rPr lang="en-GB" dirty="0"/>
              <a:t>Qualitative feedback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34277B7-72C0-ABBA-4D31-426A5D08C4EB}"/>
              </a:ext>
            </a:extLst>
          </p:cNvPr>
          <p:cNvSpPr/>
          <p:nvPr/>
        </p:nvSpPr>
        <p:spPr>
          <a:xfrm>
            <a:off x="2666878" y="4474295"/>
            <a:ext cx="4825875" cy="854817"/>
          </a:xfrm>
          <a:prstGeom prst="roundRect">
            <a:avLst/>
          </a:prstGeom>
          <a:solidFill>
            <a:srgbClr val="0070C0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i="1" dirty="0">
                <a:latin typeface="Arial" panose="020B0604020202020204" pitchFamily="34" charset="0"/>
                <a:cs typeface="Arial" panose="020B0604020202020204" pitchFamily="34" charset="0"/>
              </a:rPr>
              <a:t>Exercises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7830F484-8074-74D8-D7F8-9CDABD26E070}"/>
              </a:ext>
            </a:extLst>
          </p:cNvPr>
          <p:cNvSpPr/>
          <p:nvPr/>
        </p:nvSpPr>
        <p:spPr>
          <a:xfrm>
            <a:off x="8740046" y="4611805"/>
            <a:ext cx="1668105" cy="579799"/>
          </a:xfrm>
          <a:prstGeom prst="roundRect">
            <a:avLst/>
          </a:prstGeom>
          <a:solidFill>
            <a:schemeClr val="accent1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Cusps</a:t>
            </a: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D1CB4189-DD50-5885-B960-8D076C99C217}"/>
              </a:ext>
            </a:extLst>
          </p:cNvPr>
          <p:cNvSpPr/>
          <p:nvPr/>
        </p:nvSpPr>
        <p:spPr>
          <a:xfrm>
            <a:off x="10949236" y="3897015"/>
            <a:ext cx="1050364" cy="392785"/>
          </a:xfrm>
          <a:prstGeom prst="roundRect">
            <a:avLst/>
          </a:prstGeom>
          <a:solidFill>
            <a:srgbClr val="00B050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Realism</a:t>
            </a:r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CBDD0581-4F2C-A05F-A7C0-85C40A42FDF8}"/>
              </a:ext>
            </a:extLst>
          </p:cNvPr>
          <p:cNvSpPr/>
          <p:nvPr/>
        </p:nvSpPr>
        <p:spPr>
          <a:xfrm>
            <a:off x="10408151" y="2942811"/>
            <a:ext cx="1591449" cy="703087"/>
          </a:xfrm>
          <a:prstGeom prst="roundRect">
            <a:avLst/>
          </a:prstGeom>
          <a:solidFill>
            <a:srgbClr val="00B050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FDI/</a:t>
            </a:r>
          </a:p>
          <a:p>
            <a:pPr algn="ctr"/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Terminology</a:t>
            </a:r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F9A6E264-CF2B-5421-7D0C-F07D624E7F4A}"/>
              </a:ext>
            </a:extLst>
          </p:cNvPr>
          <p:cNvSpPr/>
          <p:nvPr/>
        </p:nvSpPr>
        <p:spPr>
          <a:xfrm>
            <a:off x="148765" y="4611805"/>
            <a:ext cx="1668105" cy="579799"/>
          </a:xfrm>
          <a:prstGeom prst="roundRect">
            <a:avLst/>
          </a:prstGeom>
          <a:solidFill>
            <a:schemeClr val="accent1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Colouring</a:t>
            </a:r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D526A38A-C3B8-4602-E5E6-7810BA2CE24D}"/>
              </a:ext>
            </a:extLst>
          </p:cNvPr>
          <p:cNvSpPr/>
          <p:nvPr/>
        </p:nvSpPr>
        <p:spPr>
          <a:xfrm>
            <a:off x="2119861" y="3721845"/>
            <a:ext cx="1311774" cy="523845"/>
          </a:xfrm>
          <a:prstGeom prst="roundRect">
            <a:avLst/>
          </a:prstGeom>
          <a:solidFill>
            <a:srgbClr val="00B050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Indirect vision</a:t>
            </a:r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7C94A4F2-FA50-06B8-CE35-603F06130BCC}"/>
              </a:ext>
            </a:extLst>
          </p:cNvPr>
          <p:cNvSpPr/>
          <p:nvPr/>
        </p:nvSpPr>
        <p:spPr>
          <a:xfrm>
            <a:off x="6836866" y="2948952"/>
            <a:ext cx="1311773" cy="462127"/>
          </a:xfrm>
          <a:prstGeom prst="roundRect">
            <a:avLst/>
          </a:prstGeom>
          <a:solidFill>
            <a:srgbClr val="00B050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Posture</a:t>
            </a:r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23EFDFDB-CE03-5382-D370-0CA9A64BB897}"/>
              </a:ext>
            </a:extLst>
          </p:cNvPr>
          <p:cNvSpPr/>
          <p:nvPr/>
        </p:nvSpPr>
        <p:spPr>
          <a:xfrm>
            <a:off x="4981410" y="2942811"/>
            <a:ext cx="1668104" cy="634583"/>
          </a:xfrm>
          <a:prstGeom prst="roundRect">
            <a:avLst/>
          </a:prstGeom>
          <a:solidFill>
            <a:srgbClr val="00B050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Finger rest/ ergonomics</a:t>
            </a:r>
          </a:p>
        </p:txBody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41BDE281-B5AD-037C-284A-86F42FBA057B}"/>
              </a:ext>
            </a:extLst>
          </p:cNvPr>
          <p:cNvSpPr/>
          <p:nvPr/>
        </p:nvSpPr>
        <p:spPr>
          <a:xfrm>
            <a:off x="2510066" y="2947981"/>
            <a:ext cx="2277046" cy="634583"/>
          </a:xfrm>
          <a:prstGeom prst="roundRect">
            <a:avLst/>
          </a:prstGeom>
          <a:solidFill>
            <a:srgbClr val="00B050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Fun alternative to study</a:t>
            </a:r>
          </a:p>
        </p:txBody>
      </p:sp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69DC65BC-BCB1-921A-0758-6593264F28C4}"/>
              </a:ext>
            </a:extLst>
          </p:cNvPr>
          <p:cNvSpPr/>
          <p:nvPr/>
        </p:nvSpPr>
        <p:spPr>
          <a:xfrm>
            <a:off x="148765" y="5442344"/>
            <a:ext cx="1668105" cy="579799"/>
          </a:xfrm>
          <a:prstGeom prst="roundRect">
            <a:avLst/>
          </a:prstGeom>
          <a:solidFill>
            <a:srgbClr val="C00000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Too long, tedious</a:t>
            </a:r>
          </a:p>
        </p:txBody>
      </p:sp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56AF2D82-9404-3041-188B-ACF58F7FC985}"/>
              </a:ext>
            </a:extLst>
          </p:cNvPr>
          <p:cNvSpPr/>
          <p:nvPr/>
        </p:nvSpPr>
        <p:spPr>
          <a:xfrm>
            <a:off x="7023223" y="3662512"/>
            <a:ext cx="1311773" cy="560350"/>
          </a:xfrm>
          <a:prstGeom prst="roundRect">
            <a:avLst/>
          </a:prstGeom>
          <a:solidFill>
            <a:srgbClr val="00B050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Reflective learning</a:t>
            </a:r>
          </a:p>
        </p:txBody>
      </p:sp>
      <p:sp>
        <p:nvSpPr>
          <p:cNvPr id="60" name="Rectangle: Rounded Corners 59">
            <a:extLst>
              <a:ext uri="{FF2B5EF4-FFF2-40B4-BE49-F238E27FC236}">
                <a16:creationId xmlns:a16="http://schemas.microsoft.com/office/drawing/2014/main" id="{0F45CE33-8336-2041-8A44-47EA9D90F25A}"/>
              </a:ext>
            </a:extLst>
          </p:cNvPr>
          <p:cNvSpPr/>
          <p:nvPr/>
        </p:nvSpPr>
        <p:spPr>
          <a:xfrm>
            <a:off x="148766" y="3711136"/>
            <a:ext cx="1668105" cy="572590"/>
          </a:xfrm>
          <a:prstGeom prst="roundRect">
            <a:avLst/>
          </a:prstGeom>
          <a:solidFill>
            <a:srgbClr val="00B050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Accuracy and control</a:t>
            </a:r>
          </a:p>
        </p:txBody>
      </p:sp>
      <p:sp>
        <p:nvSpPr>
          <p:cNvPr id="62" name="Rectangle: Rounded Corners 61">
            <a:extLst>
              <a:ext uri="{FF2B5EF4-FFF2-40B4-BE49-F238E27FC236}">
                <a16:creationId xmlns:a16="http://schemas.microsoft.com/office/drawing/2014/main" id="{34448D29-F676-696E-507A-3156845BAB9A}"/>
              </a:ext>
            </a:extLst>
          </p:cNvPr>
          <p:cNvSpPr/>
          <p:nvPr/>
        </p:nvSpPr>
        <p:spPr>
          <a:xfrm>
            <a:off x="8664932" y="2946392"/>
            <a:ext cx="1591449" cy="873691"/>
          </a:xfrm>
          <a:prstGeom prst="roundRect">
            <a:avLst/>
          </a:prstGeom>
          <a:solidFill>
            <a:srgbClr val="00B050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Anatomy/ quadrant orientation</a:t>
            </a:r>
          </a:p>
        </p:txBody>
      </p:sp>
      <p:sp>
        <p:nvSpPr>
          <p:cNvPr id="64" name="Rectangle: Rounded Corners 63">
            <a:extLst>
              <a:ext uri="{FF2B5EF4-FFF2-40B4-BE49-F238E27FC236}">
                <a16:creationId xmlns:a16="http://schemas.microsoft.com/office/drawing/2014/main" id="{2BCF6E9A-F4AB-E114-A0FA-509D668DF6E9}"/>
              </a:ext>
            </a:extLst>
          </p:cNvPr>
          <p:cNvSpPr/>
          <p:nvPr/>
        </p:nvSpPr>
        <p:spPr>
          <a:xfrm>
            <a:off x="8435576" y="5804045"/>
            <a:ext cx="2277046" cy="657204"/>
          </a:xfrm>
          <a:prstGeom prst="roundRect">
            <a:avLst/>
          </a:prstGeom>
          <a:solidFill>
            <a:srgbClr val="C00000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Instructions hard to follow</a:t>
            </a:r>
          </a:p>
        </p:txBody>
      </p:sp>
      <p:sp>
        <p:nvSpPr>
          <p:cNvPr id="66" name="Rectangle: Rounded Corners 65">
            <a:extLst>
              <a:ext uri="{FF2B5EF4-FFF2-40B4-BE49-F238E27FC236}">
                <a16:creationId xmlns:a16="http://schemas.microsoft.com/office/drawing/2014/main" id="{746B23E9-9718-3D11-C15A-AAFC2345761C}"/>
              </a:ext>
            </a:extLst>
          </p:cNvPr>
          <p:cNvSpPr/>
          <p:nvPr/>
        </p:nvSpPr>
        <p:spPr>
          <a:xfrm>
            <a:off x="3570404" y="5820900"/>
            <a:ext cx="1339127" cy="799886"/>
          </a:xfrm>
          <a:prstGeom prst="roundRect">
            <a:avLst/>
          </a:prstGeom>
          <a:solidFill>
            <a:srgbClr val="C00000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Too close to exams</a:t>
            </a:r>
          </a:p>
        </p:txBody>
      </p:sp>
      <p:sp>
        <p:nvSpPr>
          <p:cNvPr id="68" name="Rectangle: Rounded Corners 67">
            <a:extLst>
              <a:ext uri="{FF2B5EF4-FFF2-40B4-BE49-F238E27FC236}">
                <a16:creationId xmlns:a16="http://schemas.microsoft.com/office/drawing/2014/main" id="{D478A5BA-2282-DFCC-B362-3C03A107C8EB}"/>
              </a:ext>
            </a:extLst>
          </p:cNvPr>
          <p:cNvSpPr/>
          <p:nvPr/>
        </p:nvSpPr>
        <p:spPr>
          <a:xfrm>
            <a:off x="5117981" y="5765969"/>
            <a:ext cx="2374772" cy="854817"/>
          </a:xfrm>
          <a:prstGeom prst="roundRect">
            <a:avLst/>
          </a:prstGeom>
          <a:solidFill>
            <a:srgbClr val="C00000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Less exercises over longer</a:t>
            </a:r>
          </a:p>
        </p:txBody>
      </p:sp>
      <p:sp>
        <p:nvSpPr>
          <p:cNvPr id="72" name="Rectangle: Rounded Corners 71">
            <a:extLst>
              <a:ext uri="{FF2B5EF4-FFF2-40B4-BE49-F238E27FC236}">
                <a16:creationId xmlns:a16="http://schemas.microsoft.com/office/drawing/2014/main" id="{0AA6EADF-4FC5-3DD3-0F77-4D1A446F077D}"/>
              </a:ext>
            </a:extLst>
          </p:cNvPr>
          <p:cNvSpPr/>
          <p:nvPr/>
        </p:nvSpPr>
        <p:spPr>
          <a:xfrm>
            <a:off x="148765" y="1111302"/>
            <a:ext cx="11818850" cy="1627161"/>
          </a:xfrm>
          <a:prstGeom prst="roundRect">
            <a:avLst/>
          </a:prstGeom>
          <a:solidFill>
            <a:srgbClr val="00206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i="1" dirty="0">
                <a:latin typeface="Arial" panose="020B0604020202020204" pitchFamily="34" charset="0"/>
                <a:cs typeface="Arial" panose="020B0604020202020204" pitchFamily="34" charset="0"/>
              </a:rPr>
              <a:t>“I was guilty in clinics of kind of sacrificing posture because…whereas no one was assessing me apart from myself. So I was more strict with my posture.”</a:t>
            </a:r>
          </a:p>
          <a:p>
            <a:pPr algn="ctr"/>
            <a:r>
              <a:rPr lang="en-GB" sz="2000" i="1" dirty="0">
                <a:latin typeface="Arial" panose="020B0604020202020204" pitchFamily="34" charset="0"/>
                <a:cs typeface="Arial" panose="020B0604020202020204" pitchFamily="34" charset="0"/>
              </a:rPr>
              <a:t>“To manoeuvre myself and get the finger rest more and practice doing that. I thought was really good.”</a:t>
            </a:r>
          </a:p>
          <a:p>
            <a:pPr algn="ctr"/>
            <a:r>
              <a:rPr lang="en-GB" sz="2000" i="1" dirty="0">
                <a:latin typeface="Arial" panose="020B0604020202020204" pitchFamily="34" charset="0"/>
                <a:cs typeface="Arial" panose="020B0604020202020204" pitchFamily="34" charset="0"/>
              </a:rPr>
              <a:t>“I thought I had manual dexterity but then realising that I wasn't as good as I thought, it helped me realise that practice does make perfect.”</a:t>
            </a:r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085F047B-ECF3-18EC-542C-E1A2CE7761DC}"/>
              </a:ext>
            </a:extLst>
          </p:cNvPr>
          <p:cNvCxnSpPr>
            <a:cxnSpLocks/>
            <a:stCxn id="46" idx="3"/>
            <a:endCxn id="6" idx="1"/>
          </p:cNvCxnSpPr>
          <p:nvPr/>
        </p:nvCxnSpPr>
        <p:spPr>
          <a:xfrm flipV="1">
            <a:off x="1816870" y="4901704"/>
            <a:ext cx="850008" cy="1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D2A027E5-4505-7320-9B76-EC891D23479B}"/>
              </a:ext>
            </a:extLst>
          </p:cNvPr>
          <p:cNvCxnSpPr>
            <a:cxnSpLocks/>
            <a:stCxn id="40" idx="1"/>
            <a:endCxn id="6" idx="3"/>
          </p:cNvCxnSpPr>
          <p:nvPr/>
        </p:nvCxnSpPr>
        <p:spPr>
          <a:xfrm flipH="1" flipV="1">
            <a:off x="7492753" y="4901704"/>
            <a:ext cx="1247293" cy="1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2D853685-5962-1F07-3E7E-63A7B102DB80}"/>
              </a:ext>
            </a:extLst>
          </p:cNvPr>
          <p:cNvCxnSpPr>
            <a:cxnSpLocks/>
            <a:stCxn id="60" idx="2"/>
            <a:endCxn id="46" idx="0"/>
          </p:cNvCxnSpPr>
          <p:nvPr/>
        </p:nvCxnSpPr>
        <p:spPr>
          <a:xfrm flipH="1">
            <a:off x="982818" y="4283726"/>
            <a:ext cx="1" cy="328079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ED70801C-2BDE-0804-8301-A7127944309D}"/>
              </a:ext>
            </a:extLst>
          </p:cNvPr>
          <p:cNvCxnSpPr>
            <a:cxnSpLocks/>
            <a:stCxn id="56" idx="0"/>
            <a:endCxn id="46" idx="2"/>
          </p:cNvCxnSpPr>
          <p:nvPr/>
        </p:nvCxnSpPr>
        <p:spPr>
          <a:xfrm flipV="1">
            <a:off x="982818" y="5191604"/>
            <a:ext cx="0" cy="25074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15E4EE88-4E82-3C4D-11B7-4561212BE47A}"/>
              </a:ext>
            </a:extLst>
          </p:cNvPr>
          <p:cNvCxnSpPr>
            <a:cxnSpLocks/>
            <a:stCxn id="62" idx="2"/>
            <a:endCxn id="40" idx="0"/>
          </p:cNvCxnSpPr>
          <p:nvPr/>
        </p:nvCxnSpPr>
        <p:spPr>
          <a:xfrm>
            <a:off x="9460657" y="3820083"/>
            <a:ext cx="113442" cy="791722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81F90677-5D23-4DF5-C06E-F32CDFF7D1E5}"/>
              </a:ext>
            </a:extLst>
          </p:cNvPr>
          <p:cNvCxnSpPr>
            <a:cxnSpLocks/>
            <a:stCxn id="44" idx="2"/>
            <a:endCxn id="40" idx="0"/>
          </p:cNvCxnSpPr>
          <p:nvPr/>
        </p:nvCxnSpPr>
        <p:spPr>
          <a:xfrm flipH="1">
            <a:off x="9574099" y="3645898"/>
            <a:ext cx="1629777" cy="965907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E3DEAAA9-EEB9-E5F6-901B-BDB2FC197A01}"/>
              </a:ext>
            </a:extLst>
          </p:cNvPr>
          <p:cNvCxnSpPr>
            <a:cxnSpLocks/>
            <a:stCxn id="42" idx="2"/>
            <a:endCxn id="40" idx="0"/>
          </p:cNvCxnSpPr>
          <p:nvPr/>
        </p:nvCxnSpPr>
        <p:spPr>
          <a:xfrm flipH="1">
            <a:off x="9574099" y="4289800"/>
            <a:ext cx="1900319" cy="322005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09768865-4181-333F-41DF-3DAE372FB8CA}"/>
              </a:ext>
            </a:extLst>
          </p:cNvPr>
          <p:cNvCxnSpPr>
            <a:cxnSpLocks/>
            <a:stCxn id="64" idx="0"/>
            <a:endCxn id="40" idx="2"/>
          </p:cNvCxnSpPr>
          <p:nvPr/>
        </p:nvCxnSpPr>
        <p:spPr>
          <a:xfrm flipV="1">
            <a:off x="9574099" y="5191604"/>
            <a:ext cx="0" cy="612441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92DD98F2-E7D2-D429-85C5-117EEF061E77}"/>
              </a:ext>
            </a:extLst>
          </p:cNvPr>
          <p:cNvCxnSpPr>
            <a:cxnSpLocks/>
            <a:stCxn id="50" idx="2"/>
            <a:endCxn id="6" idx="0"/>
          </p:cNvCxnSpPr>
          <p:nvPr/>
        </p:nvCxnSpPr>
        <p:spPr>
          <a:xfrm flipH="1">
            <a:off x="5079816" y="3411079"/>
            <a:ext cx="2412937" cy="1063216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7AD54875-4505-DEC1-BA98-D0EDA50FCD95}"/>
              </a:ext>
            </a:extLst>
          </p:cNvPr>
          <p:cNvCxnSpPr>
            <a:cxnSpLocks/>
            <a:stCxn id="48" idx="2"/>
            <a:endCxn id="6" idx="0"/>
          </p:cNvCxnSpPr>
          <p:nvPr/>
        </p:nvCxnSpPr>
        <p:spPr>
          <a:xfrm>
            <a:off x="2775748" y="4245690"/>
            <a:ext cx="2304068" cy="228605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FE09DFFB-B3B1-3615-20E6-C6093531D352}"/>
              </a:ext>
            </a:extLst>
          </p:cNvPr>
          <p:cNvCxnSpPr>
            <a:cxnSpLocks/>
            <a:stCxn id="58" idx="2"/>
            <a:endCxn id="6" idx="0"/>
          </p:cNvCxnSpPr>
          <p:nvPr/>
        </p:nvCxnSpPr>
        <p:spPr>
          <a:xfrm flipH="1">
            <a:off x="5079816" y="4222862"/>
            <a:ext cx="2599294" cy="251433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14C23BC8-8912-3336-6AC9-72F5C20B4CAB}"/>
              </a:ext>
            </a:extLst>
          </p:cNvPr>
          <p:cNvCxnSpPr>
            <a:cxnSpLocks/>
            <a:stCxn id="54" idx="2"/>
            <a:endCxn id="6" idx="0"/>
          </p:cNvCxnSpPr>
          <p:nvPr/>
        </p:nvCxnSpPr>
        <p:spPr>
          <a:xfrm>
            <a:off x="3648589" y="3582564"/>
            <a:ext cx="1431227" cy="891731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B5B2A551-F07D-08F7-4F5A-6063C977722E}"/>
              </a:ext>
            </a:extLst>
          </p:cNvPr>
          <p:cNvCxnSpPr>
            <a:cxnSpLocks/>
            <a:stCxn id="52" idx="2"/>
            <a:endCxn id="6" idx="0"/>
          </p:cNvCxnSpPr>
          <p:nvPr/>
        </p:nvCxnSpPr>
        <p:spPr>
          <a:xfrm flipH="1">
            <a:off x="5079816" y="3577394"/>
            <a:ext cx="735646" cy="896901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Connector 119">
            <a:extLst>
              <a:ext uri="{FF2B5EF4-FFF2-40B4-BE49-F238E27FC236}">
                <a16:creationId xmlns:a16="http://schemas.microsoft.com/office/drawing/2014/main" id="{4218B80E-73DB-C106-033A-E8B13E039708}"/>
              </a:ext>
            </a:extLst>
          </p:cNvPr>
          <p:cNvCxnSpPr>
            <a:cxnSpLocks/>
            <a:stCxn id="66" idx="0"/>
            <a:endCxn id="6" idx="2"/>
          </p:cNvCxnSpPr>
          <p:nvPr/>
        </p:nvCxnSpPr>
        <p:spPr>
          <a:xfrm flipV="1">
            <a:off x="4239968" y="5329112"/>
            <a:ext cx="839848" cy="491788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Connector 122">
            <a:extLst>
              <a:ext uri="{FF2B5EF4-FFF2-40B4-BE49-F238E27FC236}">
                <a16:creationId xmlns:a16="http://schemas.microsoft.com/office/drawing/2014/main" id="{D003DE3A-0CF2-78B6-3A7F-7B7F94F7986C}"/>
              </a:ext>
            </a:extLst>
          </p:cNvPr>
          <p:cNvCxnSpPr>
            <a:cxnSpLocks/>
            <a:stCxn id="68" idx="0"/>
            <a:endCxn id="6" idx="2"/>
          </p:cNvCxnSpPr>
          <p:nvPr/>
        </p:nvCxnSpPr>
        <p:spPr>
          <a:xfrm flipH="1" flipV="1">
            <a:off x="5079816" y="5329112"/>
            <a:ext cx="1225551" cy="436857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83444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401E2F-B4D5-FEDA-86A5-A2819B64F6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3607EF5-20DB-407C-6FC3-56C5B51B5987}"/>
              </a:ext>
            </a:extLst>
          </p:cNvPr>
          <p:cNvCxnSpPr>
            <a:cxnSpLocks/>
          </p:cNvCxnSpPr>
          <p:nvPr/>
        </p:nvCxnSpPr>
        <p:spPr>
          <a:xfrm flipH="1">
            <a:off x="0" y="1092031"/>
            <a:ext cx="12192000" cy="0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2">
            <a:extLst>
              <a:ext uri="{FF2B5EF4-FFF2-40B4-BE49-F238E27FC236}">
                <a16:creationId xmlns:a16="http://schemas.microsoft.com/office/drawing/2014/main" id="{31FE9625-1226-66D8-100F-35092EA509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4646"/>
            <a:ext cx="10515600" cy="757386"/>
          </a:xfrm>
        </p:spPr>
        <p:txBody>
          <a:bodyPr/>
          <a:lstStyle/>
          <a:p>
            <a:r>
              <a:rPr lang="en-GB" dirty="0"/>
              <a:t>Qualitative feedback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2884D0D0-594C-D65F-3DC1-F8EFACA7EFB6}"/>
              </a:ext>
            </a:extLst>
          </p:cNvPr>
          <p:cNvSpPr/>
          <p:nvPr/>
        </p:nvSpPr>
        <p:spPr>
          <a:xfrm>
            <a:off x="9318414" y="2987277"/>
            <a:ext cx="1228591" cy="703087"/>
          </a:xfrm>
          <a:prstGeom prst="roundRect">
            <a:avLst/>
          </a:prstGeom>
          <a:solidFill>
            <a:srgbClr val="00B050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Tactile feedback</a:t>
            </a: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2EB296BC-77CC-829A-6291-07EECF9E7F28}"/>
              </a:ext>
            </a:extLst>
          </p:cNvPr>
          <p:cNvSpPr/>
          <p:nvPr/>
        </p:nvSpPr>
        <p:spPr>
          <a:xfrm>
            <a:off x="10877690" y="2987277"/>
            <a:ext cx="1156489" cy="411436"/>
          </a:xfrm>
          <a:prstGeom prst="roundRect">
            <a:avLst/>
          </a:prstGeom>
          <a:solidFill>
            <a:srgbClr val="00B050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Realistic</a:t>
            </a:r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6DFED94A-01DD-7AF5-02DB-1DFA9D56B22A}"/>
              </a:ext>
            </a:extLst>
          </p:cNvPr>
          <p:cNvSpPr/>
          <p:nvPr/>
        </p:nvSpPr>
        <p:spPr>
          <a:xfrm>
            <a:off x="10093939" y="5186169"/>
            <a:ext cx="1725037" cy="967992"/>
          </a:xfrm>
          <a:prstGeom prst="roundRect">
            <a:avLst/>
          </a:prstGeom>
          <a:solidFill>
            <a:srgbClr val="C00000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Issues with accidental touch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69D929B6-8E31-E28B-5287-83DF556B8DC4}"/>
              </a:ext>
            </a:extLst>
          </p:cNvPr>
          <p:cNvSpPr/>
          <p:nvPr/>
        </p:nvSpPr>
        <p:spPr>
          <a:xfrm>
            <a:off x="149021" y="4036969"/>
            <a:ext cx="2318243" cy="854817"/>
          </a:xfrm>
          <a:prstGeom prst="roundRect">
            <a:avLst/>
          </a:prstGeom>
          <a:solidFill>
            <a:srgbClr val="0070C0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i="1" dirty="0">
                <a:latin typeface="Arial" panose="020B0604020202020204" pitchFamily="34" charset="0"/>
                <a:cs typeface="Arial" panose="020B0604020202020204" pitchFamily="34" charset="0"/>
              </a:rPr>
              <a:t>Evaluation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A64FABD7-FAC8-65EB-CAA1-DF009AFF7A9F}"/>
              </a:ext>
            </a:extLst>
          </p:cNvPr>
          <p:cNvSpPr/>
          <p:nvPr/>
        </p:nvSpPr>
        <p:spPr>
          <a:xfrm>
            <a:off x="7455067" y="4180486"/>
            <a:ext cx="1668105" cy="579799"/>
          </a:xfrm>
          <a:prstGeom prst="roundRect">
            <a:avLst/>
          </a:prstGeom>
          <a:solidFill>
            <a:schemeClr val="accent1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Knowledge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D9E94DE5-7FFB-5A59-54AB-9A88753E28E8}"/>
              </a:ext>
            </a:extLst>
          </p:cNvPr>
          <p:cNvSpPr/>
          <p:nvPr/>
        </p:nvSpPr>
        <p:spPr>
          <a:xfrm>
            <a:off x="3917112" y="4172669"/>
            <a:ext cx="1668105" cy="579799"/>
          </a:xfrm>
          <a:prstGeom prst="roundRect">
            <a:avLst/>
          </a:prstGeom>
          <a:solidFill>
            <a:schemeClr val="accent1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Self-efficacy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22F1E2BB-4A25-AD6D-680C-7E0C89FFE317}"/>
              </a:ext>
            </a:extLst>
          </p:cNvPr>
          <p:cNvSpPr/>
          <p:nvPr/>
        </p:nvSpPr>
        <p:spPr>
          <a:xfrm>
            <a:off x="10122406" y="4172670"/>
            <a:ext cx="1668105" cy="579799"/>
          </a:xfrm>
          <a:prstGeom prst="roundRect">
            <a:avLst/>
          </a:prstGeom>
          <a:solidFill>
            <a:schemeClr val="accent1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Manual Skill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AE31F93-4E47-0CE1-3212-1B2BC0CD7DF0}"/>
              </a:ext>
            </a:extLst>
          </p:cNvPr>
          <p:cNvSpPr txBox="1"/>
          <p:nvPr/>
        </p:nvSpPr>
        <p:spPr>
          <a:xfrm>
            <a:off x="12496352" y="774219"/>
            <a:ext cx="77989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dirty="0"/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5D3A2177-2A49-BDC5-136D-E848D592C42B}"/>
              </a:ext>
            </a:extLst>
          </p:cNvPr>
          <p:cNvSpPr/>
          <p:nvPr/>
        </p:nvSpPr>
        <p:spPr>
          <a:xfrm>
            <a:off x="8806351" y="5191302"/>
            <a:ext cx="959811" cy="733029"/>
          </a:xfrm>
          <a:prstGeom prst="roundRect">
            <a:avLst/>
          </a:prstGeom>
          <a:solidFill>
            <a:srgbClr val="C00000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Too long </a:t>
            </a:r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7F76A8A3-F6C7-DC43-CE4B-E1980EC87093}"/>
              </a:ext>
            </a:extLst>
          </p:cNvPr>
          <p:cNvSpPr/>
          <p:nvPr/>
        </p:nvSpPr>
        <p:spPr>
          <a:xfrm>
            <a:off x="7178091" y="5191302"/>
            <a:ext cx="1454114" cy="1355006"/>
          </a:xfrm>
          <a:prstGeom prst="roundRect">
            <a:avLst/>
          </a:prstGeom>
          <a:solidFill>
            <a:srgbClr val="C00000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Orientation facing maxillary arch</a:t>
            </a:r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1AA427E0-A932-480A-4B23-6C18FDD47AD5}"/>
              </a:ext>
            </a:extLst>
          </p:cNvPr>
          <p:cNvSpPr/>
          <p:nvPr/>
        </p:nvSpPr>
        <p:spPr>
          <a:xfrm>
            <a:off x="3726594" y="6025969"/>
            <a:ext cx="2073469" cy="579799"/>
          </a:xfrm>
          <a:prstGeom prst="roundRect">
            <a:avLst/>
          </a:prstGeom>
          <a:solidFill>
            <a:srgbClr val="C00000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Numbers vs descriptor rubrics</a:t>
            </a:r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0E0A7E4E-8A79-FE47-DBC7-B7A0A1D9CF4E}"/>
              </a:ext>
            </a:extLst>
          </p:cNvPr>
          <p:cNvSpPr/>
          <p:nvPr/>
        </p:nvSpPr>
        <p:spPr>
          <a:xfrm>
            <a:off x="2694243" y="5186169"/>
            <a:ext cx="1760473" cy="456813"/>
          </a:xfrm>
          <a:prstGeom prst="roundRect">
            <a:avLst/>
          </a:prstGeom>
          <a:solidFill>
            <a:srgbClr val="C00000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Subjective</a:t>
            </a:r>
          </a:p>
        </p:txBody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5704118F-2CB6-6474-D9BC-03F68E315211}"/>
              </a:ext>
            </a:extLst>
          </p:cNvPr>
          <p:cNvSpPr/>
          <p:nvPr/>
        </p:nvSpPr>
        <p:spPr>
          <a:xfrm>
            <a:off x="7518920" y="2987277"/>
            <a:ext cx="1532662" cy="757387"/>
          </a:xfrm>
          <a:prstGeom prst="roundRect">
            <a:avLst/>
          </a:prstGeom>
          <a:solidFill>
            <a:srgbClr val="00B050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Reflects on knowledge</a:t>
            </a:r>
          </a:p>
        </p:txBody>
      </p:sp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C4772035-EF7B-6912-4627-65022B8C90D3}"/>
              </a:ext>
            </a:extLst>
          </p:cNvPr>
          <p:cNvSpPr/>
          <p:nvPr/>
        </p:nvSpPr>
        <p:spPr>
          <a:xfrm>
            <a:off x="119094" y="3040121"/>
            <a:ext cx="1454114" cy="703087"/>
          </a:xfrm>
          <a:prstGeom prst="roundRect">
            <a:avLst/>
          </a:prstGeom>
          <a:solidFill>
            <a:srgbClr val="00B050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Relevant to training</a:t>
            </a:r>
          </a:p>
        </p:txBody>
      </p:sp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585BB26C-4905-F97A-EA3F-844E45D38917}"/>
              </a:ext>
            </a:extLst>
          </p:cNvPr>
          <p:cNvSpPr/>
          <p:nvPr/>
        </p:nvSpPr>
        <p:spPr>
          <a:xfrm>
            <a:off x="581086" y="5190863"/>
            <a:ext cx="1454114" cy="493666"/>
          </a:xfrm>
          <a:prstGeom prst="roundRect">
            <a:avLst/>
          </a:prstGeom>
          <a:solidFill>
            <a:srgbClr val="C00000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Too long</a:t>
            </a:r>
          </a:p>
        </p:txBody>
      </p:sp>
      <p:sp>
        <p:nvSpPr>
          <p:cNvPr id="60" name="Rectangle: Rounded Corners 59">
            <a:extLst>
              <a:ext uri="{FF2B5EF4-FFF2-40B4-BE49-F238E27FC236}">
                <a16:creationId xmlns:a16="http://schemas.microsoft.com/office/drawing/2014/main" id="{53410B1E-07CA-BDFB-DE87-0A28DDC16C9B}"/>
              </a:ext>
            </a:extLst>
          </p:cNvPr>
          <p:cNvSpPr/>
          <p:nvPr/>
        </p:nvSpPr>
        <p:spPr>
          <a:xfrm>
            <a:off x="4951692" y="5186169"/>
            <a:ext cx="1668105" cy="579799"/>
          </a:xfrm>
          <a:prstGeom prst="roundRect">
            <a:avLst/>
          </a:prstGeom>
          <a:solidFill>
            <a:srgbClr val="C00000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Unconscious bias</a:t>
            </a:r>
          </a:p>
        </p:txBody>
      </p:sp>
      <p:sp>
        <p:nvSpPr>
          <p:cNvPr id="62" name="Rectangle: Rounded Corners 61">
            <a:extLst>
              <a:ext uri="{FF2B5EF4-FFF2-40B4-BE49-F238E27FC236}">
                <a16:creationId xmlns:a16="http://schemas.microsoft.com/office/drawing/2014/main" id="{F07E05DA-FFF8-487B-6F30-BA202D19506B}"/>
              </a:ext>
            </a:extLst>
          </p:cNvPr>
          <p:cNvSpPr/>
          <p:nvPr/>
        </p:nvSpPr>
        <p:spPr>
          <a:xfrm>
            <a:off x="1765396" y="2987277"/>
            <a:ext cx="1961198" cy="890619"/>
          </a:xfrm>
          <a:prstGeom prst="roundRect">
            <a:avLst/>
          </a:prstGeom>
          <a:solidFill>
            <a:srgbClr val="00B050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Repeated evaluation allows reflection</a:t>
            </a:r>
          </a:p>
        </p:txBody>
      </p:sp>
      <p:sp>
        <p:nvSpPr>
          <p:cNvPr id="64" name="Rectangle: Rounded Corners 63">
            <a:extLst>
              <a:ext uri="{FF2B5EF4-FFF2-40B4-BE49-F238E27FC236}">
                <a16:creationId xmlns:a16="http://schemas.microsoft.com/office/drawing/2014/main" id="{022F0B36-1773-7E14-9F3C-E2377D5E77DB}"/>
              </a:ext>
            </a:extLst>
          </p:cNvPr>
          <p:cNvSpPr/>
          <p:nvPr/>
        </p:nvSpPr>
        <p:spPr>
          <a:xfrm>
            <a:off x="3989638" y="2995824"/>
            <a:ext cx="1532662" cy="703087"/>
          </a:xfrm>
          <a:prstGeom prst="roundRect">
            <a:avLst/>
          </a:prstGeom>
          <a:solidFill>
            <a:srgbClr val="00B050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Reflection on capability</a:t>
            </a:r>
          </a:p>
        </p:txBody>
      </p: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DEA57187-B4F5-6C49-8199-18ED367231DA}"/>
              </a:ext>
            </a:extLst>
          </p:cNvPr>
          <p:cNvCxnSpPr>
            <a:cxnSpLocks/>
            <a:stCxn id="15" idx="1"/>
            <a:endCxn id="4" idx="3"/>
          </p:cNvCxnSpPr>
          <p:nvPr/>
        </p:nvCxnSpPr>
        <p:spPr>
          <a:xfrm flipH="1">
            <a:off x="2467264" y="4462569"/>
            <a:ext cx="1449848" cy="1809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D944F139-7CD4-4B24-9B5F-65AF663F00EE}"/>
              </a:ext>
            </a:extLst>
          </p:cNvPr>
          <p:cNvCxnSpPr>
            <a:cxnSpLocks/>
            <a:stCxn id="11" idx="1"/>
            <a:endCxn id="15" idx="3"/>
          </p:cNvCxnSpPr>
          <p:nvPr/>
        </p:nvCxnSpPr>
        <p:spPr>
          <a:xfrm flipH="1" flipV="1">
            <a:off x="5585217" y="4462569"/>
            <a:ext cx="1869850" cy="7817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A2DE94B3-8895-1D81-6F66-7088CE7ECF8D}"/>
              </a:ext>
            </a:extLst>
          </p:cNvPr>
          <p:cNvCxnSpPr>
            <a:cxnSpLocks/>
            <a:stCxn id="19" idx="1"/>
            <a:endCxn id="11" idx="3"/>
          </p:cNvCxnSpPr>
          <p:nvPr/>
        </p:nvCxnSpPr>
        <p:spPr>
          <a:xfrm flipH="1">
            <a:off x="9123172" y="4462570"/>
            <a:ext cx="999234" cy="7816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C779744F-1EA5-21B9-0A5C-2368FE486DD0}"/>
              </a:ext>
            </a:extLst>
          </p:cNvPr>
          <p:cNvCxnSpPr>
            <a:cxnSpLocks/>
            <a:stCxn id="56" idx="2"/>
            <a:endCxn id="4" idx="0"/>
          </p:cNvCxnSpPr>
          <p:nvPr/>
        </p:nvCxnSpPr>
        <p:spPr>
          <a:xfrm>
            <a:off x="846151" y="3743208"/>
            <a:ext cx="461992" cy="293761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06959351-D819-91CF-0542-D66DE8AB17B2}"/>
              </a:ext>
            </a:extLst>
          </p:cNvPr>
          <p:cNvCxnSpPr>
            <a:cxnSpLocks/>
            <a:stCxn id="62" idx="2"/>
            <a:endCxn id="4" idx="0"/>
          </p:cNvCxnSpPr>
          <p:nvPr/>
        </p:nvCxnSpPr>
        <p:spPr>
          <a:xfrm flipH="1">
            <a:off x="1308143" y="3877896"/>
            <a:ext cx="1437852" cy="159073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CECDD59A-480B-DC41-9CC7-1B30DC09E9AB}"/>
              </a:ext>
            </a:extLst>
          </p:cNvPr>
          <p:cNvCxnSpPr>
            <a:cxnSpLocks/>
            <a:stCxn id="64" idx="2"/>
            <a:endCxn id="15" idx="0"/>
          </p:cNvCxnSpPr>
          <p:nvPr/>
        </p:nvCxnSpPr>
        <p:spPr>
          <a:xfrm flipH="1">
            <a:off x="4751165" y="3698911"/>
            <a:ext cx="4804" cy="473758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7BC311B5-F020-4C5B-2071-BFC7F584B92C}"/>
              </a:ext>
            </a:extLst>
          </p:cNvPr>
          <p:cNvCxnSpPr>
            <a:cxnSpLocks/>
            <a:stCxn id="54" idx="2"/>
            <a:endCxn id="11" idx="0"/>
          </p:cNvCxnSpPr>
          <p:nvPr/>
        </p:nvCxnSpPr>
        <p:spPr>
          <a:xfrm>
            <a:off x="8285251" y="3744664"/>
            <a:ext cx="3869" cy="435822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6C0ACDB2-9F1F-1B58-3956-3DEB5638F08C}"/>
              </a:ext>
            </a:extLst>
          </p:cNvPr>
          <p:cNvCxnSpPr>
            <a:cxnSpLocks/>
            <a:stCxn id="19" idx="0"/>
            <a:endCxn id="40" idx="2"/>
          </p:cNvCxnSpPr>
          <p:nvPr/>
        </p:nvCxnSpPr>
        <p:spPr>
          <a:xfrm flipH="1" flipV="1">
            <a:off x="9932710" y="3690364"/>
            <a:ext cx="1023749" cy="482306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A8B06812-BACB-1F6F-300B-B5C739D5E215}"/>
              </a:ext>
            </a:extLst>
          </p:cNvPr>
          <p:cNvCxnSpPr>
            <a:cxnSpLocks/>
            <a:stCxn id="19" idx="0"/>
            <a:endCxn id="42" idx="2"/>
          </p:cNvCxnSpPr>
          <p:nvPr/>
        </p:nvCxnSpPr>
        <p:spPr>
          <a:xfrm flipV="1">
            <a:off x="10956459" y="3398713"/>
            <a:ext cx="499476" cy="773957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EF8D796C-8679-0752-80F8-8C714BDACF92}"/>
              </a:ext>
            </a:extLst>
          </p:cNvPr>
          <p:cNvCxnSpPr>
            <a:cxnSpLocks/>
            <a:stCxn id="58" idx="0"/>
            <a:endCxn id="4" idx="2"/>
          </p:cNvCxnSpPr>
          <p:nvPr/>
        </p:nvCxnSpPr>
        <p:spPr>
          <a:xfrm flipV="1">
            <a:off x="1308143" y="4891786"/>
            <a:ext cx="0" cy="299077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683FE360-2D9F-7AB3-C06C-4554EC3E91AA}"/>
              </a:ext>
            </a:extLst>
          </p:cNvPr>
          <p:cNvCxnSpPr>
            <a:cxnSpLocks/>
            <a:stCxn id="52" idx="0"/>
            <a:endCxn id="15" idx="2"/>
          </p:cNvCxnSpPr>
          <p:nvPr/>
        </p:nvCxnSpPr>
        <p:spPr>
          <a:xfrm flipV="1">
            <a:off x="3574480" y="4752468"/>
            <a:ext cx="1176685" cy="433701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42C52275-DA22-1F95-39C1-66A8EB7D0E8A}"/>
              </a:ext>
            </a:extLst>
          </p:cNvPr>
          <p:cNvCxnSpPr>
            <a:cxnSpLocks/>
            <a:stCxn id="50" idx="0"/>
            <a:endCxn id="15" idx="2"/>
          </p:cNvCxnSpPr>
          <p:nvPr/>
        </p:nvCxnSpPr>
        <p:spPr>
          <a:xfrm flipH="1" flipV="1">
            <a:off x="4751165" y="4752468"/>
            <a:ext cx="12164" cy="1273501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514CDCBA-C45F-44EB-9A59-A88B12AFA06B}"/>
              </a:ext>
            </a:extLst>
          </p:cNvPr>
          <p:cNvCxnSpPr>
            <a:cxnSpLocks/>
            <a:stCxn id="60" idx="0"/>
            <a:endCxn id="15" idx="2"/>
          </p:cNvCxnSpPr>
          <p:nvPr/>
        </p:nvCxnSpPr>
        <p:spPr>
          <a:xfrm flipH="1" flipV="1">
            <a:off x="4751165" y="4752468"/>
            <a:ext cx="1034580" cy="433701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C5A674F7-BC46-3253-6861-D3092BF83BD5}"/>
              </a:ext>
            </a:extLst>
          </p:cNvPr>
          <p:cNvCxnSpPr>
            <a:cxnSpLocks/>
            <a:stCxn id="48" idx="0"/>
            <a:endCxn id="11" idx="2"/>
          </p:cNvCxnSpPr>
          <p:nvPr/>
        </p:nvCxnSpPr>
        <p:spPr>
          <a:xfrm flipV="1">
            <a:off x="7905148" y="4760285"/>
            <a:ext cx="383972" cy="431017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F822C9D9-C4EB-191E-7F27-CC803A49939D}"/>
              </a:ext>
            </a:extLst>
          </p:cNvPr>
          <p:cNvCxnSpPr>
            <a:cxnSpLocks/>
            <a:stCxn id="46" idx="0"/>
            <a:endCxn id="11" idx="2"/>
          </p:cNvCxnSpPr>
          <p:nvPr/>
        </p:nvCxnSpPr>
        <p:spPr>
          <a:xfrm flipH="1" flipV="1">
            <a:off x="8289120" y="4760285"/>
            <a:ext cx="997137" cy="431017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062BC56E-0142-08A1-4448-3BD80699A454}"/>
              </a:ext>
            </a:extLst>
          </p:cNvPr>
          <p:cNvCxnSpPr>
            <a:cxnSpLocks/>
            <a:stCxn id="44" idx="0"/>
            <a:endCxn id="19" idx="2"/>
          </p:cNvCxnSpPr>
          <p:nvPr/>
        </p:nvCxnSpPr>
        <p:spPr>
          <a:xfrm flipV="1">
            <a:off x="10956458" y="4752469"/>
            <a:ext cx="1" cy="43370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9" name="Rectangle: Rounded Corners 118">
            <a:extLst>
              <a:ext uri="{FF2B5EF4-FFF2-40B4-BE49-F238E27FC236}">
                <a16:creationId xmlns:a16="http://schemas.microsoft.com/office/drawing/2014/main" id="{CF53DF1E-646C-2CF4-AC23-24C44EAC3895}"/>
              </a:ext>
            </a:extLst>
          </p:cNvPr>
          <p:cNvSpPr/>
          <p:nvPr/>
        </p:nvSpPr>
        <p:spPr>
          <a:xfrm>
            <a:off x="148765" y="1111302"/>
            <a:ext cx="11818850" cy="1627161"/>
          </a:xfrm>
          <a:prstGeom prst="roundRect">
            <a:avLst/>
          </a:prstGeom>
          <a:solidFill>
            <a:srgbClr val="00206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i="1" dirty="0">
                <a:latin typeface="Arial" panose="020B0604020202020204" pitchFamily="34" charset="0"/>
                <a:cs typeface="Arial" panose="020B0604020202020204" pitchFamily="34" charset="0"/>
              </a:rPr>
              <a:t>“The confidence one, I think the scale of having it out of 100 was good as well, because you could be a bit more specific, because it's a bit more of a kind of subjective.”</a:t>
            </a:r>
          </a:p>
          <a:p>
            <a:pPr algn="ctr"/>
            <a:r>
              <a:rPr lang="en-GB" sz="2000" i="1" dirty="0">
                <a:latin typeface="Arial" panose="020B0604020202020204" pitchFamily="34" charset="0"/>
                <a:cs typeface="Arial" panose="020B0604020202020204" pitchFamily="34" charset="0"/>
              </a:rPr>
              <a:t>“I think it cemented that knowledge of me because of how many questions they were.”</a:t>
            </a:r>
          </a:p>
          <a:p>
            <a:pPr algn="ctr"/>
            <a:r>
              <a:rPr lang="en-GB" sz="2000" i="1" dirty="0">
                <a:latin typeface="Arial" panose="020B0604020202020204" pitchFamily="34" charset="0"/>
                <a:cs typeface="Arial" panose="020B0604020202020204" pitchFamily="34" charset="0"/>
              </a:rPr>
              <a:t>“The one where, like, it lit up with the iPad and stuff. I thought that was very engaging. And I also thought, it helped probably quite a lot.”</a:t>
            </a:r>
          </a:p>
        </p:txBody>
      </p:sp>
    </p:spTree>
    <p:extLst>
      <p:ext uri="{BB962C8B-B14F-4D97-AF65-F5344CB8AC3E}">
        <p14:creationId xmlns:p14="http://schemas.microsoft.com/office/powerpoint/2010/main" val="181491168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Baxter Sans Core"/>
        <a:ea typeface=""/>
        <a:cs typeface=""/>
      </a:majorFont>
      <a:minorFont>
        <a:latin typeface="Baxter Sans Core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chool of Dentistry [Read-Only]" id="{83E3669E-3078-4D9B-AB19-F1201E6733E8}" vid="{B03F4C02-1932-40F5-99D3-9DDEB6228A82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14936</TotalTime>
  <Words>1019</Words>
  <Application>Microsoft Office PowerPoint</Application>
  <PresentationFormat>Widescreen</PresentationFormat>
  <Paragraphs>233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Aptos</vt:lpstr>
      <vt:lpstr>Arial</vt:lpstr>
      <vt:lpstr>Calibri</vt:lpstr>
      <vt:lpstr>1_Office Theme</vt:lpstr>
      <vt:lpstr>Evaluation of a remote, training intervention for dental and dental therapy students using a mixed methods approach.</vt:lpstr>
      <vt:lpstr>Background</vt:lpstr>
      <vt:lpstr>What is the intervention?</vt:lpstr>
      <vt:lpstr>Methodology…</vt:lpstr>
      <vt:lpstr>Quantitative results…</vt:lpstr>
      <vt:lpstr>Quantitative Results</vt:lpstr>
      <vt:lpstr>Qualitative feedback</vt:lpstr>
      <vt:lpstr>Qualitative feedback</vt:lpstr>
      <vt:lpstr>Qualitative feedback</vt:lpstr>
      <vt:lpstr>Recommendations</vt:lpstr>
    </vt:vector>
  </TitlesOfParts>
  <Company>University of Dundee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Simulation in education: P.E.A.S</dc:title>
  <dc:creator>Clement Seeballuck (Staff)</dc:creator>
  <cp:lastModifiedBy>Clement Seeballuck (Staff)</cp:lastModifiedBy>
  <cp:revision>2</cp:revision>
  <dcterms:created xsi:type="dcterms:W3CDTF">2023-06-26T19:11:51Z</dcterms:created>
  <dcterms:modified xsi:type="dcterms:W3CDTF">2026-08-11T09:40:21Z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a618d1e0-f5d7-4da7-8ddd-3b83021a2c85_Enabled">
    <vt:lpwstr>true</vt:lpwstr>
  </property>
  <property fmtid="{D5CDD505-2E9C-101B-9397-08002B2CF9AE}" pid="3" name="MSIP_Label_a618d1e0-f5d7-4da7-8ddd-3b83021a2c85_SetDate">
    <vt:lpwstr>2025-05-06T12:47:47Z</vt:lpwstr>
  </property>
  <property fmtid="{D5CDD505-2E9C-101B-9397-08002B2CF9AE}" pid="4" name="MSIP_Label_a618d1e0-f5d7-4da7-8ddd-3b83021a2c85_Method">
    <vt:lpwstr>Standard</vt:lpwstr>
  </property>
  <property fmtid="{D5CDD505-2E9C-101B-9397-08002B2CF9AE}" pid="5" name="MSIP_Label_a618d1e0-f5d7-4da7-8ddd-3b83021a2c85_Name">
    <vt:lpwstr>Private</vt:lpwstr>
  </property>
  <property fmtid="{D5CDD505-2E9C-101B-9397-08002B2CF9AE}" pid="6" name="MSIP_Label_a618d1e0-f5d7-4da7-8ddd-3b83021a2c85_SiteId">
    <vt:lpwstr>ae323139-093a-4d2a-81a6-5d334bcd9019</vt:lpwstr>
  </property>
  <property fmtid="{D5CDD505-2E9C-101B-9397-08002B2CF9AE}" pid="7" name="MSIP_Label_a618d1e0-f5d7-4da7-8ddd-3b83021a2c85_ActionId">
    <vt:lpwstr>5ace361a-6661-4a8f-85ae-50c8179a3141</vt:lpwstr>
  </property>
  <property fmtid="{D5CDD505-2E9C-101B-9397-08002B2CF9AE}" pid="8" name="MSIP_Label_a618d1e0-f5d7-4da7-8ddd-3b83021a2c85_ContentBits">
    <vt:lpwstr>0</vt:lpwstr>
  </property>
  <property fmtid="{D5CDD505-2E9C-101B-9397-08002B2CF9AE}" pid="9" name="MSIP_Label_a618d1e0-f5d7-4da7-8ddd-3b83021a2c85_Tag">
    <vt:lpwstr>10, 3, 0, 1</vt:lpwstr>
  </property>
</Properties>
</file>