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811" r:id="rId2"/>
    <p:sldId id="264" r:id="rId3"/>
    <p:sldId id="827" r:id="rId4"/>
    <p:sldId id="288" r:id="rId5"/>
    <p:sldId id="814" r:id="rId6"/>
    <p:sldId id="821" r:id="rId7"/>
    <p:sldId id="822" r:id="rId8"/>
    <p:sldId id="823" r:id="rId9"/>
    <p:sldId id="824" r:id="rId10"/>
    <p:sldId id="825" r:id="rId11"/>
    <p:sldId id="828" r:id="rId12"/>
    <p:sldId id="826" r:id="rId13"/>
    <p:sldId id="82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451"/>
    <a:srgbClr val="005398"/>
    <a:srgbClr val="A60367"/>
    <a:srgbClr val="E98BAF"/>
    <a:srgbClr val="4DBBC6"/>
    <a:srgbClr val="F2D25C"/>
    <a:srgbClr val="4C2683"/>
    <a:srgbClr val="405D18"/>
    <a:srgbClr val="7D2239"/>
    <a:srgbClr val="A5A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howGuides="1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FF66-7EB0-9844-92BF-09704711A1FD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7395D-33DE-5D42-A2E8-3486FD99F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5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90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FCB08-D7F3-FEEF-3F8F-113228997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B00CD8-CAB9-30AD-F466-275924D4C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68D8F-1BA4-F2C1-66A9-241E351C8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B9A6-4827-0EC9-751C-8A79007F9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57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E6140-0D8B-A571-11B9-12816C4FA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139C0-DDDB-6953-109F-5A7EC8CC34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F763DE-AF29-A925-DD8A-9B38E1986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EE161-B99E-6AAA-0CE2-1076E8AB0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90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0/50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57919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325757"/>
            <a:ext cx="5583407" cy="40305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9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 userDrawn="1">
          <p15:clr>
            <a:srgbClr val="FBAE40"/>
          </p15:clr>
        </p15:guide>
        <p15:guide id="2" pos="16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1/3 light pink and image, dark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1/3 dark pink and image,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47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1/3 dark blue and image,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7479553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12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/4 white bg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51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/4 Uni blue a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02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/4 lightblue and image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rgbClr val="002060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86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/4 light pink and image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rgbClr val="002060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00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/4 dark pink and image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00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3/4 dark blue and image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3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uni blue bg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0/50 uni blue whit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uni blue bg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9000" b="1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</a:t>
            </a:r>
          </a:p>
          <a:p>
            <a:pPr lvl="0"/>
            <a:r>
              <a:rPr lang="en-GB"/>
              <a:t>edit Master</a:t>
            </a:r>
          </a:p>
          <a:p>
            <a:pPr lvl="0"/>
            <a:r>
              <a:rPr lang="en-GB"/>
              <a:t>Text tile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97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 light blue bg white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36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 light pink bg white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9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only dark pink bg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0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only dark blue bg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6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6A737C0-B872-156B-57AC-713C158F77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21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19084" y="501650"/>
            <a:ext cx="8334715" cy="806645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6597"/>
            <a:ext cx="10937239" cy="45697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3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2 images,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3333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3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2 images, white + uni blue b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052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29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Text + 2 images, white + light blue bg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DB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8318"/>
            <a:ext cx="5999965" cy="333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08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50/50 uni blue white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62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Text + 2 images, white + light pink bg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98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0521"/>
            <a:ext cx="5999965" cy="333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6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Text + 2 images, white + dark pink bg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6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4" y="1052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13969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Text + 2 images, white + dark blue bg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53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4" y="3534136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84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,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</p:spTree>
    <p:extLst>
      <p:ext uri="{BB962C8B-B14F-4D97-AF65-F5344CB8AC3E}">
        <p14:creationId xmlns:p14="http://schemas.microsoft.com/office/powerpoint/2010/main" val="3015496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, blue +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88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3 images, light blue bg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7999"/>
          </a:xfrm>
          <a:prstGeom prst="rect">
            <a:avLst/>
          </a:prstGeom>
          <a:solidFill>
            <a:srgbClr val="4DB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7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+ 3 images, light pink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98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5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+ 3 images, dark pi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8000"/>
          </a:xfrm>
          <a:prstGeom prst="rect">
            <a:avLst/>
          </a:prstGeom>
          <a:solidFill>
            <a:srgbClr val="A6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75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+ 3 images,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3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84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50/50 dark blue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0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50/50 uni blue white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7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50/50 uni blue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/3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459445"/>
            <a:ext cx="4841242" cy="877622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1" y="1744395"/>
            <a:ext cx="7355840" cy="4611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6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/3 uni blue and image,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66807"/>
            <a:ext cx="7479553" cy="45895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6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1/3 light blue and image, dark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7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BDB88-416D-2EA9-D090-7EC02B7DD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DFB0F-4570-4E46-88F7-D5DC70EA90D0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8006A-4400-3137-F66D-BC98965EF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125AD-3024-1F85-F919-E0F79325F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C0719288-B710-76E1-C708-E70CAF484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825625"/>
            <a:ext cx="10837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836656F-18A5-F5B5-73B1-E32ED102B9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3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702" r:id="rId3"/>
    <p:sldLayoutId id="2147483700" r:id="rId4"/>
    <p:sldLayoutId id="2147483701" r:id="rId5"/>
    <p:sldLayoutId id="2147483703" r:id="rId6"/>
    <p:sldLayoutId id="2147483692" r:id="rId7"/>
    <p:sldLayoutId id="2147483696" r:id="rId8"/>
    <p:sldLayoutId id="2147483704" r:id="rId9"/>
    <p:sldLayoutId id="2147483705" r:id="rId10"/>
    <p:sldLayoutId id="2147483706" r:id="rId11"/>
    <p:sldLayoutId id="2147483707" r:id="rId12"/>
    <p:sldLayoutId id="2147483726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694" r:id="rId19"/>
    <p:sldLayoutId id="2147483720" r:id="rId20"/>
    <p:sldLayoutId id="2147483708" r:id="rId21"/>
    <p:sldLayoutId id="2147483709" r:id="rId22"/>
    <p:sldLayoutId id="2147483710" r:id="rId23"/>
    <p:sldLayoutId id="2147483711" r:id="rId24"/>
    <p:sldLayoutId id="2147483676" r:id="rId25"/>
    <p:sldLayoutId id="2147483672" r:id="rId26"/>
    <p:sldLayoutId id="2147483686" r:id="rId27"/>
    <p:sldLayoutId id="2147483699" r:id="rId28"/>
    <p:sldLayoutId id="2147483712" r:id="rId29"/>
    <p:sldLayoutId id="2147483713" r:id="rId30"/>
    <p:sldLayoutId id="2147483714" r:id="rId31"/>
    <p:sldLayoutId id="2147483715" r:id="rId32"/>
    <p:sldLayoutId id="2147483685" r:id="rId33"/>
    <p:sldLayoutId id="2147483698" r:id="rId34"/>
    <p:sldLayoutId id="2147483716" r:id="rId35"/>
    <p:sldLayoutId id="2147483717" r:id="rId36"/>
    <p:sldLayoutId id="2147483718" r:id="rId37"/>
    <p:sldLayoutId id="2147483719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3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B55D53C-DBA4-5A30-AA88-CB98BAA30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184" y="613901"/>
            <a:ext cx="8398256" cy="421114"/>
          </a:xfrm>
        </p:spPr>
        <p:txBody>
          <a:bodyPr/>
          <a:lstStyle/>
          <a:p>
            <a:pPr algn="ctr"/>
            <a:r>
              <a:rPr lang="en-US" sz="2800" dirty="0"/>
              <a:t>“Waiting Well Together”: </a:t>
            </a:r>
            <a:r>
              <a:rPr lang="en-US" sz="2400" dirty="0"/>
              <a:t>A Students As Partners Approach to Embedding Safe Practitioner Learning In Paediatric Dental Education and Evaluation of Student Led NHS Patient Care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E6B2E7-C4EF-100F-AC51-93C81505F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0336" y="3529584"/>
            <a:ext cx="5583407" cy="3896614"/>
          </a:xfrm>
        </p:spPr>
        <p:txBody>
          <a:bodyPr/>
          <a:lstStyle/>
          <a:p>
            <a:r>
              <a:rPr lang="en-GB" dirty="0"/>
              <a:t>Angela McKinney</a:t>
            </a:r>
          </a:p>
          <a:p>
            <a:r>
              <a:rPr lang="en-GB" sz="2000" dirty="0"/>
              <a:t>Clinical Lecturer, Lead for Paediatric Dentistry Outreach</a:t>
            </a:r>
          </a:p>
          <a:p>
            <a:r>
              <a:rPr lang="en-GB" sz="2000" dirty="0"/>
              <a:t>Alison Cairns, Professor of Paediatric Dentistry and Dental Education</a:t>
            </a:r>
          </a:p>
          <a:p>
            <a:r>
              <a:rPr lang="en-GB" sz="2000" dirty="0"/>
              <a:t>Ross Deehan Dental Student</a:t>
            </a:r>
          </a:p>
          <a:p>
            <a:r>
              <a:rPr lang="en-GB" sz="2000" dirty="0"/>
              <a:t>Scott Magee Dental Student</a:t>
            </a:r>
          </a:p>
          <a:p>
            <a:r>
              <a:rPr lang="en-GB" sz="2000" dirty="0"/>
              <a:t>Jennifer Milne Dental Student</a:t>
            </a:r>
          </a:p>
          <a:p>
            <a:endParaRPr lang="en-US" dirty="0"/>
          </a:p>
        </p:txBody>
      </p:sp>
      <p:pic>
        <p:nvPicPr>
          <p:cNvPr id="5" name="Picture Placeholder 9">
            <a:extLst>
              <a:ext uri="{FF2B5EF4-FFF2-40B4-BE49-F238E27FC236}">
                <a16:creationId xmlns:a16="http://schemas.microsoft.com/office/drawing/2014/main" id="{9234E76F-E59A-FF24-3474-CD30ED9EF15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2208" y="2198135"/>
            <a:ext cx="2636519" cy="439419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15583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C7FDB-ED18-28D3-5151-E31977424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3ADB60-601A-1DB7-27FB-5A983BE98240}"/>
              </a:ext>
            </a:extLst>
          </p:cNvPr>
          <p:cNvSpPr/>
          <p:nvPr/>
        </p:nvSpPr>
        <p:spPr>
          <a:xfrm>
            <a:off x="826978" y="5987804"/>
            <a:ext cx="9807493" cy="640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83B33A6-95BF-7EA7-7124-43F501553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008" y="513316"/>
            <a:ext cx="8581136" cy="796943"/>
          </a:xfrm>
        </p:spPr>
        <p:txBody>
          <a:bodyPr/>
          <a:lstStyle/>
          <a:p>
            <a:r>
              <a:rPr lang="en-US" dirty="0"/>
              <a:t>Educational Impact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06103A-6BA0-196A-29FD-38C9F7AF2656}"/>
              </a:ext>
            </a:extLst>
          </p:cNvPr>
          <p:cNvSpPr txBox="1"/>
          <p:nvPr/>
        </p:nvSpPr>
        <p:spPr>
          <a:xfrm>
            <a:off x="826979" y="6021050"/>
            <a:ext cx="997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The greatest change was not what students knew, it was how they understood their role as future practitioners</a:t>
            </a:r>
            <a:r>
              <a:rPr lang="en-GB" dirty="0"/>
              <a:t>.as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F01E0DF-BF76-66AA-7487-C14B96CEAC4E}"/>
              </a:ext>
            </a:extLst>
          </p:cNvPr>
          <p:cNvSpPr/>
          <p:nvPr/>
        </p:nvSpPr>
        <p:spPr>
          <a:xfrm>
            <a:off x="1024128" y="1626874"/>
            <a:ext cx="2295144" cy="21854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0042EB-4B86-6953-8922-3E6FB949D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6124" y="2471547"/>
            <a:ext cx="1851152" cy="509397"/>
          </a:xfrm>
        </p:spPr>
        <p:txBody>
          <a:bodyPr/>
          <a:lstStyle/>
          <a:p>
            <a:pPr algn="ctr"/>
            <a:r>
              <a:rPr lang="en-US" dirty="0"/>
              <a:t>Students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F58937-2716-997B-5D6E-BC0F5B982EEE}"/>
              </a:ext>
            </a:extLst>
          </p:cNvPr>
          <p:cNvSpPr/>
          <p:nvPr/>
        </p:nvSpPr>
        <p:spPr>
          <a:xfrm>
            <a:off x="4812030" y="1633537"/>
            <a:ext cx="2295144" cy="21854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3F1E379-11E4-3FC4-0DE3-FCAA269F74EA}"/>
              </a:ext>
            </a:extLst>
          </p:cNvPr>
          <p:cNvSpPr/>
          <p:nvPr/>
        </p:nvSpPr>
        <p:spPr>
          <a:xfrm>
            <a:off x="8650732" y="1626874"/>
            <a:ext cx="2295144" cy="21854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4F957A-9DF4-7E58-F497-11A129DD50AF}"/>
              </a:ext>
            </a:extLst>
          </p:cNvPr>
          <p:cNvSpPr txBox="1"/>
          <p:nvPr/>
        </p:nvSpPr>
        <p:spPr>
          <a:xfrm>
            <a:off x="4976622" y="2471545"/>
            <a:ext cx="1965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Patients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0BC84-E1E1-92A3-D2E7-FF6FADE4C57A}"/>
              </a:ext>
            </a:extLst>
          </p:cNvPr>
          <p:cNvSpPr txBox="1"/>
          <p:nvPr/>
        </p:nvSpPr>
        <p:spPr>
          <a:xfrm>
            <a:off x="8650731" y="2471546"/>
            <a:ext cx="229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Curriculum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F01A37-6DCD-79FF-6424-6218D8B28BFA}"/>
              </a:ext>
            </a:extLst>
          </p:cNvPr>
          <p:cNvSpPr txBox="1"/>
          <p:nvPr/>
        </p:nvSpPr>
        <p:spPr>
          <a:xfrm>
            <a:off x="1024128" y="4066939"/>
            <a:ext cx="2295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Learning moved beyond treatment towards understanding the wider needs of children and families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CCD5F1-9E48-3010-27E0-1259CE5582FB}"/>
              </a:ext>
            </a:extLst>
          </p:cNvPr>
          <p:cNvSpPr txBox="1"/>
          <p:nvPr/>
        </p:nvSpPr>
        <p:spPr>
          <a:xfrm>
            <a:off x="4956048" y="4066939"/>
            <a:ext cx="20071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Students contributed meaningfully to care during the vulnerable wait period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E7BFE-E355-7875-0CC8-28AB4FF1C066}"/>
              </a:ext>
            </a:extLst>
          </p:cNvPr>
          <p:cNvSpPr txBox="1"/>
          <p:nvPr/>
        </p:nvSpPr>
        <p:spPr>
          <a:xfrm>
            <a:off x="8872730" y="4039507"/>
            <a:ext cx="20071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Patient centred care became a lived experience rather than a classroom concept</a:t>
            </a:r>
          </a:p>
        </p:txBody>
      </p:sp>
    </p:spTree>
    <p:extLst>
      <p:ext uri="{BB962C8B-B14F-4D97-AF65-F5344CB8AC3E}">
        <p14:creationId xmlns:p14="http://schemas.microsoft.com/office/powerpoint/2010/main" val="245667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Waiting Well Student Videos">
            <a:hlinkClick r:id="" action="ppaction://media"/>
            <a:extLst>
              <a:ext uri="{FF2B5EF4-FFF2-40B4-BE49-F238E27FC236}">
                <a16:creationId xmlns:a16="http://schemas.microsoft.com/office/drawing/2014/main" id="{465B961F-CF57-1EF6-3C1C-BA91638D3E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47444" y="1551621"/>
            <a:ext cx="8897112" cy="50046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6AC794-1764-0AAA-5FC6-15B6759C11CE}"/>
              </a:ext>
            </a:extLst>
          </p:cNvPr>
          <p:cNvSpPr txBox="1"/>
          <p:nvPr/>
        </p:nvSpPr>
        <p:spPr>
          <a:xfrm>
            <a:off x="3081528" y="457200"/>
            <a:ext cx="636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Our Student Partners</a:t>
            </a:r>
          </a:p>
        </p:txBody>
      </p:sp>
    </p:spTree>
    <p:extLst>
      <p:ext uri="{BB962C8B-B14F-4D97-AF65-F5344CB8AC3E}">
        <p14:creationId xmlns:p14="http://schemas.microsoft.com/office/powerpoint/2010/main" val="28496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0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3ECEE-8E1D-4ED3-5C9A-5ECB95E4F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D1E1E-1C44-AED5-5461-EBA8D5D3F724}"/>
              </a:ext>
            </a:extLst>
          </p:cNvPr>
          <p:cNvSpPr/>
          <p:nvPr/>
        </p:nvSpPr>
        <p:spPr>
          <a:xfrm>
            <a:off x="911837" y="5724707"/>
            <a:ext cx="9807493" cy="7969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0FB9315-0C09-4EE8-3042-543658183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072" y="504172"/>
            <a:ext cx="4256024" cy="796943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AFEC73-62A7-FA03-03BC-56E677E6F4F2}"/>
              </a:ext>
            </a:extLst>
          </p:cNvPr>
          <p:cNvSpPr txBox="1"/>
          <p:nvPr/>
        </p:nvSpPr>
        <p:spPr>
          <a:xfrm>
            <a:off x="826978" y="5800012"/>
            <a:ext cx="997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“Waiting Well Together” aligns patient need, student learning and service improvement within one model of care</a:t>
            </a:r>
            <a:r>
              <a:rPr lang="en-GB" dirty="0"/>
              <a:t>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C1EAE4-A8F9-CB9C-5738-FC7AD9CE29AB}"/>
              </a:ext>
            </a:extLst>
          </p:cNvPr>
          <p:cNvSpPr/>
          <p:nvPr/>
        </p:nvSpPr>
        <p:spPr>
          <a:xfrm>
            <a:off x="249682" y="2295673"/>
            <a:ext cx="2734056" cy="25850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13A21C-96E0-1086-E9C7-5DA5FA224AC4}"/>
              </a:ext>
            </a:extLst>
          </p:cNvPr>
          <p:cNvSpPr txBox="1"/>
          <p:nvPr/>
        </p:nvSpPr>
        <p:spPr>
          <a:xfrm>
            <a:off x="583438" y="3172716"/>
            <a:ext cx="206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Students as Partners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DAC42E-C9A3-56D2-AB65-1FA976A6D04F}"/>
              </a:ext>
            </a:extLst>
          </p:cNvPr>
          <p:cNvSpPr/>
          <p:nvPr/>
        </p:nvSpPr>
        <p:spPr>
          <a:xfrm>
            <a:off x="9119870" y="2241050"/>
            <a:ext cx="2734056" cy="25850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BBD4DB-0854-4719-EA37-66BA3680FBE7}"/>
              </a:ext>
            </a:extLst>
          </p:cNvPr>
          <p:cNvSpPr/>
          <p:nvPr/>
        </p:nvSpPr>
        <p:spPr>
          <a:xfrm>
            <a:off x="6138672" y="2241052"/>
            <a:ext cx="2734056" cy="25850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2D1D88B-64C6-2609-E6FD-31BB2D8114F5}"/>
              </a:ext>
            </a:extLst>
          </p:cNvPr>
          <p:cNvSpPr/>
          <p:nvPr/>
        </p:nvSpPr>
        <p:spPr>
          <a:xfrm>
            <a:off x="3194558" y="2295673"/>
            <a:ext cx="2734056" cy="25850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6F6978-3B2A-B586-4286-8045CB4E9E22}"/>
              </a:ext>
            </a:extLst>
          </p:cNvPr>
          <p:cNvSpPr txBox="1"/>
          <p:nvPr/>
        </p:nvSpPr>
        <p:spPr>
          <a:xfrm>
            <a:off x="3651758" y="2846230"/>
            <a:ext cx="1819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Active Waiting Time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5B8157-F22C-1A25-0C63-56BD179393CB}"/>
              </a:ext>
            </a:extLst>
          </p:cNvPr>
          <p:cNvSpPr txBox="1"/>
          <p:nvPr/>
        </p:nvSpPr>
        <p:spPr>
          <a:xfrm>
            <a:off x="6385814" y="3118095"/>
            <a:ext cx="2346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Understanding Vulnerability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1ACB07-FFBE-2DC8-04D4-28C878708496}"/>
              </a:ext>
            </a:extLst>
          </p:cNvPr>
          <p:cNvSpPr txBox="1"/>
          <p:nvPr/>
        </p:nvSpPr>
        <p:spPr>
          <a:xfrm>
            <a:off x="9526778" y="2868285"/>
            <a:ext cx="192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Socially Accountable Education </a:t>
            </a:r>
          </a:p>
        </p:txBody>
      </p:sp>
    </p:spTree>
    <p:extLst>
      <p:ext uri="{BB962C8B-B14F-4D97-AF65-F5344CB8AC3E}">
        <p14:creationId xmlns:p14="http://schemas.microsoft.com/office/powerpoint/2010/main" val="2070816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0B14F90C-BF06-653E-F667-4BBFF7DDD5F7}"/>
              </a:ext>
            </a:extLst>
          </p:cNvPr>
          <p:cNvSpPr/>
          <p:nvPr/>
        </p:nvSpPr>
        <p:spPr>
          <a:xfrm>
            <a:off x="651743" y="2781682"/>
            <a:ext cx="3438144" cy="32644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7FC956C-D20F-9F7E-9EC4-490B0B68BE06}"/>
              </a:ext>
            </a:extLst>
          </p:cNvPr>
          <p:cNvSpPr/>
          <p:nvPr/>
        </p:nvSpPr>
        <p:spPr>
          <a:xfrm>
            <a:off x="8122412" y="2775330"/>
            <a:ext cx="3438144" cy="32644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503EE-CF28-712D-79DC-E88C8926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1160" y="495028"/>
            <a:ext cx="5583407" cy="796943"/>
          </a:xfrm>
        </p:spPr>
        <p:txBody>
          <a:bodyPr/>
          <a:lstStyle/>
          <a:p>
            <a:r>
              <a:rPr lang="en-GB" dirty="0"/>
              <a:t>Thank you for listening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63CE42-79C5-8A0E-0C82-FCD458C9BC9B}"/>
              </a:ext>
            </a:extLst>
          </p:cNvPr>
          <p:cNvSpPr txBox="1"/>
          <p:nvPr/>
        </p:nvSpPr>
        <p:spPr>
          <a:xfrm>
            <a:off x="1168379" y="3807370"/>
            <a:ext cx="2404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GDC Safe Practitioner Framework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9297E8-F618-7B48-6B92-6BCEC4A5424E}"/>
              </a:ext>
            </a:extLst>
          </p:cNvPr>
          <p:cNvSpPr txBox="1"/>
          <p:nvPr/>
        </p:nvSpPr>
        <p:spPr>
          <a:xfrm>
            <a:off x="8727440" y="3622704"/>
            <a:ext cx="2228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ADEE Graduating Dentist Framework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2AF689-3E89-FE1B-6D82-68EBEA99640D}"/>
              </a:ext>
            </a:extLst>
          </p:cNvPr>
          <p:cNvSpPr txBox="1"/>
          <p:nvPr/>
        </p:nvSpPr>
        <p:spPr>
          <a:xfrm>
            <a:off x="4799960" y="3235296"/>
            <a:ext cx="2625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Patient centred care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Social accountability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30ACF67-E54F-DD22-416A-A6587C3117CD}"/>
              </a:ext>
            </a:extLst>
          </p:cNvPr>
          <p:cNvCxnSpPr>
            <a:cxnSpLocks/>
            <a:stCxn id="13" idx="6"/>
          </p:cNvCxnSpPr>
          <p:nvPr/>
        </p:nvCxnSpPr>
        <p:spPr>
          <a:xfrm flipV="1">
            <a:off x="4089887" y="3622704"/>
            <a:ext cx="910038" cy="7911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8110B83-4A3A-62DF-F5D5-573E60E2AACC}"/>
              </a:ext>
            </a:extLst>
          </p:cNvPr>
          <p:cNvCxnSpPr>
            <a:cxnSpLocks/>
            <a:stCxn id="13" idx="6"/>
          </p:cNvCxnSpPr>
          <p:nvPr/>
        </p:nvCxnSpPr>
        <p:spPr>
          <a:xfrm>
            <a:off x="4089887" y="4413886"/>
            <a:ext cx="1067329" cy="4337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DD398CC-4AAC-8342-950C-DEB8347E8198}"/>
              </a:ext>
            </a:extLst>
          </p:cNvPr>
          <p:cNvCxnSpPr>
            <a:cxnSpLocks/>
            <a:stCxn id="15" idx="2"/>
          </p:cNvCxnSpPr>
          <p:nvPr/>
        </p:nvCxnSpPr>
        <p:spPr>
          <a:xfrm flipH="1" flipV="1">
            <a:off x="7306056" y="3622704"/>
            <a:ext cx="816356" cy="7848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866FC5E-BE4A-01BD-3B18-E447A14D22FC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7192076" y="4407534"/>
            <a:ext cx="930336" cy="4400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298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977FEE54-C275-64E2-FF14-80283D4D0806}"/>
              </a:ext>
            </a:extLst>
          </p:cNvPr>
          <p:cNvSpPr/>
          <p:nvPr/>
        </p:nvSpPr>
        <p:spPr>
          <a:xfrm>
            <a:off x="1485231" y="2418388"/>
            <a:ext cx="2743200" cy="25786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C23DC0-8AFA-448D-76C5-4842118CF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276" y="3170479"/>
            <a:ext cx="3215110" cy="1128684"/>
          </a:xfrm>
        </p:spPr>
        <p:txBody>
          <a:bodyPr/>
          <a:lstStyle/>
          <a:p>
            <a:pPr algn="ctr"/>
            <a:r>
              <a:rPr lang="en-GB" dirty="0"/>
              <a:t>Children Awaiting GA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8D068B0-DBC8-46BA-61D8-ADFE894E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AF7CD0-3AF2-B27B-1029-D4563FAF9817}"/>
              </a:ext>
            </a:extLst>
          </p:cNvPr>
          <p:cNvSpPr txBox="1"/>
          <p:nvPr/>
        </p:nvSpPr>
        <p:spPr>
          <a:xfrm>
            <a:off x="3792323" y="1831137"/>
            <a:ext cx="1243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Pain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19EE9EFD-BEBB-D29B-C33B-96672569EE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51091" y="2417087"/>
            <a:ext cx="2743200" cy="25786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8119EC-1538-7126-C2A4-41BB6ECA40A2}"/>
              </a:ext>
            </a:extLst>
          </p:cNvPr>
          <p:cNvSpPr txBox="1"/>
          <p:nvPr/>
        </p:nvSpPr>
        <p:spPr>
          <a:xfrm>
            <a:off x="722899" y="1880888"/>
            <a:ext cx="132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Anxiety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EACC37-C23B-9A0A-D9FE-A64C762351A6}"/>
              </a:ext>
            </a:extLst>
          </p:cNvPr>
          <p:cNvSpPr txBox="1"/>
          <p:nvPr/>
        </p:nvSpPr>
        <p:spPr>
          <a:xfrm>
            <a:off x="7701362" y="2828520"/>
            <a:ext cx="27322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Practitioner Learning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F91B9D-06B0-413B-CC58-C5CADC55A86A}"/>
              </a:ext>
            </a:extLst>
          </p:cNvPr>
          <p:cNvSpPr txBox="1"/>
          <p:nvPr/>
        </p:nvSpPr>
        <p:spPr>
          <a:xfrm>
            <a:off x="891098" y="5219423"/>
            <a:ext cx="143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Uncertainty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A9519A-D260-4402-C2B6-E054BB16770D}"/>
              </a:ext>
            </a:extLst>
          </p:cNvPr>
          <p:cNvSpPr txBox="1"/>
          <p:nvPr/>
        </p:nvSpPr>
        <p:spPr>
          <a:xfrm>
            <a:off x="3373106" y="5219423"/>
            <a:ext cx="1618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Family Stress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0FFB0F5-3077-06CE-6673-86A1CB950DB6}"/>
              </a:ext>
            </a:extLst>
          </p:cNvPr>
          <p:cNvSpPr/>
          <p:nvPr/>
        </p:nvSpPr>
        <p:spPr>
          <a:xfrm>
            <a:off x="3310345" y="6096260"/>
            <a:ext cx="5258830" cy="5760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93F686F-8C9A-C2A9-C379-9F7D5725A929}"/>
              </a:ext>
            </a:extLst>
          </p:cNvPr>
          <p:cNvCxnSpPr>
            <a:cxnSpLocks/>
            <a:stCxn id="9" idx="1"/>
            <a:endCxn id="11" idx="2"/>
          </p:cNvCxnSpPr>
          <p:nvPr/>
        </p:nvCxnSpPr>
        <p:spPr>
          <a:xfrm flipH="1" flipV="1">
            <a:off x="1385839" y="2250220"/>
            <a:ext cx="501124" cy="5457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EB06997-6B9B-9BC8-A744-FA6E78AAD1CD}"/>
              </a:ext>
            </a:extLst>
          </p:cNvPr>
          <p:cNvCxnSpPr>
            <a:stCxn id="9" idx="7"/>
            <a:endCxn id="10" idx="2"/>
          </p:cNvCxnSpPr>
          <p:nvPr/>
        </p:nvCxnSpPr>
        <p:spPr>
          <a:xfrm flipV="1">
            <a:off x="3826699" y="2200469"/>
            <a:ext cx="587416" cy="5955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B4C345F-EC04-EB02-7291-A33C02FD3253}"/>
              </a:ext>
            </a:extLst>
          </p:cNvPr>
          <p:cNvCxnSpPr>
            <a:cxnSpLocks/>
            <a:stCxn id="9" idx="3"/>
            <a:endCxn id="13" idx="0"/>
          </p:cNvCxnSpPr>
          <p:nvPr/>
        </p:nvCxnSpPr>
        <p:spPr>
          <a:xfrm flipH="1">
            <a:off x="1606837" y="4619368"/>
            <a:ext cx="280126" cy="600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8BA33DC-1A24-8696-D4F2-6372A1B5FE27}"/>
              </a:ext>
            </a:extLst>
          </p:cNvPr>
          <p:cNvCxnSpPr>
            <a:stCxn id="9" idx="5"/>
            <a:endCxn id="14" idx="0"/>
          </p:cNvCxnSpPr>
          <p:nvPr/>
        </p:nvCxnSpPr>
        <p:spPr>
          <a:xfrm>
            <a:off x="3826699" y="4619368"/>
            <a:ext cx="355652" cy="600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C1B35D1-00D8-AD06-8981-F5F72F08D8E3}"/>
              </a:ext>
            </a:extLst>
          </p:cNvPr>
          <p:cNvSpPr txBox="1"/>
          <p:nvPr/>
        </p:nvSpPr>
        <p:spPr>
          <a:xfrm>
            <a:off x="6489804" y="1922605"/>
            <a:ext cx="1856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B2737E-6BCF-2DE6-5805-8AAE2453AF87}"/>
              </a:ext>
            </a:extLst>
          </p:cNvPr>
          <p:cNvSpPr txBox="1"/>
          <p:nvPr/>
        </p:nvSpPr>
        <p:spPr>
          <a:xfrm>
            <a:off x="9896245" y="1507971"/>
            <a:ext cx="1856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Recognising Vulnerability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30BBA8-A7D2-7E62-4C02-A850D977BDF3}"/>
              </a:ext>
            </a:extLst>
          </p:cNvPr>
          <p:cNvSpPr txBox="1"/>
          <p:nvPr/>
        </p:nvSpPr>
        <p:spPr>
          <a:xfrm>
            <a:off x="10046805" y="5428191"/>
            <a:ext cx="1545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Prevention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9C5ECA-47CB-F3C2-E30F-216E96E0AD90}"/>
              </a:ext>
            </a:extLst>
          </p:cNvPr>
          <p:cNvSpPr txBox="1"/>
          <p:nvPr/>
        </p:nvSpPr>
        <p:spPr>
          <a:xfrm>
            <a:off x="6682832" y="5389814"/>
            <a:ext cx="1618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Advocacy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AF56D00-0753-FDF2-F9E7-1B553A0FBB13}"/>
              </a:ext>
            </a:extLst>
          </p:cNvPr>
          <p:cNvCxnSpPr>
            <a:cxnSpLocks/>
            <a:stCxn id="29" idx="1"/>
            <a:endCxn id="31" idx="2"/>
          </p:cNvCxnSpPr>
          <p:nvPr/>
        </p:nvCxnSpPr>
        <p:spPr>
          <a:xfrm flipH="1" flipV="1">
            <a:off x="7417920" y="2291937"/>
            <a:ext cx="634903" cy="5027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DB67B40-E6C5-1ABE-7250-F89D9E7B8333}"/>
              </a:ext>
            </a:extLst>
          </p:cNvPr>
          <p:cNvCxnSpPr>
            <a:stCxn id="29" idx="7"/>
            <a:endCxn id="32" idx="2"/>
          </p:cNvCxnSpPr>
          <p:nvPr/>
        </p:nvCxnSpPr>
        <p:spPr>
          <a:xfrm flipV="1">
            <a:off x="9992559" y="2154302"/>
            <a:ext cx="831802" cy="640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CBB2031-71C4-A50B-A345-A115031F7D56}"/>
              </a:ext>
            </a:extLst>
          </p:cNvPr>
          <p:cNvCxnSpPr>
            <a:stCxn id="29" idx="3"/>
            <a:endCxn id="35" idx="0"/>
          </p:cNvCxnSpPr>
          <p:nvPr/>
        </p:nvCxnSpPr>
        <p:spPr>
          <a:xfrm flipH="1">
            <a:off x="7492077" y="4618067"/>
            <a:ext cx="560746" cy="7717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6F9775D-C8E1-16AC-ADEB-FD00978B89CA}"/>
              </a:ext>
            </a:extLst>
          </p:cNvPr>
          <p:cNvCxnSpPr>
            <a:stCxn id="29" idx="5"/>
            <a:endCxn id="33" idx="0"/>
          </p:cNvCxnSpPr>
          <p:nvPr/>
        </p:nvCxnSpPr>
        <p:spPr>
          <a:xfrm>
            <a:off x="9992559" y="4618067"/>
            <a:ext cx="826914" cy="810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Arrow: Left-Right 48">
            <a:extLst>
              <a:ext uri="{FF2B5EF4-FFF2-40B4-BE49-F238E27FC236}">
                <a16:creationId xmlns:a16="http://schemas.microsoft.com/office/drawing/2014/main" id="{9954C284-23BF-6C8F-87DB-A77E5FE74F91}"/>
              </a:ext>
            </a:extLst>
          </p:cNvPr>
          <p:cNvSpPr/>
          <p:nvPr/>
        </p:nvSpPr>
        <p:spPr>
          <a:xfrm>
            <a:off x="4228432" y="3273897"/>
            <a:ext cx="3422660" cy="911675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98AA521-1999-A935-0808-5BD6946C52C3}"/>
              </a:ext>
            </a:extLst>
          </p:cNvPr>
          <p:cNvSpPr txBox="1"/>
          <p:nvPr/>
        </p:nvSpPr>
        <p:spPr>
          <a:xfrm>
            <a:off x="4913663" y="3521725"/>
            <a:ext cx="217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Waiting Period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E4108-537A-C83D-C469-6329AFB2F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73106" y="6161561"/>
            <a:ext cx="5583407" cy="1548789"/>
          </a:xfrm>
        </p:spPr>
        <p:txBody>
          <a:bodyPr/>
          <a:lstStyle/>
          <a:p>
            <a:r>
              <a:rPr lang="en-US" b="1" dirty="0"/>
              <a:t>Two Challenges, One Opportunity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DF3DC2-E9E7-7A96-A017-14D0C8756B25}"/>
              </a:ext>
            </a:extLst>
          </p:cNvPr>
          <p:cNvSpPr txBox="1"/>
          <p:nvPr/>
        </p:nvSpPr>
        <p:spPr>
          <a:xfrm>
            <a:off x="3063240" y="502920"/>
            <a:ext cx="676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Why “Waiting Well Together”?</a:t>
            </a:r>
          </a:p>
        </p:txBody>
      </p:sp>
    </p:spTree>
    <p:extLst>
      <p:ext uri="{BB962C8B-B14F-4D97-AF65-F5344CB8AC3E}">
        <p14:creationId xmlns:p14="http://schemas.microsoft.com/office/powerpoint/2010/main" val="1212405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4CD04-1E62-7356-8CC2-F3E7ACA53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364D8FD0-E247-FB3C-B1E9-2E582347DBDF}"/>
              </a:ext>
            </a:extLst>
          </p:cNvPr>
          <p:cNvSpPr/>
          <p:nvPr/>
        </p:nvSpPr>
        <p:spPr>
          <a:xfrm>
            <a:off x="8297137" y="2964450"/>
            <a:ext cx="1724313" cy="15893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674AC4-6339-0E6F-465B-A9BDDFFA6CB3}"/>
              </a:ext>
            </a:extLst>
          </p:cNvPr>
          <p:cNvSpPr/>
          <p:nvPr/>
        </p:nvSpPr>
        <p:spPr>
          <a:xfrm>
            <a:off x="1875562" y="2964450"/>
            <a:ext cx="1724313" cy="158931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B0B84C9-B23A-45BE-447A-96740291C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7579E18D-B538-EE82-9C54-73725AB044C4}"/>
              </a:ext>
            </a:extLst>
          </p:cNvPr>
          <p:cNvSpPr/>
          <p:nvPr/>
        </p:nvSpPr>
        <p:spPr>
          <a:xfrm>
            <a:off x="2254984" y="5704768"/>
            <a:ext cx="7489966" cy="9116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C97020-7C03-8FD9-C1C1-3ADA1FA09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54984" y="5806158"/>
            <a:ext cx="7489966" cy="1548789"/>
          </a:xfrm>
        </p:spPr>
        <p:txBody>
          <a:bodyPr/>
          <a:lstStyle/>
          <a:p>
            <a:pPr algn="ctr"/>
            <a:r>
              <a:rPr lang="en-US" b="1" dirty="0"/>
              <a:t>The Waiting Period Became Both a Patient Support Intervention and a Learning Environment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2879657-55F9-7A56-133B-B4375875C976}"/>
              </a:ext>
            </a:extLst>
          </p:cNvPr>
          <p:cNvSpPr txBox="1"/>
          <p:nvPr/>
        </p:nvSpPr>
        <p:spPr>
          <a:xfrm>
            <a:off x="3063240" y="502920"/>
            <a:ext cx="676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The Opportunity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99D85D-D34C-6D91-AA03-F59E2BDF63A1}"/>
              </a:ext>
            </a:extLst>
          </p:cNvPr>
          <p:cNvSpPr txBox="1"/>
          <p:nvPr/>
        </p:nvSpPr>
        <p:spPr>
          <a:xfrm>
            <a:off x="2116408" y="3526966"/>
            <a:ext cx="3255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Patients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A56782-52D8-D33F-C88B-032315219454}"/>
              </a:ext>
            </a:extLst>
          </p:cNvPr>
          <p:cNvSpPr txBox="1"/>
          <p:nvPr/>
        </p:nvSpPr>
        <p:spPr>
          <a:xfrm>
            <a:off x="8485258" y="3528275"/>
            <a:ext cx="3072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Students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3B317AF-23C7-078C-1366-359BBF59A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600" y="1857730"/>
            <a:ext cx="4591812" cy="45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71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C7334-C11C-7C99-D29D-18E6C0E95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42B4A-A4D0-3745-0EA7-955B2C96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463" y="591130"/>
            <a:ext cx="10163047" cy="421114"/>
          </a:xfrm>
        </p:spPr>
        <p:txBody>
          <a:bodyPr/>
          <a:lstStyle/>
          <a:p>
            <a:r>
              <a:rPr lang="en-US" dirty="0"/>
              <a:t>Aim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DE975-AF16-01EB-D2DD-7F5E5C18E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kern="0" dirty="0"/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9DEADE-1EFB-E927-3847-4F21A2B7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0E04CF-E00B-FDD4-EEF0-644D21F737CC}"/>
              </a:ext>
            </a:extLst>
          </p:cNvPr>
          <p:cNvSpPr txBox="1"/>
          <p:nvPr/>
        </p:nvSpPr>
        <p:spPr>
          <a:xfrm>
            <a:off x="327902" y="1564240"/>
            <a:ext cx="11669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Co-design and Evaluate a Student as Partners Intervention Supporting Children Awaiting GA.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78F39DC-4965-D90E-F7AE-25B6F3FFA715}"/>
              </a:ext>
            </a:extLst>
          </p:cNvPr>
          <p:cNvSpPr/>
          <p:nvPr/>
        </p:nvSpPr>
        <p:spPr>
          <a:xfrm>
            <a:off x="1161288" y="4178808"/>
            <a:ext cx="2121408" cy="208806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3AD849-BA47-064E-2702-FA7544A55AF5}"/>
              </a:ext>
            </a:extLst>
          </p:cNvPr>
          <p:cNvSpPr/>
          <p:nvPr/>
        </p:nvSpPr>
        <p:spPr>
          <a:xfrm>
            <a:off x="4501102" y="3685896"/>
            <a:ext cx="2997729" cy="287653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646CA51-6224-BBCE-7B97-7A4D4E913767}"/>
              </a:ext>
            </a:extLst>
          </p:cNvPr>
          <p:cNvSpPr/>
          <p:nvPr/>
        </p:nvSpPr>
        <p:spPr>
          <a:xfrm>
            <a:off x="8909304" y="4146552"/>
            <a:ext cx="2121408" cy="208806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A7FFE0-387C-2D73-4FA3-598CB162B282}"/>
              </a:ext>
            </a:extLst>
          </p:cNvPr>
          <p:cNvSpPr txBox="1"/>
          <p:nvPr/>
        </p:nvSpPr>
        <p:spPr>
          <a:xfrm>
            <a:off x="1321329" y="5038173"/>
            <a:ext cx="180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Patient Support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A14D3-36DE-BDD5-FA0A-6806F2709A72}"/>
              </a:ext>
            </a:extLst>
          </p:cNvPr>
          <p:cNvSpPr txBox="1"/>
          <p:nvPr/>
        </p:nvSpPr>
        <p:spPr>
          <a:xfrm>
            <a:off x="5206226" y="4689532"/>
            <a:ext cx="1587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Student Safe Practitioner Development (GDC)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F92148-1A56-72AA-5A02-828C7A301E99}"/>
              </a:ext>
            </a:extLst>
          </p:cNvPr>
          <p:cNvSpPr txBox="1"/>
          <p:nvPr/>
        </p:nvSpPr>
        <p:spPr>
          <a:xfrm>
            <a:off x="9035796" y="4828032"/>
            <a:ext cx="186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Service Improvement </a:t>
            </a:r>
          </a:p>
        </p:txBody>
      </p:sp>
    </p:spTree>
    <p:extLst>
      <p:ext uri="{BB962C8B-B14F-4D97-AF65-F5344CB8AC3E}">
        <p14:creationId xmlns:p14="http://schemas.microsoft.com/office/powerpoint/2010/main" val="128388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759E429-A771-DE32-DB8F-0CE06765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032" y="456684"/>
            <a:ext cx="5591048" cy="796943"/>
          </a:xfrm>
        </p:spPr>
        <p:txBody>
          <a:bodyPr/>
          <a:lstStyle/>
          <a:p>
            <a:r>
              <a:rPr lang="en-US" dirty="0"/>
              <a:t>Intervention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62289A-1799-9D95-E011-FCC55FB89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4240" y="4000331"/>
            <a:ext cx="3284728" cy="21000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Student partners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Tutorial and triage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894411-AC97-B4E2-6F7D-232AEF5DD6DD}"/>
              </a:ext>
            </a:extLst>
          </p:cNvPr>
          <p:cNvSpPr/>
          <p:nvPr/>
        </p:nvSpPr>
        <p:spPr>
          <a:xfrm>
            <a:off x="1563624" y="1611535"/>
            <a:ext cx="1965960" cy="15632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B986170-E208-09BB-B53C-44363ED02CD6}"/>
              </a:ext>
            </a:extLst>
          </p:cNvPr>
          <p:cNvSpPr/>
          <p:nvPr/>
        </p:nvSpPr>
        <p:spPr>
          <a:xfrm>
            <a:off x="3529584" y="2182844"/>
            <a:ext cx="1527048" cy="4206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A337CB8-E9D9-1A97-7B5D-DD290E3A692E}"/>
              </a:ext>
            </a:extLst>
          </p:cNvPr>
          <p:cNvSpPr/>
          <p:nvPr/>
        </p:nvSpPr>
        <p:spPr>
          <a:xfrm>
            <a:off x="7022592" y="2182844"/>
            <a:ext cx="1527048" cy="4206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7761B3-48E2-E673-5790-AFF2144690BD}"/>
              </a:ext>
            </a:extLst>
          </p:cNvPr>
          <p:cNvSpPr/>
          <p:nvPr/>
        </p:nvSpPr>
        <p:spPr>
          <a:xfrm>
            <a:off x="5056632" y="1611535"/>
            <a:ext cx="1965960" cy="15632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318A3F-CD06-8739-729A-535BCF57B3D1}"/>
              </a:ext>
            </a:extLst>
          </p:cNvPr>
          <p:cNvSpPr/>
          <p:nvPr/>
        </p:nvSpPr>
        <p:spPr>
          <a:xfrm>
            <a:off x="8549640" y="1611533"/>
            <a:ext cx="1965960" cy="15632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505770-6E0B-E530-7347-3A0354AF42AD}"/>
              </a:ext>
            </a:extLst>
          </p:cNvPr>
          <p:cNvSpPr txBox="1"/>
          <p:nvPr/>
        </p:nvSpPr>
        <p:spPr>
          <a:xfrm>
            <a:off x="1609344" y="2208488"/>
            <a:ext cx="1874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Co-Design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0A1E53-FEF4-8CC2-7D9C-1BFACAC0FE61}"/>
              </a:ext>
            </a:extLst>
          </p:cNvPr>
          <p:cNvSpPr txBox="1"/>
          <p:nvPr/>
        </p:nvSpPr>
        <p:spPr>
          <a:xfrm>
            <a:off x="5102352" y="2096379"/>
            <a:ext cx="1874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Waiting Well Clinic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A055FE-FE5D-3012-3356-86853722DF8F}"/>
              </a:ext>
            </a:extLst>
          </p:cNvPr>
          <p:cNvSpPr txBox="1"/>
          <p:nvPr/>
        </p:nvSpPr>
        <p:spPr>
          <a:xfrm>
            <a:off x="8698992" y="2206703"/>
            <a:ext cx="175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Reflection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66C3FE-6B07-2A58-A997-B670C4A38E5E}"/>
              </a:ext>
            </a:extLst>
          </p:cNvPr>
          <p:cNvSpPr txBox="1"/>
          <p:nvPr/>
        </p:nvSpPr>
        <p:spPr>
          <a:xfrm>
            <a:off x="4599940" y="4000331"/>
            <a:ext cx="3538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Waiting well clinic/ </a:t>
            </a: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telephone</a:t>
            </a:r>
            <a:r>
              <a:rPr lang="en-GB" sz="2400" dirty="0">
                <a:solidFill>
                  <a:schemeClr val="bg1"/>
                </a:solidFill>
              </a:rPr>
              <a:t> consultation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410961-726B-2761-6952-56724CFF1FBC}"/>
              </a:ext>
            </a:extLst>
          </p:cNvPr>
          <p:cNvSpPr txBox="1"/>
          <p:nvPr/>
        </p:nvSpPr>
        <p:spPr>
          <a:xfrm>
            <a:off x="8549640" y="4000331"/>
            <a:ext cx="2738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518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6958B-5C95-9C1B-41FE-AB04DF766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84CD7A0-71D2-AD78-E1D4-71FDD2A61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144" y="476740"/>
            <a:ext cx="8846312" cy="796943"/>
          </a:xfrm>
        </p:spPr>
        <p:txBody>
          <a:bodyPr/>
          <a:lstStyle/>
          <a:p>
            <a:r>
              <a:rPr lang="en-US" dirty="0"/>
              <a:t>Evaluation Methods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A42B76-804B-3548-8932-516E4A16E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996059"/>
            <a:ext cx="5399024" cy="3694430"/>
          </a:xfrm>
        </p:spPr>
        <p:txBody>
          <a:bodyPr/>
          <a:lstStyle/>
          <a:p>
            <a:r>
              <a:rPr lang="en-US" b="1" dirty="0"/>
              <a:t>Quantative : Pre/Post Questionnaires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Advocacy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Safeguarding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Professionalism/Reflection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2C435E-5B50-A790-FE36-EB8D17E8DF95}"/>
              </a:ext>
            </a:extLst>
          </p:cNvPr>
          <p:cNvSpPr txBox="1"/>
          <p:nvPr/>
        </p:nvSpPr>
        <p:spPr>
          <a:xfrm>
            <a:off x="5916168" y="1996059"/>
            <a:ext cx="5859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Qualitative: Focus Groups and Questionnaires</a:t>
            </a:r>
          </a:p>
          <a:p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Text Responses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Thematic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099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75E2B-7ED7-5D10-7CD5-926D81CD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F6BB3568-EDD1-D157-A7E6-2F6AC4ECCA66}"/>
              </a:ext>
            </a:extLst>
          </p:cNvPr>
          <p:cNvSpPr/>
          <p:nvPr/>
        </p:nvSpPr>
        <p:spPr>
          <a:xfrm>
            <a:off x="246888" y="1933659"/>
            <a:ext cx="4572183" cy="3781813"/>
          </a:xfrm>
          <a:prstGeom prst="wedgeRectCallout">
            <a:avLst>
              <a:gd name="adj1" fmla="val -20833"/>
              <a:gd name="adj2" fmla="val 459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881A2C-D629-6855-2890-406B5959D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448" y="533982"/>
            <a:ext cx="9074912" cy="796943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35579B-F29B-7382-A921-2985B7261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976" y="1675982"/>
            <a:ext cx="4859354" cy="3694430"/>
          </a:xfrm>
        </p:spPr>
        <p:txBody>
          <a:bodyPr/>
          <a:lstStyle/>
          <a:p>
            <a:endParaRPr lang="en-US" dirty="0"/>
          </a:p>
          <a:p>
            <a:r>
              <a:rPr lang="en-US" u="sng" dirty="0"/>
              <a:t>Largest Gains</a:t>
            </a:r>
          </a:p>
          <a:p>
            <a:endParaRPr lang="en-US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Advocacy (+43.6%)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Communication (+39.3%)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Understanding Vulnerability (+37.2%)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Professionalism and Shared Decision Making (+37.4%)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A3C811-CAAF-50E0-C8E8-F65435932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330" y="1555609"/>
            <a:ext cx="6127011" cy="40724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062944-41D4-19E1-785C-D0472E91C62C}"/>
              </a:ext>
            </a:extLst>
          </p:cNvPr>
          <p:cNvSpPr/>
          <p:nvPr/>
        </p:nvSpPr>
        <p:spPr>
          <a:xfrm>
            <a:off x="1975104" y="5973149"/>
            <a:ext cx="7479792" cy="6492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2832AC-4CDF-DE8E-7717-D29FF807E827}"/>
              </a:ext>
            </a:extLst>
          </p:cNvPr>
          <p:cNvSpPr txBox="1"/>
          <p:nvPr/>
        </p:nvSpPr>
        <p:spPr>
          <a:xfrm>
            <a:off x="2077466" y="6077458"/>
            <a:ext cx="7413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Confidence increased across all Safe Practitioner domains</a:t>
            </a:r>
          </a:p>
        </p:txBody>
      </p:sp>
    </p:spTree>
    <p:extLst>
      <p:ext uri="{BB962C8B-B14F-4D97-AF65-F5344CB8AC3E}">
        <p14:creationId xmlns:p14="http://schemas.microsoft.com/office/powerpoint/2010/main" val="453268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A1890-2201-4F9A-19A6-568AF89C4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4532D7-0529-EDFE-57AF-706164995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448" y="501650"/>
            <a:ext cx="8882888" cy="796943"/>
          </a:xfrm>
        </p:spPr>
        <p:txBody>
          <a:bodyPr/>
          <a:lstStyle/>
          <a:p>
            <a:r>
              <a:rPr lang="en-US" dirty="0"/>
              <a:t>Qualitative Findings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FD57296-2D06-A491-022B-D1BBFC579611}"/>
              </a:ext>
            </a:extLst>
          </p:cNvPr>
          <p:cNvSpPr/>
          <p:nvPr/>
        </p:nvSpPr>
        <p:spPr>
          <a:xfrm>
            <a:off x="4464811" y="2251426"/>
            <a:ext cx="3035808" cy="28621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81689-FD41-C56D-7849-451F8E19C2AE}"/>
              </a:ext>
            </a:extLst>
          </p:cNvPr>
          <p:cNvSpPr txBox="1"/>
          <p:nvPr/>
        </p:nvSpPr>
        <p:spPr>
          <a:xfrm>
            <a:off x="4181347" y="3267027"/>
            <a:ext cx="3602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What did students learn?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299BB7-057E-9B8E-F57C-1B9AE01A3FFE}"/>
              </a:ext>
            </a:extLst>
          </p:cNvPr>
          <p:cNvSpPr txBox="1"/>
          <p:nvPr/>
        </p:nvSpPr>
        <p:spPr>
          <a:xfrm>
            <a:off x="2137664" y="1752522"/>
            <a:ext cx="2276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Confident Communication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C67BF9-00FE-A49D-8CD4-4640881956C4}"/>
              </a:ext>
            </a:extLst>
          </p:cNvPr>
          <p:cNvSpPr txBox="1"/>
          <p:nvPr/>
        </p:nvSpPr>
        <p:spPr>
          <a:xfrm>
            <a:off x="7727190" y="1744375"/>
            <a:ext cx="2276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Empathy and Vulnerability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5A8E3E-5F55-B3AA-A843-6675DC2F3B68}"/>
              </a:ext>
            </a:extLst>
          </p:cNvPr>
          <p:cNvSpPr txBox="1"/>
          <p:nvPr/>
        </p:nvSpPr>
        <p:spPr>
          <a:xfrm>
            <a:off x="2027935" y="5113625"/>
            <a:ext cx="219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Advocacy and Barriers to Care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92E4DA-6B7E-D9FF-E280-912DFD11D6C3}"/>
              </a:ext>
            </a:extLst>
          </p:cNvPr>
          <p:cNvSpPr txBox="1"/>
          <p:nvPr/>
        </p:nvSpPr>
        <p:spPr>
          <a:xfrm>
            <a:off x="7842716" y="5113625"/>
            <a:ext cx="1993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Safeguarding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20E19A4-A9F2-390D-E744-B8BDDBEC77AE}"/>
              </a:ext>
            </a:extLst>
          </p:cNvPr>
          <p:cNvCxnSpPr>
            <a:cxnSpLocks/>
            <a:stCxn id="2" idx="1"/>
            <a:endCxn id="4" idx="2"/>
          </p:cNvCxnSpPr>
          <p:nvPr/>
        </p:nvCxnSpPr>
        <p:spPr>
          <a:xfrm flipH="1" flipV="1">
            <a:off x="3276092" y="2460408"/>
            <a:ext cx="1633303" cy="2101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A22B3AD-BB1C-186D-A90D-7B0579049C81}"/>
              </a:ext>
            </a:extLst>
          </p:cNvPr>
          <p:cNvCxnSpPr>
            <a:stCxn id="2" idx="7"/>
            <a:endCxn id="5" idx="2"/>
          </p:cNvCxnSpPr>
          <p:nvPr/>
        </p:nvCxnSpPr>
        <p:spPr>
          <a:xfrm flipV="1">
            <a:off x="7056035" y="2452261"/>
            <a:ext cx="1809583" cy="2183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820CD34-19F0-72EB-D1D2-2B1E72EF10C0}"/>
              </a:ext>
            </a:extLst>
          </p:cNvPr>
          <p:cNvCxnSpPr>
            <a:cxnSpLocks/>
            <a:stCxn id="2" idx="3"/>
            <a:endCxn id="7" idx="0"/>
          </p:cNvCxnSpPr>
          <p:nvPr/>
        </p:nvCxnSpPr>
        <p:spPr>
          <a:xfrm flipH="1">
            <a:off x="3124199" y="4694466"/>
            <a:ext cx="1785196" cy="4191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4833E9-B790-1483-92EB-173D46456791}"/>
              </a:ext>
            </a:extLst>
          </p:cNvPr>
          <p:cNvCxnSpPr>
            <a:stCxn id="2" idx="5"/>
            <a:endCxn id="9" idx="0"/>
          </p:cNvCxnSpPr>
          <p:nvPr/>
        </p:nvCxnSpPr>
        <p:spPr>
          <a:xfrm>
            <a:off x="7056035" y="4694466"/>
            <a:ext cx="1783377" cy="4191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542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611D6-2AE3-9D19-5174-2F389ED4F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peech Bubble: Rectangle 18">
            <a:extLst>
              <a:ext uri="{FF2B5EF4-FFF2-40B4-BE49-F238E27FC236}">
                <a16:creationId xmlns:a16="http://schemas.microsoft.com/office/drawing/2014/main" id="{67DBCBE0-45C9-1046-C392-1F9AE875AAB3}"/>
              </a:ext>
            </a:extLst>
          </p:cNvPr>
          <p:cNvSpPr/>
          <p:nvPr/>
        </p:nvSpPr>
        <p:spPr>
          <a:xfrm>
            <a:off x="1408177" y="5113625"/>
            <a:ext cx="2812286" cy="1140320"/>
          </a:xfrm>
          <a:prstGeom prst="wedgeRectCallout">
            <a:avLst>
              <a:gd name="adj1" fmla="val 68416"/>
              <a:gd name="adj2" fmla="val -8763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1BD89A5D-205D-8B94-B4A1-C43FA9B53B17}"/>
              </a:ext>
            </a:extLst>
          </p:cNvPr>
          <p:cNvSpPr/>
          <p:nvPr/>
        </p:nvSpPr>
        <p:spPr>
          <a:xfrm>
            <a:off x="7915868" y="4939889"/>
            <a:ext cx="3002068" cy="1427784"/>
          </a:xfrm>
          <a:prstGeom prst="wedgeRectCallout">
            <a:avLst>
              <a:gd name="adj1" fmla="val -64694"/>
              <a:gd name="adj2" fmla="val -8544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01884046-3D1D-0064-E6C2-9D1BF5BC9CBA}"/>
              </a:ext>
            </a:extLst>
          </p:cNvPr>
          <p:cNvSpPr/>
          <p:nvPr/>
        </p:nvSpPr>
        <p:spPr>
          <a:xfrm>
            <a:off x="7915868" y="1717752"/>
            <a:ext cx="3194092" cy="1427784"/>
          </a:xfrm>
          <a:prstGeom prst="wedgeRectCallout">
            <a:avLst>
              <a:gd name="adj1" fmla="val -61198"/>
              <a:gd name="adj2" fmla="val 7979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A70A14C4-E954-D7C4-B62D-A56D7A3CC969}"/>
              </a:ext>
            </a:extLst>
          </p:cNvPr>
          <p:cNvSpPr/>
          <p:nvPr/>
        </p:nvSpPr>
        <p:spPr>
          <a:xfrm>
            <a:off x="1390651" y="1707767"/>
            <a:ext cx="2812286" cy="1371451"/>
          </a:xfrm>
          <a:prstGeom prst="wedgeRectCallout">
            <a:avLst>
              <a:gd name="adj1" fmla="val 59478"/>
              <a:gd name="adj2" fmla="val 8450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2414D8F-C315-DE12-9693-169C9C05D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448" y="501650"/>
            <a:ext cx="8882888" cy="796943"/>
          </a:xfrm>
        </p:spPr>
        <p:txBody>
          <a:bodyPr/>
          <a:lstStyle/>
          <a:p>
            <a:r>
              <a:rPr lang="en-US" dirty="0"/>
              <a:t>Student Voices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6707C18-3EDC-F71A-5AA0-BD63196FE50E}"/>
              </a:ext>
            </a:extLst>
          </p:cNvPr>
          <p:cNvSpPr/>
          <p:nvPr/>
        </p:nvSpPr>
        <p:spPr>
          <a:xfrm>
            <a:off x="4464811" y="2251426"/>
            <a:ext cx="3035808" cy="28621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B997C9-97EE-3466-93B2-709A15A13D79}"/>
              </a:ext>
            </a:extLst>
          </p:cNvPr>
          <p:cNvSpPr txBox="1"/>
          <p:nvPr/>
        </p:nvSpPr>
        <p:spPr>
          <a:xfrm>
            <a:off x="4181347" y="3267027"/>
            <a:ext cx="3602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What did students learn?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35BA5F-A860-B03F-62D0-F4577DFD72EC}"/>
              </a:ext>
            </a:extLst>
          </p:cNvPr>
          <p:cNvSpPr txBox="1"/>
          <p:nvPr/>
        </p:nvSpPr>
        <p:spPr>
          <a:xfrm>
            <a:off x="1369061" y="1827591"/>
            <a:ext cx="2855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“My confidence grew after completing the session, especially with the script to follow”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F62652-54E6-556C-87BD-BB9D01684A56}"/>
              </a:ext>
            </a:extLst>
          </p:cNvPr>
          <p:cNvSpPr txBox="1"/>
          <p:nvPr/>
        </p:nvSpPr>
        <p:spPr>
          <a:xfrm>
            <a:off x="7842716" y="1898503"/>
            <a:ext cx="3267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“The clinics opened our eyes to how many challenges families are dealing with”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2268D9-96C5-F873-D6CA-E631313A8B5E}"/>
              </a:ext>
            </a:extLst>
          </p:cNvPr>
          <p:cNvSpPr txBox="1"/>
          <p:nvPr/>
        </p:nvSpPr>
        <p:spPr>
          <a:xfrm>
            <a:off x="1408177" y="5177484"/>
            <a:ext cx="2812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“Important to make the families feel heard and understood”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0F256-B07D-1327-8677-057CEDDA4A7B}"/>
              </a:ext>
            </a:extLst>
          </p:cNvPr>
          <p:cNvSpPr txBox="1"/>
          <p:nvPr/>
        </p:nvSpPr>
        <p:spPr>
          <a:xfrm>
            <a:off x="7989020" y="5053616"/>
            <a:ext cx="2855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“We knew safeguarding in theory but didn’t feel confident putting it into practise”</a:t>
            </a:r>
          </a:p>
        </p:txBody>
      </p:sp>
    </p:spTree>
    <p:extLst>
      <p:ext uri="{BB962C8B-B14F-4D97-AF65-F5344CB8AC3E}">
        <p14:creationId xmlns:p14="http://schemas.microsoft.com/office/powerpoint/2010/main" val="3455852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versity of Glasgow colours">
      <a:dk1>
        <a:srgbClr val="011451"/>
      </a:dk1>
      <a:lt1>
        <a:srgbClr val="FFFFFF"/>
      </a:lt1>
      <a:dk2>
        <a:srgbClr val="000000"/>
      </a:dk2>
      <a:lt2>
        <a:srgbClr val="E8E8E8"/>
      </a:lt2>
      <a:accent1>
        <a:srgbClr val="011451"/>
      </a:accent1>
      <a:accent2>
        <a:srgbClr val="F2D25C"/>
      </a:accent2>
      <a:accent3>
        <a:srgbClr val="4DBBC6"/>
      </a:accent3>
      <a:accent4>
        <a:srgbClr val="E98BAF"/>
      </a:accent4>
      <a:accent5>
        <a:srgbClr val="A5A1CE"/>
      </a:accent5>
      <a:accent6>
        <a:srgbClr val="81C071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404</Words>
  <Application>Microsoft Office PowerPoint</Application>
  <PresentationFormat>Widescreen</PresentationFormat>
  <Paragraphs>96</Paragraphs>
  <Slides>13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Aptos</vt:lpstr>
      <vt:lpstr>Arial</vt:lpstr>
      <vt:lpstr>Office Theme</vt:lpstr>
      <vt:lpstr>“Waiting Well Together”: A Students As Partners Approach to Embedding Safe Practitioner Learning In Paediatric Dental Education and Evaluation of Student Led NHS Patient Care</vt:lpstr>
      <vt:lpstr>Children Awaiting GA</vt:lpstr>
      <vt:lpstr>PowerPoint Presentation</vt:lpstr>
      <vt:lpstr>Aim</vt:lpstr>
      <vt:lpstr>Intervention</vt:lpstr>
      <vt:lpstr>Evaluation Methods</vt:lpstr>
      <vt:lpstr>Results</vt:lpstr>
      <vt:lpstr>Qualitative Findings </vt:lpstr>
      <vt:lpstr>Student Voices</vt:lpstr>
      <vt:lpstr>Educational Impact</vt:lpstr>
      <vt:lpstr>PowerPoint Presentation</vt:lpstr>
      <vt:lpstr>Conclusions</vt:lpstr>
      <vt:lpstr>Thank you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Hedvanio Bezerra</dc:creator>
  <cp:lastModifiedBy>Angela McKinney</cp:lastModifiedBy>
  <cp:revision>59</cp:revision>
  <dcterms:created xsi:type="dcterms:W3CDTF">2024-08-08T12:20:54Z</dcterms:created>
  <dcterms:modified xsi:type="dcterms:W3CDTF">2026-08-05T19:23:36Z</dcterms:modified>
</cp:coreProperties>
</file>