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sldIdLst>
    <p:sldId id="256" r:id="rId2"/>
    <p:sldId id="281" r:id="rId3"/>
    <p:sldId id="282" r:id="rId4"/>
    <p:sldId id="283" r:id="rId5"/>
    <p:sldId id="284"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14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153"/>
    <p:restoredTop sz="93356"/>
  </p:normalViewPr>
  <p:slideViewPr>
    <p:cSldViewPr snapToGrid="0">
      <p:cViewPr>
        <p:scale>
          <a:sx n="80" d="100"/>
          <a:sy n="80" d="100"/>
        </p:scale>
        <p:origin x="816" y="10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24CB8E-0281-7347-A659-E7009C75BCEF}" type="doc">
      <dgm:prSet loTypeId="urn:microsoft.com/office/officeart/2005/8/layout/hierarchy4" loCatId="list" qsTypeId="urn:microsoft.com/office/officeart/2005/8/quickstyle/simple1" qsCatId="simple" csTypeId="urn:microsoft.com/office/officeart/2005/8/colors/accent5_2" csCatId="accent5" phldr="1"/>
      <dgm:spPr/>
      <dgm:t>
        <a:bodyPr/>
        <a:lstStyle/>
        <a:p>
          <a:endParaRPr lang="en-US"/>
        </a:p>
      </dgm:t>
    </dgm:pt>
    <dgm:pt modelId="{DCEF4FA2-23A6-8D48-8B4A-260C492BFDDE}">
      <dgm:prSet/>
      <dgm:spPr/>
      <dgm:t>
        <a:bodyPr/>
        <a:lstStyle/>
        <a:p>
          <a:r>
            <a:rPr lang="en-US" dirty="0"/>
            <a:t>Faculty calibration is essential for consistent, equitable assessment in mentorship‑based clinical programs.</a:t>
          </a:r>
        </a:p>
      </dgm:t>
    </dgm:pt>
    <dgm:pt modelId="{4270DF50-5F1C-9A40-9BFC-CBCDDDE80D2E}" type="parTrans" cxnId="{F908F8B0-EC92-604D-9D3F-8A1C79512B06}">
      <dgm:prSet/>
      <dgm:spPr/>
      <dgm:t>
        <a:bodyPr/>
        <a:lstStyle/>
        <a:p>
          <a:endParaRPr lang="en-US"/>
        </a:p>
      </dgm:t>
    </dgm:pt>
    <dgm:pt modelId="{BF409674-B3CE-D849-BCF0-E10B9BE962EE}" type="sibTrans" cxnId="{F908F8B0-EC92-604D-9D3F-8A1C79512B06}">
      <dgm:prSet/>
      <dgm:spPr/>
      <dgm:t>
        <a:bodyPr/>
        <a:lstStyle/>
        <a:p>
          <a:endParaRPr lang="en-US"/>
        </a:p>
      </dgm:t>
    </dgm:pt>
    <dgm:pt modelId="{E6B42003-BDC5-9449-886A-FFFEBB8FE324}">
      <dgm:prSet/>
      <dgm:spPr/>
      <dgm:t>
        <a:bodyPr/>
        <a:lstStyle/>
        <a:p>
          <a:r>
            <a:rPr lang="en-US"/>
            <a:t>Rubrics define performance criteria and reduce subjectivity across large teaching teams.</a:t>
          </a:r>
        </a:p>
      </dgm:t>
    </dgm:pt>
    <dgm:pt modelId="{45D9E852-9C69-F04B-BEA9-F6FB70CDAC4C}" type="parTrans" cxnId="{23FCCFE6-8852-5944-B2ED-FEC5F4DC98CB}">
      <dgm:prSet/>
      <dgm:spPr/>
      <dgm:t>
        <a:bodyPr/>
        <a:lstStyle/>
        <a:p>
          <a:endParaRPr lang="en-US"/>
        </a:p>
      </dgm:t>
    </dgm:pt>
    <dgm:pt modelId="{93F6E558-42B7-1A4A-A966-9927C991DDFF}" type="sibTrans" cxnId="{23FCCFE6-8852-5944-B2ED-FEC5F4DC98CB}">
      <dgm:prSet/>
      <dgm:spPr/>
      <dgm:t>
        <a:bodyPr/>
        <a:lstStyle/>
        <a:p>
          <a:endParaRPr lang="en-US"/>
        </a:p>
      </dgm:t>
    </dgm:pt>
    <dgm:pt modelId="{17911580-7BF0-8640-A158-B31E807E0994}">
      <dgm:prSet/>
      <dgm:spPr/>
      <dgm:t>
        <a:bodyPr/>
        <a:lstStyle/>
        <a:p>
          <a:r>
            <a:rPr lang="en-US" dirty="0"/>
            <a:t>At NYU College of Dentistry, predoctoral students receive </a:t>
          </a:r>
          <a:r>
            <a:rPr lang="en-US" b="1" dirty="0"/>
            <a:t>0, 1, or 2 </a:t>
          </a:r>
          <a:r>
            <a:rPr lang="en-US" dirty="0"/>
            <a:t>for each clinical procedure based on preparedness and competency.</a:t>
          </a:r>
        </a:p>
      </dgm:t>
    </dgm:pt>
    <dgm:pt modelId="{AFDDB6F3-E5BC-D742-99F4-76772A3B34B5}" type="parTrans" cxnId="{B0B7B325-DB64-6444-AB4A-601B5EFD8075}">
      <dgm:prSet/>
      <dgm:spPr/>
      <dgm:t>
        <a:bodyPr/>
        <a:lstStyle/>
        <a:p>
          <a:endParaRPr lang="en-US"/>
        </a:p>
      </dgm:t>
    </dgm:pt>
    <dgm:pt modelId="{B94955B6-B23B-5644-9890-90478F43E285}" type="sibTrans" cxnId="{B0B7B325-DB64-6444-AB4A-601B5EFD8075}">
      <dgm:prSet/>
      <dgm:spPr/>
      <dgm:t>
        <a:bodyPr/>
        <a:lstStyle/>
        <a:p>
          <a:endParaRPr lang="en-US"/>
        </a:p>
      </dgm:t>
    </dgm:pt>
    <dgm:pt modelId="{981924F8-338D-2D43-A303-A322225EEF9D}">
      <dgm:prSet/>
      <dgm:spPr/>
      <dgm:t>
        <a:bodyPr/>
        <a:lstStyle/>
        <a:p>
          <a:r>
            <a:rPr lang="en-US"/>
            <a:t>Standardized grading supports fairness and enhances student learning outcomes.</a:t>
          </a:r>
        </a:p>
      </dgm:t>
    </dgm:pt>
    <dgm:pt modelId="{B0D8DB02-F2CD-1E41-90B4-E1CA1999FE88}" type="parTrans" cxnId="{8D475D5C-CCD6-E241-9909-E8648A830642}">
      <dgm:prSet/>
      <dgm:spPr/>
      <dgm:t>
        <a:bodyPr/>
        <a:lstStyle/>
        <a:p>
          <a:endParaRPr lang="en-US"/>
        </a:p>
      </dgm:t>
    </dgm:pt>
    <dgm:pt modelId="{92612407-A3DB-154B-BAA7-DF7F3BA24CC0}" type="sibTrans" cxnId="{8D475D5C-CCD6-E241-9909-E8648A830642}">
      <dgm:prSet/>
      <dgm:spPr/>
      <dgm:t>
        <a:bodyPr/>
        <a:lstStyle/>
        <a:p>
          <a:endParaRPr lang="en-US"/>
        </a:p>
      </dgm:t>
    </dgm:pt>
    <dgm:pt modelId="{6AA23705-46BF-504D-9952-32AF4AAC9A66}" type="pres">
      <dgm:prSet presAssocID="{B924CB8E-0281-7347-A659-E7009C75BCEF}" presName="Name0" presStyleCnt="0">
        <dgm:presLayoutVars>
          <dgm:chPref val="1"/>
          <dgm:dir/>
          <dgm:animOne val="branch"/>
          <dgm:animLvl val="lvl"/>
          <dgm:resizeHandles/>
        </dgm:presLayoutVars>
      </dgm:prSet>
      <dgm:spPr/>
    </dgm:pt>
    <dgm:pt modelId="{F6C93338-AF58-CC44-8703-B1E417BD023D}" type="pres">
      <dgm:prSet presAssocID="{DCEF4FA2-23A6-8D48-8B4A-260C492BFDDE}" presName="vertOne" presStyleCnt="0"/>
      <dgm:spPr/>
    </dgm:pt>
    <dgm:pt modelId="{B3D44B09-5E2E-2D49-912E-42A172D16D0E}" type="pres">
      <dgm:prSet presAssocID="{DCEF4FA2-23A6-8D48-8B4A-260C492BFDDE}" presName="txOne" presStyleLbl="node0" presStyleIdx="0" presStyleCnt="4">
        <dgm:presLayoutVars>
          <dgm:chPref val="3"/>
        </dgm:presLayoutVars>
      </dgm:prSet>
      <dgm:spPr/>
    </dgm:pt>
    <dgm:pt modelId="{EF7825C9-7B3E-F049-A9A3-2DB4E7B1721D}" type="pres">
      <dgm:prSet presAssocID="{DCEF4FA2-23A6-8D48-8B4A-260C492BFDDE}" presName="horzOne" presStyleCnt="0"/>
      <dgm:spPr/>
    </dgm:pt>
    <dgm:pt modelId="{A2A1F5D0-6369-DE40-AC42-6F21C45458CA}" type="pres">
      <dgm:prSet presAssocID="{BF409674-B3CE-D849-BCF0-E10B9BE962EE}" presName="sibSpaceOne" presStyleCnt="0"/>
      <dgm:spPr/>
    </dgm:pt>
    <dgm:pt modelId="{2CB045EE-D7B2-6541-967F-98930C7F488C}" type="pres">
      <dgm:prSet presAssocID="{E6B42003-BDC5-9449-886A-FFFEBB8FE324}" presName="vertOne" presStyleCnt="0"/>
      <dgm:spPr/>
    </dgm:pt>
    <dgm:pt modelId="{9CB9D4CB-9F4F-B047-BA90-A52FE50A56F4}" type="pres">
      <dgm:prSet presAssocID="{E6B42003-BDC5-9449-886A-FFFEBB8FE324}" presName="txOne" presStyleLbl="node0" presStyleIdx="1" presStyleCnt="4">
        <dgm:presLayoutVars>
          <dgm:chPref val="3"/>
        </dgm:presLayoutVars>
      </dgm:prSet>
      <dgm:spPr/>
    </dgm:pt>
    <dgm:pt modelId="{0FE0804C-4014-524D-9424-F813FEBD7793}" type="pres">
      <dgm:prSet presAssocID="{E6B42003-BDC5-9449-886A-FFFEBB8FE324}" presName="horzOne" presStyleCnt="0"/>
      <dgm:spPr/>
    </dgm:pt>
    <dgm:pt modelId="{424AA258-D59A-6D48-8870-6E0F3115857A}" type="pres">
      <dgm:prSet presAssocID="{93F6E558-42B7-1A4A-A966-9927C991DDFF}" presName="sibSpaceOne" presStyleCnt="0"/>
      <dgm:spPr/>
    </dgm:pt>
    <dgm:pt modelId="{0AF2AFB2-A14B-AB43-9EE2-58404DF41E0B}" type="pres">
      <dgm:prSet presAssocID="{17911580-7BF0-8640-A158-B31E807E0994}" presName="vertOne" presStyleCnt="0"/>
      <dgm:spPr/>
    </dgm:pt>
    <dgm:pt modelId="{78195D2A-AF0A-104C-8B5C-DA3160AA42D0}" type="pres">
      <dgm:prSet presAssocID="{17911580-7BF0-8640-A158-B31E807E0994}" presName="txOne" presStyleLbl="node0" presStyleIdx="2" presStyleCnt="4">
        <dgm:presLayoutVars>
          <dgm:chPref val="3"/>
        </dgm:presLayoutVars>
      </dgm:prSet>
      <dgm:spPr/>
    </dgm:pt>
    <dgm:pt modelId="{5A71204C-CD7F-5441-89FF-B9F27D9B9EB8}" type="pres">
      <dgm:prSet presAssocID="{17911580-7BF0-8640-A158-B31E807E0994}" presName="horzOne" presStyleCnt="0"/>
      <dgm:spPr/>
    </dgm:pt>
    <dgm:pt modelId="{0A1AACAB-F533-5146-9E00-9590C40ECE7C}" type="pres">
      <dgm:prSet presAssocID="{B94955B6-B23B-5644-9890-90478F43E285}" presName="sibSpaceOne" presStyleCnt="0"/>
      <dgm:spPr/>
    </dgm:pt>
    <dgm:pt modelId="{E1C824BD-D998-C240-8206-631FBDE8E321}" type="pres">
      <dgm:prSet presAssocID="{981924F8-338D-2D43-A303-A322225EEF9D}" presName="vertOne" presStyleCnt="0"/>
      <dgm:spPr/>
    </dgm:pt>
    <dgm:pt modelId="{A7E2989C-ADE1-5F40-AC9E-5ED0075C984C}" type="pres">
      <dgm:prSet presAssocID="{981924F8-338D-2D43-A303-A322225EEF9D}" presName="txOne" presStyleLbl="node0" presStyleIdx="3" presStyleCnt="4">
        <dgm:presLayoutVars>
          <dgm:chPref val="3"/>
        </dgm:presLayoutVars>
      </dgm:prSet>
      <dgm:spPr/>
    </dgm:pt>
    <dgm:pt modelId="{368644E5-A41B-AA48-A5D3-D415AF17E5ED}" type="pres">
      <dgm:prSet presAssocID="{981924F8-338D-2D43-A303-A322225EEF9D}" presName="horzOne" presStyleCnt="0"/>
      <dgm:spPr/>
    </dgm:pt>
  </dgm:ptLst>
  <dgm:cxnLst>
    <dgm:cxn modelId="{41F8A909-51B1-3841-BB19-F6282FE4C4B6}" type="presOf" srcId="{DCEF4FA2-23A6-8D48-8B4A-260C492BFDDE}" destId="{B3D44B09-5E2E-2D49-912E-42A172D16D0E}" srcOrd="0" destOrd="0" presId="urn:microsoft.com/office/officeart/2005/8/layout/hierarchy4"/>
    <dgm:cxn modelId="{B0B7B325-DB64-6444-AB4A-601B5EFD8075}" srcId="{B924CB8E-0281-7347-A659-E7009C75BCEF}" destId="{17911580-7BF0-8640-A158-B31E807E0994}" srcOrd="2" destOrd="0" parTransId="{AFDDB6F3-E5BC-D742-99F4-76772A3B34B5}" sibTransId="{B94955B6-B23B-5644-9890-90478F43E285}"/>
    <dgm:cxn modelId="{8D475D5C-CCD6-E241-9909-E8648A830642}" srcId="{B924CB8E-0281-7347-A659-E7009C75BCEF}" destId="{981924F8-338D-2D43-A303-A322225EEF9D}" srcOrd="3" destOrd="0" parTransId="{B0D8DB02-F2CD-1E41-90B4-E1CA1999FE88}" sibTransId="{92612407-A3DB-154B-BAA7-DF7F3BA24CC0}"/>
    <dgm:cxn modelId="{171C6780-C658-EB4D-B15B-7D3CD6658052}" type="presOf" srcId="{17911580-7BF0-8640-A158-B31E807E0994}" destId="{78195D2A-AF0A-104C-8B5C-DA3160AA42D0}" srcOrd="0" destOrd="0" presId="urn:microsoft.com/office/officeart/2005/8/layout/hierarchy4"/>
    <dgm:cxn modelId="{67BAB19B-52AA-E94D-9578-63D16A576F26}" type="presOf" srcId="{981924F8-338D-2D43-A303-A322225EEF9D}" destId="{A7E2989C-ADE1-5F40-AC9E-5ED0075C984C}" srcOrd="0" destOrd="0" presId="urn:microsoft.com/office/officeart/2005/8/layout/hierarchy4"/>
    <dgm:cxn modelId="{359962A4-0C1F-C640-8739-EBB2835B5A76}" type="presOf" srcId="{B924CB8E-0281-7347-A659-E7009C75BCEF}" destId="{6AA23705-46BF-504D-9952-32AF4AAC9A66}" srcOrd="0" destOrd="0" presId="urn:microsoft.com/office/officeart/2005/8/layout/hierarchy4"/>
    <dgm:cxn modelId="{F908F8B0-EC92-604D-9D3F-8A1C79512B06}" srcId="{B924CB8E-0281-7347-A659-E7009C75BCEF}" destId="{DCEF4FA2-23A6-8D48-8B4A-260C492BFDDE}" srcOrd="0" destOrd="0" parTransId="{4270DF50-5F1C-9A40-9BFC-CBCDDDE80D2E}" sibTransId="{BF409674-B3CE-D849-BCF0-E10B9BE962EE}"/>
    <dgm:cxn modelId="{E1B5B9BD-345B-D54E-A16C-98AE3CDFAAD3}" type="presOf" srcId="{E6B42003-BDC5-9449-886A-FFFEBB8FE324}" destId="{9CB9D4CB-9F4F-B047-BA90-A52FE50A56F4}" srcOrd="0" destOrd="0" presId="urn:microsoft.com/office/officeart/2005/8/layout/hierarchy4"/>
    <dgm:cxn modelId="{23FCCFE6-8852-5944-B2ED-FEC5F4DC98CB}" srcId="{B924CB8E-0281-7347-A659-E7009C75BCEF}" destId="{E6B42003-BDC5-9449-886A-FFFEBB8FE324}" srcOrd="1" destOrd="0" parTransId="{45D9E852-9C69-F04B-BEA9-F6FB70CDAC4C}" sibTransId="{93F6E558-42B7-1A4A-A966-9927C991DDFF}"/>
    <dgm:cxn modelId="{33801A6F-DD26-BD41-A5EB-4A1109B0424A}" type="presParOf" srcId="{6AA23705-46BF-504D-9952-32AF4AAC9A66}" destId="{F6C93338-AF58-CC44-8703-B1E417BD023D}" srcOrd="0" destOrd="0" presId="urn:microsoft.com/office/officeart/2005/8/layout/hierarchy4"/>
    <dgm:cxn modelId="{F4C4B6B4-22F2-C646-97E3-775539C31681}" type="presParOf" srcId="{F6C93338-AF58-CC44-8703-B1E417BD023D}" destId="{B3D44B09-5E2E-2D49-912E-42A172D16D0E}" srcOrd="0" destOrd="0" presId="urn:microsoft.com/office/officeart/2005/8/layout/hierarchy4"/>
    <dgm:cxn modelId="{61289919-E8C9-EA46-BDAA-C6A268A018AB}" type="presParOf" srcId="{F6C93338-AF58-CC44-8703-B1E417BD023D}" destId="{EF7825C9-7B3E-F049-A9A3-2DB4E7B1721D}" srcOrd="1" destOrd="0" presId="urn:microsoft.com/office/officeart/2005/8/layout/hierarchy4"/>
    <dgm:cxn modelId="{1AE4524F-8A13-2B43-89C6-E2A29CAD4E80}" type="presParOf" srcId="{6AA23705-46BF-504D-9952-32AF4AAC9A66}" destId="{A2A1F5D0-6369-DE40-AC42-6F21C45458CA}" srcOrd="1" destOrd="0" presId="urn:microsoft.com/office/officeart/2005/8/layout/hierarchy4"/>
    <dgm:cxn modelId="{D386390A-4841-684C-84FE-CD1493325EC2}" type="presParOf" srcId="{6AA23705-46BF-504D-9952-32AF4AAC9A66}" destId="{2CB045EE-D7B2-6541-967F-98930C7F488C}" srcOrd="2" destOrd="0" presId="urn:microsoft.com/office/officeart/2005/8/layout/hierarchy4"/>
    <dgm:cxn modelId="{618319BB-1299-354E-85FA-99C3909ACC19}" type="presParOf" srcId="{2CB045EE-D7B2-6541-967F-98930C7F488C}" destId="{9CB9D4CB-9F4F-B047-BA90-A52FE50A56F4}" srcOrd="0" destOrd="0" presId="urn:microsoft.com/office/officeart/2005/8/layout/hierarchy4"/>
    <dgm:cxn modelId="{A385E862-0676-C743-95A4-49E9AAA241B6}" type="presParOf" srcId="{2CB045EE-D7B2-6541-967F-98930C7F488C}" destId="{0FE0804C-4014-524D-9424-F813FEBD7793}" srcOrd="1" destOrd="0" presId="urn:microsoft.com/office/officeart/2005/8/layout/hierarchy4"/>
    <dgm:cxn modelId="{6EBD874F-D72E-244B-B530-379D632AF2F3}" type="presParOf" srcId="{6AA23705-46BF-504D-9952-32AF4AAC9A66}" destId="{424AA258-D59A-6D48-8870-6E0F3115857A}" srcOrd="3" destOrd="0" presId="urn:microsoft.com/office/officeart/2005/8/layout/hierarchy4"/>
    <dgm:cxn modelId="{B0F8A313-E034-3347-A036-CA8575D13807}" type="presParOf" srcId="{6AA23705-46BF-504D-9952-32AF4AAC9A66}" destId="{0AF2AFB2-A14B-AB43-9EE2-58404DF41E0B}" srcOrd="4" destOrd="0" presId="urn:microsoft.com/office/officeart/2005/8/layout/hierarchy4"/>
    <dgm:cxn modelId="{5179697E-7656-EA48-972C-C4CAFCC857B6}" type="presParOf" srcId="{0AF2AFB2-A14B-AB43-9EE2-58404DF41E0B}" destId="{78195D2A-AF0A-104C-8B5C-DA3160AA42D0}" srcOrd="0" destOrd="0" presId="urn:microsoft.com/office/officeart/2005/8/layout/hierarchy4"/>
    <dgm:cxn modelId="{B0B8B9F5-9527-1940-88EF-75092409B44F}" type="presParOf" srcId="{0AF2AFB2-A14B-AB43-9EE2-58404DF41E0B}" destId="{5A71204C-CD7F-5441-89FF-B9F27D9B9EB8}" srcOrd="1" destOrd="0" presId="urn:microsoft.com/office/officeart/2005/8/layout/hierarchy4"/>
    <dgm:cxn modelId="{2DF15A56-C6BB-284A-96F9-7FCA50DA07DC}" type="presParOf" srcId="{6AA23705-46BF-504D-9952-32AF4AAC9A66}" destId="{0A1AACAB-F533-5146-9E00-9590C40ECE7C}" srcOrd="5" destOrd="0" presId="urn:microsoft.com/office/officeart/2005/8/layout/hierarchy4"/>
    <dgm:cxn modelId="{EE1C436B-9E3F-FF46-9D4D-71ADDCF6D5BE}" type="presParOf" srcId="{6AA23705-46BF-504D-9952-32AF4AAC9A66}" destId="{E1C824BD-D998-C240-8206-631FBDE8E321}" srcOrd="6" destOrd="0" presId="urn:microsoft.com/office/officeart/2005/8/layout/hierarchy4"/>
    <dgm:cxn modelId="{C40CE3BA-9055-A141-ACFD-0E39A205A9C5}" type="presParOf" srcId="{E1C824BD-D998-C240-8206-631FBDE8E321}" destId="{A7E2989C-ADE1-5F40-AC9E-5ED0075C984C}" srcOrd="0" destOrd="0" presId="urn:microsoft.com/office/officeart/2005/8/layout/hierarchy4"/>
    <dgm:cxn modelId="{C2964725-8D72-6443-8E62-3E8B7C06DF2F}" type="presParOf" srcId="{E1C824BD-D998-C240-8206-631FBDE8E321}" destId="{368644E5-A41B-AA48-A5D3-D415AF17E5ED}"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D44B09-5E2E-2D49-912E-42A172D16D0E}">
      <dsp:nvSpPr>
        <dsp:cNvPr id="0" name=""/>
        <dsp:cNvSpPr/>
      </dsp:nvSpPr>
      <dsp:spPr>
        <a:xfrm>
          <a:off x="2392" y="0"/>
          <a:ext cx="2333662" cy="4351338"/>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Faculty calibration is essential for consistent, equitable assessment in mentorship‑based clinical programs.</a:t>
          </a:r>
        </a:p>
      </dsp:txBody>
      <dsp:txXfrm>
        <a:off x="70743" y="68351"/>
        <a:ext cx="2196960" cy="4214636"/>
      </dsp:txXfrm>
    </dsp:sp>
    <dsp:sp modelId="{9CB9D4CB-9F4F-B047-BA90-A52FE50A56F4}">
      <dsp:nvSpPr>
        <dsp:cNvPr id="0" name=""/>
        <dsp:cNvSpPr/>
      </dsp:nvSpPr>
      <dsp:spPr>
        <a:xfrm>
          <a:off x="2728110" y="0"/>
          <a:ext cx="2333662" cy="4351338"/>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Rubrics define performance criteria and reduce subjectivity across large teaching teams.</a:t>
          </a:r>
        </a:p>
      </dsp:txBody>
      <dsp:txXfrm>
        <a:off x="2796461" y="68351"/>
        <a:ext cx="2196960" cy="4214636"/>
      </dsp:txXfrm>
    </dsp:sp>
    <dsp:sp modelId="{78195D2A-AF0A-104C-8B5C-DA3160AA42D0}">
      <dsp:nvSpPr>
        <dsp:cNvPr id="0" name=""/>
        <dsp:cNvSpPr/>
      </dsp:nvSpPr>
      <dsp:spPr>
        <a:xfrm>
          <a:off x="5453827" y="0"/>
          <a:ext cx="2333662" cy="4351338"/>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At NYU College of Dentistry, predoctoral students receive </a:t>
          </a:r>
          <a:r>
            <a:rPr lang="en-US" sz="2000" b="1" kern="1200" dirty="0"/>
            <a:t>0, 1, or 2 </a:t>
          </a:r>
          <a:r>
            <a:rPr lang="en-US" sz="2000" kern="1200" dirty="0"/>
            <a:t>for each clinical procedure based on preparedness and competency.</a:t>
          </a:r>
        </a:p>
      </dsp:txBody>
      <dsp:txXfrm>
        <a:off x="5522178" y="68351"/>
        <a:ext cx="2196960" cy="4214636"/>
      </dsp:txXfrm>
    </dsp:sp>
    <dsp:sp modelId="{A7E2989C-ADE1-5F40-AC9E-5ED0075C984C}">
      <dsp:nvSpPr>
        <dsp:cNvPr id="0" name=""/>
        <dsp:cNvSpPr/>
      </dsp:nvSpPr>
      <dsp:spPr>
        <a:xfrm>
          <a:off x="8179545" y="0"/>
          <a:ext cx="2333662" cy="4351338"/>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Standardized grading supports fairness and enhances student learning outcomes.</a:t>
          </a:r>
        </a:p>
      </dsp:txBody>
      <dsp:txXfrm>
        <a:off x="8247896" y="68351"/>
        <a:ext cx="2196960" cy="421463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ADB20B-3D77-CA4A-9766-80786B9043E5}" type="datetimeFigureOut">
              <a:rPr lang="en-US" smtClean="0"/>
              <a:t>5/14/26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392C7B-ABF3-F941-BF84-268E2C82A2B2}" type="slidenum">
              <a:rPr lang="en-US" smtClean="0"/>
              <a:t>‹#›</a:t>
            </a:fld>
            <a:endParaRPr lang="en-US"/>
          </a:p>
        </p:txBody>
      </p:sp>
    </p:spTree>
    <p:extLst>
      <p:ext uri="{BB962C8B-B14F-4D97-AF65-F5344CB8AC3E}">
        <p14:creationId xmlns:p14="http://schemas.microsoft.com/office/powerpoint/2010/main" val="1710368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Today we are presenting our work on how rubric‑based grading can enhance faculty calibration in a large clinical dental program. Our goal was to determine whether structured evaluation criteria can reduce variability among instructors and support more equitable assessment of student performance.</a:t>
            </a:r>
          </a:p>
        </p:txBody>
      </p:sp>
      <p:sp>
        <p:nvSpPr>
          <p:cNvPr id="4" name="Slide Number Placeholder 3"/>
          <p:cNvSpPr>
            <a:spLocks noGrp="1"/>
          </p:cNvSpPr>
          <p:nvPr>
            <p:ph type="sldNum" sz="quarter" idx="5"/>
          </p:nvPr>
        </p:nvSpPr>
        <p:spPr/>
        <p:txBody>
          <a:bodyPr/>
          <a:lstStyle/>
          <a:p>
            <a:fld id="{C8392C7B-ABF3-F941-BF84-268E2C82A2B2}" type="slidenum">
              <a:rPr lang="en-US" smtClean="0"/>
              <a:t>1</a:t>
            </a:fld>
            <a:endParaRPr lang="en-US"/>
          </a:p>
        </p:txBody>
      </p:sp>
    </p:spTree>
    <p:extLst>
      <p:ext uri="{BB962C8B-B14F-4D97-AF65-F5344CB8AC3E}">
        <p14:creationId xmlns:p14="http://schemas.microsoft.com/office/powerpoint/2010/main" val="17780871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large clinical programs like ours, multiple instructors supervise and grade students daily throughout patient care in the third and fourth year. Without calibration, grading can become inconsistent and subjective. Rubrics help by defining clear performance criteria. At NYU College of Dentistry, students receive a 0, 1, or 2 for each procedure based on their preparedness and adherence to clinical competencies. This structured approach is intended to support fairness and improve learning outcomes.</a:t>
            </a:r>
          </a:p>
        </p:txBody>
      </p:sp>
      <p:sp>
        <p:nvSpPr>
          <p:cNvPr id="4" name="Slide Number Placeholder 3"/>
          <p:cNvSpPr>
            <a:spLocks noGrp="1"/>
          </p:cNvSpPr>
          <p:nvPr>
            <p:ph type="sldNum" sz="quarter" idx="5"/>
          </p:nvPr>
        </p:nvSpPr>
        <p:spPr/>
        <p:txBody>
          <a:bodyPr/>
          <a:lstStyle/>
          <a:p>
            <a:fld id="{C8392C7B-ABF3-F941-BF84-268E2C82A2B2}" type="slidenum">
              <a:rPr lang="en-US" smtClean="0"/>
              <a:t>2</a:t>
            </a:fld>
            <a:endParaRPr lang="en-US"/>
          </a:p>
        </p:txBody>
      </p:sp>
    </p:spTree>
    <p:extLst>
      <p:ext uri="{BB962C8B-B14F-4D97-AF65-F5344CB8AC3E}">
        <p14:creationId xmlns:p14="http://schemas.microsoft.com/office/powerpoint/2010/main" val="37442140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Our aim was to evaluate whether a structured rubric could help calibrate faculty. Over three months, 13 instructors used the same rubric to grade students after each clinical procedure. The rubric assessed six domains, including diagnosis, clinical skills, EHR use, and professionalism. Grades of 0, 1, or 2 reflected the level of faculty intervention required.</a:t>
            </a:r>
          </a:p>
        </p:txBody>
      </p:sp>
      <p:sp>
        <p:nvSpPr>
          <p:cNvPr id="4" name="Slide Number Placeholder 3"/>
          <p:cNvSpPr>
            <a:spLocks noGrp="1"/>
          </p:cNvSpPr>
          <p:nvPr>
            <p:ph type="sldNum" sz="quarter" idx="5"/>
          </p:nvPr>
        </p:nvSpPr>
        <p:spPr/>
        <p:txBody>
          <a:bodyPr/>
          <a:lstStyle/>
          <a:p>
            <a:fld id="{C8392C7B-ABF3-F941-BF84-268E2C82A2B2}" type="slidenum">
              <a:rPr lang="en-US" smtClean="0"/>
              <a:t>3</a:t>
            </a:fld>
            <a:endParaRPr lang="en-US"/>
          </a:p>
        </p:txBody>
      </p:sp>
    </p:spTree>
    <p:extLst>
      <p:ext uri="{BB962C8B-B14F-4D97-AF65-F5344CB8AC3E}">
        <p14:creationId xmlns:p14="http://schemas.microsoft.com/office/powerpoint/2010/main" val="21112354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When we analyzed the grading data, we found substantial variation among instructors. For example, Faculty #2 assigned only 0s, while Faculty #5, #7, and #11 assigned mostly 2s. Faculty #9 gave 84 grades of 1 and no 0s or 2s, indicating a very narrow grading range. These patterns suggest that instructors interpret performance thresholds differently, even when using the same rubric.</a:t>
            </a:r>
          </a:p>
          <a:p>
            <a:endParaRPr lang="en-US" dirty="0"/>
          </a:p>
        </p:txBody>
      </p:sp>
      <p:sp>
        <p:nvSpPr>
          <p:cNvPr id="4" name="Slide Number Placeholder 3"/>
          <p:cNvSpPr>
            <a:spLocks noGrp="1"/>
          </p:cNvSpPr>
          <p:nvPr>
            <p:ph type="sldNum" sz="quarter" idx="5"/>
          </p:nvPr>
        </p:nvSpPr>
        <p:spPr/>
        <p:txBody>
          <a:bodyPr/>
          <a:lstStyle/>
          <a:p>
            <a:fld id="{C8392C7B-ABF3-F941-BF84-268E2C82A2B2}" type="slidenum">
              <a:rPr lang="en-US" smtClean="0"/>
              <a:t>4</a:t>
            </a:fld>
            <a:endParaRPr lang="en-US"/>
          </a:p>
        </p:txBody>
      </p:sp>
    </p:spTree>
    <p:extLst>
      <p:ext uri="{BB962C8B-B14F-4D97-AF65-F5344CB8AC3E}">
        <p14:creationId xmlns:p14="http://schemas.microsoft.com/office/powerpoint/2010/main" val="10906190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These grading patterns help identify which instructors may need calibration. Outliers are not necessarily incorrect in their assumptions. However, outliers show that calibration of faculty may not be aligned with program standards. Rubrics with clearly defined criteria reduce subjectivity and support more equitable assessment. Reviewing grading data also guides faculty development and strengthens consistency across the program. Overall, rubric‑based calibration is a scalable model for large dental schools.</a:t>
            </a:r>
          </a:p>
        </p:txBody>
      </p:sp>
      <p:sp>
        <p:nvSpPr>
          <p:cNvPr id="4" name="Slide Number Placeholder 3"/>
          <p:cNvSpPr>
            <a:spLocks noGrp="1"/>
          </p:cNvSpPr>
          <p:nvPr>
            <p:ph type="sldNum" sz="quarter" idx="5"/>
          </p:nvPr>
        </p:nvSpPr>
        <p:spPr/>
        <p:txBody>
          <a:bodyPr/>
          <a:lstStyle/>
          <a:p>
            <a:fld id="{C8392C7B-ABF3-F941-BF84-268E2C82A2B2}" type="slidenum">
              <a:rPr lang="en-US" smtClean="0"/>
              <a:t>5</a:t>
            </a:fld>
            <a:endParaRPr lang="en-US"/>
          </a:p>
        </p:txBody>
      </p:sp>
    </p:spTree>
    <p:extLst>
      <p:ext uri="{BB962C8B-B14F-4D97-AF65-F5344CB8AC3E}">
        <p14:creationId xmlns:p14="http://schemas.microsoft.com/office/powerpoint/2010/main" val="27521467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71E70-28BD-9ACF-71EC-F1D8F61BD95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9A70AF7-694D-DEAA-9BE5-00F7606A8D4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E800C50-26A6-E155-9DE9-DF0146EA22B7}"/>
              </a:ext>
            </a:extLst>
          </p:cNvPr>
          <p:cNvSpPr>
            <a:spLocks noGrp="1"/>
          </p:cNvSpPr>
          <p:nvPr>
            <p:ph type="dt" sz="half" idx="10"/>
          </p:nvPr>
        </p:nvSpPr>
        <p:spPr/>
        <p:txBody>
          <a:bodyPr/>
          <a:lstStyle/>
          <a:p>
            <a:fld id="{1A8FC1EF-E511-384C-A79E-E7F29CDB524C}" type="datetimeFigureOut">
              <a:rPr lang="en-US" smtClean="0"/>
              <a:t>5/14/26</a:t>
            </a:fld>
            <a:endParaRPr lang="en-US"/>
          </a:p>
        </p:txBody>
      </p:sp>
      <p:sp>
        <p:nvSpPr>
          <p:cNvPr id="5" name="Footer Placeholder 4">
            <a:extLst>
              <a:ext uri="{FF2B5EF4-FFF2-40B4-BE49-F238E27FC236}">
                <a16:creationId xmlns:a16="http://schemas.microsoft.com/office/drawing/2014/main" id="{8F932848-856A-BFCA-45D3-F749A7BC6C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D91F45-D3AF-E828-C572-B05AD3898BEE}"/>
              </a:ext>
            </a:extLst>
          </p:cNvPr>
          <p:cNvSpPr>
            <a:spLocks noGrp="1"/>
          </p:cNvSpPr>
          <p:nvPr>
            <p:ph type="sldNum" sz="quarter" idx="12"/>
          </p:nvPr>
        </p:nvSpPr>
        <p:spPr/>
        <p:txBody>
          <a:bodyPr/>
          <a:lstStyle/>
          <a:p>
            <a:fld id="{4E513EDC-63AF-3E4C-B32B-F0D96B7B5F7C}" type="slidenum">
              <a:rPr lang="en-US" smtClean="0"/>
              <a:t>‹#›</a:t>
            </a:fld>
            <a:endParaRPr lang="en-US"/>
          </a:p>
        </p:txBody>
      </p:sp>
    </p:spTree>
    <p:extLst>
      <p:ext uri="{BB962C8B-B14F-4D97-AF65-F5344CB8AC3E}">
        <p14:creationId xmlns:p14="http://schemas.microsoft.com/office/powerpoint/2010/main" val="3340775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23AFA-BADB-A9A0-A778-7CA4953296E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88CD672-5928-E3BA-F1B5-4D10D0A180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DD9C02-66E5-8D26-2BCF-D753C3564AA0}"/>
              </a:ext>
            </a:extLst>
          </p:cNvPr>
          <p:cNvSpPr>
            <a:spLocks noGrp="1"/>
          </p:cNvSpPr>
          <p:nvPr>
            <p:ph type="dt" sz="half" idx="10"/>
          </p:nvPr>
        </p:nvSpPr>
        <p:spPr/>
        <p:txBody>
          <a:bodyPr/>
          <a:lstStyle/>
          <a:p>
            <a:fld id="{1A8FC1EF-E511-384C-A79E-E7F29CDB524C}" type="datetimeFigureOut">
              <a:rPr lang="en-US" smtClean="0"/>
              <a:t>5/14/26</a:t>
            </a:fld>
            <a:endParaRPr lang="en-US"/>
          </a:p>
        </p:txBody>
      </p:sp>
      <p:sp>
        <p:nvSpPr>
          <p:cNvPr id="5" name="Footer Placeholder 4">
            <a:extLst>
              <a:ext uri="{FF2B5EF4-FFF2-40B4-BE49-F238E27FC236}">
                <a16:creationId xmlns:a16="http://schemas.microsoft.com/office/drawing/2014/main" id="{8EDD2F39-F4D9-45A2-D35E-F727284041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C54B7B-0144-00BD-FF86-277818018B04}"/>
              </a:ext>
            </a:extLst>
          </p:cNvPr>
          <p:cNvSpPr>
            <a:spLocks noGrp="1"/>
          </p:cNvSpPr>
          <p:nvPr>
            <p:ph type="sldNum" sz="quarter" idx="12"/>
          </p:nvPr>
        </p:nvSpPr>
        <p:spPr/>
        <p:txBody>
          <a:bodyPr/>
          <a:lstStyle/>
          <a:p>
            <a:fld id="{4E513EDC-63AF-3E4C-B32B-F0D96B7B5F7C}" type="slidenum">
              <a:rPr lang="en-US" smtClean="0"/>
              <a:t>‹#›</a:t>
            </a:fld>
            <a:endParaRPr lang="en-US"/>
          </a:p>
        </p:txBody>
      </p:sp>
    </p:spTree>
    <p:extLst>
      <p:ext uri="{BB962C8B-B14F-4D97-AF65-F5344CB8AC3E}">
        <p14:creationId xmlns:p14="http://schemas.microsoft.com/office/powerpoint/2010/main" val="397168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2F4F1E-054E-3701-9E74-16C568005EB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E805181-5742-D788-0BF4-C9842338F7F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14802B-FDCA-90B3-37C6-292B2E6DDC99}"/>
              </a:ext>
            </a:extLst>
          </p:cNvPr>
          <p:cNvSpPr>
            <a:spLocks noGrp="1"/>
          </p:cNvSpPr>
          <p:nvPr>
            <p:ph type="dt" sz="half" idx="10"/>
          </p:nvPr>
        </p:nvSpPr>
        <p:spPr/>
        <p:txBody>
          <a:bodyPr/>
          <a:lstStyle/>
          <a:p>
            <a:fld id="{1A8FC1EF-E511-384C-A79E-E7F29CDB524C}" type="datetimeFigureOut">
              <a:rPr lang="en-US" smtClean="0"/>
              <a:t>5/14/26</a:t>
            </a:fld>
            <a:endParaRPr lang="en-US"/>
          </a:p>
        </p:txBody>
      </p:sp>
      <p:sp>
        <p:nvSpPr>
          <p:cNvPr id="5" name="Footer Placeholder 4">
            <a:extLst>
              <a:ext uri="{FF2B5EF4-FFF2-40B4-BE49-F238E27FC236}">
                <a16:creationId xmlns:a16="http://schemas.microsoft.com/office/drawing/2014/main" id="{73216377-2878-F087-4855-2375AC968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0E699E-3B77-536E-EF8B-E35D0118CDB1}"/>
              </a:ext>
            </a:extLst>
          </p:cNvPr>
          <p:cNvSpPr>
            <a:spLocks noGrp="1"/>
          </p:cNvSpPr>
          <p:nvPr>
            <p:ph type="sldNum" sz="quarter" idx="12"/>
          </p:nvPr>
        </p:nvSpPr>
        <p:spPr/>
        <p:txBody>
          <a:bodyPr/>
          <a:lstStyle/>
          <a:p>
            <a:fld id="{4E513EDC-63AF-3E4C-B32B-F0D96B7B5F7C}" type="slidenum">
              <a:rPr lang="en-US" smtClean="0"/>
              <a:t>‹#›</a:t>
            </a:fld>
            <a:endParaRPr lang="en-US"/>
          </a:p>
        </p:txBody>
      </p:sp>
    </p:spTree>
    <p:extLst>
      <p:ext uri="{BB962C8B-B14F-4D97-AF65-F5344CB8AC3E}">
        <p14:creationId xmlns:p14="http://schemas.microsoft.com/office/powerpoint/2010/main" val="2853345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771D0-4B52-2800-3D90-CFBDFB86503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7FA2B14-7ED3-61AD-2729-AB11F6ECC05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ECC93B-9255-6F04-088D-8EADEA92D703}"/>
              </a:ext>
            </a:extLst>
          </p:cNvPr>
          <p:cNvSpPr>
            <a:spLocks noGrp="1"/>
          </p:cNvSpPr>
          <p:nvPr>
            <p:ph type="dt" sz="half" idx="10"/>
          </p:nvPr>
        </p:nvSpPr>
        <p:spPr/>
        <p:txBody>
          <a:bodyPr/>
          <a:lstStyle/>
          <a:p>
            <a:fld id="{1A8FC1EF-E511-384C-A79E-E7F29CDB524C}" type="datetimeFigureOut">
              <a:rPr lang="en-US" smtClean="0"/>
              <a:t>5/14/26</a:t>
            </a:fld>
            <a:endParaRPr lang="en-US"/>
          </a:p>
        </p:txBody>
      </p:sp>
      <p:sp>
        <p:nvSpPr>
          <p:cNvPr id="5" name="Footer Placeholder 4">
            <a:extLst>
              <a:ext uri="{FF2B5EF4-FFF2-40B4-BE49-F238E27FC236}">
                <a16:creationId xmlns:a16="http://schemas.microsoft.com/office/drawing/2014/main" id="{55EA13B6-4966-1B64-D491-6C7A7C9E1C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095CC1-042F-DB8F-7023-F71BA11B3A96}"/>
              </a:ext>
            </a:extLst>
          </p:cNvPr>
          <p:cNvSpPr>
            <a:spLocks noGrp="1"/>
          </p:cNvSpPr>
          <p:nvPr>
            <p:ph type="sldNum" sz="quarter" idx="12"/>
          </p:nvPr>
        </p:nvSpPr>
        <p:spPr/>
        <p:txBody>
          <a:bodyPr/>
          <a:lstStyle/>
          <a:p>
            <a:fld id="{4E513EDC-63AF-3E4C-B32B-F0D96B7B5F7C}" type="slidenum">
              <a:rPr lang="en-US" smtClean="0"/>
              <a:t>‹#›</a:t>
            </a:fld>
            <a:endParaRPr lang="en-US"/>
          </a:p>
        </p:txBody>
      </p:sp>
    </p:spTree>
    <p:extLst>
      <p:ext uri="{BB962C8B-B14F-4D97-AF65-F5344CB8AC3E}">
        <p14:creationId xmlns:p14="http://schemas.microsoft.com/office/powerpoint/2010/main" val="22421266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6B96A3-CFB7-57BA-11C2-5ECE92EEE0E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836ECB0-3354-C109-0858-FE9FCAF8889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996753D-AA70-6A29-6E44-62F8A9747B85}"/>
              </a:ext>
            </a:extLst>
          </p:cNvPr>
          <p:cNvSpPr>
            <a:spLocks noGrp="1"/>
          </p:cNvSpPr>
          <p:nvPr>
            <p:ph type="dt" sz="half" idx="10"/>
          </p:nvPr>
        </p:nvSpPr>
        <p:spPr/>
        <p:txBody>
          <a:bodyPr/>
          <a:lstStyle/>
          <a:p>
            <a:fld id="{1A8FC1EF-E511-384C-A79E-E7F29CDB524C}" type="datetimeFigureOut">
              <a:rPr lang="en-US" smtClean="0"/>
              <a:t>5/14/26</a:t>
            </a:fld>
            <a:endParaRPr lang="en-US"/>
          </a:p>
        </p:txBody>
      </p:sp>
      <p:sp>
        <p:nvSpPr>
          <p:cNvPr id="5" name="Footer Placeholder 4">
            <a:extLst>
              <a:ext uri="{FF2B5EF4-FFF2-40B4-BE49-F238E27FC236}">
                <a16:creationId xmlns:a16="http://schemas.microsoft.com/office/drawing/2014/main" id="{BA4ECECD-F93D-0C2B-7FB9-8C06C7904C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EDCD54-3819-ACEE-73C3-B001047109CD}"/>
              </a:ext>
            </a:extLst>
          </p:cNvPr>
          <p:cNvSpPr>
            <a:spLocks noGrp="1"/>
          </p:cNvSpPr>
          <p:nvPr>
            <p:ph type="sldNum" sz="quarter" idx="12"/>
          </p:nvPr>
        </p:nvSpPr>
        <p:spPr/>
        <p:txBody>
          <a:bodyPr/>
          <a:lstStyle/>
          <a:p>
            <a:fld id="{4E513EDC-63AF-3E4C-B32B-F0D96B7B5F7C}" type="slidenum">
              <a:rPr lang="en-US" smtClean="0"/>
              <a:t>‹#›</a:t>
            </a:fld>
            <a:endParaRPr lang="en-US"/>
          </a:p>
        </p:txBody>
      </p:sp>
    </p:spTree>
    <p:extLst>
      <p:ext uri="{BB962C8B-B14F-4D97-AF65-F5344CB8AC3E}">
        <p14:creationId xmlns:p14="http://schemas.microsoft.com/office/powerpoint/2010/main" val="2434586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916B7-AF57-7FE3-501F-3832852AEEE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4C738A6-ECE5-962E-5336-AE9529CE6F7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BDD77A5-953D-CE67-84E2-A44D1C1EB53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034BAE8-E870-98C0-A6FE-B29609E928BC}"/>
              </a:ext>
            </a:extLst>
          </p:cNvPr>
          <p:cNvSpPr>
            <a:spLocks noGrp="1"/>
          </p:cNvSpPr>
          <p:nvPr>
            <p:ph type="dt" sz="half" idx="10"/>
          </p:nvPr>
        </p:nvSpPr>
        <p:spPr/>
        <p:txBody>
          <a:bodyPr/>
          <a:lstStyle/>
          <a:p>
            <a:fld id="{1A8FC1EF-E511-384C-A79E-E7F29CDB524C}" type="datetimeFigureOut">
              <a:rPr lang="en-US" smtClean="0"/>
              <a:t>5/14/26</a:t>
            </a:fld>
            <a:endParaRPr lang="en-US"/>
          </a:p>
        </p:txBody>
      </p:sp>
      <p:sp>
        <p:nvSpPr>
          <p:cNvPr id="6" name="Footer Placeholder 5">
            <a:extLst>
              <a:ext uri="{FF2B5EF4-FFF2-40B4-BE49-F238E27FC236}">
                <a16:creationId xmlns:a16="http://schemas.microsoft.com/office/drawing/2014/main" id="{0084C08E-3562-F2B1-8C59-62F0E6DF8A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F113AB-9F0A-9563-25CB-F19FDDFF59A1}"/>
              </a:ext>
            </a:extLst>
          </p:cNvPr>
          <p:cNvSpPr>
            <a:spLocks noGrp="1"/>
          </p:cNvSpPr>
          <p:nvPr>
            <p:ph type="sldNum" sz="quarter" idx="12"/>
          </p:nvPr>
        </p:nvSpPr>
        <p:spPr/>
        <p:txBody>
          <a:bodyPr/>
          <a:lstStyle/>
          <a:p>
            <a:fld id="{4E513EDC-63AF-3E4C-B32B-F0D96B7B5F7C}" type="slidenum">
              <a:rPr lang="en-US" smtClean="0"/>
              <a:t>‹#›</a:t>
            </a:fld>
            <a:endParaRPr lang="en-US"/>
          </a:p>
        </p:txBody>
      </p:sp>
    </p:spTree>
    <p:extLst>
      <p:ext uri="{BB962C8B-B14F-4D97-AF65-F5344CB8AC3E}">
        <p14:creationId xmlns:p14="http://schemas.microsoft.com/office/powerpoint/2010/main" val="10759225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677BA-9F87-B9A1-843F-981C3CCE609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1D21101-B420-F386-B0D6-CC96243692C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633EE73-7A75-8C7F-FC7D-85DD7D3D983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50BF4C0-3696-DCDF-B809-1CEA8A908FB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32C0BD7-A23F-24E8-3799-54D876713E6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7D2A6B-3FE8-3F4F-E99D-EDA36636CB68}"/>
              </a:ext>
            </a:extLst>
          </p:cNvPr>
          <p:cNvSpPr>
            <a:spLocks noGrp="1"/>
          </p:cNvSpPr>
          <p:nvPr>
            <p:ph type="dt" sz="half" idx="10"/>
          </p:nvPr>
        </p:nvSpPr>
        <p:spPr/>
        <p:txBody>
          <a:bodyPr/>
          <a:lstStyle/>
          <a:p>
            <a:fld id="{1A8FC1EF-E511-384C-A79E-E7F29CDB524C}" type="datetimeFigureOut">
              <a:rPr lang="en-US" smtClean="0"/>
              <a:t>5/14/26</a:t>
            </a:fld>
            <a:endParaRPr lang="en-US"/>
          </a:p>
        </p:txBody>
      </p:sp>
      <p:sp>
        <p:nvSpPr>
          <p:cNvPr id="8" name="Footer Placeholder 7">
            <a:extLst>
              <a:ext uri="{FF2B5EF4-FFF2-40B4-BE49-F238E27FC236}">
                <a16:creationId xmlns:a16="http://schemas.microsoft.com/office/drawing/2014/main" id="{390FF60C-25F7-5CBD-63F5-DD5C3245CE0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7E2B399-951C-0503-882D-92D8D9763DC9}"/>
              </a:ext>
            </a:extLst>
          </p:cNvPr>
          <p:cNvSpPr>
            <a:spLocks noGrp="1"/>
          </p:cNvSpPr>
          <p:nvPr>
            <p:ph type="sldNum" sz="quarter" idx="12"/>
          </p:nvPr>
        </p:nvSpPr>
        <p:spPr/>
        <p:txBody>
          <a:bodyPr/>
          <a:lstStyle/>
          <a:p>
            <a:fld id="{4E513EDC-63AF-3E4C-B32B-F0D96B7B5F7C}" type="slidenum">
              <a:rPr lang="en-US" smtClean="0"/>
              <a:t>‹#›</a:t>
            </a:fld>
            <a:endParaRPr lang="en-US"/>
          </a:p>
        </p:txBody>
      </p:sp>
    </p:spTree>
    <p:extLst>
      <p:ext uri="{BB962C8B-B14F-4D97-AF65-F5344CB8AC3E}">
        <p14:creationId xmlns:p14="http://schemas.microsoft.com/office/powerpoint/2010/main" val="18827148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147C30-4129-87F1-DA38-0010EAEA70C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1ECA941-59C7-5B45-43E0-B2B600284A7F}"/>
              </a:ext>
            </a:extLst>
          </p:cNvPr>
          <p:cNvSpPr>
            <a:spLocks noGrp="1"/>
          </p:cNvSpPr>
          <p:nvPr>
            <p:ph type="dt" sz="half" idx="10"/>
          </p:nvPr>
        </p:nvSpPr>
        <p:spPr/>
        <p:txBody>
          <a:bodyPr/>
          <a:lstStyle/>
          <a:p>
            <a:fld id="{1A8FC1EF-E511-384C-A79E-E7F29CDB524C}" type="datetimeFigureOut">
              <a:rPr lang="en-US" smtClean="0"/>
              <a:t>5/14/26</a:t>
            </a:fld>
            <a:endParaRPr lang="en-US"/>
          </a:p>
        </p:txBody>
      </p:sp>
      <p:sp>
        <p:nvSpPr>
          <p:cNvPr id="4" name="Footer Placeholder 3">
            <a:extLst>
              <a:ext uri="{FF2B5EF4-FFF2-40B4-BE49-F238E27FC236}">
                <a16:creationId xmlns:a16="http://schemas.microsoft.com/office/drawing/2014/main" id="{A3E75EA8-480D-BC52-A3B5-6F58B53B1A6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24BCA99-7DBB-DB6C-F1C7-B17D6910C23A}"/>
              </a:ext>
            </a:extLst>
          </p:cNvPr>
          <p:cNvSpPr>
            <a:spLocks noGrp="1"/>
          </p:cNvSpPr>
          <p:nvPr>
            <p:ph type="sldNum" sz="quarter" idx="12"/>
          </p:nvPr>
        </p:nvSpPr>
        <p:spPr/>
        <p:txBody>
          <a:bodyPr/>
          <a:lstStyle/>
          <a:p>
            <a:fld id="{4E513EDC-63AF-3E4C-B32B-F0D96B7B5F7C}" type="slidenum">
              <a:rPr lang="en-US" smtClean="0"/>
              <a:t>‹#›</a:t>
            </a:fld>
            <a:endParaRPr lang="en-US"/>
          </a:p>
        </p:txBody>
      </p:sp>
    </p:spTree>
    <p:extLst>
      <p:ext uri="{BB962C8B-B14F-4D97-AF65-F5344CB8AC3E}">
        <p14:creationId xmlns:p14="http://schemas.microsoft.com/office/powerpoint/2010/main" val="190909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F2A9A39-216A-4AC6-BFCB-9F15BB85B194}"/>
              </a:ext>
            </a:extLst>
          </p:cNvPr>
          <p:cNvSpPr>
            <a:spLocks noGrp="1"/>
          </p:cNvSpPr>
          <p:nvPr>
            <p:ph type="dt" sz="half" idx="10"/>
          </p:nvPr>
        </p:nvSpPr>
        <p:spPr/>
        <p:txBody>
          <a:bodyPr/>
          <a:lstStyle/>
          <a:p>
            <a:fld id="{1A8FC1EF-E511-384C-A79E-E7F29CDB524C}" type="datetimeFigureOut">
              <a:rPr lang="en-US" smtClean="0"/>
              <a:t>5/14/26</a:t>
            </a:fld>
            <a:endParaRPr lang="en-US"/>
          </a:p>
        </p:txBody>
      </p:sp>
      <p:sp>
        <p:nvSpPr>
          <p:cNvPr id="3" name="Footer Placeholder 2">
            <a:extLst>
              <a:ext uri="{FF2B5EF4-FFF2-40B4-BE49-F238E27FC236}">
                <a16:creationId xmlns:a16="http://schemas.microsoft.com/office/drawing/2014/main" id="{799E4939-2628-EE8D-B654-CEB4F4E9CD0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A1D03A1-E1C2-DA9E-E3A9-E752E845017E}"/>
              </a:ext>
            </a:extLst>
          </p:cNvPr>
          <p:cNvSpPr>
            <a:spLocks noGrp="1"/>
          </p:cNvSpPr>
          <p:nvPr>
            <p:ph type="sldNum" sz="quarter" idx="12"/>
          </p:nvPr>
        </p:nvSpPr>
        <p:spPr/>
        <p:txBody>
          <a:bodyPr/>
          <a:lstStyle/>
          <a:p>
            <a:fld id="{4E513EDC-63AF-3E4C-B32B-F0D96B7B5F7C}" type="slidenum">
              <a:rPr lang="en-US" smtClean="0"/>
              <a:t>‹#›</a:t>
            </a:fld>
            <a:endParaRPr lang="en-US"/>
          </a:p>
        </p:txBody>
      </p:sp>
    </p:spTree>
    <p:extLst>
      <p:ext uri="{BB962C8B-B14F-4D97-AF65-F5344CB8AC3E}">
        <p14:creationId xmlns:p14="http://schemas.microsoft.com/office/powerpoint/2010/main" val="6074756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7ED1F-2C51-7A49-55E8-8536F320B5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8DDCE11-3857-CBFF-CBDB-97731A4B5CD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632806F-587C-D0EA-23B9-FE631DF348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5BB2B0-6074-4B4D-8843-E58E2FBE1D7B}"/>
              </a:ext>
            </a:extLst>
          </p:cNvPr>
          <p:cNvSpPr>
            <a:spLocks noGrp="1"/>
          </p:cNvSpPr>
          <p:nvPr>
            <p:ph type="dt" sz="half" idx="10"/>
          </p:nvPr>
        </p:nvSpPr>
        <p:spPr/>
        <p:txBody>
          <a:bodyPr/>
          <a:lstStyle/>
          <a:p>
            <a:fld id="{1A8FC1EF-E511-384C-A79E-E7F29CDB524C}" type="datetimeFigureOut">
              <a:rPr lang="en-US" smtClean="0"/>
              <a:t>5/14/26</a:t>
            </a:fld>
            <a:endParaRPr lang="en-US"/>
          </a:p>
        </p:txBody>
      </p:sp>
      <p:sp>
        <p:nvSpPr>
          <p:cNvPr id="6" name="Footer Placeholder 5">
            <a:extLst>
              <a:ext uri="{FF2B5EF4-FFF2-40B4-BE49-F238E27FC236}">
                <a16:creationId xmlns:a16="http://schemas.microsoft.com/office/drawing/2014/main" id="{54AEBDC3-C392-0402-6990-016259F093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64CBD3-424F-F517-DCDE-F156F9D07AEB}"/>
              </a:ext>
            </a:extLst>
          </p:cNvPr>
          <p:cNvSpPr>
            <a:spLocks noGrp="1"/>
          </p:cNvSpPr>
          <p:nvPr>
            <p:ph type="sldNum" sz="quarter" idx="12"/>
          </p:nvPr>
        </p:nvSpPr>
        <p:spPr/>
        <p:txBody>
          <a:bodyPr/>
          <a:lstStyle/>
          <a:p>
            <a:fld id="{4E513EDC-63AF-3E4C-B32B-F0D96B7B5F7C}" type="slidenum">
              <a:rPr lang="en-US" smtClean="0"/>
              <a:t>‹#›</a:t>
            </a:fld>
            <a:endParaRPr lang="en-US"/>
          </a:p>
        </p:txBody>
      </p:sp>
    </p:spTree>
    <p:extLst>
      <p:ext uri="{BB962C8B-B14F-4D97-AF65-F5344CB8AC3E}">
        <p14:creationId xmlns:p14="http://schemas.microsoft.com/office/powerpoint/2010/main" val="2208649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FD0FF-6C26-C3DC-ABB8-A52B351E268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D9E1412-972C-EEF0-BDB6-8B0F790887E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D4094DF-D820-AD2A-AB20-4725A42173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B08F37-88F7-1B2B-7814-AB8F3E99328D}"/>
              </a:ext>
            </a:extLst>
          </p:cNvPr>
          <p:cNvSpPr>
            <a:spLocks noGrp="1"/>
          </p:cNvSpPr>
          <p:nvPr>
            <p:ph type="dt" sz="half" idx="10"/>
          </p:nvPr>
        </p:nvSpPr>
        <p:spPr/>
        <p:txBody>
          <a:bodyPr/>
          <a:lstStyle/>
          <a:p>
            <a:fld id="{1A8FC1EF-E511-384C-A79E-E7F29CDB524C}" type="datetimeFigureOut">
              <a:rPr lang="en-US" smtClean="0"/>
              <a:t>5/14/26</a:t>
            </a:fld>
            <a:endParaRPr lang="en-US"/>
          </a:p>
        </p:txBody>
      </p:sp>
      <p:sp>
        <p:nvSpPr>
          <p:cNvPr id="6" name="Footer Placeholder 5">
            <a:extLst>
              <a:ext uri="{FF2B5EF4-FFF2-40B4-BE49-F238E27FC236}">
                <a16:creationId xmlns:a16="http://schemas.microsoft.com/office/drawing/2014/main" id="{EEFB06F3-DEA6-275D-211A-B1CB98919E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1BA967D-2F77-E38F-5FE2-BD6E00CB889F}"/>
              </a:ext>
            </a:extLst>
          </p:cNvPr>
          <p:cNvSpPr>
            <a:spLocks noGrp="1"/>
          </p:cNvSpPr>
          <p:nvPr>
            <p:ph type="sldNum" sz="quarter" idx="12"/>
          </p:nvPr>
        </p:nvSpPr>
        <p:spPr/>
        <p:txBody>
          <a:bodyPr/>
          <a:lstStyle/>
          <a:p>
            <a:fld id="{4E513EDC-63AF-3E4C-B32B-F0D96B7B5F7C}" type="slidenum">
              <a:rPr lang="en-US" smtClean="0"/>
              <a:t>‹#›</a:t>
            </a:fld>
            <a:endParaRPr lang="en-US"/>
          </a:p>
        </p:txBody>
      </p:sp>
    </p:spTree>
    <p:extLst>
      <p:ext uri="{BB962C8B-B14F-4D97-AF65-F5344CB8AC3E}">
        <p14:creationId xmlns:p14="http://schemas.microsoft.com/office/powerpoint/2010/main" val="1230087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70831C3-153F-14AF-7DA9-638878FC499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F97AC61-C5F7-B785-9D8C-0B80CAE97E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7CB676-05FC-B40B-7483-057D0FD854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A8FC1EF-E511-384C-A79E-E7F29CDB524C}" type="datetimeFigureOut">
              <a:rPr lang="en-US" smtClean="0"/>
              <a:t>5/14/26</a:t>
            </a:fld>
            <a:endParaRPr lang="en-US"/>
          </a:p>
        </p:txBody>
      </p:sp>
      <p:sp>
        <p:nvSpPr>
          <p:cNvPr id="5" name="Footer Placeholder 4">
            <a:extLst>
              <a:ext uri="{FF2B5EF4-FFF2-40B4-BE49-F238E27FC236}">
                <a16:creationId xmlns:a16="http://schemas.microsoft.com/office/drawing/2014/main" id="{5FA6ED05-B9DD-50BA-A18C-16FED9983E4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DBA92D2-32CC-F2D4-7B2E-0DDD667945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E513EDC-63AF-3E4C-B32B-F0D96B7B5F7C}" type="slidenum">
              <a:rPr lang="en-US" smtClean="0"/>
              <a:t>‹#›</a:t>
            </a:fld>
            <a:endParaRPr lang="en-US"/>
          </a:p>
        </p:txBody>
      </p:sp>
    </p:spTree>
    <p:extLst>
      <p:ext uri="{BB962C8B-B14F-4D97-AF65-F5344CB8AC3E}">
        <p14:creationId xmlns:p14="http://schemas.microsoft.com/office/powerpoint/2010/main" val="11876785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F8B23F6-3278-983F-CA06-01433FE14F3B}"/>
              </a:ext>
            </a:extLst>
          </p:cNvPr>
          <p:cNvGrpSpPr>
            <a:grpSpLocks noGrp="1" noUngrp="1" noRot="1" noMove="1" noResize="1"/>
          </p:cNvGrpSpPr>
          <p:nvPr/>
        </p:nvGrpSpPr>
        <p:grpSpPr>
          <a:xfrm>
            <a:off x="0" y="0"/>
            <a:ext cx="12192000" cy="6846492"/>
            <a:chOff x="0" y="0"/>
            <a:chExt cx="12192000" cy="6846492"/>
          </a:xfrm>
        </p:grpSpPr>
        <p:sp>
          <p:nvSpPr>
            <p:cNvPr id="7" name="Google Shape;33;p1">
              <a:extLst>
                <a:ext uri="{FF2B5EF4-FFF2-40B4-BE49-F238E27FC236}">
                  <a16:creationId xmlns:a16="http://schemas.microsoft.com/office/drawing/2014/main" id="{542969F4-2633-8716-DF45-0A7FB47A3CC2}"/>
                </a:ext>
              </a:extLst>
            </p:cNvPr>
            <p:cNvSpPr>
              <a:spLocks noGrp="1" noRot="1" noMove="1" noResize="1" noEditPoints="1" noAdjustHandles="1" noChangeArrowheads="1" noChangeShapeType="1"/>
            </p:cNvSpPr>
            <p:nvPr/>
          </p:nvSpPr>
          <p:spPr>
            <a:xfrm>
              <a:off x="0" y="6245927"/>
              <a:ext cx="12192000" cy="600565"/>
            </a:xfrm>
            <a:prstGeom prst="rect">
              <a:avLst/>
            </a:prstGeom>
            <a:solidFill>
              <a:srgbClr val="431479"/>
            </a:solidFill>
            <a:ln w="9525" cap="flat" cmpd="sng">
              <a:solidFill>
                <a:srgbClr val="43147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imes New Roman"/>
                <a:ea typeface="Times New Roman"/>
                <a:cs typeface="Times New Roman"/>
                <a:sym typeface="Times New Roman"/>
              </a:endParaRPr>
            </a:p>
          </p:txBody>
        </p:sp>
        <p:sp>
          <p:nvSpPr>
            <p:cNvPr id="8" name="Rectangle 7">
              <a:extLst>
                <a:ext uri="{FF2B5EF4-FFF2-40B4-BE49-F238E27FC236}">
                  <a16:creationId xmlns:a16="http://schemas.microsoft.com/office/drawing/2014/main" id="{3A577435-91DE-4EB7-36DF-1CD5B27A0191}"/>
                </a:ext>
              </a:extLst>
            </p:cNvPr>
            <p:cNvSpPr>
              <a:spLocks noGrp="1" noRot="1" noMove="1" noResize="1" noEditPoints="1" noAdjustHandles="1" noChangeArrowheads="1" noChangeShapeType="1"/>
            </p:cNvSpPr>
            <p:nvPr/>
          </p:nvSpPr>
          <p:spPr>
            <a:xfrm>
              <a:off x="0" y="0"/>
              <a:ext cx="12192000" cy="82295"/>
            </a:xfrm>
            <a:prstGeom prst="rect">
              <a:avLst/>
            </a:prstGeom>
            <a:solidFill>
              <a:srgbClr val="431479"/>
            </a:solidFill>
            <a:ln>
              <a:solidFill>
                <a:srgbClr val="43147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Google Shape;29;p1">
            <a:extLst>
              <a:ext uri="{FF2B5EF4-FFF2-40B4-BE49-F238E27FC236}">
                <a16:creationId xmlns:a16="http://schemas.microsoft.com/office/drawing/2014/main" id="{0107FA3F-9FC9-0979-91F6-CE590B10B7EE}"/>
              </a:ext>
            </a:extLst>
          </p:cNvPr>
          <p:cNvSpPr txBox="1"/>
          <p:nvPr/>
        </p:nvSpPr>
        <p:spPr>
          <a:xfrm>
            <a:off x="1338468" y="1040473"/>
            <a:ext cx="9289775" cy="424727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dirty="0"/>
          </a:p>
          <a:p>
            <a:pPr marL="0" marR="0" lvl="0" indent="0" algn="ctr" rtl="0">
              <a:spcBef>
                <a:spcPts val="0"/>
              </a:spcBef>
              <a:spcAft>
                <a:spcPts val="0"/>
              </a:spcAft>
              <a:buNone/>
            </a:pPr>
            <a:endParaRPr lang="en-US" sz="2800" b="1" dirty="0">
              <a:solidFill>
                <a:schemeClr val="dk1"/>
              </a:solidFill>
              <a:latin typeface="Arial"/>
              <a:ea typeface="Arial"/>
              <a:cs typeface="Arial"/>
              <a:sym typeface="Arial"/>
            </a:endParaRPr>
          </a:p>
          <a:p>
            <a:pPr marL="0" marR="0" lvl="0" indent="0" algn="ctr" rtl="0">
              <a:spcBef>
                <a:spcPts val="0"/>
              </a:spcBef>
              <a:spcAft>
                <a:spcPts val="0"/>
              </a:spcAft>
              <a:buNone/>
            </a:pPr>
            <a:r>
              <a:rPr lang="en-US" sz="2800" b="1" i="0" u="none" strike="noStrike" cap="none" dirty="0">
                <a:solidFill>
                  <a:schemeClr val="dk1"/>
                </a:solidFill>
                <a:latin typeface="Arial"/>
                <a:ea typeface="Arial"/>
                <a:cs typeface="Arial"/>
                <a:sym typeface="Arial"/>
              </a:rPr>
              <a:t>Using Rubrics to Enhance Faculty Calibration in Clinical Dental Education</a:t>
            </a:r>
            <a:r>
              <a:rPr lang="en-US" sz="2800" b="0" i="0" u="none" strike="noStrike" cap="none" dirty="0">
                <a:solidFill>
                  <a:schemeClr val="dk1"/>
                </a:solidFill>
                <a:latin typeface="Arial"/>
                <a:ea typeface="Arial"/>
                <a:cs typeface="Arial"/>
                <a:sym typeface="Arial"/>
              </a:rPr>
              <a:t> </a:t>
            </a:r>
          </a:p>
          <a:p>
            <a:pPr marL="0" marR="0" lvl="0" indent="0" algn="ctr" rtl="0">
              <a:spcBef>
                <a:spcPts val="0"/>
              </a:spcBef>
              <a:spcAft>
                <a:spcPts val="0"/>
              </a:spcAft>
              <a:buNone/>
            </a:pPr>
            <a:br>
              <a:rPr lang="en-US" sz="2800" dirty="0">
                <a:solidFill>
                  <a:schemeClr val="dk1"/>
                </a:solidFill>
                <a:latin typeface="Arial"/>
                <a:cs typeface="Arial"/>
                <a:sym typeface="Arial"/>
              </a:rPr>
            </a:br>
            <a:r>
              <a:rPr lang="en-US" sz="2800" dirty="0">
                <a:solidFill>
                  <a:schemeClr val="dk1"/>
                </a:solidFill>
                <a:latin typeface="Arial"/>
                <a:cs typeface="Arial"/>
                <a:sym typeface="Arial"/>
              </a:rPr>
              <a:t>Lucretia DePaola Cefola DDS, MS</a:t>
            </a:r>
            <a:br>
              <a:rPr lang="en-US" sz="2800" dirty="0">
                <a:solidFill>
                  <a:schemeClr val="dk1"/>
                </a:solidFill>
                <a:latin typeface="Arial"/>
                <a:cs typeface="Arial"/>
                <a:sym typeface="Arial"/>
              </a:rPr>
            </a:br>
            <a:r>
              <a:rPr lang="en-US" sz="2800" dirty="0">
                <a:solidFill>
                  <a:schemeClr val="dk1"/>
                </a:solidFill>
                <a:latin typeface="Arial"/>
                <a:cs typeface="Arial"/>
                <a:sym typeface="Arial"/>
              </a:rPr>
              <a:t>Lucy Hovanisyan DDS, MBA</a:t>
            </a:r>
            <a:br>
              <a:rPr lang="en-US" sz="2800" dirty="0">
                <a:solidFill>
                  <a:schemeClr val="dk1"/>
                </a:solidFill>
                <a:latin typeface="Arial"/>
                <a:cs typeface="Arial"/>
                <a:sym typeface="Arial"/>
              </a:rPr>
            </a:br>
            <a:r>
              <a:rPr lang="en-US" sz="2800" dirty="0">
                <a:solidFill>
                  <a:schemeClr val="dk1"/>
                </a:solidFill>
                <a:latin typeface="Arial"/>
                <a:cs typeface="Arial"/>
                <a:sym typeface="Arial"/>
              </a:rPr>
              <a:t>Chrystalla Orthodoxou DDS</a:t>
            </a:r>
            <a:br>
              <a:rPr lang="en-US" sz="2800" dirty="0">
                <a:solidFill>
                  <a:schemeClr val="dk1"/>
                </a:solidFill>
                <a:latin typeface="Arial"/>
                <a:cs typeface="Arial"/>
                <a:sym typeface="Arial"/>
              </a:rPr>
            </a:br>
            <a:br>
              <a:rPr lang="en-US" sz="2800" dirty="0">
                <a:solidFill>
                  <a:schemeClr val="dk1"/>
                </a:solidFill>
                <a:latin typeface="Arial"/>
                <a:cs typeface="Arial"/>
                <a:sym typeface="Arial"/>
              </a:rPr>
            </a:br>
            <a:r>
              <a:rPr lang="en-US" sz="2800" dirty="0">
                <a:solidFill>
                  <a:schemeClr val="dk1"/>
                </a:solidFill>
                <a:latin typeface="Arial"/>
                <a:cs typeface="Arial"/>
                <a:sym typeface="Arial"/>
              </a:rPr>
              <a:t>New York University College of Dentistry</a:t>
            </a:r>
            <a:endParaRPr dirty="0"/>
          </a:p>
        </p:txBody>
      </p:sp>
    </p:spTree>
    <p:extLst>
      <p:ext uri="{BB962C8B-B14F-4D97-AF65-F5344CB8AC3E}">
        <p14:creationId xmlns:p14="http://schemas.microsoft.com/office/powerpoint/2010/main" val="35911763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5D216-8062-E71E-8EE8-1643A9423D4F}"/>
              </a:ext>
            </a:extLst>
          </p:cNvPr>
          <p:cNvSpPr>
            <a:spLocks noGrp="1"/>
          </p:cNvSpPr>
          <p:nvPr>
            <p:ph type="title"/>
          </p:nvPr>
        </p:nvSpPr>
        <p:spPr/>
        <p:txBody>
          <a:bodyPr/>
          <a:lstStyle/>
          <a:p>
            <a:r>
              <a:rPr lang="en-US" dirty="0"/>
              <a:t>Background</a:t>
            </a:r>
          </a:p>
        </p:txBody>
      </p:sp>
      <p:graphicFrame>
        <p:nvGraphicFramePr>
          <p:cNvPr id="4" name="Content Placeholder 3">
            <a:extLst>
              <a:ext uri="{FF2B5EF4-FFF2-40B4-BE49-F238E27FC236}">
                <a16:creationId xmlns:a16="http://schemas.microsoft.com/office/drawing/2014/main" id="{9F7DA9C4-F286-DBB9-B466-E999700A9339}"/>
              </a:ext>
            </a:extLst>
          </p:cNvPr>
          <p:cNvGraphicFramePr>
            <a:graphicFrameLocks noGrp="1"/>
          </p:cNvGraphicFramePr>
          <p:nvPr>
            <p:ph idx="1"/>
            <p:extLst>
              <p:ext uri="{D42A27DB-BD31-4B8C-83A1-F6EECF244321}">
                <p14:modId xmlns:p14="http://schemas.microsoft.com/office/powerpoint/2010/main" val="112697865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692792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EFBD4-F5EC-17A4-6490-6A1B24DFC615}"/>
              </a:ext>
            </a:extLst>
          </p:cNvPr>
          <p:cNvSpPr>
            <a:spLocks noGrp="1"/>
          </p:cNvSpPr>
          <p:nvPr>
            <p:ph type="title"/>
          </p:nvPr>
        </p:nvSpPr>
        <p:spPr/>
        <p:txBody>
          <a:bodyPr/>
          <a:lstStyle/>
          <a:p>
            <a:r>
              <a:rPr lang="en-US" dirty="0"/>
              <a:t>Aims &amp; Methods</a:t>
            </a:r>
          </a:p>
        </p:txBody>
      </p:sp>
      <p:sp>
        <p:nvSpPr>
          <p:cNvPr id="3" name="Content Placeholder 2">
            <a:extLst>
              <a:ext uri="{FF2B5EF4-FFF2-40B4-BE49-F238E27FC236}">
                <a16:creationId xmlns:a16="http://schemas.microsoft.com/office/drawing/2014/main" id="{8B1DD675-E23D-5CA6-FAFF-FC37F1DFAEA5}"/>
              </a:ext>
            </a:extLst>
          </p:cNvPr>
          <p:cNvSpPr>
            <a:spLocks noGrp="1"/>
          </p:cNvSpPr>
          <p:nvPr>
            <p:ph idx="1"/>
          </p:nvPr>
        </p:nvSpPr>
        <p:spPr>
          <a:xfrm>
            <a:off x="541616" y="2102996"/>
            <a:ext cx="5854148" cy="3516396"/>
          </a:xfrm>
        </p:spPr>
        <p:txBody>
          <a:bodyPr>
            <a:normAutofit/>
          </a:bodyPr>
          <a:lstStyle/>
          <a:p>
            <a:r>
              <a:rPr lang="en-US" sz="2000" dirty="0"/>
              <a:t>Data was collected from </a:t>
            </a:r>
            <a:r>
              <a:rPr lang="en-US" sz="2000" b="1" dirty="0"/>
              <a:t>13 instructors </a:t>
            </a:r>
            <a:r>
              <a:rPr lang="en-US" sz="2000" dirty="0"/>
              <a:t>over 3 months at NYU College of Dentistry</a:t>
            </a:r>
          </a:p>
          <a:p>
            <a:r>
              <a:rPr lang="en-US" sz="2000" dirty="0"/>
              <a:t>Rubric used after each clinical procedure to assess:</a:t>
            </a:r>
          </a:p>
          <a:p>
            <a:pPr lvl="1"/>
            <a:r>
              <a:rPr lang="en-US" sz="2000" dirty="0"/>
              <a:t>Diagnosis &amp; treatment planning</a:t>
            </a:r>
          </a:p>
          <a:p>
            <a:pPr lvl="1"/>
            <a:r>
              <a:rPr lang="en-US" sz="2000" dirty="0"/>
              <a:t>Evidence‑based dentistry integration</a:t>
            </a:r>
          </a:p>
          <a:p>
            <a:pPr lvl="1"/>
            <a:r>
              <a:rPr lang="en-US" sz="2000" dirty="0"/>
              <a:t>Clinical skills</a:t>
            </a:r>
          </a:p>
          <a:p>
            <a:pPr lvl="1"/>
            <a:r>
              <a:rPr lang="en-US" sz="2000" dirty="0"/>
              <a:t>Electronic health record management</a:t>
            </a:r>
          </a:p>
          <a:p>
            <a:pPr lvl="1"/>
            <a:r>
              <a:rPr lang="en-US" sz="2000" dirty="0"/>
              <a:t>Self‑evaluation</a:t>
            </a:r>
          </a:p>
          <a:p>
            <a:pPr lvl="1"/>
            <a:r>
              <a:rPr lang="en-US" sz="2000" dirty="0"/>
              <a:t>Professional &amp; ethical behavior</a:t>
            </a:r>
          </a:p>
        </p:txBody>
      </p:sp>
      <p:pic>
        <p:nvPicPr>
          <p:cNvPr id="5" name="Picture 4">
            <a:extLst>
              <a:ext uri="{FF2B5EF4-FFF2-40B4-BE49-F238E27FC236}">
                <a16:creationId xmlns:a16="http://schemas.microsoft.com/office/drawing/2014/main" id="{F5F8CBB6-82D3-30EE-CE28-9FD047E69DAD}"/>
              </a:ext>
            </a:extLst>
          </p:cNvPr>
          <p:cNvPicPr>
            <a:picLocks noChangeAspect="1"/>
          </p:cNvPicPr>
          <p:nvPr/>
        </p:nvPicPr>
        <p:blipFill>
          <a:blip r:embed="rId3"/>
          <a:stretch>
            <a:fillRect/>
          </a:stretch>
        </p:blipFill>
        <p:spPr>
          <a:xfrm>
            <a:off x="6090266" y="2102995"/>
            <a:ext cx="5901968" cy="3516395"/>
          </a:xfrm>
          <a:prstGeom prst="rect">
            <a:avLst/>
          </a:prstGeom>
        </p:spPr>
      </p:pic>
      <p:grpSp>
        <p:nvGrpSpPr>
          <p:cNvPr id="6" name="Group 5">
            <a:extLst>
              <a:ext uri="{FF2B5EF4-FFF2-40B4-BE49-F238E27FC236}">
                <a16:creationId xmlns:a16="http://schemas.microsoft.com/office/drawing/2014/main" id="{B2ED7244-832E-C98E-8DAF-B1FAA82B4800}"/>
              </a:ext>
            </a:extLst>
          </p:cNvPr>
          <p:cNvGrpSpPr/>
          <p:nvPr/>
        </p:nvGrpSpPr>
        <p:grpSpPr>
          <a:xfrm>
            <a:off x="0" y="0"/>
            <a:ext cx="12192000" cy="6846492"/>
            <a:chOff x="0" y="0"/>
            <a:chExt cx="12192000" cy="6846492"/>
          </a:xfrm>
        </p:grpSpPr>
        <p:sp>
          <p:nvSpPr>
            <p:cNvPr id="7" name="Google Shape;33;p1">
              <a:extLst>
                <a:ext uri="{FF2B5EF4-FFF2-40B4-BE49-F238E27FC236}">
                  <a16:creationId xmlns:a16="http://schemas.microsoft.com/office/drawing/2014/main" id="{67506C97-DECD-AF06-806F-ACDB79639B03}"/>
                </a:ext>
              </a:extLst>
            </p:cNvPr>
            <p:cNvSpPr/>
            <p:nvPr/>
          </p:nvSpPr>
          <p:spPr>
            <a:xfrm>
              <a:off x="0" y="6245927"/>
              <a:ext cx="12192000" cy="600565"/>
            </a:xfrm>
            <a:prstGeom prst="rect">
              <a:avLst/>
            </a:prstGeom>
            <a:solidFill>
              <a:srgbClr val="431479"/>
            </a:solidFill>
            <a:ln w="9525" cap="flat" cmpd="sng">
              <a:solidFill>
                <a:srgbClr val="43147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imes New Roman"/>
                <a:ea typeface="Times New Roman"/>
                <a:cs typeface="Times New Roman"/>
                <a:sym typeface="Times New Roman"/>
              </a:endParaRPr>
            </a:p>
          </p:txBody>
        </p:sp>
        <p:sp>
          <p:nvSpPr>
            <p:cNvPr id="8" name="Rectangle 7">
              <a:extLst>
                <a:ext uri="{FF2B5EF4-FFF2-40B4-BE49-F238E27FC236}">
                  <a16:creationId xmlns:a16="http://schemas.microsoft.com/office/drawing/2014/main" id="{3C97CAB1-1D50-1BF5-88BD-01DFDF543ABE}"/>
                </a:ext>
              </a:extLst>
            </p:cNvPr>
            <p:cNvSpPr/>
            <p:nvPr/>
          </p:nvSpPr>
          <p:spPr>
            <a:xfrm>
              <a:off x="0" y="0"/>
              <a:ext cx="12192000" cy="82295"/>
            </a:xfrm>
            <a:prstGeom prst="rect">
              <a:avLst/>
            </a:prstGeom>
            <a:solidFill>
              <a:srgbClr val="431479"/>
            </a:solidFill>
            <a:ln>
              <a:solidFill>
                <a:srgbClr val="43147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TextBox 8">
            <a:extLst>
              <a:ext uri="{FF2B5EF4-FFF2-40B4-BE49-F238E27FC236}">
                <a16:creationId xmlns:a16="http://schemas.microsoft.com/office/drawing/2014/main" id="{57D05BD2-E945-92A8-68B7-6B38C4352729}"/>
              </a:ext>
            </a:extLst>
          </p:cNvPr>
          <p:cNvSpPr txBox="1"/>
          <p:nvPr/>
        </p:nvSpPr>
        <p:spPr>
          <a:xfrm>
            <a:off x="1577009" y="1469035"/>
            <a:ext cx="9637510" cy="369332"/>
          </a:xfrm>
          <a:prstGeom prst="rect">
            <a:avLst/>
          </a:prstGeom>
          <a:noFill/>
        </p:spPr>
        <p:txBody>
          <a:bodyPr wrap="none" rtlCol="0">
            <a:spAutoFit/>
          </a:bodyPr>
          <a:lstStyle/>
          <a:p>
            <a:r>
              <a:rPr lang="en-US" b="1" dirty="0"/>
              <a:t>Aim: </a:t>
            </a:r>
            <a:r>
              <a:rPr lang="en-US" dirty="0"/>
              <a:t>Determine whether a structured grading rubric improves calibration among clinical faculty</a:t>
            </a:r>
          </a:p>
        </p:txBody>
      </p:sp>
    </p:spTree>
    <p:extLst>
      <p:ext uri="{BB962C8B-B14F-4D97-AF65-F5344CB8AC3E}">
        <p14:creationId xmlns:p14="http://schemas.microsoft.com/office/powerpoint/2010/main" val="17741375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B1A203-67C8-1D2A-6AE7-B79C94965D29}"/>
              </a:ext>
            </a:extLst>
          </p:cNvPr>
          <p:cNvSpPr>
            <a:spLocks noGrp="1"/>
          </p:cNvSpPr>
          <p:nvPr>
            <p:ph type="title"/>
          </p:nvPr>
        </p:nvSpPr>
        <p:spPr/>
        <p:txBody>
          <a:bodyPr/>
          <a:lstStyle/>
          <a:p>
            <a:r>
              <a:rPr lang="en-US" dirty="0"/>
              <a:t>Results</a:t>
            </a:r>
          </a:p>
        </p:txBody>
      </p:sp>
      <p:sp>
        <p:nvSpPr>
          <p:cNvPr id="3" name="Content Placeholder 2">
            <a:extLst>
              <a:ext uri="{FF2B5EF4-FFF2-40B4-BE49-F238E27FC236}">
                <a16:creationId xmlns:a16="http://schemas.microsoft.com/office/drawing/2014/main" id="{07B1E3C2-70E0-56A7-A949-77531DC2A196}"/>
              </a:ext>
            </a:extLst>
          </p:cNvPr>
          <p:cNvSpPr>
            <a:spLocks noGrp="1"/>
          </p:cNvSpPr>
          <p:nvPr>
            <p:ph idx="1"/>
          </p:nvPr>
        </p:nvSpPr>
        <p:spPr>
          <a:xfrm>
            <a:off x="372979" y="1521793"/>
            <a:ext cx="6268453" cy="4351338"/>
          </a:xfrm>
        </p:spPr>
        <p:txBody>
          <a:bodyPr>
            <a:normAutofit fontScale="92500" lnSpcReduction="10000"/>
          </a:bodyPr>
          <a:lstStyle/>
          <a:p>
            <a:r>
              <a:rPr lang="en-US" dirty="0"/>
              <a:t>Weekly reports tracked the number of 0, 1, and 2 grades per instructor.</a:t>
            </a:r>
          </a:p>
          <a:p>
            <a:r>
              <a:rPr lang="en-US" dirty="0"/>
              <a:t>Grading patterns varied widely across the 13 faculty members.</a:t>
            </a:r>
          </a:p>
          <a:p>
            <a:r>
              <a:rPr lang="en-US" dirty="0"/>
              <a:t>Outliers identified:</a:t>
            </a:r>
          </a:p>
          <a:p>
            <a:pPr lvl="1"/>
            <a:r>
              <a:rPr lang="en-US" b="1" dirty="0"/>
              <a:t>Faculty #2</a:t>
            </a:r>
            <a:r>
              <a:rPr lang="en-US" dirty="0"/>
              <a:t>: exclusively 0s</a:t>
            </a:r>
          </a:p>
          <a:p>
            <a:pPr lvl="1"/>
            <a:r>
              <a:rPr lang="en-US" b="1" dirty="0"/>
              <a:t>Faculty #5, #7, #11</a:t>
            </a:r>
            <a:r>
              <a:rPr lang="en-US" dirty="0"/>
              <a:t>: predominantly 2s</a:t>
            </a:r>
          </a:p>
          <a:p>
            <a:pPr lvl="1"/>
            <a:r>
              <a:rPr lang="en-US" b="1" dirty="0"/>
              <a:t>Faculty #9</a:t>
            </a:r>
            <a:r>
              <a:rPr lang="en-US" dirty="0"/>
              <a:t>: 84 grades of 1, no 0s or 2s (extremely narrow range)</a:t>
            </a:r>
          </a:p>
          <a:p>
            <a:r>
              <a:rPr lang="en-US" dirty="0"/>
              <a:t>Variation indicates differing thresholds for intervention and performance expectations.</a:t>
            </a:r>
          </a:p>
        </p:txBody>
      </p:sp>
      <p:grpSp>
        <p:nvGrpSpPr>
          <p:cNvPr id="4" name="Group 3">
            <a:extLst>
              <a:ext uri="{FF2B5EF4-FFF2-40B4-BE49-F238E27FC236}">
                <a16:creationId xmlns:a16="http://schemas.microsoft.com/office/drawing/2014/main" id="{ED4A6C33-E148-09A5-66FE-EDF92D4362D6}"/>
              </a:ext>
            </a:extLst>
          </p:cNvPr>
          <p:cNvGrpSpPr/>
          <p:nvPr/>
        </p:nvGrpSpPr>
        <p:grpSpPr>
          <a:xfrm>
            <a:off x="0" y="0"/>
            <a:ext cx="12192000" cy="6846492"/>
            <a:chOff x="0" y="0"/>
            <a:chExt cx="12192000" cy="6846492"/>
          </a:xfrm>
        </p:grpSpPr>
        <p:sp>
          <p:nvSpPr>
            <p:cNvPr id="5" name="Google Shape;33;p1">
              <a:extLst>
                <a:ext uri="{FF2B5EF4-FFF2-40B4-BE49-F238E27FC236}">
                  <a16:creationId xmlns:a16="http://schemas.microsoft.com/office/drawing/2014/main" id="{DD0807C0-6B27-CB07-8D67-61CF66F3604B}"/>
                </a:ext>
              </a:extLst>
            </p:cNvPr>
            <p:cNvSpPr/>
            <p:nvPr/>
          </p:nvSpPr>
          <p:spPr>
            <a:xfrm>
              <a:off x="0" y="6245927"/>
              <a:ext cx="12192000" cy="600565"/>
            </a:xfrm>
            <a:prstGeom prst="rect">
              <a:avLst/>
            </a:prstGeom>
            <a:solidFill>
              <a:srgbClr val="431479"/>
            </a:solidFill>
            <a:ln w="9525" cap="flat" cmpd="sng">
              <a:solidFill>
                <a:srgbClr val="43147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imes New Roman"/>
                <a:ea typeface="Times New Roman"/>
                <a:cs typeface="Times New Roman"/>
                <a:sym typeface="Times New Roman"/>
              </a:endParaRPr>
            </a:p>
          </p:txBody>
        </p:sp>
        <p:sp>
          <p:nvSpPr>
            <p:cNvPr id="6" name="Rectangle 5">
              <a:extLst>
                <a:ext uri="{FF2B5EF4-FFF2-40B4-BE49-F238E27FC236}">
                  <a16:creationId xmlns:a16="http://schemas.microsoft.com/office/drawing/2014/main" id="{A958640F-7740-E644-88FC-D99C148E044B}"/>
                </a:ext>
              </a:extLst>
            </p:cNvPr>
            <p:cNvSpPr/>
            <p:nvPr/>
          </p:nvSpPr>
          <p:spPr>
            <a:xfrm>
              <a:off x="0" y="0"/>
              <a:ext cx="12192000" cy="82295"/>
            </a:xfrm>
            <a:prstGeom prst="rect">
              <a:avLst/>
            </a:prstGeom>
            <a:solidFill>
              <a:srgbClr val="431479"/>
            </a:solidFill>
            <a:ln>
              <a:solidFill>
                <a:srgbClr val="43147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object 3" descr="A screenshot of a table  AI-generated content may be incorrect.">
            <a:extLst>
              <a:ext uri="{FF2B5EF4-FFF2-40B4-BE49-F238E27FC236}">
                <a16:creationId xmlns:a16="http://schemas.microsoft.com/office/drawing/2014/main" id="{87D5F906-C61F-A2B0-D95B-481AC90D1C31}"/>
              </a:ext>
            </a:extLst>
          </p:cNvPr>
          <p:cNvPicPr>
            <a:picLocks/>
          </p:cNvPicPr>
          <p:nvPr/>
        </p:nvPicPr>
        <p:blipFill>
          <a:blip r:embed="rId3" cstate="print"/>
          <a:stretch>
            <a:fillRect/>
          </a:stretch>
        </p:blipFill>
        <p:spPr>
          <a:xfrm>
            <a:off x="6641432" y="2149073"/>
            <a:ext cx="5303838" cy="2606971"/>
          </a:xfrm>
          <a:prstGeom prst="rect">
            <a:avLst/>
          </a:prstGeom>
        </p:spPr>
      </p:pic>
    </p:spTree>
    <p:extLst>
      <p:ext uri="{BB962C8B-B14F-4D97-AF65-F5344CB8AC3E}">
        <p14:creationId xmlns:p14="http://schemas.microsoft.com/office/powerpoint/2010/main" val="5361381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72F0B-C048-0AD9-7C4D-077313D6613A}"/>
              </a:ext>
            </a:extLst>
          </p:cNvPr>
          <p:cNvSpPr>
            <a:spLocks noGrp="1"/>
          </p:cNvSpPr>
          <p:nvPr>
            <p:ph type="title"/>
          </p:nvPr>
        </p:nvSpPr>
        <p:spPr/>
        <p:txBody>
          <a:bodyPr/>
          <a:lstStyle/>
          <a:p>
            <a:r>
              <a:rPr lang="en-US" dirty="0"/>
              <a:t>Discussion &amp; Conclusion</a:t>
            </a:r>
          </a:p>
        </p:txBody>
      </p:sp>
      <p:sp>
        <p:nvSpPr>
          <p:cNvPr id="3" name="Content Placeholder 2">
            <a:extLst>
              <a:ext uri="{FF2B5EF4-FFF2-40B4-BE49-F238E27FC236}">
                <a16:creationId xmlns:a16="http://schemas.microsoft.com/office/drawing/2014/main" id="{69628745-5BA4-7E40-EFC7-D865C23C08CA}"/>
              </a:ext>
            </a:extLst>
          </p:cNvPr>
          <p:cNvSpPr>
            <a:spLocks noGrp="1"/>
          </p:cNvSpPr>
          <p:nvPr>
            <p:ph idx="1"/>
          </p:nvPr>
        </p:nvSpPr>
        <p:spPr/>
        <p:txBody>
          <a:bodyPr>
            <a:normAutofit fontScale="92500"/>
          </a:bodyPr>
          <a:lstStyle/>
          <a:p>
            <a:r>
              <a:rPr lang="en-US" dirty="0"/>
              <a:t>Grading patterns reveal each instructor’s calibration status relative to the group.</a:t>
            </a:r>
          </a:p>
          <a:p>
            <a:r>
              <a:rPr lang="en-US" dirty="0"/>
              <a:t>Outliers are flagged for review, not as “incorrect,” but to ensure alignment with program standards.</a:t>
            </a:r>
          </a:p>
          <a:p>
            <a:r>
              <a:rPr lang="en-US" dirty="0"/>
              <a:t>Rubrics with clearly defined criteria reduce variability and support equitable assessment.</a:t>
            </a:r>
          </a:p>
          <a:p>
            <a:r>
              <a:rPr lang="en-US" dirty="0"/>
              <a:t>Statistical review of grading informs faculty development, strengthens teaching consistency, and enhances student performance.</a:t>
            </a:r>
          </a:p>
          <a:p>
            <a:r>
              <a:rPr lang="en-US" dirty="0"/>
              <a:t>Rubric‑based calibration is a scalable model for large clinical programs.</a:t>
            </a:r>
          </a:p>
        </p:txBody>
      </p:sp>
      <p:grpSp>
        <p:nvGrpSpPr>
          <p:cNvPr id="4" name="Group 3">
            <a:extLst>
              <a:ext uri="{FF2B5EF4-FFF2-40B4-BE49-F238E27FC236}">
                <a16:creationId xmlns:a16="http://schemas.microsoft.com/office/drawing/2014/main" id="{519706D9-E3AD-0716-379A-B2AAA6FE7444}"/>
              </a:ext>
            </a:extLst>
          </p:cNvPr>
          <p:cNvGrpSpPr/>
          <p:nvPr/>
        </p:nvGrpSpPr>
        <p:grpSpPr>
          <a:xfrm>
            <a:off x="0" y="0"/>
            <a:ext cx="12192000" cy="6846492"/>
            <a:chOff x="0" y="0"/>
            <a:chExt cx="12192000" cy="6846492"/>
          </a:xfrm>
        </p:grpSpPr>
        <p:sp>
          <p:nvSpPr>
            <p:cNvPr id="5" name="Google Shape;33;p1">
              <a:extLst>
                <a:ext uri="{FF2B5EF4-FFF2-40B4-BE49-F238E27FC236}">
                  <a16:creationId xmlns:a16="http://schemas.microsoft.com/office/drawing/2014/main" id="{FAEBE6BE-DC29-966E-EF55-EAFCA8D8CED0}"/>
                </a:ext>
              </a:extLst>
            </p:cNvPr>
            <p:cNvSpPr/>
            <p:nvPr/>
          </p:nvSpPr>
          <p:spPr>
            <a:xfrm>
              <a:off x="0" y="6245927"/>
              <a:ext cx="12192000" cy="600565"/>
            </a:xfrm>
            <a:prstGeom prst="rect">
              <a:avLst/>
            </a:prstGeom>
            <a:solidFill>
              <a:srgbClr val="431479"/>
            </a:solidFill>
            <a:ln w="9525" cap="flat" cmpd="sng">
              <a:solidFill>
                <a:srgbClr val="43147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imes New Roman"/>
                <a:ea typeface="Times New Roman"/>
                <a:cs typeface="Times New Roman"/>
                <a:sym typeface="Times New Roman"/>
              </a:endParaRPr>
            </a:p>
          </p:txBody>
        </p:sp>
        <p:sp>
          <p:nvSpPr>
            <p:cNvPr id="6" name="Rectangle 5">
              <a:extLst>
                <a:ext uri="{FF2B5EF4-FFF2-40B4-BE49-F238E27FC236}">
                  <a16:creationId xmlns:a16="http://schemas.microsoft.com/office/drawing/2014/main" id="{504C2E66-2B71-FEDE-FBC8-6CE9235894A7}"/>
                </a:ext>
              </a:extLst>
            </p:cNvPr>
            <p:cNvSpPr/>
            <p:nvPr/>
          </p:nvSpPr>
          <p:spPr>
            <a:xfrm>
              <a:off x="0" y="0"/>
              <a:ext cx="12192000" cy="82295"/>
            </a:xfrm>
            <a:prstGeom prst="rect">
              <a:avLst/>
            </a:prstGeom>
            <a:solidFill>
              <a:srgbClr val="431479"/>
            </a:solidFill>
            <a:ln>
              <a:solidFill>
                <a:srgbClr val="43147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787835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600</TotalTime>
  <Words>667</Words>
  <Application>Microsoft Macintosh PowerPoint</Application>
  <PresentationFormat>Widescreen</PresentationFormat>
  <Paragraphs>43</Paragraphs>
  <Slides>5</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Aptos</vt:lpstr>
      <vt:lpstr>Aptos Display</vt:lpstr>
      <vt:lpstr>Arial</vt:lpstr>
      <vt:lpstr>Times New Roman</vt:lpstr>
      <vt:lpstr>Office Theme</vt:lpstr>
      <vt:lpstr>PowerPoint Presentation</vt:lpstr>
      <vt:lpstr>Background</vt:lpstr>
      <vt:lpstr>Aims &amp; Methods</vt:lpstr>
      <vt:lpstr>Results</vt:lpstr>
      <vt:lpstr>Discussion &amp; 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 Sefo</dc:creator>
  <cp:lastModifiedBy>Lucy Hovanisyan</cp:lastModifiedBy>
  <cp:revision>36</cp:revision>
  <dcterms:created xsi:type="dcterms:W3CDTF">2024-04-22T01:12:30Z</dcterms:created>
  <dcterms:modified xsi:type="dcterms:W3CDTF">2026-05-14T16:09:01Z</dcterms:modified>
</cp:coreProperties>
</file>