
<file path=[Content_Types].xml><?xml version="1.0" encoding="utf-8"?>
<Types xmlns="http://schemas.openxmlformats.org/package/2006/content-types">
  <Default Extension="gif" ContentType="image/gif"/>
  <Default Extension="mp4" ContentType="video/mp4"/>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77" r:id="rId3"/>
    <p:sldId id="276" r:id="rId4"/>
    <p:sldId id="275" r:id="rId5"/>
    <p:sldId id="260" r:id="rId6"/>
    <p:sldId id="267" r:id="rId7"/>
    <p:sldId id="257" r:id="rId8"/>
  </p:sldIdLst>
  <p:sldSz cx="12188825" cy="6858000"/>
  <p:notesSz cx="6858000" cy="1218882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E4D5C"/>
    <a:srgbClr val="EE6C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37" autoAdjust="0"/>
    <p:restoredTop sz="71538" autoAdjust="0"/>
  </p:normalViewPr>
  <p:slideViewPr>
    <p:cSldViewPr snapToGrid="0" snapToObjects="1">
      <p:cViewPr varScale="1">
        <p:scale>
          <a:sx n="96" d="100"/>
          <a:sy n="96" d="100"/>
        </p:scale>
        <p:origin x="1620" y="420"/>
      </p:cViewPr>
      <p:guideLst/>
    </p:cSldViewPr>
  </p:slideViewPr>
  <p:notesTextViewPr>
    <p:cViewPr>
      <p:scale>
        <a:sx n="125" d="100"/>
        <a:sy n="12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Clinical performance</c:v>
                </c:pt>
              </c:strCache>
            </c:strRef>
          </c:tx>
          <c:spPr>
            <a:solidFill>
              <a:srgbClr val="2A8DA6"/>
            </a:solidFill>
            <a:effectLst/>
          </c:spPr>
          <c:invertIfNegative val="0"/>
          <c:dPt>
            <c:idx val="0"/>
            <c:invertIfNegative val="0"/>
            <c:bubble3D val="0"/>
            <c:extLst>
              <c:ext xmlns:c16="http://schemas.microsoft.com/office/drawing/2014/chart" uri="{C3380CC4-5D6E-409C-BE32-E72D297353CC}">
                <c16:uniqueId val="{00000001-C361-4224-B774-FD1319A90B53}"/>
              </c:ext>
            </c:extLst>
          </c:dPt>
          <c:dPt>
            <c:idx val="1"/>
            <c:invertIfNegative val="0"/>
            <c:bubble3D val="0"/>
            <c:spPr>
              <a:solidFill>
                <a:srgbClr val="EE6C4D"/>
              </a:solidFill>
              <a:effectLst/>
            </c:spPr>
            <c:extLst>
              <c:ext xmlns:c16="http://schemas.microsoft.com/office/drawing/2014/chart" uri="{C3380CC4-5D6E-409C-BE32-E72D297353CC}">
                <c16:uniqueId val="{00000003-C361-4224-B774-FD1319A90B53}"/>
              </c:ext>
            </c:extLst>
          </c:dPt>
          <c:dPt>
            <c:idx val="2"/>
            <c:invertIfNegative val="0"/>
            <c:bubble3D val="0"/>
            <c:spPr>
              <a:solidFill>
                <a:srgbClr val="A9BFC6"/>
              </a:solidFill>
              <a:effectLst/>
            </c:spPr>
            <c:extLst>
              <c:ext xmlns:c16="http://schemas.microsoft.com/office/drawing/2014/chart" uri="{C3380CC4-5D6E-409C-BE32-E72D297353CC}">
                <c16:uniqueId val="{00000005-C361-4224-B774-FD1319A90B53}"/>
              </c:ext>
            </c:extLst>
          </c:dPt>
          <c:cat>
            <c:strRef>
              <c:f>Sheet1!$A$2:$A$4</c:f>
              <c:strCache>
                <c:ptCount val="3"/>
                <c:pt idx="0">
                  <c:v>VR-haptic</c:v>
                </c:pt>
                <c:pt idx="1">
                  <c:v>EndoMaster App.</c:v>
                </c:pt>
                <c:pt idx="2">
                  <c:v>Control</c:v>
                </c:pt>
              </c:strCache>
            </c:strRef>
          </c:cat>
          <c:val>
            <c:numRef>
              <c:f>Sheet1!$B$2:$B$4</c:f>
              <c:numCache>
                <c:formatCode>General</c:formatCode>
                <c:ptCount val="3"/>
                <c:pt idx="0">
                  <c:v>80.5</c:v>
                </c:pt>
                <c:pt idx="1">
                  <c:v>76.099999999999994</c:v>
                </c:pt>
                <c:pt idx="2">
                  <c:v>70.599999999999994</c:v>
                </c:pt>
              </c:numCache>
            </c:numRef>
          </c:val>
          <c:extLst>
            <c:ext xmlns:c16="http://schemas.microsoft.com/office/drawing/2014/chart" uri="{C3380CC4-5D6E-409C-BE32-E72D297353CC}">
              <c16:uniqueId val="{00000006-C361-4224-B774-FD1319A90B53}"/>
            </c:ext>
          </c:extLst>
        </c:ser>
        <c:dLbls>
          <c:showLegendKey val="0"/>
          <c:showVal val="0"/>
          <c:showCatName val="0"/>
          <c:showSerName val="0"/>
          <c:showPercent val="0"/>
          <c:showBubbleSize val="0"/>
        </c:dLbls>
        <c:gapWidth val="105"/>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350" b="1" i="0" u="none" strike="noStrike">
                <a:solidFill>
                  <a:srgbClr val="0E3B47"/>
                </a:solidFill>
                <a:latin typeface="Calibri"/>
              </a:defRPr>
            </a:pPr>
            <a:endParaRPr lang="en-US"/>
          </a:p>
        </c:txPr>
        <c:crossAx val="2094734552"/>
        <c:crosses val="autoZero"/>
        <c:auto val="1"/>
        <c:lblAlgn val="ctr"/>
        <c:lblOffset val="100"/>
        <c:noMultiLvlLbl val="1"/>
      </c:catAx>
      <c:valAx>
        <c:axId val="2094734552"/>
        <c:scaling>
          <c:orientation val="minMax"/>
          <c:max val="100"/>
          <c:min val="0"/>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c:style val="2"/>
  <c:chart>
    <c:autoTitleDeleted val="1"/>
    <c:plotArea>
      <c:layout/>
      <c:barChart>
        <c:barDir val="col"/>
        <c:grouping val="clustered"/>
        <c:varyColors val="0"/>
        <c:ser>
          <c:idx val="0"/>
          <c:order val="0"/>
          <c:tx>
            <c:strRef>
              <c:f>Sheet1!$B$1</c:f>
              <c:strCache>
                <c:ptCount val="1"/>
                <c:pt idx="0">
                  <c:v>Pre-clinical stress</c:v>
                </c:pt>
              </c:strCache>
            </c:strRef>
          </c:tx>
          <c:spPr>
            <a:solidFill>
              <a:srgbClr val="2A8DA6"/>
            </a:solidFill>
            <a:effectLst/>
          </c:spPr>
          <c:invertIfNegative val="0"/>
          <c:dPt>
            <c:idx val="0"/>
            <c:invertIfNegative val="0"/>
            <c:bubble3D val="0"/>
            <c:extLst>
              <c:ext xmlns:c16="http://schemas.microsoft.com/office/drawing/2014/chart" uri="{C3380CC4-5D6E-409C-BE32-E72D297353CC}">
                <c16:uniqueId val="{00000001-00E0-4C38-80BF-5941ECDDCBC6}"/>
              </c:ext>
            </c:extLst>
          </c:dPt>
          <c:dPt>
            <c:idx val="1"/>
            <c:invertIfNegative val="0"/>
            <c:bubble3D val="0"/>
            <c:spPr>
              <a:solidFill>
                <a:srgbClr val="EE6C4D"/>
              </a:solidFill>
              <a:effectLst/>
            </c:spPr>
            <c:extLst>
              <c:ext xmlns:c16="http://schemas.microsoft.com/office/drawing/2014/chart" uri="{C3380CC4-5D6E-409C-BE32-E72D297353CC}">
                <c16:uniqueId val="{00000003-00E0-4C38-80BF-5941ECDDCBC6}"/>
              </c:ext>
            </c:extLst>
          </c:dPt>
          <c:dPt>
            <c:idx val="2"/>
            <c:invertIfNegative val="0"/>
            <c:bubble3D val="0"/>
            <c:spPr>
              <a:solidFill>
                <a:srgbClr val="A9BFC6"/>
              </a:solidFill>
              <a:effectLst/>
            </c:spPr>
            <c:extLst>
              <c:ext xmlns:c16="http://schemas.microsoft.com/office/drawing/2014/chart" uri="{C3380CC4-5D6E-409C-BE32-E72D297353CC}">
                <c16:uniqueId val="{00000005-00E0-4C38-80BF-5941ECDDCBC6}"/>
              </c:ext>
            </c:extLst>
          </c:dPt>
          <c:cat>
            <c:strRef>
              <c:f>Sheet1!$A$2:$A$4</c:f>
              <c:strCache>
                <c:ptCount val="3"/>
                <c:pt idx="0">
                  <c:v>VR-haptic</c:v>
                </c:pt>
                <c:pt idx="1">
                  <c:v>EndoMaster App.</c:v>
                </c:pt>
                <c:pt idx="2">
                  <c:v>Control</c:v>
                </c:pt>
              </c:strCache>
            </c:strRef>
          </c:cat>
          <c:val>
            <c:numRef>
              <c:f>Sheet1!$B$2:$B$4</c:f>
              <c:numCache>
                <c:formatCode>General</c:formatCode>
                <c:ptCount val="3"/>
                <c:pt idx="0">
                  <c:v>2.6</c:v>
                </c:pt>
                <c:pt idx="1">
                  <c:v>3</c:v>
                </c:pt>
                <c:pt idx="2">
                  <c:v>4.7</c:v>
                </c:pt>
              </c:numCache>
            </c:numRef>
          </c:val>
          <c:extLst>
            <c:ext xmlns:c16="http://schemas.microsoft.com/office/drawing/2014/chart" uri="{C3380CC4-5D6E-409C-BE32-E72D297353CC}">
              <c16:uniqueId val="{00000006-00E0-4C38-80BF-5941ECDDCBC6}"/>
            </c:ext>
          </c:extLst>
        </c:ser>
        <c:dLbls>
          <c:showLegendKey val="0"/>
          <c:showVal val="0"/>
          <c:showCatName val="0"/>
          <c:showSerName val="0"/>
          <c:showPercent val="0"/>
          <c:showBubbleSize val="0"/>
        </c:dLbls>
        <c:gapWidth val="105"/>
        <c:axId val="2094734554"/>
        <c:axId val="2094734552"/>
      </c:barChart>
      <c:catAx>
        <c:axId val="2094734554"/>
        <c:scaling>
          <c:orientation val="minMax"/>
        </c:scaling>
        <c:delete val="0"/>
        <c:axPos val="b"/>
        <c:numFmt formatCode="General" sourceLinked="1"/>
        <c:majorTickMark val="out"/>
        <c:minorTickMark val="none"/>
        <c:tickLblPos val="low"/>
        <c:spPr>
          <a:ln w="12700" cap="flat">
            <a:noFill/>
            <a:prstDash val="solid"/>
            <a:round/>
          </a:ln>
        </c:spPr>
        <c:txPr>
          <a:bodyPr/>
          <a:lstStyle/>
          <a:p>
            <a:pPr>
              <a:defRPr sz="1350" b="1" i="0" u="none" strike="noStrike">
                <a:solidFill>
                  <a:srgbClr val="0E3B47"/>
                </a:solidFill>
                <a:latin typeface="Calibri"/>
              </a:defRPr>
            </a:pPr>
            <a:endParaRPr lang="en-US"/>
          </a:p>
        </c:txPr>
        <c:crossAx val="2094734552"/>
        <c:crosses val="autoZero"/>
        <c:auto val="1"/>
        <c:lblAlgn val="ctr"/>
        <c:lblOffset val="100"/>
        <c:noMultiLvlLbl val="1"/>
      </c:catAx>
      <c:valAx>
        <c:axId val="2094734552"/>
        <c:scaling>
          <c:orientation val="minMax"/>
          <c:max val="6"/>
          <c:min val="0"/>
        </c:scaling>
        <c:delete val="1"/>
        <c:axPos val="l"/>
        <c:numFmt formatCode="General" sourceLinked="0"/>
        <c:majorTickMark val="out"/>
        <c:minorTickMark val="none"/>
        <c:tickLblPos val="nextTo"/>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2620287"/>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b="0" dirty="0" err="1"/>
              <a:t>Good</a:t>
            </a:r>
            <a:r>
              <a:rPr lang="ko-KR" altLang="ko-KR" b="0" dirty="0"/>
              <a:t> </a:t>
            </a:r>
            <a:r>
              <a:rPr lang="ko-KR" altLang="ko-KR" b="0" dirty="0" err="1"/>
              <a:t>morning</a:t>
            </a:r>
            <a:r>
              <a:rPr lang="ko-KR" altLang="ko-KR" b="0" dirty="0"/>
              <a:t>. </a:t>
            </a:r>
            <a:r>
              <a:rPr lang="ko-KR" altLang="ko-KR" b="0" dirty="0" err="1"/>
              <a:t>My</a:t>
            </a:r>
            <a:r>
              <a:rPr lang="ko-KR" altLang="ko-KR" b="0" dirty="0"/>
              <a:t> </a:t>
            </a:r>
            <a:r>
              <a:rPr lang="ko-KR" altLang="ko-KR" b="0" dirty="0" err="1"/>
              <a:t>name</a:t>
            </a:r>
            <a:r>
              <a:rPr lang="ko-KR" altLang="ko-KR" b="0" dirty="0"/>
              <a:t> </a:t>
            </a:r>
            <a:r>
              <a:rPr lang="ko-KR" altLang="ko-KR" b="0" dirty="0" err="1"/>
              <a:t>is</a:t>
            </a:r>
            <a:r>
              <a:rPr lang="ko-KR" altLang="ko-KR" b="0" dirty="0"/>
              <a:t> Jongki Lee </a:t>
            </a:r>
            <a:r>
              <a:rPr lang="ko-KR" altLang="ko-KR" b="0" dirty="0" err="1"/>
              <a:t>from</a:t>
            </a:r>
            <a:r>
              <a:rPr lang="ko-KR" altLang="ko-KR" b="0" dirty="0"/>
              <a:t> </a:t>
            </a:r>
            <a:r>
              <a:rPr lang="ko-KR" altLang="ko-KR" b="0" dirty="0" err="1"/>
              <a:t>Seoul</a:t>
            </a:r>
            <a:r>
              <a:rPr lang="ko-KR" altLang="ko-KR" b="0" dirty="0"/>
              <a:t> National </a:t>
            </a:r>
            <a:r>
              <a:rPr lang="ko-KR" altLang="ko-KR" b="0" dirty="0" err="1"/>
              <a:t>University</a:t>
            </a:r>
            <a:r>
              <a:rPr lang="ko-KR" altLang="ko-KR" b="0" dirty="0"/>
              <a:t>.</a:t>
            </a:r>
            <a:r>
              <a:rPr lang="en-US" altLang="ko-KR" b="0" dirty="0"/>
              <a:t> Korea</a:t>
            </a:r>
          </a:p>
          <a:p>
            <a:endParaRPr lang="ko-KR" altLang="ko-KR" b="0" dirty="0"/>
          </a:p>
          <a:p>
            <a:r>
              <a:rPr lang="ko-KR" altLang="ko-KR" b="0" dirty="0" err="1"/>
              <a:t>Smartphone</a:t>
            </a:r>
            <a:r>
              <a:rPr lang="ko-KR" altLang="ko-KR" b="0" dirty="0"/>
              <a:t> </a:t>
            </a:r>
            <a:r>
              <a:rPr lang="ko-KR" altLang="ko-KR" b="0" dirty="0" err="1"/>
              <a:t>simulation</a:t>
            </a:r>
            <a:r>
              <a:rPr lang="ko-KR" altLang="ko-KR" b="0" dirty="0"/>
              <a:t> </a:t>
            </a:r>
            <a:r>
              <a:rPr lang="ko-KR" altLang="ko-KR" b="0" dirty="0" err="1"/>
              <a:t>is</a:t>
            </a:r>
            <a:r>
              <a:rPr lang="ko-KR" altLang="ko-KR" b="0" dirty="0"/>
              <a:t> </a:t>
            </a:r>
            <a:r>
              <a:rPr lang="fi-FI" altLang="ko-KR" b="0" dirty="0"/>
              <a:t>getting</a:t>
            </a:r>
            <a:r>
              <a:rPr lang="ko-KR" altLang="ko-KR" b="0" dirty="0"/>
              <a:t> </a:t>
            </a:r>
            <a:r>
              <a:rPr lang="fi-FI" altLang="ko-KR" b="0" dirty="0"/>
              <a:t>better</a:t>
            </a:r>
            <a:r>
              <a:rPr lang="ko-KR" altLang="en-US" b="0" dirty="0"/>
              <a:t> </a:t>
            </a:r>
            <a:r>
              <a:rPr lang="ko-KR" altLang="ko-KR" b="0" dirty="0" err="1"/>
              <a:t>every</a:t>
            </a:r>
            <a:r>
              <a:rPr lang="ko-KR" altLang="ko-KR" b="0" dirty="0"/>
              <a:t> </a:t>
            </a:r>
            <a:r>
              <a:rPr lang="ko-KR" altLang="ko-KR" b="0" dirty="0" err="1"/>
              <a:t>year</a:t>
            </a:r>
            <a:r>
              <a:rPr lang="ko-KR" altLang="ko-KR" b="0" dirty="0"/>
              <a:t>.</a:t>
            </a:r>
            <a:endParaRPr lang="en-US" altLang="ko-KR" b="0" dirty="0"/>
          </a:p>
          <a:p>
            <a:r>
              <a:rPr lang="ko-KR" altLang="ko-KR" b="0" dirty="0" err="1"/>
              <a:t>So</a:t>
            </a:r>
            <a:r>
              <a:rPr lang="ko-KR" altLang="ko-KR" b="0" dirty="0"/>
              <a:t> </a:t>
            </a:r>
            <a:r>
              <a:rPr lang="ko-KR" altLang="ko-KR" b="0" dirty="0" err="1"/>
              <a:t>today</a:t>
            </a:r>
            <a:r>
              <a:rPr lang="ko-KR" altLang="ko-KR" b="0" dirty="0"/>
              <a:t>, </a:t>
            </a:r>
            <a:r>
              <a:rPr lang="ko-KR" altLang="ko-KR" b="0" dirty="0" err="1"/>
              <a:t>I'm</a:t>
            </a:r>
            <a:r>
              <a:rPr lang="ko-KR" altLang="ko-KR" b="0" dirty="0"/>
              <a:t> </a:t>
            </a:r>
            <a:r>
              <a:rPr lang="ko-KR" altLang="ko-KR" b="0" dirty="0" err="1"/>
              <a:t>not</a:t>
            </a:r>
            <a:r>
              <a:rPr lang="ko-KR" altLang="ko-KR" b="0" dirty="0"/>
              <a:t> </a:t>
            </a:r>
            <a:r>
              <a:rPr lang="ko-KR" altLang="ko-KR" b="0" dirty="0" err="1"/>
              <a:t>here</a:t>
            </a:r>
            <a:r>
              <a:rPr lang="ko-KR" altLang="ko-KR" b="0" dirty="0"/>
              <a:t> </a:t>
            </a:r>
            <a:r>
              <a:rPr lang="ko-KR" altLang="ko-KR" b="0" dirty="0" err="1"/>
              <a:t>to</a:t>
            </a:r>
            <a:r>
              <a:rPr lang="ko-KR" altLang="ko-KR" b="0" dirty="0"/>
              <a:t> </a:t>
            </a:r>
            <a:r>
              <a:rPr lang="ko-KR" altLang="ko-KR" b="0" dirty="0" err="1"/>
              <a:t>talk</a:t>
            </a:r>
            <a:r>
              <a:rPr lang="ko-KR" altLang="ko-KR" b="0" dirty="0"/>
              <a:t> </a:t>
            </a:r>
            <a:r>
              <a:rPr lang="ko-KR" altLang="ko-KR" b="0" dirty="0" err="1"/>
              <a:t>about</a:t>
            </a:r>
            <a:r>
              <a:rPr lang="ko-KR" altLang="ko-KR" b="0" dirty="0"/>
              <a:t> </a:t>
            </a:r>
            <a:r>
              <a:rPr lang="ko-KR" altLang="ko-KR" b="0" dirty="0" err="1"/>
              <a:t>the</a:t>
            </a:r>
            <a:r>
              <a:rPr lang="ko-KR" altLang="ko-KR" b="0" dirty="0"/>
              <a:t> </a:t>
            </a:r>
            <a:r>
              <a:rPr lang="ko-KR" altLang="ko-KR" b="0" dirty="0" err="1"/>
              <a:t>technology</a:t>
            </a:r>
            <a:r>
              <a:rPr lang="ko-KR" altLang="ko-KR" b="0" dirty="0"/>
              <a:t>.</a:t>
            </a:r>
            <a:br>
              <a:rPr lang="ko-KR" altLang="ko-KR" b="0" dirty="0"/>
            </a:br>
            <a:r>
              <a:rPr lang="ko-KR" altLang="ko-KR" b="0" dirty="0" err="1"/>
              <a:t>I'm</a:t>
            </a:r>
            <a:r>
              <a:rPr lang="ko-KR" altLang="ko-KR" b="0" dirty="0"/>
              <a:t> </a:t>
            </a:r>
            <a:r>
              <a:rPr lang="ko-KR" altLang="ko-KR" b="0" dirty="0" err="1"/>
              <a:t>here</a:t>
            </a:r>
            <a:r>
              <a:rPr lang="ko-KR" altLang="ko-KR" b="0" dirty="0"/>
              <a:t> </a:t>
            </a:r>
            <a:r>
              <a:rPr lang="ko-KR" altLang="ko-KR" b="0" dirty="0" err="1"/>
              <a:t>to</a:t>
            </a:r>
            <a:r>
              <a:rPr lang="ko-KR" altLang="ko-KR" b="0" dirty="0"/>
              <a:t> </a:t>
            </a:r>
            <a:r>
              <a:rPr lang="ko-KR" altLang="ko-KR" b="0" dirty="0" err="1"/>
              <a:t>talk</a:t>
            </a:r>
            <a:r>
              <a:rPr lang="ko-KR" altLang="ko-KR" b="0" dirty="0"/>
              <a:t> </a:t>
            </a:r>
            <a:r>
              <a:rPr lang="ko-KR" altLang="ko-KR" b="0" dirty="0" err="1"/>
              <a:t>about</a:t>
            </a:r>
            <a:r>
              <a:rPr lang="ko-KR" altLang="ko-KR" b="0" dirty="0"/>
              <a:t> </a:t>
            </a:r>
            <a:r>
              <a:rPr lang="ko-KR" altLang="ko-KR" b="0" dirty="0" err="1"/>
              <a:t>what</a:t>
            </a:r>
            <a:r>
              <a:rPr lang="ko-KR" altLang="ko-KR" b="0" dirty="0"/>
              <a:t> </a:t>
            </a:r>
            <a:r>
              <a:rPr lang="ko-KR" altLang="ko-KR" b="0" dirty="0" err="1"/>
              <a:t>we</a:t>
            </a:r>
            <a:r>
              <a:rPr lang="ko-KR" altLang="ko-KR" b="0" dirty="0"/>
              <a:t> </a:t>
            </a:r>
            <a:r>
              <a:rPr lang="ko-KR" altLang="ko-KR" b="0" dirty="0" err="1"/>
              <a:t>train</a:t>
            </a:r>
            <a:r>
              <a:rPr lang="ko-KR" altLang="ko-KR" b="0" dirty="0"/>
              <a:t> </a:t>
            </a:r>
            <a:r>
              <a:rPr lang="ko-KR" altLang="ko-KR" b="0" dirty="0" err="1"/>
              <a:t>with</a:t>
            </a:r>
            <a:r>
              <a:rPr lang="ko-KR" altLang="ko-KR" b="0" dirty="0"/>
              <a:t> </a:t>
            </a:r>
            <a:r>
              <a:rPr lang="ko-KR" altLang="ko-KR" b="0" dirty="0" err="1"/>
              <a:t>it</a:t>
            </a:r>
            <a:r>
              <a:rPr lang="ko-KR" altLang="ko-KR" b="0" dirty="0"/>
              <a:t>.</a:t>
            </a:r>
            <a:endParaRPr lang="en-US" altLang="ko-KR" b="0" dirty="0"/>
          </a:p>
          <a:p>
            <a:r>
              <a:rPr lang="ko-KR" altLang="ko-KR" b="0" dirty="0" err="1"/>
              <a:t>Specifically</a:t>
            </a:r>
            <a:r>
              <a:rPr lang="ko-KR" altLang="ko-KR" b="0" dirty="0"/>
              <a:t>, </a:t>
            </a:r>
            <a:r>
              <a:rPr lang="ko-KR" altLang="ko-KR" b="0" dirty="0" err="1"/>
              <a:t>I'll</a:t>
            </a:r>
            <a:r>
              <a:rPr lang="ko-KR" altLang="ko-KR" b="0" dirty="0"/>
              <a:t> </a:t>
            </a:r>
            <a:r>
              <a:rPr lang="ko-KR" altLang="ko-KR" b="0" dirty="0" err="1"/>
              <a:t>focus</a:t>
            </a:r>
            <a:r>
              <a:rPr lang="ko-KR" altLang="ko-KR" b="0" dirty="0"/>
              <a:t> </a:t>
            </a:r>
            <a:r>
              <a:rPr lang="ko-KR" altLang="ko-KR" b="0" dirty="0" err="1"/>
              <a:t>on</a:t>
            </a:r>
            <a:r>
              <a:rPr lang="ko-KR" altLang="ko-KR" b="0" dirty="0"/>
              <a:t> </a:t>
            </a:r>
            <a:r>
              <a:rPr lang="ko-KR" altLang="ko-KR" b="0" dirty="0" err="1"/>
              <a:t>endodontic</a:t>
            </a:r>
            <a:r>
              <a:rPr lang="ko-KR" altLang="ko-KR" b="0" dirty="0"/>
              <a:t> </a:t>
            </a:r>
            <a:r>
              <a:rPr lang="ko-KR" altLang="ko-KR" b="0" dirty="0" err="1"/>
              <a:t>education</a:t>
            </a:r>
            <a:r>
              <a:rPr lang="ko-KR" altLang="ko-KR" b="0" dirty="0"/>
              <a:t>.</a:t>
            </a:r>
          </a:p>
          <a:p>
            <a:pPr rtl="0"/>
            <a:br>
              <a:rPr lang="en-US" altLang="ko-KR" dirty="0"/>
            </a:br>
            <a:br>
              <a:rPr lang="en-US" dirty="0"/>
            </a:br>
            <a:br>
              <a:rPr lang="en-US" dirty="0"/>
            </a:br>
            <a:r>
              <a:rPr lang="en-US" dirty="0" err="1"/>
              <a:t>제목</a:t>
            </a:r>
            <a:r>
              <a:rPr lang="en-US" dirty="0"/>
              <a:t> 슬라이드 · ADEE 2026 부다페스트 Tech Talks Session 1.
핵심 후크: 값비싼 시뮬레이터 없이 모든 학생의 스마트폰에서 근관 와동의 '멘탈 모델'을 세우고, 그 효과는 근거로 증명됐다.</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This photograph is from my final-year dental students.
I asked them to mark the canal orifices and pulp horns on the occlusal surface.
As you can see, there is considerable variation, and many estimates are far
from the actual anatomy.
What's interesting is that these students have already passed their clinical
exam, and are preparing for the national dental board exam.
I think they will surely pass.
So this variation is not a knowledge problem. Something else is missing.
They already have a strategy.
They cut into the tooth, rely on tactile feedback to reach the pulp chamber,
and then enlarge the cavity, searching for the canal orifices.
This is exactly how we teach it - and it works.</a:t>
            </a:r>
          </a:p>
          <a:p>
            <a:endParaRPr lang="en-US" dirty="0"/>
          </a:p>
          <a:p>
            <a:pPr rtl="0"/>
            <a:r>
              <a:rPr lang="ko-KR" altLang="ko-KR" dirty="0" err="1"/>
              <a:t>But</a:t>
            </a:r>
            <a:r>
              <a:rPr lang="ko-KR" altLang="ko-KR" dirty="0"/>
              <a:t> </a:t>
            </a:r>
            <a:r>
              <a:rPr lang="ko-KR" altLang="ko-KR" dirty="0" err="1"/>
              <a:t>if</a:t>
            </a:r>
            <a:r>
              <a:rPr lang="ko-KR" altLang="ko-KR" dirty="0"/>
              <a:t> </a:t>
            </a:r>
            <a:r>
              <a:rPr lang="ko-KR" altLang="ko-KR" dirty="0" err="1"/>
              <a:t>they</a:t>
            </a:r>
            <a:r>
              <a:rPr lang="ko-KR" altLang="ko-KR" dirty="0"/>
              <a:t> </a:t>
            </a:r>
            <a:r>
              <a:rPr lang="ko-KR" altLang="ko-KR" dirty="0" err="1"/>
              <a:t>head</a:t>
            </a:r>
            <a:r>
              <a:rPr lang="ko-KR" altLang="ko-KR" dirty="0"/>
              <a:t> </a:t>
            </a:r>
            <a:r>
              <a:rPr lang="ko-KR" altLang="ko-KR" dirty="0" err="1"/>
              <a:t>in</a:t>
            </a:r>
            <a:r>
              <a:rPr lang="ko-KR" altLang="ko-KR" dirty="0"/>
              <a:t> </a:t>
            </a:r>
            <a:r>
              <a:rPr lang="ko-KR" altLang="ko-KR" dirty="0" err="1"/>
              <a:t>the</a:t>
            </a:r>
            <a:r>
              <a:rPr lang="ko-KR" altLang="ko-KR" dirty="0"/>
              <a:t> </a:t>
            </a:r>
            <a:r>
              <a:rPr lang="ko-KR" altLang="ko-KR" dirty="0" err="1"/>
              <a:t>wrong</a:t>
            </a:r>
            <a:r>
              <a:rPr lang="ko-KR" altLang="ko-KR" dirty="0"/>
              <a:t> </a:t>
            </a:r>
            <a:r>
              <a:rPr lang="ko-KR" altLang="ko-KR" dirty="0" err="1"/>
              <a:t>direction</a:t>
            </a:r>
            <a:r>
              <a:rPr lang="ko-KR" altLang="ko-KR" dirty="0"/>
              <a:t>, </a:t>
            </a:r>
            <a:r>
              <a:rPr lang="ko-KR" altLang="ko-KR" dirty="0" err="1"/>
              <a:t>or</a:t>
            </a:r>
            <a:r>
              <a:rPr lang="ko-KR" altLang="ko-KR" dirty="0"/>
              <a:t> </a:t>
            </a:r>
            <a:r>
              <a:rPr lang="ko-KR" altLang="ko-KR" dirty="0" err="1"/>
              <a:t>miss</a:t>
            </a:r>
            <a:r>
              <a:rPr lang="ko-KR" altLang="ko-KR" dirty="0"/>
              <a:t> </a:t>
            </a:r>
            <a:r>
              <a:rPr lang="ko-KR" altLang="ko-KR" dirty="0" err="1"/>
              <a:t>the</a:t>
            </a:r>
            <a:r>
              <a:rPr lang="ko-KR" altLang="ko-KR" dirty="0"/>
              <a:t> </a:t>
            </a:r>
            <a:r>
              <a:rPr lang="ko-KR" altLang="ko-KR" dirty="0" err="1"/>
              <a:t>orifice</a:t>
            </a:r>
            <a:r>
              <a:rPr lang="ko-KR" altLang="ko-KR" dirty="0"/>
              <a:t>, </a:t>
            </a:r>
            <a:r>
              <a:rPr lang="ko-KR" altLang="ko-KR" dirty="0" err="1"/>
              <a:t>the</a:t>
            </a:r>
            <a:r>
              <a:rPr lang="ko-KR" altLang="ko-KR" dirty="0"/>
              <a:t> </a:t>
            </a:r>
            <a:r>
              <a:rPr lang="ko-KR" altLang="ko-KR" dirty="0" err="1"/>
              <a:t>result</a:t>
            </a:r>
            <a:r>
              <a:rPr lang="ko-KR" altLang="ko-KR" dirty="0"/>
              <a:t> </a:t>
            </a:r>
            <a:r>
              <a:rPr lang="ko-KR" altLang="ko-KR" dirty="0" err="1"/>
              <a:t>is</a:t>
            </a:r>
            <a:r>
              <a:rPr lang="ko-KR" altLang="ko-KR" dirty="0"/>
              <a:t> </a:t>
            </a:r>
            <a:r>
              <a:rPr lang="ko-KR" altLang="ko-KR" dirty="0" err="1"/>
              <a:t>a</a:t>
            </a:r>
            <a:r>
              <a:rPr lang="ko-KR" altLang="ko-KR" dirty="0"/>
              <a:t> </a:t>
            </a:r>
            <a:r>
              <a:rPr lang="ko-KR" altLang="ko-KR" dirty="0" err="1"/>
              <a:t>procedural</a:t>
            </a:r>
            <a:r>
              <a:rPr lang="ko-KR" altLang="ko-KR" dirty="0"/>
              <a:t> </a:t>
            </a:r>
            <a:r>
              <a:rPr lang="ko-KR" altLang="ko-KR" dirty="0" err="1"/>
              <a:t>error</a:t>
            </a:r>
            <a:r>
              <a:rPr lang="ko-KR" altLang="ko-KR" dirty="0"/>
              <a:t>.</a:t>
            </a:r>
          </a:p>
          <a:p>
            <a:pPr rtl="0"/>
            <a:r>
              <a:rPr lang="ko-KR" altLang="ko-KR" dirty="0"/>
              <a:t>And </a:t>
            </a:r>
            <a:r>
              <a:rPr lang="ko-KR" altLang="ko-KR" dirty="0" err="1"/>
              <a:t>this</a:t>
            </a:r>
            <a:r>
              <a:rPr lang="ko-KR" altLang="ko-KR" dirty="0"/>
              <a:t> </a:t>
            </a:r>
            <a:r>
              <a:rPr lang="ko-KR" altLang="ko-KR" dirty="0" err="1"/>
              <a:t>is</a:t>
            </a:r>
            <a:r>
              <a:rPr lang="ko-KR" altLang="ko-KR" dirty="0"/>
              <a:t> </a:t>
            </a:r>
            <a:r>
              <a:rPr lang="ko-KR" altLang="ko-KR" dirty="0" err="1"/>
              <a:t>not</a:t>
            </a:r>
            <a:r>
              <a:rPr lang="ko-KR" altLang="ko-KR" dirty="0"/>
              <a:t> </a:t>
            </a:r>
            <a:r>
              <a:rPr lang="ko-KR" altLang="ko-KR" dirty="0" err="1"/>
              <a:t>random</a:t>
            </a:r>
            <a:r>
              <a:rPr lang="ko-KR" altLang="ko-KR" dirty="0"/>
              <a:t>. </a:t>
            </a:r>
            <a:endParaRPr lang="en-US" altLang="ko-KR" dirty="0"/>
          </a:p>
          <a:p>
            <a:pPr rtl="0"/>
            <a:r>
              <a:rPr lang="ko-KR" altLang="ko-KR" dirty="0" err="1"/>
              <a:t>Collet</a:t>
            </a:r>
            <a:r>
              <a:rPr lang="ko-KR" altLang="ko-KR" dirty="0"/>
              <a:t> and </a:t>
            </a:r>
            <a:r>
              <a:rPr lang="ko-KR" altLang="ko-KR" dirty="0" err="1"/>
              <a:t>colleagues</a:t>
            </a:r>
            <a:r>
              <a:rPr lang="ko-KR" altLang="ko-KR" dirty="0"/>
              <a:t> </a:t>
            </a:r>
            <a:r>
              <a:rPr lang="ko-KR" altLang="ko-KR" dirty="0" err="1"/>
              <a:t>showed</a:t>
            </a:r>
            <a:r>
              <a:rPr lang="ko-KR" altLang="ko-KR" dirty="0"/>
              <a:t> </a:t>
            </a:r>
            <a:r>
              <a:rPr lang="ko-KR" altLang="ko-KR" dirty="0" err="1"/>
              <a:t>that</a:t>
            </a:r>
            <a:r>
              <a:rPr lang="ko-KR" altLang="ko-KR" dirty="0"/>
              <a:t> </a:t>
            </a:r>
            <a:r>
              <a:rPr lang="ko-KR" altLang="ko-KR" dirty="0" err="1"/>
              <a:t>students</a:t>
            </a:r>
            <a:r>
              <a:rPr lang="ko-KR" altLang="ko-KR" dirty="0"/>
              <a:t> </a:t>
            </a:r>
            <a:r>
              <a:rPr lang="ko-KR" altLang="ko-KR" dirty="0" err="1"/>
              <a:t>with</a:t>
            </a:r>
            <a:r>
              <a:rPr lang="ko-KR" altLang="ko-KR" dirty="0"/>
              <a:t> </a:t>
            </a:r>
            <a:r>
              <a:rPr lang="ko-KR" altLang="ko-KR" dirty="0" err="1"/>
              <a:t>weaker</a:t>
            </a:r>
            <a:r>
              <a:rPr lang="ko-KR" altLang="ko-KR" dirty="0"/>
              <a:t> </a:t>
            </a:r>
            <a:r>
              <a:rPr lang="ko-KR" altLang="ko-KR" dirty="0" err="1"/>
              <a:t>spatial</a:t>
            </a:r>
            <a:r>
              <a:rPr lang="ko-KR" altLang="ko-KR" dirty="0"/>
              <a:t> </a:t>
            </a:r>
            <a:r>
              <a:rPr lang="ko-KR" altLang="ko-KR" dirty="0" err="1"/>
              <a:t>ability</a:t>
            </a:r>
            <a:r>
              <a:rPr lang="ko-KR" altLang="ko-KR" dirty="0"/>
              <a:t> </a:t>
            </a:r>
            <a:r>
              <a:rPr lang="ko-KR" altLang="ko-KR" dirty="0" err="1"/>
              <a:t>prepare</a:t>
            </a:r>
            <a:r>
              <a:rPr lang="ko-KR" altLang="ko-KR" dirty="0"/>
              <a:t> </a:t>
            </a:r>
            <a:r>
              <a:rPr lang="ko-KR" altLang="ko-KR" dirty="0" err="1"/>
              <a:t>larger</a:t>
            </a:r>
            <a:r>
              <a:rPr lang="ko-KR" altLang="ko-KR" dirty="0"/>
              <a:t> </a:t>
            </a:r>
            <a:r>
              <a:rPr lang="ko-KR" altLang="ko-KR" dirty="0" err="1"/>
              <a:t>access</a:t>
            </a:r>
            <a:r>
              <a:rPr lang="ko-KR" altLang="ko-KR" dirty="0"/>
              <a:t> </a:t>
            </a:r>
            <a:r>
              <a:rPr lang="ko-KR" altLang="ko-KR" dirty="0" err="1"/>
              <a:t>cavities</a:t>
            </a:r>
            <a:r>
              <a:rPr lang="ko-KR" altLang="ko-KR" dirty="0"/>
              <a:t>.</a:t>
            </a:r>
            <a:br>
              <a:rPr lang="ko-KR" altLang="ko-KR" dirty="0"/>
            </a:br>
            <a:r>
              <a:rPr lang="ko-KR" altLang="ko-KR" b="1" dirty="0"/>
              <a:t>The </a:t>
            </a:r>
            <a:r>
              <a:rPr lang="ko-KR" altLang="ko-KR" b="1" dirty="0" err="1"/>
              <a:t>less</a:t>
            </a:r>
            <a:r>
              <a:rPr lang="ko-KR" altLang="ko-KR" b="1" dirty="0"/>
              <a:t> </a:t>
            </a:r>
            <a:r>
              <a:rPr lang="ko-KR" altLang="ko-KR" b="1" dirty="0" err="1"/>
              <a:t>clearly</a:t>
            </a:r>
            <a:r>
              <a:rPr lang="ko-KR" altLang="ko-KR" b="1" dirty="0"/>
              <a:t> </a:t>
            </a:r>
            <a:r>
              <a:rPr lang="ko-KR" altLang="ko-KR" b="1" dirty="0" err="1"/>
              <a:t>they</a:t>
            </a:r>
            <a:r>
              <a:rPr lang="ko-KR" altLang="ko-KR" b="1" dirty="0"/>
              <a:t> </a:t>
            </a:r>
            <a:r>
              <a:rPr lang="ko-KR" altLang="ko-KR" b="1" dirty="0" err="1"/>
              <a:t>can</a:t>
            </a:r>
            <a:r>
              <a:rPr lang="ko-KR" altLang="ko-KR" b="1" dirty="0"/>
              <a:t> </a:t>
            </a:r>
            <a:r>
              <a:rPr lang="ko-KR" altLang="ko-KR" b="1" dirty="0" err="1"/>
              <a:t>picture</a:t>
            </a:r>
            <a:r>
              <a:rPr lang="ko-KR" altLang="ko-KR" b="1" dirty="0"/>
              <a:t> </a:t>
            </a:r>
            <a:r>
              <a:rPr lang="ko-KR" altLang="ko-KR" b="1" dirty="0" err="1"/>
              <a:t>the</a:t>
            </a:r>
            <a:r>
              <a:rPr lang="ko-KR" altLang="ko-KR" b="1" dirty="0"/>
              <a:t> </a:t>
            </a:r>
            <a:r>
              <a:rPr lang="ko-KR" altLang="ko-KR" b="1" dirty="0" err="1"/>
              <a:t>inside</a:t>
            </a:r>
            <a:r>
              <a:rPr lang="ko-KR" altLang="ko-KR" b="1" dirty="0"/>
              <a:t>, </a:t>
            </a:r>
            <a:r>
              <a:rPr lang="ko-KR" altLang="ko-KR" b="1" dirty="0" err="1"/>
              <a:t>the</a:t>
            </a:r>
            <a:r>
              <a:rPr lang="ko-KR" altLang="ko-KR" b="1" dirty="0"/>
              <a:t> </a:t>
            </a:r>
            <a:r>
              <a:rPr lang="ko-KR" altLang="ko-KR" b="1" dirty="0" err="1"/>
              <a:t>more</a:t>
            </a:r>
            <a:r>
              <a:rPr lang="ko-KR" altLang="ko-KR" b="1" dirty="0"/>
              <a:t> </a:t>
            </a:r>
            <a:r>
              <a:rPr lang="ko-KR" altLang="ko-KR" b="1" dirty="0" err="1"/>
              <a:t>tooth</a:t>
            </a:r>
            <a:r>
              <a:rPr lang="ko-KR" altLang="ko-KR" b="1" dirty="0"/>
              <a:t> </a:t>
            </a:r>
            <a:r>
              <a:rPr lang="ko-KR" altLang="ko-KR" b="1" dirty="0" err="1"/>
              <a:t>they</a:t>
            </a:r>
            <a:r>
              <a:rPr lang="ko-KR" altLang="ko-KR" b="1" dirty="0"/>
              <a:t> </a:t>
            </a:r>
            <a:r>
              <a:rPr lang="ko-KR" altLang="ko-KR" b="1" dirty="0" err="1"/>
              <a:t>remove</a:t>
            </a:r>
            <a:r>
              <a:rPr lang="ko-KR" altLang="ko-KR" b="1" dirty="0"/>
              <a:t>.</a:t>
            </a:r>
            <a:endParaRPr lang="en-US" altLang="ko-KR" b="1" dirty="0"/>
          </a:p>
          <a:p>
            <a:pPr rtl="0"/>
            <a:endParaRPr lang="ko-KR" altLang="ko-KR" dirty="0"/>
          </a:p>
          <a:p>
            <a:pPr rtl="0"/>
            <a:r>
              <a:rPr lang="ko-KR" altLang="ko-KR" dirty="0" err="1"/>
              <a:t>These</a:t>
            </a:r>
            <a:r>
              <a:rPr lang="ko-KR" altLang="ko-KR" dirty="0"/>
              <a:t> </a:t>
            </a:r>
            <a:r>
              <a:rPr lang="ko-KR" altLang="ko-KR" dirty="0" err="1"/>
              <a:t>errors</a:t>
            </a:r>
            <a:r>
              <a:rPr lang="ko-KR" altLang="ko-KR" dirty="0"/>
              <a:t> </a:t>
            </a:r>
            <a:r>
              <a:rPr lang="ko-KR" altLang="ko-KR" dirty="0" err="1"/>
              <a:t>do</a:t>
            </a:r>
            <a:r>
              <a:rPr lang="ko-KR" altLang="ko-KR" dirty="0"/>
              <a:t> </a:t>
            </a:r>
            <a:r>
              <a:rPr lang="ko-KR" altLang="ko-KR" dirty="0" err="1"/>
              <a:t>decrease</a:t>
            </a:r>
            <a:r>
              <a:rPr lang="ko-KR" altLang="ko-KR" dirty="0"/>
              <a:t> </a:t>
            </a:r>
            <a:r>
              <a:rPr lang="ko-KR" altLang="ko-KR" dirty="0" err="1"/>
              <a:t>with</a:t>
            </a:r>
            <a:r>
              <a:rPr lang="ko-KR" altLang="ko-KR" dirty="0"/>
              <a:t> </a:t>
            </a:r>
            <a:r>
              <a:rPr lang="ko-KR" altLang="ko-KR" dirty="0" err="1"/>
              <a:t>experience</a:t>
            </a:r>
            <a:r>
              <a:rPr lang="ko-KR" altLang="ko-KR" dirty="0"/>
              <a:t>, </a:t>
            </a:r>
            <a:r>
              <a:rPr lang="ko-KR" altLang="ko-KR" dirty="0" err="1"/>
              <a:t>as</a:t>
            </a:r>
            <a:r>
              <a:rPr lang="ko-KR" altLang="ko-KR" dirty="0"/>
              <a:t> </a:t>
            </a:r>
            <a:r>
              <a:rPr lang="ko-KR" altLang="ko-KR" dirty="0" err="1"/>
              <a:t>clinicians</a:t>
            </a:r>
            <a:r>
              <a:rPr lang="ko-KR" altLang="ko-KR" dirty="0"/>
              <a:t> </a:t>
            </a:r>
            <a:r>
              <a:rPr lang="ko-KR" altLang="ko-KR" dirty="0" err="1"/>
              <a:t>gradually</a:t>
            </a:r>
            <a:r>
              <a:rPr lang="ko-KR" altLang="ko-KR" dirty="0"/>
              <a:t> </a:t>
            </a:r>
            <a:r>
              <a:rPr lang="ko-KR" altLang="ko-KR" dirty="0" err="1"/>
              <a:t>develop</a:t>
            </a:r>
            <a:r>
              <a:rPr lang="ko-KR" altLang="ko-KR" dirty="0"/>
              <a:t> </a:t>
            </a:r>
            <a:r>
              <a:rPr lang="ko-KR" altLang="ko-KR" dirty="0" err="1"/>
              <a:t>the</a:t>
            </a:r>
            <a:r>
              <a:rPr lang="ko-KR" altLang="ko-KR" dirty="0"/>
              <a:t> </a:t>
            </a:r>
            <a:r>
              <a:rPr lang="ko-KR" altLang="ko-KR" dirty="0" err="1"/>
              <a:t>ability</a:t>
            </a:r>
            <a:r>
              <a:rPr lang="ko-KR" altLang="ko-KR" dirty="0"/>
              <a:t> </a:t>
            </a:r>
            <a:r>
              <a:rPr lang="ko-KR" altLang="ko-KR" dirty="0" err="1"/>
              <a:t>to</a:t>
            </a:r>
            <a:r>
              <a:rPr lang="ko-KR" altLang="ko-KR" dirty="0"/>
              <a:t> </a:t>
            </a:r>
            <a:r>
              <a:rPr lang="ko-KR" altLang="ko-KR" dirty="0" err="1"/>
              <a:t>visualise</a:t>
            </a:r>
            <a:r>
              <a:rPr lang="ko-KR" altLang="ko-KR" dirty="0"/>
              <a:t> </a:t>
            </a:r>
            <a:r>
              <a:rPr lang="ko-KR" altLang="ko-KR" dirty="0" err="1"/>
              <a:t>the</a:t>
            </a:r>
            <a:r>
              <a:rPr lang="ko-KR" altLang="ko-KR" dirty="0"/>
              <a:t> </a:t>
            </a:r>
            <a:r>
              <a:rPr lang="ko-KR" altLang="ko-KR" dirty="0" err="1"/>
              <a:t>internal</a:t>
            </a:r>
            <a:r>
              <a:rPr lang="ko-KR" altLang="ko-KR" dirty="0"/>
              <a:t> </a:t>
            </a:r>
            <a:r>
              <a:rPr lang="ko-KR" altLang="ko-KR" dirty="0" err="1"/>
              <a:t>anatomy</a:t>
            </a:r>
            <a:r>
              <a:rPr lang="ko-KR" altLang="ko-KR" dirty="0"/>
              <a:t>.</a:t>
            </a:r>
            <a:br>
              <a:rPr lang="ko-KR" altLang="ko-KR" dirty="0"/>
            </a:br>
            <a:r>
              <a:rPr lang="ko-KR" altLang="ko-KR" dirty="0" err="1"/>
              <a:t>That</a:t>
            </a:r>
            <a:r>
              <a:rPr lang="ko-KR" altLang="ko-KR" dirty="0"/>
              <a:t> </a:t>
            </a:r>
            <a:r>
              <a:rPr lang="ko-KR" altLang="ko-KR" dirty="0" err="1"/>
              <a:t>internal</a:t>
            </a:r>
            <a:r>
              <a:rPr lang="ko-KR" altLang="ko-KR" dirty="0"/>
              <a:t> </a:t>
            </a:r>
            <a:r>
              <a:rPr lang="ko-KR" altLang="ko-KR" dirty="0" err="1"/>
              <a:t>picture</a:t>
            </a:r>
            <a:r>
              <a:rPr lang="ko-KR" altLang="ko-KR" dirty="0"/>
              <a:t> </a:t>
            </a:r>
            <a:r>
              <a:rPr lang="ko-KR" altLang="ko-KR" dirty="0" err="1"/>
              <a:t>is</a:t>
            </a:r>
            <a:r>
              <a:rPr lang="ko-KR" altLang="ko-KR" dirty="0"/>
              <a:t> </a:t>
            </a:r>
            <a:r>
              <a:rPr lang="ko-KR" altLang="ko-KR" dirty="0" err="1"/>
              <a:t>what</a:t>
            </a:r>
            <a:r>
              <a:rPr lang="ko-KR" altLang="ko-KR" dirty="0"/>
              <a:t> </a:t>
            </a:r>
            <a:r>
              <a:rPr lang="ko-KR" altLang="ko-KR" dirty="0" err="1"/>
              <a:t>we</a:t>
            </a:r>
            <a:r>
              <a:rPr lang="ko-KR" altLang="ko-KR" dirty="0"/>
              <a:t> </a:t>
            </a:r>
            <a:r>
              <a:rPr lang="ko-KR" altLang="ko-KR" dirty="0" err="1"/>
              <a:t>call</a:t>
            </a:r>
            <a:r>
              <a:rPr lang="ko-KR" altLang="ko-KR" dirty="0"/>
              <a:t> </a:t>
            </a:r>
            <a:r>
              <a:rPr lang="ko-KR" altLang="ko-KR" dirty="0" err="1"/>
              <a:t>a</a:t>
            </a:r>
            <a:r>
              <a:rPr lang="ko-KR" altLang="ko-KR" dirty="0"/>
              <a:t> </a:t>
            </a:r>
            <a:r>
              <a:rPr lang="ko-KR" altLang="ko-KR" dirty="0" err="1"/>
              <a:t>spatial</a:t>
            </a:r>
            <a:r>
              <a:rPr lang="ko-KR" altLang="ko-KR" dirty="0"/>
              <a:t> </a:t>
            </a:r>
            <a:r>
              <a:rPr lang="ko-KR" altLang="ko-KR" dirty="0" err="1"/>
              <a:t>mental</a:t>
            </a:r>
            <a:r>
              <a:rPr lang="ko-KR" altLang="ko-KR" dirty="0"/>
              <a:t> </a:t>
            </a:r>
            <a:r>
              <a:rPr lang="ko-KR" altLang="ko-KR" dirty="0" err="1"/>
              <a:t>map</a:t>
            </a:r>
            <a:r>
              <a:rPr lang="ko-KR" altLang="ko-KR" dirty="0"/>
              <a:t>.</a:t>
            </a:r>
          </a:p>
          <a:p>
            <a:pPr rtl="0"/>
            <a:r>
              <a:rPr lang="ko-KR" altLang="ko-KR" dirty="0"/>
              <a:t>And </a:t>
            </a:r>
            <a:r>
              <a:rPr lang="ko-KR" altLang="ko-KR" dirty="0" err="1"/>
              <a:t>today</a:t>
            </a:r>
            <a:r>
              <a:rPr lang="ko-KR" altLang="ko-KR" dirty="0"/>
              <a:t> I </a:t>
            </a:r>
            <a:r>
              <a:rPr lang="ko-KR" altLang="ko-KR" dirty="0" err="1"/>
              <a:t>want</a:t>
            </a:r>
            <a:r>
              <a:rPr lang="ko-KR" altLang="ko-KR" dirty="0"/>
              <a:t> </a:t>
            </a:r>
            <a:r>
              <a:rPr lang="ko-KR" altLang="ko-KR" dirty="0" err="1"/>
              <a:t>to</a:t>
            </a:r>
            <a:r>
              <a:rPr lang="ko-KR" altLang="ko-KR" dirty="0"/>
              <a:t> </a:t>
            </a:r>
            <a:r>
              <a:rPr lang="ko-KR" altLang="ko-KR" dirty="0" err="1"/>
              <a:t>talk</a:t>
            </a:r>
            <a:r>
              <a:rPr lang="ko-KR" altLang="ko-KR" dirty="0"/>
              <a:t> </a:t>
            </a:r>
            <a:r>
              <a:rPr lang="ko-KR" altLang="ko-KR" dirty="0" err="1"/>
              <a:t>about</a:t>
            </a:r>
            <a:r>
              <a:rPr lang="ko-KR" altLang="ko-KR" dirty="0"/>
              <a:t> </a:t>
            </a:r>
            <a:r>
              <a:rPr lang="ko-KR" altLang="ko-KR" dirty="0" err="1"/>
              <a:t>how</a:t>
            </a:r>
            <a:r>
              <a:rPr lang="ko-KR" altLang="ko-KR" dirty="0"/>
              <a:t> </a:t>
            </a:r>
            <a:r>
              <a:rPr lang="ko-KR" altLang="ko-KR" dirty="0" err="1"/>
              <a:t>we</a:t>
            </a:r>
            <a:r>
              <a:rPr lang="ko-KR" altLang="ko-KR" dirty="0"/>
              <a:t> </a:t>
            </a:r>
            <a:r>
              <a:rPr lang="ko-KR" altLang="ko-KR" dirty="0" err="1"/>
              <a:t>can</a:t>
            </a:r>
            <a:r>
              <a:rPr lang="ko-KR" altLang="ko-KR" dirty="0"/>
              <a:t> </a:t>
            </a:r>
            <a:r>
              <a:rPr lang="ko-KR" altLang="ko-KR" dirty="0" err="1"/>
              <a:t>train</a:t>
            </a:r>
            <a:r>
              <a:rPr lang="ko-KR" altLang="ko-KR" dirty="0"/>
              <a:t> </a:t>
            </a:r>
            <a:r>
              <a:rPr lang="ko-KR" altLang="ko-KR" dirty="0" err="1"/>
              <a:t>that</a:t>
            </a:r>
            <a:r>
              <a:rPr lang="ko-KR" altLang="ko-KR" dirty="0"/>
              <a:t> </a:t>
            </a:r>
            <a:r>
              <a:rPr lang="ko-KR" altLang="ko-KR" dirty="0" err="1"/>
              <a:t>map</a:t>
            </a:r>
            <a:r>
              <a:rPr lang="ko-KR" altLang="ko-KR" dirty="0"/>
              <a:t> </a:t>
            </a:r>
            <a:r>
              <a:rPr lang="ko-KR" altLang="ko-KR" dirty="0" err="1"/>
              <a:t>deliberately</a:t>
            </a:r>
            <a:r>
              <a:rPr lang="ko-KR" altLang="ko-KR" dirty="0"/>
              <a:t> — </a:t>
            </a:r>
            <a:r>
              <a:rPr lang="ko-KR" altLang="ko-KR" dirty="0" err="1"/>
              <a:t>instead</a:t>
            </a:r>
            <a:r>
              <a:rPr lang="ko-KR" altLang="ko-KR" dirty="0"/>
              <a:t> of </a:t>
            </a:r>
            <a:r>
              <a:rPr lang="ko-KR" altLang="ko-KR" dirty="0" err="1"/>
              <a:t>waiting</a:t>
            </a:r>
            <a:r>
              <a:rPr lang="ko-KR" altLang="ko-KR" dirty="0"/>
              <a:t> </a:t>
            </a:r>
            <a:r>
              <a:rPr lang="ko-KR" altLang="ko-KR" dirty="0" err="1"/>
              <a:t>for</a:t>
            </a:r>
            <a:r>
              <a:rPr lang="ko-KR" altLang="ko-KR" dirty="0"/>
              <a:t> </a:t>
            </a:r>
            <a:r>
              <a:rPr lang="ko-KR" altLang="ko-KR" dirty="0" err="1"/>
              <a:t>time</a:t>
            </a:r>
            <a:r>
              <a:rPr lang="ko-KR" altLang="ko-KR" dirty="0"/>
              <a:t>.</a:t>
            </a:r>
          </a:p>
          <a:p>
            <a:endParaRPr lang="en-US" dirty="0"/>
          </a:p>
          <a:p>
            <a:r>
              <a:rPr lang="en-US" dirty="0"/>
              <a:t>
■ 시선 유도
사진 설명 → 왼쪽 사진
"So this variation is not a knowledge problem." → 화면을 가리키지 말 것.
   청중을 본다. 앞뒤로 한 박자 쉰다.
전략 설명 → THEIR STRATEGY 상자
오류와 Collet → WHEN THE SEARCH GOES WRONG 상자
"spatial mental map" → 하단 다크 박스
※ 다크 박스는 애니메이션으로 마지막에 등장시키면 말과 동시에 착지한다.
■ 톤 방어선 (반드시 지킬 것)
• "I think they will surely pass." - 학생을 낮추지 않는다.
  사진은 오답이 아니라 '아직 좌표가 없다'는 증거다.
• "This is exactly how we teach it - and it works." - 현행 교육을 부정하지 않는다.
• 'variation'을 쓰고 'mistakes'나 'errors'로 사진을 지칭하지 말 것.
■ 근거
Collet P, et al. Spatial abilities and endodontic access cavity preparation:
implications for dental education. Eur J Dent Educ 2025;29(1):1-8.
3학년 치대생 43명. Mental rotation test 후 3D 프린팅 치아에 근관 와동 형성.
MRT 점수가 낮을수록 형성한 와동이 컸다. 시술 시간은 형태에 영향을 줬으나
MRT와는 상관없었다.
한계: 단일기관, n=43, 상관연구. '예측한다' 이상으로 말하지 말 것.
※ 이 논문은 '타고난 공간 능력이 수행을 예측한다'는 내용이다.
   '훈련이 지도를 만든다'는 슬라이드 3의 주장에는 쓰면 안 된다.
■ 여유가 있으면 추가
"Notice when the tactile feedback begins - it begins after arrival.
Everything above the chamber roof is cut blind."
■ 시간
약 215단어 / 95초. 슬라이드 3을 통합하며 65초를 절약했으므로 전체 8분 안에 들어간다.
줄여야 하면 Collet 두 문장을 한 문장으로 합칠 것.</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altLang="ko-KR" dirty="0"/>
              <a:t>This is how our training is actually structured.
</a:t>
            </a:r>
            <a:r>
              <a:rPr lang="en-US" dirty="0"/>
              <a:t>
Knowledge and Skills are  taught, timetabled, examined.</a:t>
            </a:r>
          </a:p>
          <a:p>
            <a:pPr marL="0" marR="0" lvl="0" indent="0" algn="l" defTabSz="914400" rtl="0" eaLnBrk="1" fontAlgn="auto" latinLnBrk="1" hangingPunct="1">
              <a:lnSpc>
                <a:spcPct val="100000"/>
              </a:lnSpc>
              <a:spcBef>
                <a:spcPts val="0"/>
              </a:spcBef>
              <a:spcAft>
                <a:spcPts val="0"/>
              </a:spcAft>
              <a:buClrTx/>
              <a:buSzTx/>
              <a:buFontTx/>
              <a:buNone/>
              <a:tabLst/>
              <a:defRPr/>
            </a:pPr>
            <a:r>
              <a:rPr lang="ko-KR" altLang="ko-KR" dirty="0" err="1"/>
              <a:t>But</a:t>
            </a:r>
            <a:r>
              <a:rPr lang="ko-KR" altLang="ko-KR" dirty="0"/>
              <a:t> </a:t>
            </a:r>
            <a:r>
              <a:rPr lang="ko-KR" altLang="ko-KR" dirty="0" err="1"/>
              <a:t>the</a:t>
            </a:r>
            <a:r>
              <a:rPr lang="ko-KR" altLang="ko-KR" dirty="0"/>
              <a:t> </a:t>
            </a:r>
            <a:r>
              <a:rPr lang="ko-KR" altLang="ko-KR" dirty="0" err="1"/>
              <a:t>spatial</a:t>
            </a:r>
            <a:r>
              <a:rPr lang="ko-KR" altLang="ko-KR" dirty="0"/>
              <a:t> </a:t>
            </a:r>
            <a:r>
              <a:rPr lang="ko-KR" altLang="ko-KR" dirty="0" err="1"/>
              <a:t>mental</a:t>
            </a:r>
            <a:r>
              <a:rPr lang="ko-KR" altLang="ko-KR" dirty="0"/>
              <a:t> </a:t>
            </a:r>
            <a:r>
              <a:rPr lang="ko-KR" altLang="ko-KR" dirty="0" err="1"/>
              <a:t>map</a:t>
            </a:r>
            <a:r>
              <a:rPr lang="ko-KR" altLang="ko-KR" dirty="0"/>
              <a:t> </a:t>
            </a:r>
            <a:r>
              <a:rPr lang="ko-KR" altLang="ko-KR" dirty="0" err="1"/>
              <a:t>has</a:t>
            </a:r>
            <a:r>
              <a:rPr lang="ko-KR" altLang="ko-KR" dirty="0"/>
              <a:t> </a:t>
            </a:r>
            <a:r>
              <a:rPr lang="ko-KR" altLang="ko-KR" b="1" dirty="0" err="1"/>
              <a:t>none</a:t>
            </a:r>
            <a:r>
              <a:rPr lang="ko-KR" altLang="ko-KR" b="1" dirty="0"/>
              <a:t> of </a:t>
            </a:r>
            <a:r>
              <a:rPr lang="ko-KR" altLang="ko-KR" b="1" dirty="0" err="1"/>
              <a:t>them</a:t>
            </a:r>
            <a:r>
              <a:rPr lang="ko-KR" altLang="ko-KR" dirty="0"/>
              <a:t>.</a:t>
            </a:r>
          </a:p>
          <a:p>
            <a:r>
              <a:rPr lang="en-US" dirty="0"/>
              <a:t>Two are taught. The third is left to time.
And I want to be clear that this is not neglect.
Look at what we have built. The latest workbench. The VR haptic simulator.
Every one of them was designed to recreate the patient-like feel — the tactile
sensation of the real procedure.
And underneath, we assumed the mental map would come along with it.
Enough cases, enough repetitions, and then the internal picture will form gradually.</a:t>
            </a:r>
          </a:p>
          <a:p>
            <a:endParaRPr lang="en-US" dirty="0"/>
          </a:p>
          <a:p>
            <a:r>
              <a:rPr lang="en-US" altLang="ko-KR" dirty="0"/>
              <a:t>And it does form. Hegarty and colleagues showed that advanced dental students
are better at imagining cross-sections of a tooth than beginners.
But on general spatial tests, beginners and advanced students were the same.
The map gets built - only where the training happens to point.
So my proposal is not to replace these simulators.
It is to complement them - by training the mental map deliberately,
from the very beginning.
</a:t>
            </a:r>
          </a:p>
          <a:p>
            <a:endParaRPr lang="en-US" dirty="0"/>
          </a:p>
          <a:p>
            <a:r>
              <a:rPr lang="en-US" dirty="0"/>
              <a:t>---------</a:t>
            </a:r>
          </a:p>
          <a:p>
            <a:endParaRPr lang="en-US" dirty="0"/>
          </a:p>
          <a:p>
            <a:pPr rtl="0"/>
            <a:r>
              <a:rPr lang="ko-KR" altLang="ko-KR" dirty="0" err="1"/>
              <a:t>It</a:t>
            </a:r>
            <a:r>
              <a:rPr lang="ko-KR" altLang="ko-KR" dirty="0"/>
              <a:t> </a:t>
            </a:r>
            <a:r>
              <a:rPr lang="ko-KR" altLang="ko-KR" dirty="0" err="1"/>
              <a:t>does</a:t>
            </a:r>
            <a:r>
              <a:rPr lang="ko-KR" altLang="ko-KR" dirty="0"/>
              <a:t> </a:t>
            </a:r>
            <a:r>
              <a:rPr lang="ko-KR" altLang="ko-KR" dirty="0" err="1"/>
              <a:t>happen</a:t>
            </a:r>
            <a:r>
              <a:rPr lang="ko-KR" altLang="ko-KR" dirty="0"/>
              <a:t>. </a:t>
            </a:r>
            <a:r>
              <a:rPr lang="ko-KR" altLang="ko-KR" dirty="0" err="1"/>
              <a:t>But</a:t>
            </a:r>
            <a:r>
              <a:rPr lang="ko-KR" altLang="ko-KR" dirty="0"/>
              <a:t> </a:t>
            </a:r>
            <a:r>
              <a:rPr lang="ko-KR" altLang="ko-KR" dirty="0" err="1"/>
              <a:t>it</a:t>
            </a:r>
            <a:r>
              <a:rPr lang="ko-KR" altLang="ko-KR" dirty="0"/>
              <a:t> </a:t>
            </a:r>
            <a:r>
              <a:rPr lang="ko-KR" altLang="ko-KR" dirty="0" err="1"/>
              <a:t>is</a:t>
            </a:r>
            <a:r>
              <a:rPr lang="ko-KR" altLang="ko-KR" dirty="0"/>
              <a:t> </a:t>
            </a:r>
            <a:r>
              <a:rPr lang="ko-KR" altLang="ko-KR" dirty="0" err="1"/>
              <a:t>slow</a:t>
            </a:r>
            <a:r>
              <a:rPr lang="ko-KR" altLang="ko-KR" dirty="0"/>
              <a:t>, and </a:t>
            </a:r>
            <a:r>
              <a:rPr lang="ko-KR" altLang="ko-KR" dirty="0" err="1"/>
              <a:t>it</a:t>
            </a:r>
            <a:r>
              <a:rPr lang="ko-KR" altLang="ko-KR" dirty="0"/>
              <a:t> </a:t>
            </a:r>
            <a:r>
              <a:rPr lang="ko-KR" altLang="ko-KR" dirty="0" err="1"/>
              <a:t>is</a:t>
            </a:r>
            <a:r>
              <a:rPr lang="ko-KR" altLang="ko-KR" dirty="0"/>
              <a:t> </a:t>
            </a:r>
            <a:r>
              <a:rPr lang="ko-KR" altLang="ko-KR" dirty="0" err="1"/>
              <a:t>not</a:t>
            </a:r>
            <a:r>
              <a:rPr lang="ko-KR" altLang="ko-KR" dirty="0"/>
              <a:t> </a:t>
            </a:r>
            <a:r>
              <a:rPr lang="ko-KR" altLang="ko-KR" dirty="0" err="1"/>
              <a:t>equal</a:t>
            </a:r>
            <a:r>
              <a:rPr lang="ko-KR" altLang="ko-KR" dirty="0"/>
              <a:t>.</a:t>
            </a:r>
          </a:p>
          <a:p>
            <a:pPr rtl="0"/>
            <a:r>
              <a:rPr lang="ko-KR" altLang="ko-KR" dirty="0" err="1"/>
              <a:t>Collet</a:t>
            </a:r>
            <a:r>
              <a:rPr lang="ko-KR" altLang="ko-KR" dirty="0"/>
              <a:t> and </a:t>
            </a:r>
            <a:r>
              <a:rPr lang="ko-KR" altLang="ko-KR" dirty="0" err="1"/>
              <a:t>colleagues</a:t>
            </a:r>
            <a:r>
              <a:rPr lang="ko-KR" altLang="ko-KR" dirty="0"/>
              <a:t> </a:t>
            </a:r>
            <a:r>
              <a:rPr lang="ko-KR" altLang="ko-KR" dirty="0" err="1"/>
              <a:t>tested</a:t>
            </a:r>
            <a:r>
              <a:rPr lang="ko-KR" altLang="ko-KR" dirty="0"/>
              <a:t> </a:t>
            </a:r>
            <a:r>
              <a:rPr lang="ko-KR" altLang="ko-KR" dirty="0" err="1"/>
              <a:t>this</a:t>
            </a:r>
            <a:r>
              <a:rPr lang="ko-KR" altLang="ko-KR" dirty="0"/>
              <a:t> </a:t>
            </a:r>
            <a:r>
              <a:rPr lang="ko-KR" altLang="ko-KR" dirty="0" err="1"/>
              <a:t>last</a:t>
            </a:r>
            <a:r>
              <a:rPr lang="ko-KR" altLang="ko-KR" dirty="0"/>
              <a:t> </a:t>
            </a:r>
            <a:r>
              <a:rPr lang="ko-KR" altLang="ko-KR" dirty="0" err="1"/>
              <a:t>year</a:t>
            </a:r>
            <a:r>
              <a:rPr lang="ko-KR" altLang="ko-KR" dirty="0"/>
              <a:t>. </a:t>
            </a:r>
            <a:r>
              <a:rPr lang="ko-KR" altLang="ko-KR" dirty="0" err="1"/>
              <a:t>Students</a:t>
            </a:r>
            <a:r>
              <a:rPr lang="ko-KR" altLang="ko-KR" dirty="0"/>
              <a:t> </a:t>
            </a:r>
            <a:r>
              <a:rPr lang="ko-KR" altLang="ko-KR" dirty="0" err="1"/>
              <a:t>with</a:t>
            </a:r>
            <a:r>
              <a:rPr lang="ko-KR" altLang="ko-KR" dirty="0"/>
              <a:t> </a:t>
            </a:r>
            <a:r>
              <a:rPr lang="ko-KR" altLang="ko-KR" dirty="0" err="1"/>
              <a:t>weaker</a:t>
            </a:r>
            <a:r>
              <a:rPr lang="ko-KR" altLang="ko-KR" dirty="0"/>
              <a:t> </a:t>
            </a:r>
            <a:r>
              <a:rPr lang="ko-KR" altLang="ko-KR" dirty="0" err="1"/>
              <a:t>spatial</a:t>
            </a:r>
            <a:r>
              <a:rPr lang="ko-KR" altLang="ko-KR" dirty="0"/>
              <a:t> </a:t>
            </a:r>
            <a:r>
              <a:rPr lang="ko-KR" altLang="ko-KR" dirty="0" err="1"/>
              <a:t>ability</a:t>
            </a:r>
            <a:r>
              <a:rPr lang="ko-KR" altLang="ko-KR" dirty="0"/>
              <a:t> </a:t>
            </a:r>
            <a:r>
              <a:rPr lang="ko-KR" altLang="ko-KR" dirty="0" err="1"/>
              <a:t>cut</a:t>
            </a:r>
            <a:r>
              <a:rPr lang="ko-KR" altLang="ko-KR" dirty="0"/>
              <a:t> </a:t>
            </a:r>
            <a:r>
              <a:rPr lang="ko-KR" altLang="ko-KR" dirty="0" err="1"/>
              <a:t>bigger</a:t>
            </a:r>
            <a:r>
              <a:rPr lang="ko-KR" altLang="ko-KR" dirty="0"/>
              <a:t> </a:t>
            </a:r>
            <a:r>
              <a:rPr lang="ko-KR" altLang="ko-KR" dirty="0" err="1"/>
              <a:t>access</a:t>
            </a:r>
            <a:r>
              <a:rPr lang="ko-KR" altLang="ko-KR" dirty="0"/>
              <a:t> </a:t>
            </a:r>
            <a:r>
              <a:rPr lang="ko-KR" altLang="ko-KR" dirty="0" err="1"/>
              <a:t>cavities</a:t>
            </a:r>
            <a:r>
              <a:rPr lang="ko-KR" altLang="ko-KR" dirty="0"/>
              <a:t>.</a:t>
            </a:r>
          </a:p>
          <a:p>
            <a:pPr rtl="0"/>
            <a:r>
              <a:rPr lang="ko-KR" altLang="ko-KR" dirty="0" err="1"/>
              <a:t>So</a:t>
            </a:r>
            <a:r>
              <a:rPr lang="ko-KR" altLang="ko-KR" dirty="0"/>
              <a:t> </a:t>
            </a:r>
            <a:r>
              <a:rPr lang="ko-KR" altLang="ko-KR" dirty="0" err="1"/>
              <a:t>the</a:t>
            </a:r>
            <a:r>
              <a:rPr lang="ko-KR" altLang="ko-KR" dirty="0"/>
              <a:t> </a:t>
            </a:r>
            <a:r>
              <a:rPr lang="ko-KR" altLang="ko-KR" dirty="0" err="1"/>
              <a:t>assumption</a:t>
            </a:r>
            <a:r>
              <a:rPr lang="ko-KR" altLang="ko-KR" dirty="0"/>
              <a:t> </a:t>
            </a:r>
            <a:r>
              <a:rPr lang="ko-KR" altLang="ko-KR" dirty="0" err="1"/>
              <a:t>works</a:t>
            </a:r>
            <a:r>
              <a:rPr lang="ko-KR" altLang="ko-KR" dirty="0"/>
              <a:t>. </a:t>
            </a:r>
            <a:r>
              <a:rPr lang="ko-KR" altLang="ko-KR" dirty="0" err="1"/>
              <a:t>It</a:t>
            </a:r>
            <a:r>
              <a:rPr lang="ko-KR" altLang="ko-KR" dirty="0"/>
              <a:t> </a:t>
            </a:r>
            <a:r>
              <a:rPr lang="ko-KR" altLang="ko-KR" dirty="0" err="1"/>
              <a:t>just</a:t>
            </a:r>
            <a:r>
              <a:rPr lang="ko-KR" altLang="ko-KR" dirty="0"/>
              <a:t> </a:t>
            </a:r>
            <a:r>
              <a:rPr lang="ko-KR" altLang="ko-KR" dirty="0" err="1"/>
              <a:t>costs</a:t>
            </a:r>
            <a:r>
              <a:rPr lang="ko-KR" altLang="ko-KR" dirty="0"/>
              <a:t> </a:t>
            </a:r>
            <a:r>
              <a:rPr lang="ko-KR" altLang="ko-KR" dirty="0" err="1"/>
              <a:t>some</a:t>
            </a:r>
            <a:r>
              <a:rPr lang="ko-KR" altLang="ko-KR" dirty="0"/>
              <a:t> </a:t>
            </a:r>
            <a:r>
              <a:rPr lang="ko-KR" altLang="ko-KR" dirty="0" err="1"/>
              <a:t>students</a:t>
            </a:r>
            <a:r>
              <a:rPr lang="ko-KR" altLang="ko-KR" dirty="0"/>
              <a:t> </a:t>
            </a:r>
            <a:r>
              <a:rPr lang="ko-KR" altLang="ko-KR" dirty="0" err="1"/>
              <a:t>more</a:t>
            </a:r>
            <a:r>
              <a:rPr lang="ko-KR" altLang="ko-KR" dirty="0"/>
              <a:t> </a:t>
            </a:r>
            <a:r>
              <a:rPr lang="en-US" altLang="ko-KR" dirty="0"/>
              <a:t>time and </a:t>
            </a:r>
            <a:r>
              <a:rPr lang="ko-KR" altLang="ko-KR" dirty="0" err="1"/>
              <a:t>tooth</a:t>
            </a:r>
            <a:r>
              <a:rPr lang="en-US" altLang="ko-KR" dirty="0"/>
              <a:t> structure</a:t>
            </a:r>
          </a:p>
          <a:p>
            <a:pPr rtl="0"/>
            <a:r>
              <a:rPr lang="en-US" dirty="0"/>
              <a:t>
■ 이 슬라이드의 역할
3번(커리큘럼에 칸이 없다)과 4번(손을 훈련하면 따라온다는 가정)을 한 장으로 합친 것.
두 장 모두 "왜 가르쳐지지 않았나"에 답하고 있어 중복으로 들렸다.
상단 칩 한 줄이 옛 3번의 다이어그램을, 아래 두 카드가 옛 4번을 대신한다.
■ 반드시 지킬 것
• "this is not neglect" — 현행 교육을 탓하지 않는다. 기술적 제약이 있었을 뿐이다.
• 이 세션 이름이 Simulation이다. "우리가 만든 시뮬레이터는 전부 손을 겨냥했다"는
  말이 이 방에서 가장 세게 꽂힌다. 사진을 가리키며 말할 것.
• "Two are taught. The third is left to time." — 마지막 슬라이드가 이 문장으로 돌아온다.
  또박또박 말하고 한 박자 쉰다.
■ 근거
Collet P, et al. Eur J Dent Educ 2025;29(1):1–8.
3학년 치대생 43명. Mental rotation test 후 3D 프린팅 치아에 근관 와동 형성.
MRT 점수가 낮을수록 형성한 와동이 컸다. 단일기관·소표본·상관연구임에 유의.
■ 시간
약 150단어 / 60초. 옛 3번+4번 합계 125초에서 65초를 절약한다.</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err="1"/>
              <a:t>So</a:t>
            </a:r>
            <a:r>
              <a:rPr lang="ko-KR" altLang="ko-KR" dirty="0"/>
              <a:t> </a:t>
            </a:r>
            <a:r>
              <a:rPr lang="ko-KR" altLang="ko-KR" dirty="0" err="1"/>
              <a:t>what</a:t>
            </a:r>
            <a:r>
              <a:rPr lang="ko-KR" altLang="ko-KR" dirty="0"/>
              <a:t> </a:t>
            </a:r>
            <a:r>
              <a:rPr lang="ko-KR" altLang="ko-KR" dirty="0" err="1"/>
              <a:t>would</a:t>
            </a:r>
            <a:r>
              <a:rPr lang="ko-KR" altLang="ko-KR" dirty="0"/>
              <a:t> </a:t>
            </a:r>
            <a:r>
              <a:rPr lang="ko-KR" altLang="ko-KR" dirty="0" err="1"/>
              <a:t>it</a:t>
            </a:r>
            <a:r>
              <a:rPr lang="ko-KR" altLang="ko-KR" dirty="0"/>
              <a:t> </a:t>
            </a:r>
            <a:r>
              <a:rPr lang="ko-KR" altLang="ko-KR" dirty="0" err="1"/>
              <a:t>take</a:t>
            </a:r>
            <a:r>
              <a:rPr lang="ko-KR" altLang="ko-KR" dirty="0"/>
              <a:t> </a:t>
            </a:r>
            <a:r>
              <a:rPr lang="ko-KR" altLang="ko-KR" dirty="0" err="1"/>
              <a:t>to</a:t>
            </a:r>
            <a:r>
              <a:rPr lang="ko-KR" altLang="ko-KR" dirty="0"/>
              <a:t> </a:t>
            </a:r>
            <a:r>
              <a:rPr lang="ko-KR" altLang="ko-KR" dirty="0" err="1"/>
              <a:t>train</a:t>
            </a:r>
            <a:r>
              <a:rPr lang="ko-KR" altLang="ko-KR" dirty="0"/>
              <a:t> </a:t>
            </a:r>
            <a:r>
              <a:rPr lang="ko-KR" altLang="ko-KR" dirty="0" err="1"/>
              <a:t>the</a:t>
            </a:r>
            <a:r>
              <a:rPr lang="ko-KR" altLang="ko-KR" dirty="0"/>
              <a:t> </a:t>
            </a:r>
            <a:r>
              <a:rPr lang="ko-KR" altLang="ko-KR" dirty="0" err="1"/>
              <a:t>mental</a:t>
            </a:r>
            <a:r>
              <a:rPr lang="ko-KR" altLang="ko-KR" dirty="0"/>
              <a:t> </a:t>
            </a:r>
            <a:r>
              <a:rPr lang="ko-KR" altLang="ko-KR" dirty="0" err="1"/>
              <a:t>map</a:t>
            </a:r>
            <a:r>
              <a:rPr lang="ko-KR" altLang="ko-KR" dirty="0"/>
              <a:t> </a:t>
            </a:r>
            <a:r>
              <a:rPr lang="ko-KR" altLang="ko-KR" dirty="0" err="1"/>
              <a:t>directly</a:t>
            </a:r>
            <a:r>
              <a:rPr lang="ko-KR" altLang="ko-KR" dirty="0"/>
              <a:t>? </a:t>
            </a:r>
            <a:endParaRPr lang="en-US" altLang="ko-KR" dirty="0"/>
          </a:p>
          <a:p>
            <a:r>
              <a:rPr lang="ko-KR" altLang="ko-KR" dirty="0" err="1"/>
              <a:t>We</a:t>
            </a:r>
            <a:r>
              <a:rPr lang="ko-KR" altLang="ko-KR" dirty="0"/>
              <a:t> </a:t>
            </a:r>
            <a:r>
              <a:rPr lang="ko-KR" altLang="ko-KR" dirty="0" err="1"/>
              <a:t>needed</a:t>
            </a:r>
            <a:r>
              <a:rPr lang="ko-KR" altLang="ko-KR" dirty="0"/>
              <a:t> </a:t>
            </a:r>
            <a:r>
              <a:rPr lang="ko-KR" altLang="ko-KR" dirty="0" err="1"/>
              <a:t>only</a:t>
            </a:r>
            <a:r>
              <a:rPr lang="ko-KR" altLang="ko-KR" dirty="0"/>
              <a:t> </a:t>
            </a:r>
            <a:r>
              <a:rPr lang="ko-KR" altLang="ko-KR" dirty="0" err="1"/>
              <a:t>three</a:t>
            </a:r>
            <a:r>
              <a:rPr lang="ko-KR" altLang="ko-KR" dirty="0"/>
              <a:t> </a:t>
            </a:r>
            <a:r>
              <a:rPr lang="ko-KR" altLang="ko-KR" dirty="0" err="1"/>
              <a:t>things</a:t>
            </a:r>
            <a:r>
              <a:rPr lang="ko-KR" altLang="ko-KR" dirty="0"/>
              <a:t>. </a:t>
            </a:r>
            <a:endParaRPr lang="en-US" altLang="ko-KR" dirty="0"/>
          </a:p>
          <a:p>
            <a:r>
              <a:rPr lang="ko-KR" altLang="ko-KR" dirty="0"/>
              <a:t>First — </a:t>
            </a:r>
            <a:r>
              <a:rPr lang="ko-KR" altLang="ko-KR" dirty="0" err="1"/>
              <a:t>a</a:t>
            </a:r>
            <a:r>
              <a:rPr lang="ko-KR" altLang="ko-KR" dirty="0"/>
              <a:t> 3D </a:t>
            </a:r>
            <a:r>
              <a:rPr lang="ko-KR" altLang="ko-KR" dirty="0" err="1"/>
              <a:t>model</a:t>
            </a:r>
            <a:r>
              <a:rPr lang="ko-KR" altLang="ko-KR" dirty="0"/>
              <a:t> </a:t>
            </a:r>
            <a:r>
              <a:rPr lang="ko-KR" altLang="ko-KR" dirty="0" err="1"/>
              <a:t>the</a:t>
            </a:r>
            <a:r>
              <a:rPr lang="ko-KR" altLang="ko-KR" dirty="0"/>
              <a:t> </a:t>
            </a:r>
            <a:r>
              <a:rPr lang="ko-KR" altLang="ko-KR" dirty="0" err="1"/>
              <a:t>student</a:t>
            </a:r>
            <a:r>
              <a:rPr lang="ko-KR" altLang="ko-KR" dirty="0"/>
              <a:t> </a:t>
            </a:r>
            <a:r>
              <a:rPr lang="ko-KR" altLang="ko-KR" dirty="0" err="1"/>
              <a:t>can</a:t>
            </a:r>
            <a:r>
              <a:rPr lang="ko-KR" altLang="ko-KR" dirty="0"/>
              <a:t> </a:t>
            </a:r>
            <a:r>
              <a:rPr lang="ko-KR" altLang="ko-KR" dirty="0" err="1"/>
              <a:t>cut</a:t>
            </a:r>
            <a:r>
              <a:rPr lang="ko-KR" altLang="ko-KR" dirty="0"/>
              <a:t> </a:t>
            </a:r>
            <a:r>
              <a:rPr lang="ko-KR" altLang="ko-KR" dirty="0" err="1"/>
              <a:t>into</a:t>
            </a:r>
            <a:r>
              <a:rPr lang="ko-KR" altLang="ko-KR" dirty="0"/>
              <a:t>. </a:t>
            </a:r>
            <a:endParaRPr lang="en-US" altLang="ko-KR" dirty="0"/>
          </a:p>
          <a:p>
            <a:r>
              <a:rPr lang="ko-KR" altLang="ko-KR" dirty="0" err="1"/>
              <a:t>Second</a:t>
            </a:r>
            <a:r>
              <a:rPr lang="ko-KR" altLang="ko-KR" dirty="0"/>
              <a:t> — </a:t>
            </a:r>
            <a:r>
              <a:rPr lang="ko-KR" altLang="ko-KR" dirty="0" err="1"/>
              <a:t>a</a:t>
            </a:r>
            <a:r>
              <a:rPr lang="ko-KR" altLang="ko-KR" dirty="0"/>
              <a:t> </a:t>
            </a:r>
            <a:r>
              <a:rPr lang="ko-KR" altLang="ko-KR" dirty="0" err="1"/>
              <a:t>way</a:t>
            </a:r>
            <a:r>
              <a:rPr lang="ko-KR" altLang="ko-KR" dirty="0"/>
              <a:t> </a:t>
            </a:r>
            <a:r>
              <a:rPr lang="ko-KR" altLang="ko-KR" dirty="0" err="1"/>
              <a:t>to</a:t>
            </a:r>
            <a:r>
              <a:rPr lang="ko-KR" altLang="ko-KR" dirty="0"/>
              <a:t> </a:t>
            </a:r>
            <a:r>
              <a:rPr lang="ko-KR" altLang="ko-KR" dirty="0" err="1"/>
              <a:t>practise</a:t>
            </a:r>
            <a:r>
              <a:rPr lang="ko-KR" altLang="ko-KR" dirty="0"/>
              <a:t> </a:t>
            </a:r>
            <a:r>
              <a:rPr lang="ko-KR" altLang="ko-KR" dirty="0" err="1"/>
              <a:t>it</a:t>
            </a:r>
            <a:r>
              <a:rPr lang="ko-KR" altLang="ko-KR" dirty="0"/>
              <a:t> </a:t>
            </a:r>
            <a:r>
              <a:rPr lang="ko-KR" altLang="ko-KR" dirty="0" err="1"/>
              <a:t>again</a:t>
            </a:r>
            <a:r>
              <a:rPr lang="ko-KR" altLang="ko-KR" dirty="0"/>
              <a:t> and </a:t>
            </a:r>
            <a:r>
              <a:rPr lang="ko-KR" altLang="ko-KR" dirty="0" err="1"/>
              <a:t>again</a:t>
            </a:r>
            <a:r>
              <a:rPr lang="ko-KR" altLang="ko-KR" dirty="0"/>
              <a:t>, </a:t>
            </a:r>
            <a:r>
              <a:rPr lang="ko-KR" altLang="ko-KR" dirty="0" err="1"/>
              <a:t>anytime</a:t>
            </a:r>
            <a:r>
              <a:rPr lang="ko-KR" altLang="ko-KR" dirty="0"/>
              <a:t> and </a:t>
            </a:r>
            <a:r>
              <a:rPr lang="ko-KR" altLang="ko-KR" dirty="0" err="1"/>
              <a:t>anywhere</a:t>
            </a:r>
            <a:r>
              <a:rPr lang="ko-KR" altLang="ko-KR" dirty="0"/>
              <a:t>. </a:t>
            </a:r>
            <a:endParaRPr lang="en-US" altLang="ko-KR" dirty="0"/>
          </a:p>
          <a:p>
            <a:r>
              <a:rPr lang="ko-KR" altLang="ko-KR" dirty="0"/>
              <a:t>And </a:t>
            </a:r>
            <a:r>
              <a:rPr lang="ko-KR" altLang="ko-KR" dirty="0" err="1"/>
              <a:t>third</a:t>
            </a:r>
            <a:r>
              <a:rPr lang="ko-KR" altLang="ko-KR" dirty="0"/>
              <a:t> — </a:t>
            </a:r>
            <a:r>
              <a:rPr lang="ko-KR" altLang="ko-KR" dirty="0" err="1"/>
              <a:t>no</a:t>
            </a:r>
            <a:r>
              <a:rPr lang="ko-KR" altLang="ko-KR" dirty="0"/>
              <a:t> </a:t>
            </a:r>
            <a:r>
              <a:rPr lang="ko-KR" altLang="ko-KR" dirty="0" err="1"/>
              <a:t>new</a:t>
            </a:r>
            <a:r>
              <a:rPr lang="ko-KR" altLang="ko-KR" dirty="0"/>
              <a:t> </a:t>
            </a:r>
            <a:r>
              <a:rPr lang="ko-KR" altLang="ko-KR" dirty="0" err="1"/>
              <a:t>equipment</a:t>
            </a:r>
            <a:r>
              <a:rPr lang="ko-KR" altLang="ko-KR" dirty="0"/>
              <a:t>. </a:t>
            </a:r>
            <a:endParaRPr lang="en-US" altLang="ko-KR" dirty="0"/>
          </a:p>
          <a:p>
            <a:r>
              <a:rPr lang="ko-KR" altLang="ko-KR" dirty="0"/>
              <a:t>All </a:t>
            </a:r>
            <a:r>
              <a:rPr lang="ko-KR" altLang="ko-KR" dirty="0" err="1"/>
              <a:t>three</a:t>
            </a:r>
            <a:r>
              <a:rPr lang="ko-KR" altLang="ko-KR" dirty="0"/>
              <a:t> </a:t>
            </a:r>
            <a:r>
              <a:rPr lang="ko-KR" altLang="ko-KR" dirty="0" err="1"/>
              <a:t>point</a:t>
            </a:r>
            <a:r>
              <a:rPr lang="ko-KR" altLang="ko-KR" dirty="0"/>
              <a:t> </a:t>
            </a:r>
            <a:r>
              <a:rPr lang="ko-KR" altLang="ko-KR" dirty="0" err="1"/>
              <a:t>to</a:t>
            </a:r>
            <a:r>
              <a:rPr lang="ko-KR" altLang="ko-KR" dirty="0"/>
              <a:t> </a:t>
            </a:r>
            <a:r>
              <a:rPr lang="ko-KR" altLang="ko-KR" dirty="0" err="1"/>
              <a:t>one</a:t>
            </a:r>
            <a:r>
              <a:rPr lang="ko-KR" altLang="ko-KR" dirty="0"/>
              <a:t> </a:t>
            </a:r>
            <a:r>
              <a:rPr lang="ko-KR" altLang="ko-KR" dirty="0" err="1"/>
              <a:t>answer</a:t>
            </a:r>
            <a:r>
              <a:rPr lang="ko-KR" altLang="ko-KR" dirty="0"/>
              <a:t>. </a:t>
            </a:r>
            <a:endParaRPr lang="en-US" altLang="ko-KR" dirty="0"/>
          </a:p>
          <a:p>
            <a:r>
              <a:rPr lang="ko-KR" altLang="ko-KR" dirty="0" err="1"/>
              <a:t>So</a:t>
            </a:r>
            <a:r>
              <a:rPr lang="ko-KR" altLang="ko-KR" dirty="0"/>
              <a:t> </a:t>
            </a:r>
            <a:r>
              <a:rPr lang="ko-KR" altLang="ko-KR" dirty="0" err="1"/>
              <a:t>we</a:t>
            </a:r>
            <a:r>
              <a:rPr lang="ko-KR" altLang="ko-KR" dirty="0"/>
              <a:t> </a:t>
            </a:r>
            <a:r>
              <a:rPr lang="ko-KR" altLang="ko-KR" dirty="0" err="1"/>
              <a:t>built</a:t>
            </a:r>
            <a:r>
              <a:rPr lang="ko-KR" altLang="ko-KR" dirty="0"/>
              <a:t> </a:t>
            </a:r>
            <a:r>
              <a:rPr lang="ko-KR" altLang="ko-KR" dirty="0" err="1"/>
              <a:t>it</a:t>
            </a:r>
            <a:r>
              <a:rPr lang="ko-KR" altLang="ko-KR" dirty="0"/>
              <a:t>: </a:t>
            </a:r>
            <a:r>
              <a:rPr lang="ko-KR" altLang="ko-KR" dirty="0" err="1"/>
              <a:t>the</a:t>
            </a:r>
            <a:r>
              <a:rPr lang="ko-KR" altLang="ko-KR" dirty="0"/>
              <a:t> </a:t>
            </a:r>
            <a:r>
              <a:rPr lang="ko-KR" altLang="ko-KR" dirty="0" err="1"/>
              <a:t>simulator</a:t>
            </a:r>
            <a:r>
              <a:rPr lang="ko-KR" altLang="ko-KR" dirty="0"/>
              <a:t> </a:t>
            </a:r>
            <a:r>
              <a:rPr lang="fi-FI" altLang="ko-KR" dirty="0"/>
              <a:t>run</a:t>
            </a:r>
            <a:r>
              <a:rPr lang="ko-KR" altLang="en-US" dirty="0"/>
              <a:t> </a:t>
            </a:r>
            <a:r>
              <a:rPr lang="fi-FI" altLang="ko-KR" dirty="0"/>
              <a:t>on </a:t>
            </a:r>
            <a:r>
              <a:rPr lang="en-US" altLang="ko-KR" dirty="0"/>
              <a:t>the</a:t>
            </a:r>
            <a:r>
              <a:rPr lang="ko-KR" altLang="en-US" dirty="0"/>
              <a:t> </a:t>
            </a:r>
            <a:r>
              <a:rPr lang="en-US" altLang="ko-KR" dirty="0"/>
              <a:t>smartphone</a:t>
            </a:r>
            <a:endParaRPr lang="en-US" altLang="ko-KR" sz="1200" kern="1200" dirty="0">
              <a:solidFill>
                <a:schemeClr val="tx1"/>
              </a:solidFill>
              <a:effectLst/>
              <a:latin typeface="+mn-lt"/>
              <a:ea typeface="+mn-ea"/>
              <a:cs typeface="+mn-cs"/>
            </a:endParaRPr>
          </a:p>
          <a:p>
            <a:pPr latinLnBrk="1"/>
            <a:br>
              <a:rPr lang="en-US" altLang="ko-KR" sz="1200" kern="1200" dirty="0">
                <a:solidFill>
                  <a:schemeClr val="tx1"/>
                </a:solidFill>
                <a:effectLst/>
                <a:latin typeface="+mn-lt"/>
                <a:ea typeface="+mn-ea"/>
                <a:cs typeface="+mn-cs"/>
              </a:rPr>
            </a:br>
            <a:br>
              <a:rPr lang="en-US" altLang="ko-KR" sz="1200" kern="1200" dirty="0">
                <a:solidFill>
                  <a:schemeClr val="tx1"/>
                </a:solidFill>
                <a:effectLst/>
                <a:latin typeface="+mn-lt"/>
                <a:ea typeface="+mn-ea"/>
                <a:cs typeface="+mn-cs"/>
              </a:rPr>
            </a:br>
            <a:endParaRPr lang="en-US" dirty="0"/>
          </a:p>
          <a:p>
            <a:r>
              <a:rPr lang="en-US" dirty="0"/>
              <a:t>[요구조건 → 우리가 만든 것]
세 가지만 필요했다.
1) 회전 가능한 3D 모델 — 단면 사진이나 삽화로는 3차원 공간 관계가 만들어지지 않는다.
2) 언제 어디서나 — 지도는 반복해야 자리잡는데, 랩 예약 시간에 묶이면 반복 횟수가 확보되지 않는다.
3) 새 장비 없이 — 고가 시뮬레이터는 대수가 제한된다. 모든 학생에게 닿아야 한다.
→ 세 조건이 하나로 수렴한다: 이미 모두가 가지고 있는 폰. 그래서 3D 연구 데이터를 폰에서 도는 형태로 옮겼다.
근거 (수치만 짧게, 과장 금지):
• Uttal 2013 — 공간 능력은 훈련 가능. 217개 연구, g=0.47. 셋 중 가장 견고.
• Yammine &amp; Violato 2015 — 3D 시각화는 '공간' 지식에서 중간 우위 d=0.50. 이질성 큼(I²=88%). '3D가 항상 낫다'로 말하지 말 것.
• McGaghie 2011 — 시뮬레이션+deliberate practice가 전통 임상 교육보다 우수 ES=0.71. 비교연구 14편 근거.
※ 예상 반론: Macnamara 2014 — 직업 영역에서 deliberate practice 설명력 1% 미만. '1만 시간' 식 표현 금지.
</a:t>
            </a:r>
            <a:endParaRPr lang="en-US" altLang="ko-KR" dirty="0"/>
          </a:p>
          <a:p>
            <a:r>
              <a:rPr lang="en-US" altLang="ko-KR" dirty="0"/>
              <a:t>■ </a:t>
            </a:r>
            <a:r>
              <a:rPr lang="ko-KR" altLang="en-US" dirty="0"/>
              <a:t>숫자 읽는 법</a:t>
            </a:r>
          </a:p>
          <a:p>
            <a:r>
              <a:rPr lang="en-US" altLang="ko-KR" dirty="0"/>
              <a:t>g / d / ES </a:t>
            </a:r>
            <a:r>
              <a:rPr lang="ko-KR" altLang="en-US" dirty="0"/>
              <a:t>는 모두 </a:t>
            </a:r>
            <a:r>
              <a:rPr lang="en-US" altLang="ko-KR" dirty="0"/>
              <a:t>'</a:t>
            </a:r>
            <a:r>
              <a:rPr lang="ko-KR" altLang="en-US" dirty="0"/>
              <a:t>효과크기</a:t>
            </a:r>
            <a:r>
              <a:rPr lang="en-US" altLang="ko-KR" dirty="0"/>
              <a:t>'</a:t>
            </a:r>
            <a:r>
              <a:rPr lang="ko-KR" altLang="en-US" dirty="0"/>
              <a:t>로</a:t>
            </a:r>
            <a:r>
              <a:rPr lang="en-US" altLang="ko-KR" dirty="0"/>
              <a:t>, </a:t>
            </a:r>
            <a:r>
              <a:rPr lang="ko-KR" altLang="en-US" dirty="0"/>
              <a:t>두 집단 차이를 표준편차 단위로 나타낸 값</a:t>
            </a:r>
            <a:r>
              <a:rPr lang="en-US" altLang="ko-KR" dirty="0"/>
              <a:t>.</a:t>
            </a:r>
          </a:p>
          <a:p>
            <a:r>
              <a:rPr lang="ko-KR" altLang="en-US" dirty="0"/>
              <a:t>관례</a:t>
            </a:r>
            <a:r>
              <a:rPr lang="en-US" altLang="ko-KR" dirty="0"/>
              <a:t>: 0.2 = </a:t>
            </a:r>
            <a:r>
              <a:rPr lang="ko-KR" altLang="en-US" dirty="0"/>
              <a:t>작음</a:t>
            </a:r>
            <a:r>
              <a:rPr lang="en-US" altLang="ko-KR" dirty="0"/>
              <a:t>, 0.5 = </a:t>
            </a:r>
            <a:r>
              <a:rPr lang="ko-KR" altLang="en-US" dirty="0"/>
              <a:t>중간</a:t>
            </a:r>
            <a:r>
              <a:rPr lang="en-US" altLang="ko-KR" dirty="0"/>
              <a:t>, 0.8 = </a:t>
            </a:r>
            <a:r>
              <a:rPr lang="ko-KR" altLang="en-US" dirty="0"/>
              <a:t>큼</a:t>
            </a:r>
            <a:r>
              <a:rPr lang="en-US" altLang="ko-KR" dirty="0"/>
              <a:t>. </a:t>
            </a:r>
            <a:r>
              <a:rPr lang="ko-KR" altLang="en-US" dirty="0"/>
              <a:t>세 값 모두 중간 이상이다</a:t>
            </a:r>
            <a:r>
              <a:rPr lang="en-US" altLang="ko-KR" dirty="0"/>
              <a:t>.</a:t>
            </a:r>
          </a:p>
          <a:p>
            <a:endParaRPr lang="en-US" altLang="ko-KR" dirty="0"/>
          </a:p>
          <a:p>
            <a:r>
              <a:rPr lang="en-US" altLang="ko-KR" dirty="0"/>
              <a:t>■ 1) Spatial skill is trainable — g = 0.47</a:t>
            </a:r>
          </a:p>
          <a:p>
            <a:r>
              <a:rPr lang="en-US" altLang="ko-KR" dirty="0"/>
              <a:t>Uttal </a:t>
            </a:r>
            <a:r>
              <a:rPr lang="ko-KR" altLang="en-US" dirty="0"/>
              <a:t>등</a:t>
            </a:r>
            <a:r>
              <a:rPr lang="en-US" altLang="ko-KR" dirty="0"/>
              <a:t>, Psychological Bulletin 2013. </a:t>
            </a:r>
            <a:r>
              <a:rPr lang="ko-KR" altLang="en-US" dirty="0"/>
              <a:t>공간 능력 훈련 연구 </a:t>
            </a:r>
            <a:r>
              <a:rPr lang="en-US" altLang="ko-KR" dirty="0"/>
              <a:t>217</a:t>
            </a:r>
            <a:r>
              <a:rPr lang="ko-KR" altLang="en-US" dirty="0"/>
              <a:t>편의 메타분석</a:t>
            </a:r>
            <a:r>
              <a:rPr lang="en-US" altLang="ko-KR" dirty="0"/>
              <a:t>.</a:t>
            </a:r>
          </a:p>
          <a:p>
            <a:r>
              <a:rPr lang="ko-KR" altLang="en-US" dirty="0" err="1"/>
              <a:t>훈련받은</a:t>
            </a:r>
            <a:r>
              <a:rPr lang="ko-KR" altLang="en-US" dirty="0"/>
              <a:t> 집단이 대조군보다 평균 </a:t>
            </a:r>
            <a:r>
              <a:rPr lang="en-US" altLang="ko-KR" dirty="0"/>
              <a:t>0.47 </a:t>
            </a:r>
            <a:r>
              <a:rPr lang="ko-KR" altLang="en-US" dirty="0"/>
              <a:t>표준편차만큼 향상</a:t>
            </a:r>
            <a:r>
              <a:rPr lang="en-US" altLang="ko-KR" dirty="0"/>
              <a:t>. '</a:t>
            </a:r>
            <a:r>
              <a:rPr lang="ko-KR" altLang="en-US" dirty="0"/>
              <a:t>중간</a:t>
            </a:r>
            <a:r>
              <a:rPr lang="en-US" altLang="ko-KR" dirty="0"/>
              <a:t>' </a:t>
            </a:r>
            <a:r>
              <a:rPr lang="ko-KR" altLang="en-US" dirty="0"/>
              <a:t>정도의 효과</a:t>
            </a:r>
            <a:r>
              <a:rPr lang="en-US" altLang="ko-KR" dirty="0"/>
              <a:t>.</a:t>
            </a:r>
          </a:p>
          <a:p>
            <a:r>
              <a:rPr lang="ko-KR" altLang="en-US" dirty="0"/>
              <a:t>중요한 점 두 가지</a:t>
            </a:r>
            <a:r>
              <a:rPr lang="en-US" altLang="ko-KR" dirty="0"/>
              <a:t>:</a:t>
            </a:r>
          </a:p>
          <a:p>
            <a:r>
              <a:rPr lang="en-US" altLang="ko-KR" dirty="0"/>
              <a:t> - </a:t>
            </a:r>
            <a:r>
              <a:rPr lang="ko-KR" altLang="en-US" dirty="0"/>
              <a:t>지속된다</a:t>
            </a:r>
            <a:r>
              <a:rPr lang="en-US" altLang="ko-KR" dirty="0"/>
              <a:t>: </a:t>
            </a:r>
            <a:r>
              <a:rPr lang="ko-KR" altLang="en-US" dirty="0"/>
              <a:t>훈련 직후</a:t>
            </a:r>
            <a:r>
              <a:rPr lang="en-US" altLang="ko-KR" dirty="0"/>
              <a:t>, 1</a:t>
            </a:r>
            <a:r>
              <a:rPr lang="ko-KR" altLang="en-US" dirty="0"/>
              <a:t>주 후</a:t>
            </a:r>
            <a:r>
              <a:rPr lang="en-US" altLang="ko-KR" dirty="0"/>
              <a:t>, 1</a:t>
            </a:r>
            <a:r>
              <a:rPr lang="ko-KR" altLang="en-US" dirty="0"/>
              <a:t>개월 후 효과에 유의한 차이가 없었다</a:t>
            </a:r>
            <a:r>
              <a:rPr lang="en-US" altLang="ko-KR" dirty="0"/>
              <a:t>.</a:t>
            </a:r>
          </a:p>
          <a:p>
            <a:r>
              <a:rPr lang="en-US" altLang="ko-KR" dirty="0"/>
              <a:t> - </a:t>
            </a:r>
            <a:r>
              <a:rPr lang="ko-KR" altLang="en-US" dirty="0"/>
              <a:t>전이된다</a:t>
            </a:r>
            <a:r>
              <a:rPr lang="en-US" altLang="ko-KR" dirty="0"/>
              <a:t>: </a:t>
            </a:r>
            <a:r>
              <a:rPr lang="ko-KR" altLang="en-US" dirty="0"/>
              <a:t>훈련하지 않은 다른 공간 과제에서도 향상이 나타났다</a:t>
            </a:r>
            <a:r>
              <a:rPr lang="en-US" altLang="ko-KR" dirty="0"/>
              <a:t>(g≈0.51~0.55).</a:t>
            </a:r>
          </a:p>
          <a:p>
            <a:r>
              <a:rPr lang="en-US" altLang="ko-KR" dirty="0"/>
              <a:t>→ </a:t>
            </a:r>
            <a:r>
              <a:rPr lang="ko-KR" altLang="en-US" dirty="0"/>
              <a:t>세 근거 중 가장 견고하다</a:t>
            </a:r>
            <a:r>
              <a:rPr lang="en-US" altLang="ko-KR" dirty="0"/>
              <a:t>. "</a:t>
            </a:r>
            <a:r>
              <a:rPr lang="ko-KR" altLang="en-US" dirty="0"/>
              <a:t>공간 능력은 타고나는 것</a:t>
            </a:r>
            <a:r>
              <a:rPr lang="en-US" altLang="ko-KR" dirty="0"/>
              <a:t>"</a:t>
            </a:r>
            <a:r>
              <a:rPr lang="ko-KR" altLang="en-US" dirty="0"/>
              <a:t>이라는 통념에 대한 답이 이것이다</a:t>
            </a:r>
            <a:r>
              <a:rPr lang="en-US" altLang="ko-KR" dirty="0"/>
              <a:t>.</a:t>
            </a:r>
          </a:p>
          <a:p>
            <a:r>
              <a:rPr lang="ko-KR" altLang="en-US" dirty="0"/>
              <a:t>한계</a:t>
            </a:r>
            <a:r>
              <a:rPr lang="en-US" altLang="ko-KR" dirty="0"/>
              <a:t>: </a:t>
            </a:r>
            <a:r>
              <a:rPr lang="ko-KR" altLang="en-US" dirty="0"/>
              <a:t>출판편향 있음</a:t>
            </a:r>
            <a:r>
              <a:rPr lang="en-US" altLang="ko-KR" dirty="0"/>
              <a:t>(</a:t>
            </a:r>
            <a:r>
              <a:rPr lang="ko-KR" altLang="en-US" dirty="0"/>
              <a:t>출판된 연구 </a:t>
            </a:r>
            <a:r>
              <a:rPr lang="en-US" altLang="ko-KR" dirty="0"/>
              <a:t>0.56 vs </a:t>
            </a:r>
            <a:r>
              <a:rPr lang="ko-KR" altLang="en-US" dirty="0" err="1"/>
              <a:t>미출판</a:t>
            </a:r>
            <a:r>
              <a:rPr lang="ko-KR" altLang="en-US" dirty="0"/>
              <a:t> </a:t>
            </a:r>
            <a:r>
              <a:rPr lang="en-US" altLang="ko-KR" dirty="0"/>
              <a:t>0.39). </a:t>
            </a:r>
            <a:r>
              <a:rPr lang="ko-KR" altLang="en-US" dirty="0"/>
              <a:t>수개월 이상 추적한 연구는 드물다</a:t>
            </a:r>
            <a:r>
              <a:rPr lang="en-US" altLang="ko-KR" dirty="0"/>
              <a:t>.</a:t>
            </a:r>
          </a:p>
          <a:p>
            <a:r>
              <a:rPr lang="ko-KR" altLang="en-US" dirty="0"/>
              <a:t>말하면 안 되는 것</a:t>
            </a:r>
            <a:r>
              <a:rPr lang="en-US" altLang="ko-KR" dirty="0"/>
              <a:t>: "</a:t>
            </a:r>
            <a:r>
              <a:rPr lang="ko-KR" altLang="en-US" dirty="0"/>
              <a:t>공간 훈련이 임상 성적을 올린다</a:t>
            </a:r>
            <a:r>
              <a:rPr lang="en-US" altLang="ko-KR" dirty="0"/>
              <a:t>" — </a:t>
            </a:r>
            <a:r>
              <a:rPr lang="ko-KR" altLang="en-US" dirty="0"/>
              <a:t>저자들 스스로 그 연결 근거는</a:t>
            </a:r>
          </a:p>
          <a:p>
            <a:r>
              <a:rPr lang="ko-KR" altLang="en-US" dirty="0"/>
              <a:t>아직 부족하다고 명시했다</a:t>
            </a:r>
            <a:r>
              <a:rPr lang="en-US" altLang="ko-KR" dirty="0"/>
              <a:t>.</a:t>
            </a:r>
          </a:p>
          <a:p>
            <a:endParaRPr lang="en-US" altLang="ko-KR" dirty="0"/>
          </a:p>
          <a:p>
            <a:r>
              <a:rPr lang="en-US" altLang="ko-KR" dirty="0"/>
              <a:t>■ 2) 3D aids spatial knowledge — d = 0.50</a:t>
            </a:r>
          </a:p>
          <a:p>
            <a:r>
              <a:rPr lang="en-US" altLang="ko-KR" dirty="0"/>
              <a:t>Yammine &amp; </a:t>
            </a:r>
            <a:r>
              <a:rPr lang="en-US" altLang="ko-KR" dirty="0" err="1"/>
              <a:t>Violato</a:t>
            </a:r>
            <a:r>
              <a:rPr lang="en-US" altLang="ko-KR" dirty="0"/>
              <a:t>, Anatomical Sciences Education 2015. </a:t>
            </a:r>
            <a:r>
              <a:rPr lang="ko-KR" altLang="en-US" dirty="0"/>
              <a:t>해부학 교육에서 </a:t>
            </a:r>
            <a:r>
              <a:rPr lang="en-US" altLang="ko-KR" dirty="0"/>
              <a:t>3D </a:t>
            </a:r>
            <a:r>
              <a:rPr lang="ko-KR" altLang="en-US" dirty="0"/>
              <a:t>시각화</a:t>
            </a:r>
          </a:p>
          <a:p>
            <a:r>
              <a:rPr lang="ko-KR" altLang="en-US" dirty="0"/>
              <a:t>기술을 다룬 </a:t>
            </a:r>
            <a:r>
              <a:rPr lang="en-US" altLang="ko-KR" dirty="0"/>
              <a:t>36</a:t>
            </a:r>
            <a:r>
              <a:rPr lang="ko-KR" altLang="en-US" dirty="0"/>
              <a:t>편</a:t>
            </a:r>
            <a:r>
              <a:rPr lang="en-US" altLang="ko-KR" dirty="0"/>
              <a:t>(</a:t>
            </a:r>
            <a:r>
              <a:rPr lang="ko-KR" altLang="en-US" dirty="0"/>
              <a:t>참가자 </a:t>
            </a:r>
            <a:r>
              <a:rPr lang="en-US" altLang="ko-KR" dirty="0"/>
              <a:t>2,226</a:t>
            </a:r>
            <a:r>
              <a:rPr lang="ko-KR" altLang="en-US" dirty="0"/>
              <a:t>명</a:t>
            </a:r>
            <a:r>
              <a:rPr lang="en-US" altLang="ko-KR" dirty="0"/>
              <a:t>) </a:t>
            </a:r>
            <a:r>
              <a:rPr lang="ko-KR" altLang="en-US" dirty="0"/>
              <a:t>메타분석</a:t>
            </a:r>
            <a:r>
              <a:rPr lang="en-US" altLang="ko-KR" dirty="0"/>
              <a:t>.</a:t>
            </a:r>
          </a:p>
          <a:p>
            <a:r>
              <a:rPr lang="en-US" altLang="ko-KR" dirty="0"/>
              <a:t>'</a:t>
            </a:r>
            <a:r>
              <a:rPr lang="ko-KR" altLang="en-US" dirty="0"/>
              <a:t>공간 지식</a:t>
            </a:r>
            <a:r>
              <a:rPr lang="en-US" altLang="ko-KR" dirty="0"/>
              <a:t>'</a:t>
            </a:r>
            <a:r>
              <a:rPr lang="ko-KR" altLang="en-US" dirty="0"/>
              <a:t>에서 기존 방법 대비 </a:t>
            </a:r>
            <a:r>
              <a:rPr lang="en-US" altLang="ko-KR" dirty="0"/>
              <a:t>d = 0.50 (95% CI 0.20~0.80). '</a:t>
            </a:r>
            <a:r>
              <a:rPr lang="ko-KR" altLang="en-US" dirty="0"/>
              <a:t>사실 지식</a:t>
            </a:r>
            <a:r>
              <a:rPr lang="en-US" altLang="ko-KR" dirty="0"/>
              <a:t>'</a:t>
            </a:r>
            <a:r>
              <a:rPr lang="ko-KR" altLang="en-US" dirty="0"/>
              <a:t>에서는</a:t>
            </a:r>
          </a:p>
          <a:p>
            <a:r>
              <a:rPr lang="en-US" altLang="ko-KR" dirty="0"/>
              <a:t>d = 0.30</a:t>
            </a:r>
            <a:r>
              <a:rPr lang="ko-KR" altLang="en-US" dirty="0"/>
              <a:t>으로 더 약했다</a:t>
            </a:r>
            <a:r>
              <a:rPr lang="en-US" altLang="ko-KR" dirty="0"/>
              <a:t>. </a:t>
            </a:r>
            <a:r>
              <a:rPr lang="ko-KR" altLang="en-US" dirty="0"/>
              <a:t>즉 </a:t>
            </a:r>
            <a:r>
              <a:rPr lang="en-US" altLang="ko-KR" dirty="0"/>
              <a:t>3D</a:t>
            </a:r>
            <a:r>
              <a:rPr lang="ko-KR" altLang="en-US" dirty="0"/>
              <a:t>의 이점은 공간 이해에 집중되어 있다 </a:t>
            </a:r>
            <a:r>
              <a:rPr lang="en-US" altLang="ko-KR" dirty="0"/>
              <a:t>— </a:t>
            </a:r>
            <a:r>
              <a:rPr lang="ko-KR" altLang="en-US" dirty="0"/>
              <a:t>우리 주제와 정확히</a:t>
            </a:r>
          </a:p>
          <a:p>
            <a:r>
              <a:rPr lang="ko-KR" altLang="en-US" dirty="0"/>
              <a:t>겹치는 지점이다</a:t>
            </a:r>
            <a:r>
              <a:rPr lang="en-US" altLang="ko-KR" dirty="0"/>
              <a:t>.</a:t>
            </a:r>
          </a:p>
          <a:p>
            <a:r>
              <a:rPr lang="ko-KR" altLang="en-US" dirty="0"/>
              <a:t>한계</a:t>
            </a:r>
            <a:r>
              <a:rPr lang="en-US" altLang="ko-KR" dirty="0"/>
              <a:t>(</a:t>
            </a:r>
            <a:r>
              <a:rPr lang="ko-KR" altLang="en-US" dirty="0"/>
              <a:t>반드시 인지할 것</a:t>
            </a:r>
            <a:r>
              <a:rPr lang="en-US" altLang="ko-KR" dirty="0"/>
              <a:t>): </a:t>
            </a:r>
            <a:r>
              <a:rPr lang="ko-KR" altLang="en-US" dirty="0"/>
              <a:t>연구 간 이질성이 매우 크다</a:t>
            </a:r>
            <a:r>
              <a:rPr lang="en-US" altLang="ko-KR" dirty="0"/>
              <a:t>(I² = 88%). </a:t>
            </a:r>
            <a:r>
              <a:rPr lang="ko-KR" altLang="en-US" dirty="0"/>
              <a:t>그리고 </a:t>
            </a:r>
            <a:r>
              <a:rPr lang="en-US" altLang="ko-KR" dirty="0"/>
              <a:t>Bogomolova </a:t>
            </a:r>
            <a:r>
              <a:rPr lang="ko-KR" altLang="en-US" dirty="0"/>
              <a:t>등</a:t>
            </a:r>
          </a:p>
          <a:p>
            <a:r>
              <a:rPr lang="en-US" altLang="ko-KR" dirty="0"/>
              <a:t>(2020) RCT</a:t>
            </a:r>
            <a:r>
              <a:rPr lang="ko-KR" altLang="en-US" dirty="0"/>
              <a:t>에서는 </a:t>
            </a:r>
            <a:r>
              <a:rPr lang="en-US" altLang="ko-KR" dirty="0"/>
              <a:t>3D</a:t>
            </a:r>
            <a:r>
              <a:rPr lang="ko-KR" altLang="en-US" dirty="0"/>
              <a:t>의 주효과가 없었고</a:t>
            </a:r>
            <a:r>
              <a:rPr lang="en-US" altLang="ko-KR" dirty="0"/>
              <a:t>, </a:t>
            </a:r>
            <a:r>
              <a:rPr lang="ko-KR" altLang="en-US" dirty="0"/>
              <a:t>공간 능력이 낮은 학생에서만 이득이 나타났다</a:t>
            </a:r>
            <a:r>
              <a:rPr lang="en-US" altLang="ko-KR" dirty="0"/>
              <a:t>.</a:t>
            </a:r>
          </a:p>
          <a:p>
            <a:r>
              <a:rPr lang="ko-KR" altLang="en-US" dirty="0"/>
              <a:t>말하면 안 되는 것</a:t>
            </a:r>
            <a:r>
              <a:rPr lang="en-US" altLang="ko-KR" dirty="0"/>
              <a:t>: "3D</a:t>
            </a:r>
            <a:r>
              <a:rPr lang="ko-KR" altLang="en-US" dirty="0"/>
              <a:t>가 </a:t>
            </a:r>
            <a:r>
              <a:rPr lang="en-US" altLang="ko-KR" dirty="0"/>
              <a:t>2D</a:t>
            </a:r>
            <a:r>
              <a:rPr lang="ko-KR" altLang="en-US" dirty="0"/>
              <a:t>보다 낫다</a:t>
            </a:r>
            <a:r>
              <a:rPr lang="en-US" altLang="ko-KR" dirty="0"/>
              <a:t>"</a:t>
            </a:r>
            <a:r>
              <a:rPr lang="ko-KR" altLang="en-US" dirty="0"/>
              <a:t>는 단정</a:t>
            </a:r>
            <a:r>
              <a:rPr lang="en-US" altLang="ko-KR" dirty="0"/>
              <a:t>. </a:t>
            </a:r>
            <a:r>
              <a:rPr lang="ko-KR" altLang="en-US" dirty="0"/>
              <a:t>슬라이드 문구를 </a:t>
            </a:r>
            <a:r>
              <a:rPr lang="en-US" altLang="ko-KR" dirty="0"/>
              <a:t>'aids spatial knowledge'</a:t>
            </a:r>
          </a:p>
          <a:p>
            <a:r>
              <a:rPr lang="ko-KR" altLang="en-US" dirty="0"/>
              <a:t>로 한정한 이유가 이것이다</a:t>
            </a:r>
            <a:r>
              <a:rPr lang="en-US" altLang="ko-KR" dirty="0"/>
              <a:t>.</a:t>
            </a:r>
          </a:p>
          <a:p>
            <a:endParaRPr lang="en-US" altLang="ko-KR" dirty="0"/>
          </a:p>
          <a:p>
            <a:r>
              <a:rPr lang="en-US" altLang="ko-KR" dirty="0"/>
              <a:t>■ 3) Deliberate practice works — ES = 0.71</a:t>
            </a:r>
          </a:p>
          <a:p>
            <a:r>
              <a:rPr lang="en-US" altLang="ko-KR" dirty="0" err="1"/>
              <a:t>McGaghie</a:t>
            </a:r>
            <a:r>
              <a:rPr lang="en-US" altLang="ko-KR" dirty="0"/>
              <a:t> </a:t>
            </a:r>
            <a:r>
              <a:rPr lang="ko-KR" altLang="en-US" dirty="0"/>
              <a:t>등</a:t>
            </a:r>
            <a:r>
              <a:rPr lang="en-US" altLang="ko-KR" dirty="0"/>
              <a:t>, Academic Medicine 2011. </a:t>
            </a:r>
            <a:r>
              <a:rPr lang="ko-KR" altLang="en-US" dirty="0"/>
              <a:t>시뮬레이션 기반 교육 </a:t>
            </a:r>
            <a:r>
              <a:rPr lang="en-US" altLang="ko-KR" dirty="0"/>
              <a:t>+ deliberate practice</a:t>
            </a:r>
            <a:r>
              <a:rPr lang="ko-KR" altLang="en-US" dirty="0"/>
              <a:t>를</a:t>
            </a:r>
          </a:p>
          <a:p>
            <a:r>
              <a:rPr lang="ko-KR" altLang="en-US" dirty="0"/>
              <a:t>전통적 임상 교육과 비교한 연구 </a:t>
            </a:r>
            <a:r>
              <a:rPr lang="en-US" altLang="ko-KR" dirty="0"/>
              <a:t>14</a:t>
            </a:r>
            <a:r>
              <a:rPr lang="ko-KR" altLang="en-US" dirty="0"/>
              <a:t>편의 메타분석</a:t>
            </a:r>
            <a:r>
              <a:rPr lang="en-US" altLang="ko-KR" dirty="0"/>
              <a:t>. </a:t>
            </a:r>
            <a:r>
              <a:rPr lang="ko-KR" altLang="en-US" dirty="0"/>
              <a:t>통합 효과크기 </a:t>
            </a:r>
            <a:r>
              <a:rPr lang="en-US" altLang="ko-KR" dirty="0"/>
              <a:t>0.71</a:t>
            </a:r>
          </a:p>
          <a:p>
            <a:r>
              <a:rPr lang="en-US" altLang="ko-KR" dirty="0"/>
              <a:t>(95% CI 0.65~0.76, p&lt;.001).</a:t>
            </a:r>
          </a:p>
          <a:p>
            <a:r>
              <a:rPr lang="en-US" altLang="ko-KR" dirty="0"/>
              <a:t>deliberate practice = </a:t>
            </a:r>
            <a:r>
              <a:rPr lang="ko-KR" altLang="en-US" dirty="0"/>
              <a:t>단순 반복이 아니라 </a:t>
            </a:r>
            <a:r>
              <a:rPr lang="en-US" altLang="ko-KR" dirty="0"/>
              <a:t>'</a:t>
            </a:r>
            <a:r>
              <a:rPr lang="ko-KR" altLang="en-US" dirty="0"/>
              <a:t>명확한 목표 </a:t>
            </a:r>
            <a:r>
              <a:rPr lang="en-US" altLang="ko-KR" dirty="0"/>
              <a:t>+ </a:t>
            </a:r>
            <a:r>
              <a:rPr lang="ko-KR" altLang="en-US" dirty="0"/>
              <a:t>즉각적 피드백 </a:t>
            </a:r>
            <a:r>
              <a:rPr lang="en-US" altLang="ko-KR" dirty="0"/>
              <a:t>+ </a:t>
            </a:r>
            <a:r>
              <a:rPr lang="ko-KR" altLang="en-US" dirty="0"/>
              <a:t>반복 교정</a:t>
            </a:r>
            <a:r>
              <a:rPr lang="en-US" altLang="ko-KR" dirty="0"/>
              <a:t>'</a:t>
            </a:r>
            <a:r>
              <a:rPr lang="ko-KR" altLang="en-US" dirty="0"/>
              <a:t>이</a:t>
            </a:r>
          </a:p>
          <a:p>
            <a:r>
              <a:rPr lang="ko-KR" altLang="en-US" dirty="0"/>
              <a:t>있는 구조화된 연습</a:t>
            </a:r>
            <a:r>
              <a:rPr lang="en-US" altLang="ko-KR" dirty="0"/>
              <a:t>(Ericsson 1993, 2004).</a:t>
            </a:r>
          </a:p>
          <a:p>
            <a:r>
              <a:rPr lang="ko-KR" altLang="en-US" dirty="0"/>
              <a:t>한계</a:t>
            </a:r>
            <a:r>
              <a:rPr lang="en-US" altLang="ko-KR" dirty="0"/>
              <a:t>: 3,742</a:t>
            </a:r>
            <a:r>
              <a:rPr lang="ko-KR" altLang="en-US" dirty="0"/>
              <a:t>편을 검색해 </a:t>
            </a:r>
            <a:r>
              <a:rPr lang="en-US" altLang="ko-KR" dirty="0"/>
              <a:t>14</a:t>
            </a:r>
            <a:r>
              <a:rPr lang="ko-KR" altLang="en-US" dirty="0"/>
              <a:t>편만 포함되었다</a:t>
            </a:r>
            <a:r>
              <a:rPr lang="en-US" altLang="ko-KR" dirty="0"/>
              <a:t>. </a:t>
            </a:r>
            <a:r>
              <a:rPr lang="ko-KR" altLang="en-US" dirty="0"/>
              <a:t>저자들 자신이 연구 수가 적다고 밝히고 있다</a:t>
            </a:r>
            <a:r>
              <a:rPr lang="en-US" altLang="ko-KR" dirty="0"/>
              <a:t>.</a:t>
            </a:r>
          </a:p>
          <a:p>
            <a:r>
              <a:rPr lang="ko-KR" altLang="en-US" dirty="0"/>
              <a:t>예상 반론</a:t>
            </a:r>
            <a:r>
              <a:rPr lang="en-US" altLang="ko-KR" dirty="0"/>
              <a:t>: Macnamara </a:t>
            </a:r>
            <a:r>
              <a:rPr lang="ko-KR" altLang="en-US" dirty="0"/>
              <a:t>등</a:t>
            </a:r>
            <a:r>
              <a:rPr lang="en-US" altLang="ko-KR" dirty="0"/>
              <a:t>(2014)</a:t>
            </a:r>
            <a:r>
              <a:rPr lang="ko-KR" altLang="en-US" dirty="0"/>
              <a:t>은 </a:t>
            </a:r>
            <a:r>
              <a:rPr lang="en-US" altLang="ko-KR" dirty="0"/>
              <a:t>deliberate practice</a:t>
            </a:r>
            <a:r>
              <a:rPr lang="ko-KR" altLang="en-US" dirty="0"/>
              <a:t>의 설명력이 음악 </a:t>
            </a:r>
            <a:r>
              <a:rPr lang="en-US" altLang="ko-KR" dirty="0"/>
              <a:t>21%, </a:t>
            </a:r>
            <a:r>
              <a:rPr lang="ko-KR" altLang="en-US" dirty="0"/>
              <a:t>스포츠 </a:t>
            </a:r>
            <a:r>
              <a:rPr lang="en-US" altLang="ko-KR" dirty="0"/>
              <a:t>18%,</a:t>
            </a:r>
          </a:p>
          <a:p>
            <a:r>
              <a:rPr lang="ko-KR" altLang="en-US" dirty="0"/>
              <a:t>교육 </a:t>
            </a:r>
            <a:r>
              <a:rPr lang="en-US" altLang="ko-KR" dirty="0"/>
              <a:t>4%, </a:t>
            </a:r>
            <a:r>
              <a:rPr lang="ko-KR" altLang="en-US" dirty="0"/>
              <a:t>전문직 </a:t>
            </a:r>
            <a:r>
              <a:rPr lang="en-US" altLang="ko-KR" dirty="0"/>
              <a:t>1% </a:t>
            </a:r>
            <a:r>
              <a:rPr lang="ko-KR" altLang="en-US" dirty="0"/>
              <a:t>미만이라고 보고했다</a:t>
            </a:r>
            <a:r>
              <a:rPr lang="en-US" altLang="ko-KR" dirty="0"/>
              <a:t>.</a:t>
            </a:r>
          </a:p>
          <a:p>
            <a:r>
              <a:rPr lang="en-US" altLang="ko-KR" dirty="0"/>
              <a:t>→ </a:t>
            </a:r>
            <a:r>
              <a:rPr lang="ko-KR" altLang="en-US" dirty="0"/>
              <a:t>대응</a:t>
            </a:r>
            <a:r>
              <a:rPr lang="en-US" altLang="ko-KR" dirty="0"/>
              <a:t>: "</a:t>
            </a:r>
            <a:r>
              <a:rPr lang="ko-KR" altLang="en-US" dirty="0"/>
              <a:t>연습이 전부라고 말하는 것이 아니다</a:t>
            </a:r>
            <a:r>
              <a:rPr lang="en-US" altLang="ko-KR" dirty="0"/>
              <a:t>. </a:t>
            </a:r>
            <a:r>
              <a:rPr lang="ko-KR" altLang="en-US" dirty="0"/>
              <a:t>구조화된 연습이 비구조적 반복보다 낫다는</a:t>
            </a:r>
          </a:p>
          <a:p>
            <a:r>
              <a:rPr lang="ko-KR" altLang="en-US" dirty="0"/>
              <a:t>   것이고</a:t>
            </a:r>
            <a:r>
              <a:rPr lang="en-US" altLang="ko-KR" dirty="0"/>
              <a:t>, </a:t>
            </a:r>
            <a:r>
              <a:rPr lang="ko-KR" altLang="en-US" dirty="0"/>
              <a:t>이 메타분석은 의학 시뮬레이션 교육이라는 특정 맥락의 결과다</a:t>
            </a:r>
            <a:r>
              <a:rPr lang="en-US" altLang="ko-KR" dirty="0"/>
              <a:t>."</a:t>
            </a:r>
          </a:p>
          <a:p>
            <a:r>
              <a:rPr lang="ko-KR" altLang="en-US" dirty="0"/>
              <a:t>말하면 안 되는 것</a:t>
            </a:r>
            <a:r>
              <a:rPr lang="en-US" altLang="ko-KR" dirty="0"/>
              <a:t>: '1</a:t>
            </a:r>
            <a:r>
              <a:rPr lang="ko-KR" altLang="en-US" dirty="0"/>
              <a:t>만 시간</a:t>
            </a:r>
            <a:r>
              <a:rPr lang="en-US" altLang="ko-KR" dirty="0"/>
              <a:t>' </a:t>
            </a:r>
            <a:r>
              <a:rPr lang="ko-KR" altLang="en-US" dirty="0"/>
              <a:t>같은 표현</a:t>
            </a:r>
            <a:r>
              <a:rPr lang="en-US" altLang="ko-KR" dirty="0"/>
              <a:t>. </a:t>
            </a:r>
            <a:r>
              <a:rPr lang="ko-KR" altLang="en-US" dirty="0"/>
              <a:t>가장 쉽게 공격받는다</a:t>
            </a:r>
            <a:r>
              <a:rPr lang="en-US" altLang="ko-KR" dirty="0"/>
              <a:t>.</a:t>
            </a:r>
          </a:p>
          <a:p>
            <a:endParaRPr lang="en-US" altLang="ko-KR" dirty="0"/>
          </a:p>
          <a:p>
            <a:r>
              <a:rPr lang="en-US" altLang="ko-KR" dirty="0"/>
              <a:t>■ </a:t>
            </a:r>
            <a:r>
              <a:rPr lang="ko-KR" altLang="en-US" dirty="0"/>
              <a:t>세 줄이 함께 만드는 논증</a:t>
            </a:r>
          </a:p>
          <a:p>
            <a:r>
              <a:rPr lang="en-US" altLang="ko-KR" dirty="0"/>
              <a:t>(1) </a:t>
            </a:r>
            <a:r>
              <a:rPr lang="ko-KR" altLang="en-US" dirty="0"/>
              <a:t>공간 능력은 훈련될 수 있다 → 훈련 대상으로 삼는 것이 타당하다</a:t>
            </a:r>
          </a:p>
          <a:p>
            <a:r>
              <a:rPr lang="en-US" altLang="ko-KR" dirty="0"/>
              <a:t>(2) 3D</a:t>
            </a:r>
            <a:r>
              <a:rPr lang="ko-KR" altLang="en-US" dirty="0"/>
              <a:t>는 특히 </a:t>
            </a:r>
            <a:r>
              <a:rPr lang="en-US" altLang="ko-KR" dirty="0"/>
              <a:t>'</a:t>
            </a:r>
            <a:r>
              <a:rPr lang="ko-KR" altLang="en-US" dirty="0"/>
              <a:t>공간</a:t>
            </a:r>
            <a:r>
              <a:rPr lang="en-US" altLang="ko-KR" dirty="0"/>
              <a:t>' </a:t>
            </a:r>
            <a:r>
              <a:rPr lang="ko-KR" altLang="en-US" dirty="0"/>
              <a:t>이해를 돕는다 → </a:t>
            </a:r>
            <a:r>
              <a:rPr lang="en-US" altLang="ko-KR" dirty="0"/>
              <a:t>3D </a:t>
            </a:r>
            <a:r>
              <a:rPr lang="ko-KR" altLang="en-US" dirty="0"/>
              <a:t>모델이 적절한 수단이다</a:t>
            </a:r>
          </a:p>
          <a:p>
            <a:r>
              <a:rPr lang="en-US" altLang="ko-KR" dirty="0"/>
              <a:t>(3) </a:t>
            </a:r>
            <a:r>
              <a:rPr lang="ko-KR" altLang="en-US" dirty="0"/>
              <a:t>구조화된 반복이 효과적이다 → 언제든 반복 가능해야 한다</a:t>
            </a:r>
          </a:p>
          <a:p>
            <a:r>
              <a:rPr lang="ko-KR" altLang="en-US" dirty="0"/>
              <a:t>→ 그래서 회전 가능한 </a:t>
            </a:r>
            <a:r>
              <a:rPr lang="en-US" altLang="ko-KR" dirty="0"/>
              <a:t>3D </a:t>
            </a:r>
            <a:r>
              <a:rPr lang="ko-KR" altLang="en-US" dirty="0"/>
              <a:t>모델을</a:t>
            </a:r>
            <a:r>
              <a:rPr lang="en-US" altLang="ko-KR" dirty="0"/>
              <a:t>, </a:t>
            </a:r>
            <a:r>
              <a:rPr lang="ko-KR" altLang="en-US" dirty="0"/>
              <a:t>언제 어디서나</a:t>
            </a:r>
            <a:r>
              <a:rPr lang="en-US" altLang="ko-KR" dirty="0"/>
              <a:t>, </a:t>
            </a:r>
            <a:r>
              <a:rPr lang="ko-KR" altLang="en-US" dirty="0"/>
              <a:t>새 장비 없이</a:t>
            </a:r>
            <a:r>
              <a:rPr lang="en-US" altLang="ko-KR" dirty="0"/>
              <a: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1"/>
            <a:r>
              <a:rPr lang="ko-KR" altLang="ko-KR" dirty="0" err="1"/>
              <a:t>This</a:t>
            </a:r>
            <a:r>
              <a:rPr lang="ko-KR" altLang="ko-KR" dirty="0"/>
              <a:t> </a:t>
            </a:r>
            <a:r>
              <a:rPr lang="ko-KR" altLang="ko-KR" dirty="0" err="1"/>
              <a:t>is</a:t>
            </a:r>
            <a:r>
              <a:rPr lang="ko-KR" altLang="ko-KR" dirty="0"/>
              <a:t> </a:t>
            </a:r>
            <a:r>
              <a:rPr lang="ko-KR" altLang="ko-KR" dirty="0" err="1"/>
              <a:t>Dental</a:t>
            </a:r>
            <a:r>
              <a:rPr lang="ko-KR" altLang="ko-KR" dirty="0"/>
              <a:t> </a:t>
            </a:r>
            <a:r>
              <a:rPr lang="ko-KR" altLang="ko-KR" dirty="0" err="1"/>
              <a:t>EndoMaster</a:t>
            </a:r>
            <a:r>
              <a:rPr lang="ko-KR" altLang="ko-KR" dirty="0"/>
              <a:t> — </a:t>
            </a:r>
            <a:r>
              <a:rPr lang="ko-KR" altLang="ko-KR" dirty="0" err="1"/>
              <a:t>built</a:t>
            </a:r>
            <a:r>
              <a:rPr lang="ko-KR" altLang="ko-KR" dirty="0"/>
              <a:t> </a:t>
            </a:r>
            <a:r>
              <a:rPr lang="ko-KR" altLang="ko-KR" dirty="0" err="1"/>
              <a:t>to</a:t>
            </a:r>
            <a:r>
              <a:rPr lang="ko-KR" altLang="ko-KR" dirty="0"/>
              <a:t> </a:t>
            </a:r>
            <a:r>
              <a:rPr lang="ko-KR" altLang="ko-KR" dirty="0" err="1"/>
              <a:t>train</a:t>
            </a:r>
            <a:r>
              <a:rPr lang="ko-KR" altLang="ko-KR" dirty="0"/>
              <a:t> </a:t>
            </a:r>
            <a:r>
              <a:rPr lang="ko-KR" altLang="ko-KR" dirty="0" err="1"/>
              <a:t>the</a:t>
            </a:r>
            <a:r>
              <a:rPr lang="ko-KR" altLang="ko-KR" dirty="0"/>
              <a:t> </a:t>
            </a:r>
            <a:r>
              <a:rPr lang="ko-KR" altLang="ko-KR" dirty="0" err="1"/>
              <a:t>mental</a:t>
            </a:r>
            <a:r>
              <a:rPr lang="ko-KR" altLang="ko-KR" dirty="0"/>
              <a:t> </a:t>
            </a:r>
            <a:r>
              <a:rPr lang="ko-KR" altLang="ko-KR" dirty="0" err="1"/>
              <a:t>map</a:t>
            </a:r>
            <a:r>
              <a:rPr lang="ko-KR" altLang="ko-KR" dirty="0"/>
              <a:t>. </a:t>
            </a:r>
            <a:endParaRPr lang="en-US" altLang="ko-KR" dirty="0"/>
          </a:p>
          <a:p>
            <a:pPr latinLnBrk="1"/>
            <a:endParaRPr lang="en-US" altLang="ko-KR" dirty="0"/>
          </a:p>
          <a:p>
            <a:pPr latinLnBrk="1"/>
            <a:r>
              <a:rPr lang="ko-KR" altLang="ko-KR" dirty="0" err="1"/>
              <a:t>Here</a:t>
            </a:r>
            <a:r>
              <a:rPr lang="ko-KR" altLang="ko-KR" dirty="0"/>
              <a:t> </a:t>
            </a:r>
            <a:r>
              <a:rPr lang="ko-KR" altLang="ko-KR" dirty="0" err="1"/>
              <a:t>the</a:t>
            </a:r>
            <a:r>
              <a:rPr lang="ko-KR" altLang="ko-KR" dirty="0"/>
              <a:t> </a:t>
            </a:r>
            <a:r>
              <a:rPr lang="ko-KR" altLang="ko-KR" dirty="0" err="1"/>
              <a:t>student</a:t>
            </a:r>
            <a:r>
              <a:rPr lang="ko-KR" altLang="ko-KR" dirty="0"/>
              <a:t> </a:t>
            </a:r>
            <a:r>
              <a:rPr lang="ko-KR" altLang="ko-KR" dirty="0" err="1"/>
              <a:t>starts</a:t>
            </a:r>
            <a:r>
              <a:rPr lang="ko-KR" altLang="ko-KR" dirty="0"/>
              <a:t> — </a:t>
            </a:r>
            <a:r>
              <a:rPr lang="ko-KR" altLang="ko-KR" dirty="0" err="1"/>
              <a:t>not</a:t>
            </a:r>
            <a:r>
              <a:rPr lang="ko-KR" altLang="ko-KR" dirty="0"/>
              <a:t> </a:t>
            </a:r>
            <a:r>
              <a:rPr lang="ko-KR" altLang="ko-KR" dirty="0" err="1"/>
              <a:t>by</a:t>
            </a:r>
            <a:r>
              <a:rPr lang="ko-KR" altLang="ko-KR" dirty="0"/>
              <a:t> </a:t>
            </a:r>
            <a:r>
              <a:rPr lang="ko-KR" altLang="ko-KR" dirty="0" err="1"/>
              <a:t>cutting</a:t>
            </a:r>
            <a:r>
              <a:rPr lang="ko-KR" altLang="ko-KR" dirty="0"/>
              <a:t>, </a:t>
            </a:r>
            <a:r>
              <a:rPr lang="ko-KR" altLang="ko-KR" dirty="0" err="1"/>
              <a:t>but</a:t>
            </a:r>
            <a:r>
              <a:rPr lang="ko-KR" altLang="ko-KR" dirty="0"/>
              <a:t> </a:t>
            </a:r>
            <a:r>
              <a:rPr lang="ko-KR" altLang="ko-KR" dirty="0" err="1"/>
              <a:t>by</a:t>
            </a:r>
            <a:r>
              <a:rPr lang="ko-KR" altLang="ko-KR" dirty="0"/>
              <a:t> </a:t>
            </a:r>
            <a:r>
              <a:rPr lang="ko-KR" altLang="ko-KR" dirty="0" err="1"/>
              <a:t>deciding</a:t>
            </a:r>
            <a:r>
              <a:rPr lang="ko-KR" altLang="ko-KR" dirty="0"/>
              <a:t>. </a:t>
            </a:r>
            <a:endParaRPr lang="en-US" altLang="ko-KR" dirty="0"/>
          </a:p>
          <a:p>
            <a:pPr latinLnBrk="1"/>
            <a:endParaRPr lang="en-US" altLang="ko-KR" dirty="0"/>
          </a:p>
          <a:p>
            <a:pPr latinLnBrk="1"/>
            <a:r>
              <a:rPr lang="ko-KR" altLang="ko-KR" dirty="0"/>
              <a:t>First, </a:t>
            </a:r>
            <a:r>
              <a:rPr lang="ko-KR" altLang="ko-KR" dirty="0" err="1"/>
              <a:t>the</a:t>
            </a:r>
            <a:r>
              <a:rPr lang="ko-KR" altLang="ko-KR" dirty="0"/>
              <a:t> </a:t>
            </a:r>
            <a:r>
              <a:rPr lang="ko-KR" altLang="ko-KR" dirty="0" err="1"/>
              <a:t>entry</a:t>
            </a:r>
            <a:r>
              <a:rPr lang="ko-KR" altLang="ko-KR" dirty="0"/>
              <a:t> </a:t>
            </a:r>
            <a:r>
              <a:rPr lang="ko-KR" altLang="ko-KR" dirty="0" err="1"/>
              <a:t>direction</a:t>
            </a:r>
            <a:r>
              <a:rPr lang="ko-KR" altLang="ko-KR" dirty="0"/>
              <a:t>. </a:t>
            </a:r>
            <a:endParaRPr lang="en-US" altLang="ko-KR" dirty="0"/>
          </a:p>
          <a:p>
            <a:pPr latinLnBrk="1"/>
            <a:r>
              <a:rPr lang="ko-KR" altLang="ko-KR" dirty="0" err="1"/>
              <a:t>Then</a:t>
            </a:r>
            <a:r>
              <a:rPr lang="ko-KR" altLang="ko-KR" dirty="0"/>
              <a:t>: </a:t>
            </a:r>
            <a:r>
              <a:rPr lang="ko-KR" altLang="ko-KR" dirty="0" err="1"/>
              <a:t>where</a:t>
            </a:r>
            <a:r>
              <a:rPr lang="ko-KR" altLang="ko-KR" dirty="0"/>
              <a:t> </a:t>
            </a:r>
            <a:r>
              <a:rPr lang="ko-KR" altLang="ko-KR" dirty="0" err="1"/>
              <a:t>are</a:t>
            </a:r>
            <a:r>
              <a:rPr lang="ko-KR" altLang="ko-KR" dirty="0"/>
              <a:t> </a:t>
            </a:r>
            <a:r>
              <a:rPr lang="ko-KR" altLang="ko-KR" dirty="0" err="1"/>
              <a:t>the</a:t>
            </a:r>
            <a:r>
              <a:rPr lang="ko-KR" altLang="ko-KR" dirty="0"/>
              <a:t> </a:t>
            </a:r>
            <a:r>
              <a:rPr lang="ko-KR" altLang="ko-KR" dirty="0" err="1"/>
              <a:t>canal</a:t>
            </a:r>
            <a:r>
              <a:rPr lang="ko-KR" altLang="ko-KR" dirty="0"/>
              <a:t> </a:t>
            </a:r>
            <a:r>
              <a:rPr lang="ko-KR" altLang="ko-KR" dirty="0" err="1"/>
              <a:t>orifices</a:t>
            </a:r>
            <a:r>
              <a:rPr lang="ko-KR" altLang="ko-KR" dirty="0"/>
              <a:t>? </a:t>
            </a:r>
            <a:endParaRPr lang="en-US" altLang="ko-KR" dirty="0"/>
          </a:p>
          <a:p>
            <a:pPr latinLnBrk="1"/>
            <a:r>
              <a:rPr lang="en-US" altLang="ko-KR" dirty="0"/>
              <a:t>T</a:t>
            </a:r>
            <a:r>
              <a:rPr lang="ko-KR" altLang="ko-KR" dirty="0" err="1"/>
              <a:t>he</a:t>
            </a:r>
            <a:r>
              <a:rPr lang="ko-KR" altLang="ko-KR" dirty="0"/>
              <a:t> </a:t>
            </a:r>
            <a:r>
              <a:rPr lang="ko-KR" altLang="ko-KR" dirty="0" err="1"/>
              <a:t>student</a:t>
            </a:r>
            <a:r>
              <a:rPr lang="ko-KR" altLang="ko-KR" dirty="0"/>
              <a:t> </a:t>
            </a:r>
            <a:r>
              <a:rPr lang="ko-KR" altLang="ko-KR" dirty="0" err="1"/>
              <a:t>has</a:t>
            </a:r>
            <a:r>
              <a:rPr lang="ko-KR" altLang="ko-KR" dirty="0"/>
              <a:t> </a:t>
            </a:r>
            <a:r>
              <a:rPr lang="ko-KR" altLang="ko-KR" dirty="0" err="1"/>
              <a:t>to</a:t>
            </a:r>
            <a:r>
              <a:rPr lang="ko-KR" altLang="ko-KR" dirty="0"/>
              <a:t> </a:t>
            </a:r>
            <a:r>
              <a:rPr lang="ko-KR" altLang="ko-KR" dirty="0" err="1"/>
              <a:t>predict</a:t>
            </a:r>
            <a:r>
              <a:rPr lang="ko-KR" altLang="ko-KR" dirty="0"/>
              <a:t> </a:t>
            </a:r>
            <a:r>
              <a:rPr lang="ko-KR" altLang="ko-KR" dirty="0" err="1"/>
              <a:t>them</a:t>
            </a:r>
            <a:r>
              <a:rPr lang="ko-KR" altLang="ko-KR" dirty="0"/>
              <a:t> — </a:t>
            </a:r>
            <a:r>
              <a:rPr lang="ko-KR" altLang="ko-KR" dirty="0" err="1"/>
              <a:t>by</a:t>
            </a:r>
            <a:r>
              <a:rPr lang="ko-KR" altLang="ko-KR" dirty="0"/>
              <a:t> </a:t>
            </a:r>
            <a:r>
              <a:rPr lang="ko-KR" altLang="ko-KR" dirty="0" err="1"/>
              <a:t>drawing</a:t>
            </a:r>
            <a:r>
              <a:rPr lang="ko-KR" altLang="ko-KR" dirty="0"/>
              <a:t> </a:t>
            </a:r>
            <a:r>
              <a:rPr lang="ko-KR" altLang="ko-KR" dirty="0" err="1"/>
              <a:t>the</a:t>
            </a:r>
            <a:r>
              <a:rPr lang="ko-KR" altLang="ko-KR" dirty="0"/>
              <a:t> </a:t>
            </a:r>
            <a:r>
              <a:rPr lang="ko-KR" altLang="ko-KR" dirty="0" err="1"/>
              <a:t>internal</a:t>
            </a:r>
            <a:r>
              <a:rPr lang="ko-KR" altLang="ko-KR" dirty="0"/>
              <a:t> </a:t>
            </a:r>
            <a:r>
              <a:rPr lang="ko-KR" altLang="ko-KR" dirty="0" err="1"/>
              <a:t>anatomy</a:t>
            </a:r>
            <a:r>
              <a:rPr lang="ko-KR" altLang="ko-KR" dirty="0"/>
              <a:t>. </a:t>
            </a:r>
            <a:endParaRPr lang="en-US" altLang="ko-KR" dirty="0"/>
          </a:p>
          <a:p>
            <a:pPr latinLnBrk="1"/>
            <a:r>
              <a:rPr lang="ko-KR" altLang="ko-KR" dirty="0"/>
              <a:t>And </a:t>
            </a:r>
            <a:r>
              <a:rPr lang="ko-KR" altLang="ko-KR" dirty="0" err="1"/>
              <a:t>then</a:t>
            </a:r>
            <a:r>
              <a:rPr lang="ko-KR" altLang="ko-KR" dirty="0"/>
              <a:t>, </a:t>
            </a:r>
            <a:r>
              <a:rPr lang="ko-KR" altLang="ko-KR" dirty="0" err="1"/>
              <a:t>the</a:t>
            </a:r>
            <a:r>
              <a:rPr lang="ko-KR" altLang="ko-KR" dirty="0"/>
              <a:t> </a:t>
            </a:r>
            <a:r>
              <a:rPr lang="ko-KR" altLang="ko-KR" dirty="0" err="1"/>
              <a:t>outline</a:t>
            </a:r>
            <a:r>
              <a:rPr lang="ko-KR" altLang="ko-KR" dirty="0"/>
              <a:t> of </a:t>
            </a:r>
            <a:r>
              <a:rPr lang="ko-KR" altLang="ko-KR" dirty="0" err="1"/>
              <a:t>the</a:t>
            </a:r>
            <a:r>
              <a:rPr lang="ko-KR" altLang="ko-KR" dirty="0"/>
              <a:t> </a:t>
            </a:r>
            <a:r>
              <a:rPr lang="ko-KR" altLang="ko-KR" dirty="0" err="1"/>
              <a:t>access</a:t>
            </a:r>
            <a:r>
              <a:rPr lang="ko-KR" altLang="ko-KR" dirty="0"/>
              <a:t> </a:t>
            </a:r>
            <a:r>
              <a:rPr lang="ko-KR" altLang="ko-KR" dirty="0" err="1"/>
              <a:t>cavity</a:t>
            </a:r>
            <a:r>
              <a:rPr lang="ko-KR" altLang="ko-KR" dirty="0"/>
              <a:t>. </a:t>
            </a:r>
            <a:endParaRPr lang="en-US" altLang="ko-KR" dirty="0"/>
          </a:p>
          <a:p>
            <a:pPr latinLnBrk="1"/>
            <a:r>
              <a:rPr lang="ko-KR" altLang="ko-KR" dirty="0" err="1"/>
              <a:t>Now</a:t>
            </a:r>
            <a:r>
              <a:rPr lang="ko-KR" altLang="ko-KR" dirty="0"/>
              <a:t> </a:t>
            </a:r>
            <a:r>
              <a:rPr lang="ko-KR" altLang="ko-KR" dirty="0" err="1"/>
              <a:t>the</a:t>
            </a:r>
            <a:r>
              <a:rPr lang="ko-KR" altLang="ko-KR" dirty="0"/>
              <a:t> </a:t>
            </a:r>
            <a:r>
              <a:rPr lang="ko-KR" altLang="ko-KR" dirty="0" err="1"/>
              <a:t>app</a:t>
            </a:r>
            <a:r>
              <a:rPr lang="ko-KR" altLang="ko-KR" dirty="0"/>
              <a:t> </a:t>
            </a:r>
            <a:r>
              <a:rPr lang="ko-KR" altLang="ko-KR" dirty="0" err="1"/>
              <a:t>checks</a:t>
            </a:r>
            <a:r>
              <a:rPr lang="ko-KR" altLang="ko-KR" dirty="0"/>
              <a:t> </a:t>
            </a:r>
            <a:r>
              <a:rPr lang="ko-KR" altLang="ko-KR" dirty="0" err="1"/>
              <a:t>the</a:t>
            </a:r>
            <a:r>
              <a:rPr lang="ko-KR" altLang="ko-KR" dirty="0"/>
              <a:t> </a:t>
            </a:r>
            <a:r>
              <a:rPr lang="ko-KR" altLang="ko-KR" dirty="0" err="1"/>
              <a:t>plan</a:t>
            </a:r>
            <a:r>
              <a:rPr lang="ko-KR" altLang="ko-KR" dirty="0"/>
              <a:t>. </a:t>
            </a:r>
            <a:endParaRPr lang="en-US" altLang="ko-KR" dirty="0"/>
          </a:p>
          <a:p>
            <a:pPr latinLnBrk="1"/>
            <a:r>
              <a:rPr lang="ko-KR" altLang="ko-KR" dirty="0" err="1"/>
              <a:t>It</a:t>
            </a:r>
            <a:r>
              <a:rPr lang="ko-KR" altLang="ko-KR" dirty="0"/>
              <a:t> </a:t>
            </a:r>
            <a:r>
              <a:rPr lang="ko-KR" altLang="ko-KR" dirty="0" err="1"/>
              <a:t>reveals</a:t>
            </a:r>
            <a:r>
              <a:rPr lang="ko-KR" altLang="ko-KR" dirty="0"/>
              <a:t> </a:t>
            </a:r>
            <a:r>
              <a:rPr lang="ko-KR" altLang="ko-KR" dirty="0" err="1"/>
              <a:t>the</a:t>
            </a:r>
            <a:r>
              <a:rPr lang="ko-KR" altLang="ko-KR" dirty="0"/>
              <a:t> </a:t>
            </a:r>
            <a:r>
              <a:rPr lang="ko-KR" altLang="ko-KR" dirty="0" err="1"/>
              <a:t>internal</a:t>
            </a:r>
            <a:r>
              <a:rPr lang="ko-KR" altLang="ko-KR" dirty="0"/>
              <a:t> </a:t>
            </a:r>
            <a:r>
              <a:rPr lang="ko-KR" altLang="ko-KR" dirty="0" err="1"/>
              <a:t>structure</a:t>
            </a:r>
            <a:r>
              <a:rPr lang="ko-KR" altLang="ko-KR" dirty="0"/>
              <a:t>. </a:t>
            </a:r>
            <a:endParaRPr lang="en-US" altLang="ko-KR" dirty="0"/>
          </a:p>
          <a:p>
            <a:pPr latinLnBrk="1"/>
            <a:r>
              <a:rPr lang="ko-KR" altLang="ko-KR" dirty="0"/>
              <a:t>The </a:t>
            </a:r>
            <a:r>
              <a:rPr lang="ko-KR" altLang="ko-KR" dirty="0" err="1"/>
              <a:t>ideal</a:t>
            </a:r>
            <a:r>
              <a:rPr lang="ko-KR" altLang="ko-KR" dirty="0"/>
              <a:t> </a:t>
            </a:r>
            <a:r>
              <a:rPr lang="ko-KR" altLang="ko-KR" dirty="0" err="1"/>
              <a:t>cavity</a:t>
            </a:r>
            <a:r>
              <a:rPr lang="ko-KR" altLang="ko-KR" dirty="0"/>
              <a:t> </a:t>
            </a:r>
            <a:r>
              <a:rPr lang="ko-KR" altLang="ko-KR" dirty="0" err="1"/>
              <a:t>appears</a:t>
            </a:r>
            <a:r>
              <a:rPr lang="ko-KR" altLang="ko-KR" dirty="0"/>
              <a:t> </a:t>
            </a:r>
            <a:r>
              <a:rPr lang="ko-KR" altLang="ko-KR" dirty="0" err="1"/>
              <a:t>on</a:t>
            </a:r>
            <a:r>
              <a:rPr lang="ko-KR" altLang="ko-KR" dirty="0"/>
              <a:t> </a:t>
            </a:r>
            <a:r>
              <a:rPr lang="ko-KR" altLang="ko-KR" dirty="0" err="1"/>
              <a:t>top</a:t>
            </a:r>
            <a:r>
              <a:rPr lang="ko-KR" altLang="ko-KR" dirty="0"/>
              <a:t> of </a:t>
            </a:r>
            <a:r>
              <a:rPr lang="ko-KR" altLang="ko-KR" dirty="0" err="1"/>
              <a:t>the</a:t>
            </a:r>
            <a:r>
              <a:rPr lang="ko-KR" altLang="ko-KR" dirty="0"/>
              <a:t> </a:t>
            </a:r>
            <a:r>
              <a:rPr lang="ko-KR" altLang="ko-KR" dirty="0" err="1"/>
              <a:t>student's</a:t>
            </a:r>
            <a:r>
              <a:rPr lang="ko-KR" altLang="ko-KR" dirty="0"/>
              <a:t> </a:t>
            </a:r>
            <a:r>
              <a:rPr lang="ko-KR" altLang="ko-KR" dirty="0" err="1"/>
              <a:t>own</a:t>
            </a:r>
            <a:r>
              <a:rPr lang="ko-KR" altLang="ko-KR" dirty="0"/>
              <a:t>. </a:t>
            </a:r>
            <a:endParaRPr lang="en-US" altLang="ko-KR" dirty="0"/>
          </a:p>
          <a:p>
            <a:pPr latinLnBrk="1"/>
            <a:r>
              <a:rPr lang="ko-KR" altLang="ko-KR" dirty="0"/>
              <a:t>And </a:t>
            </a:r>
            <a:r>
              <a:rPr lang="ko-KR" altLang="ko-KR" dirty="0" err="1"/>
              <a:t>finally</a:t>
            </a:r>
            <a:r>
              <a:rPr lang="ko-KR" altLang="ko-KR" dirty="0"/>
              <a:t>, </a:t>
            </a:r>
            <a:r>
              <a:rPr lang="ko-KR" altLang="ko-KR" dirty="0" err="1"/>
              <a:t>the</a:t>
            </a:r>
            <a:r>
              <a:rPr lang="ko-KR" altLang="ko-KR" dirty="0"/>
              <a:t> </a:t>
            </a:r>
            <a:r>
              <a:rPr lang="ko-KR" altLang="ko-KR" dirty="0" err="1"/>
              <a:t>file</a:t>
            </a:r>
            <a:r>
              <a:rPr lang="ko-KR" altLang="ko-KR" dirty="0"/>
              <a:t> </a:t>
            </a:r>
            <a:r>
              <a:rPr lang="ko-KR" altLang="ko-KR" dirty="0" err="1"/>
              <a:t>goes</a:t>
            </a:r>
            <a:r>
              <a:rPr lang="ko-KR" altLang="ko-KR" dirty="0"/>
              <a:t> </a:t>
            </a:r>
            <a:r>
              <a:rPr lang="ko-KR" altLang="ko-KR" dirty="0" err="1"/>
              <a:t>in</a:t>
            </a:r>
            <a:r>
              <a:rPr lang="ko-KR" altLang="ko-KR" dirty="0"/>
              <a:t>. </a:t>
            </a:r>
            <a:endParaRPr lang="en-US" altLang="ko-KR" dirty="0"/>
          </a:p>
          <a:p>
            <a:pPr latinLnBrk="1"/>
            <a:r>
              <a:rPr lang="ko-KR" altLang="ko-KR" dirty="0" err="1"/>
              <a:t>So</a:t>
            </a:r>
            <a:r>
              <a:rPr lang="ko-KR" altLang="ko-KR" dirty="0"/>
              <a:t> </a:t>
            </a:r>
            <a:r>
              <a:rPr lang="ko-KR" altLang="ko-KR" dirty="0" err="1"/>
              <a:t>we</a:t>
            </a:r>
            <a:r>
              <a:rPr lang="ko-KR" altLang="ko-KR" dirty="0"/>
              <a:t> </a:t>
            </a:r>
            <a:r>
              <a:rPr lang="ko-KR" altLang="ko-KR" dirty="0" err="1"/>
              <a:t>are</a:t>
            </a:r>
            <a:r>
              <a:rPr lang="ko-KR" altLang="ko-KR" dirty="0"/>
              <a:t> </a:t>
            </a:r>
            <a:r>
              <a:rPr lang="ko-KR" altLang="ko-KR" dirty="0" err="1"/>
              <a:t>not</a:t>
            </a:r>
            <a:r>
              <a:rPr lang="ko-KR" altLang="ko-KR" dirty="0"/>
              <a:t> </a:t>
            </a:r>
            <a:r>
              <a:rPr lang="ko-KR" altLang="ko-KR" dirty="0" err="1"/>
              <a:t>training</a:t>
            </a:r>
            <a:r>
              <a:rPr lang="ko-KR" altLang="ko-KR" dirty="0"/>
              <a:t> </a:t>
            </a:r>
            <a:r>
              <a:rPr lang="ko-KR" altLang="ko-KR" dirty="0" err="1"/>
              <a:t>the</a:t>
            </a:r>
            <a:r>
              <a:rPr lang="ko-KR" altLang="ko-KR" dirty="0"/>
              <a:t> </a:t>
            </a:r>
            <a:r>
              <a:rPr lang="ko-KR" altLang="ko-KR" dirty="0" err="1"/>
              <a:t>hand</a:t>
            </a:r>
            <a:r>
              <a:rPr lang="ko-KR" altLang="ko-KR" dirty="0"/>
              <a:t> </a:t>
            </a:r>
            <a:r>
              <a:rPr lang="ko-KR" altLang="ko-KR" dirty="0" err="1"/>
              <a:t>here</a:t>
            </a:r>
            <a:r>
              <a:rPr lang="ko-KR" altLang="ko-KR" dirty="0"/>
              <a:t>. </a:t>
            </a:r>
            <a:endParaRPr lang="en-US" altLang="ko-KR" dirty="0"/>
          </a:p>
          <a:p>
            <a:pPr latinLnBrk="1"/>
            <a:r>
              <a:rPr lang="ko-KR" altLang="ko-KR" dirty="0" err="1"/>
              <a:t>We</a:t>
            </a:r>
            <a:r>
              <a:rPr lang="ko-KR" altLang="ko-KR" dirty="0"/>
              <a:t> </a:t>
            </a:r>
            <a:r>
              <a:rPr lang="ko-KR" altLang="ko-KR" dirty="0" err="1"/>
              <a:t>are</a:t>
            </a:r>
            <a:r>
              <a:rPr lang="ko-KR" altLang="ko-KR" dirty="0"/>
              <a:t> </a:t>
            </a:r>
            <a:r>
              <a:rPr lang="ko-KR" altLang="ko-KR" dirty="0" err="1"/>
              <a:t>training</a:t>
            </a:r>
            <a:r>
              <a:rPr lang="ko-KR" altLang="ko-KR" dirty="0"/>
              <a:t> </a:t>
            </a:r>
            <a:r>
              <a:rPr lang="ko-KR" altLang="ko-KR" dirty="0" err="1"/>
              <a:t>the</a:t>
            </a:r>
            <a:r>
              <a:rPr lang="ko-KR" altLang="ko-KR" dirty="0"/>
              <a:t> </a:t>
            </a:r>
            <a:r>
              <a:rPr lang="ko-KR" altLang="ko-KR" dirty="0" err="1"/>
              <a:t>judgement</a:t>
            </a:r>
            <a:r>
              <a:rPr lang="ko-KR" altLang="ko-KR" dirty="0"/>
              <a:t> </a:t>
            </a:r>
            <a:r>
              <a:rPr lang="ko-KR" altLang="ko-KR" dirty="0" err="1"/>
              <a:t>that</a:t>
            </a:r>
            <a:r>
              <a:rPr lang="ko-KR" altLang="ko-KR" dirty="0"/>
              <a:t> </a:t>
            </a:r>
            <a:r>
              <a:rPr lang="ko-KR" altLang="ko-KR" dirty="0" err="1"/>
              <a:t>comes</a:t>
            </a:r>
            <a:r>
              <a:rPr lang="ko-KR" altLang="ko-KR" dirty="0"/>
              <a:t> </a:t>
            </a:r>
            <a:r>
              <a:rPr lang="ko-KR" altLang="ko-KR" dirty="0" err="1"/>
              <a:t>before</a:t>
            </a:r>
            <a:r>
              <a:rPr lang="ko-KR" altLang="ko-KR" dirty="0"/>
              <a:t> </a:t>
            </a:r>
            <a:r>
              <a:rPr lang="ko-KR" altLang="ko-KR" dirty="0" err="1"/>
              <a:t>the</a:t>
            </a:r>
            <a:r>
              <a:rPr lang="ko-KR" altLang="ko-KR" dirty="0"/>
              <a:t> </a:t>
            </a:r>
            <a:r>
              <a:rPr lang="ko-KR" altLang="ko-KR" dirty="0" err="1"/>
              <a:t>hand</a:t>
            </a:r>
            <a:r>
              <a:rPr lang="ko-KR" altLang="ko-KR" dirty="0"/>
              <a:t>.</a:t>
            </a:r>
            <a:endParaRPr lang="en-US" altLang="ko-KR" dirty="0"/>
          </a:p>
          <a:p>
            <a:pPr latinLnBrk="1"/>
            <a:endParaRPr lang="en-US" altLang="ko-KR" dirty="0"/>
          </a:p>
          <a:p>
            <a:pPr latinLnBrk="1"/>
            <a:r>
              <a:rPr lang="en-US" altLang="ko-KR" dirty="0"/>
              <a:t>------------------------</a:t>
            </a:r>
          </a:p>
          <a:p>
            <a:pPr latinLnBrk="1"/>
            <a:r>
              <a:rPr lang="en-US" dirty="0"/>
              <a:t>
• 브리지 한 줄: “So we built a tool to train exactly this — Dental EndoMaster.”
• 30초 영상 재생: 학생이 직접 3D 치아를 파보고, 돌리고, 결과를 즉시 확인.
• 재생 전후로 한두 문장으로 자연스럽게 연결. ※ 실제 영상 파일 삽입.</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err="1"/>
              <a:t>Then</a:t>
            </a:r>
            <a:r>
              <a:rPr lang="ko-KR" altLang="ko-KR" dirty="0"/>
              <a:t> </a:t>
            </a:r>
            <a:r>
              <a:rPr lang="ko-KR" altLang="ko-KR" dirty="0" err="1"/>
              <a:t>something</a:t>
            </a:r>
            <a:r>
              <a:rPr lang="ko-KR" altLang="ko-KR" dirty="0"/>
              <a:t> </a:t>
            </a:r>
            <a:r>
              <a:rPr lang="ko-KR" altLang="ko-KR" dirty="0" err="1"/>
              <a:t>happened</a:t>
            </a:r>
            <a:r>
              <a:rPr lang="ko-KR" altLang="ko-KR" dirty="0"/>
              <a:t> </a:t>
            </a:r>
            <a:r>
              <a:rPr lang="ko-KR" altLang="ko-KR" dirty="0" err="1"/>
              <a:t>that</a:t>
            </a:r>
            <a:r>
              <a:rPr lang="ko-KR" altLang="ko-KR" dirty="0"/>
              <a:t> </a:t>
            </a:r>
            <a:r>
              <a:rPr lang="ko-KR" altLang="ko-KR" dirty="0" err="1"/>
              <a:t>we</a:t>
            </a:r>
            <a:r>
              <a:rPr lang="ko-KR" altLang="ko-KR" dirty="0"/>
              <a:t> </a:t>
            </a:r>
            <a:r>
              <a:rPr lang="ko-KR" altLang="ko-KR" dirty="0" err="1"/>
              <a:t>did</a:t>
            </a:r>
            <a:r>
              <a:rPr lang="ko-KR" altLang="ko-KR" dirty="0"/>
              <a:t> </a:t>
            </a:r>
            <a:r>
              <a:rPr lang="ko-KR" altLang="ko-KR" dirty="0" err="1"/>
              <a:t>not</a:t>
            </a:r>
            <a:r>
              <a:rPr lang="ko-KR" altLang="ko-KR" dirty="0"/>
              <a:t> </a:t>
            </a:r>
            <a:r>
              <a:rPr lang="ko-KR" altLang="ko-KR" dirty="0" err="1"/>
              <a:t>expect</a:t>
            </a:r>
            <a:r>
              <a:rPr lang="ko-KR" altLang="ko-KR" dirty="0"/>
              <a:t>. </a:t>
            </a:r>
            <a:endParaRPr lang="en-US" altLang="ko-KR" dirty="0"/>
          </a:p>
          <a:p>
            <a:r>
              <a:rPr lang="ko-KR" altLang="ko-KR" dirty="0" err="1"/>
              <a:t>An</a:t>
            </a:r>
            <a:r>
              <a:rPr lang="ko-KR" altLang="ko-KR" dirty="0"/>
              <a:t> </a:t>
            </a:r>
            <a:r>
              <a:rPr lang="ko-KR" altLang="ko-KR" dirty="0" err="1"/>
              <a:t>independent</a:t>
            </a:r>
            <a:r>
              <a:rPr lang="ko-KR" altLang="ko-KR" dirty="0"/>
              <a:t> </a:t>
            </a:r>
            <a:r>
              <a:rPr lang="ko-KR" altLang="ko-KR" dirty="0" err="1"/>
              <a:t>research</a:t>
            </a:r>
            <a:r>
              <a:rPr lang="ko-KR" altLang="ko-KR" dirty="0"/>
              <a:t> </a:t>
            </a:r>
            <a:r>
              <a:rPr lang="ko-KR" altLang="ko-KR" dirty="0" err="1"/>
              <a:t>group</a:t>
            </a:r>
            <a:r>
              <a:rPr lang="ko-KR" altLang="ko-KR" dirty="0"/>
              <a:t> </a:t>
            </a:r>
            <a:r>
              <a:rPr lang="ko-KR" altLang="ko-KR" dirty="0" err="1"/>
              <a:t>tested</a:t>
            </a:r>
            <a:r>
              <a:rPr lang="ko-KR" altLang="ko-KR" dirty="0"/>
              <a:t> </a:t>
            </a:r>
            <a:r>
              <a:rPr lang="ko-KR" altLang="ko-KR" dirty="0" err="1"/>
              <a:t>our</a:t>
            </a:r>
            <a:r>
              <a:rPr lang="ko-KR" altLang="ko-KR" dirty="0"/>
              <a:t> </a:t>
            </a:r>
            <a:r>
              <a:rPr lang="ko-KR" altLang="ko-KR" dirty="0" err="1"/>
              <a:t>app</a:t>
            </a:r>
            <a:r>
              <a:rPr lang="en-US" altLang="ko-KR" dirty="0"/>
              <a:t> with VR-haptic simulator</a:t>
            </a:r>
            <a:r>
              <a:rPr lang="ko-KR" altLang="ko-KR" dirty="0"/>
              <a:t> </a:t>
            </a:r>
            <a:r>
              <a:rPr lang="ko-KR" altLang="ko-KR" dirty="0" err="1"/>
              <a:t>in</a:t>
            </a:r>
            <a:r>
              <a:rPr lang="ko-KR" altLang="ko-KR" dirty="0"/>
              <a:t> </a:t>
            </a:r>
            <a:r>
              <a:rPr lang="ko-KR" altLang="ko-KR" dirty="0" err="1"/>
              <a:t>a</a:t>
            </a:r>
            <a:r>
              <a:rPr lang="ko-KR" altLang="ko-KR" dirty="0"/>
              <a:t> </a:t>
            </a:r>
            <a:r>
              <a:rPr lang="ko-KR" altLang="ko-KR" dirty="0" err="1"/>
              <a:t>randomised</a:t>
            </a:r>
            <a:r>
              <a:rPr lang="ko-KR" altLang="ko-KR" dirty="0"/>
              <a:t> </a:t>
            </a:r>
            <a:r>
              <a:rPr lang="ko-KR" altLang="ko-KR" dirty="0" err="1"/>
              <a:t>clinical</a:t>
            </a:r>
            <a:r>
              <a:rPr lang="ko-KR" altLang="ko-KR" dirty="0"/>
              <a:t> </a:t>
            </a:r>
            <a:r>
              <a:rPr lang="ko-KR" altLang="ko-KR" dirty="0" err="1"/>
              <a:t>trial</a:t>
            </a:r>
            <a:r>
              <a:rPr lang="ko-KR" altLang="ko-KR" dirty="0"/>
              <a:t>. </a:t>
            </a:r>
            <a:endParaRPr lang="en-US" altLang="ko-KR" dirty="0"/>
          </a:p>
          <a:p>
            <a:r>
              <a:rPr lang="ko-KR" altLang="ko-KR" dirty="0" err="1"/>
              <a:t>with</a:t>
            </a:r>
            <a:r>
              <a:rPr lang="ko-KR" altLang="ko-KR" dirty="0"/>
              <a:t> </a:t>
            </a:r>
            <a:r>
              <a:rPr lang="en-US" altLang="ko-KR" dirty="0"/>
              <a:t>4</a:t>
            </a:r>
            <a:r>
              <a:rPr lang="en-US" altLang="ko-KR" baseline="30000" dirty="0"/>
              <a:t>th</a:t>
            </a:r>
            <a:r>
              <a:rPr lang="en-US" altLang="ko-KR" dirty="0"/>
              <a:t>  </a:t>
            </a:r>
            <a:r>
              <a:rPr lang="ko-KR" altLang="ko-KR" dirty="0" err="1"/>
              <a:t>year</a:t>
            </a:r>
            <a:r>
              <a:rPr lang="ko-KR" altLang="ko-KR" dirty="0"/>
              <a:t> </a:t>
            </a:r>
            <a:r>
              <a:rPr lang="ko-KR" altLang="ko-KR" dirty="0" err="1"/>
              <a:t>students</a:t>
            </a:r>
            <a:r>
              <a:rPr lang="ko-KR" altLang="ko-KR" dirty="0"/>
              <a:t>, </a:t>
            </a:r>
            <a:r>
              <a:rPr lang="ko-KR" altLang="ko-KR" dirty="0" err="1"/>
              <a:t>treating</a:t>
            </a:r>
            <a:r>
              <a:rPr lang="ko-KR" altLang="ko-KR" dirty="0"/>
              <a:t> </a:t>
            </a:r>
            <a:r>
              <a:rPr lang="ko-KR" altLang="ko-KR" dirty="0" err="1"/>
              <a:t>their</a:t>
            </a:r>
            <a:r>
              <a:rPr lang="ko-KR" altLang="ko-KR" dirty="0"/>
              <a:t> </a:t>
            </a:r>
            <a:r>
              <a:rPr lang="ko-KR" altLang="ko-KR" dirty="0" err="1"/>
              <a:t>first</a:t>
            </a:r>
            <a:r>
              <a:rPr lang="ko-KR" altLang="ko-KR" dirty="0"/>
              <a:t> </a:t>
            </a:r>
            <a:r>
              <a:rPr lang="ko-KR" altLang="ko-KR" dirty="0" err="1"/>
              <a:t>real</a:t>
            </a:r>
            <a:r>
              <a:rPr lang="ko-KR" altLang="ko-KR" dirty="0"/>
              <a:t> </a:t>
            </a:r>
            <a:r>
              <a:rPr lang="ko-KR" altLang="ko-KR" dirty="0" err="1"/>
              <a:t>patient</a:t>
            </a:r>
            <a:r>
              <a:rPr lang="ko-KR" altLang="ko-KR" dirty="0"/>
              <a:t>. </a:t>
            </a:r>
            <a:endParaRPr lang="en-US" altLang="ko-KR" dirty="0"/>
          </a:p>
          <a:p>
            <a:r>
              <a:rPr lang="ko-KR" altLang="ko-KR" dirty="0"/>
              <a:t>The </a:t>
            </a:r>
            <a:r>
              <a:rPr lang="ko-KR" altLang="ko-KR" dirty="0" err="1"/>
              <a:t>results</a:t>
            </a:r>
            <a:r>
              <a:rPr lang="ko-KR" altLang="ko-KR" dirty="0"/>
              <a:t> </a:t>
            </a:r>
            <a:r>
              <a:rPr lang="ko-KR" altLang="ko-KR" dirty="0" err="1"/>
              <a:t>were</a:t>
            </a:r>
            <a:r>
              <a:rPr lang="ko-KR" altLang="ko-KR" dirty="0"/>
              <a:t> </a:t>
            </a:r>
            <a:r>
              <a:rPr lang="ko-KR" altLang="ko-KR" dirty="0" err="1"/>
              <a:t>encouraging</a:t>
            </a:r>
            <a:r>
              <a:rPr lang="ko-KR" altLang="ko-KR" dirty="0"/>
              <a:t>. </a:t>
            </a:r>
            <a:endParaRPr lang="en-US" altLang="ko-KR" dirty="0"/>
          </a:p>
          <a:p>
            <a:r>
              <a:rPr lang="ko-KR" altLang="ko-KR" dirty="0" err="1"/>
              <a:t>Students</a:t>
            </a:r>
            <a:r>
              <a:rPr lang="ko-KR" altLang="ko-KR" dirty="0"/>
              <a:t> </a:t>
            </a:r>
            <a:r>
              <a:rPr lang="ko-KR" altLang="ko-KR" dirty="0" err="1"/>
              <a:t>who</a:t>
            </a:r>
            <a:r>
              <a:rPr lang="ko-KR" altLang="ko-KR" dirty="0"/>
              <a:t> </a:t>
            </a:r>
            <a:r>
              <a:rPr lang="ko-KR" altLang="ko-KR" dirty="0" err="1"/>
              <a:t>trained</a:t>
            </a:r>
            <a:r>
              <a:rPr lang="ko-KR" altLang="ko-KR" dirty="0"/>
              <a:t> </a:t>
            </a:r>
            <a:r>
              <a:rPr lang="ko-KR" altLang="ko-KR" dirty="0" err="1"/>
              <a:t>with</a:t>
            </a:r>
            <a:r>
              <a:rPr lang="ko-KR" altLang="ko-KR" dirty="0"/>
              <a:t> </a:t>
            </a:r>
            <a:r>
              <a:rPr lang="ko-KR" altLang="ko-KR" dirty="0" err="1"/>
              <a:t>the</a:t>
            </a:r>
            <a:r>
              <a:rPr lang="ko-KR" altLang="ko-KR" dirty="0"/>
              <a:t> </a:t>
            </a:r>
            <a:r>
              <a:rPr lang="ko-KR" altLang="ko-KR" dirty="0" err="1"/>
              <a:t>app</a:t>
            </a:r>
            <a:r>
              <a:rPr lang="ko-KR" altLang="ko-KR" dirty="0"/>
              <a:t> </a:t>
            </a:r>
            <a:r>
              <a:rPr lang="ko-KR" altLang="ko-KR" dirty="0" err="1"/>
              <a:t>scored</a:t>
            </a:r>
            <a:r>
              <a:rPr lang="ko-KR" altLang="ko-KR" dirty="0"/>
              <a:t> </a:t>
            </a:r>
            <a:r>
              <a:rPr lang="ko-KR" altLang="ko-KR" dirty="0" err="1"/>
              <a:t>higher</a:t>
            </a:r>
            <a:r>
              <a:rPr lang="ko-KR" altLang="ko-KR" dirty="0"/>
              <a:t> </a:t>
            </a:r>
            <a:r>
              <a:rPr lang="ko-KR" altLang="ko-KR" dirty="0" err="1"/>
              <a:t>than</a:t>
            </a:r>
            <a:r>
              <a:rPr lang="ko-KR" altLang="ko-KR" dirty="0"/>
              <a:t> </a:t>
            </a:r>
            <a:r>
              <a:rPr lang="ko-KR" altLang="ko-KR" dirty="0" err="1"/>
              <a:t>the</a:t>
            </a:r>
            <a:r>
              <a:rPr lang="ko-KR" altLang="ko-KR" dirty="0"/>
              <a:t> </a:t>
            </a:r>
            <a:r>
              <a:rPr lang="ko-KR" altLang="ko-KR" dirty="0" err="1"/>
              <a:t>control</a:t>
            </a:r>
            <a:r>
              <a:rPr lang="ko-KR" altLang="ko-KR" dirty="0"/>
              <a:t> </a:t>
            </a:r>
            <a:r>
              <a:rPr lang="ko-KR" altLang="ko-KR" dirty="0" err="1"/>
              <a:t>group</a:t>
            </a:r>
            <a:r>
              <a:rPr lang="ko-KR" altLang="ko-KR" dirty="0"/>
              <a:t> </a:t>
            </a:r>
            <a:endParaRPr lang="en-US" altLang="ko-KR" dirty="0"/>
          </a:p>
          <a:p>
            <a:r>
              <a:rPr lang="ko-KR" altLang="ko-KR" dirty="0"/>
              <a:t>— </a:t>
            </a:r>
            <a:r>
              <a:rPr lang="ko-KR" altLang="ko-KR" dirty="0" err="1"/>
              <a:t>five</a:t>
            </a:r>
            <a:r>
              <a:rPr lang="ko-KR" altLang="ko-KR" dirty="0"/>
              <a:t> and </a:t>
            </a:r>
            <a:r>
              <a:rPr lang="ko-KR" altLang="ko-KR" dirty="0" err="1"/>
              <a:t>a</a:t>
            </a:r>
            <a:r>
              <a:rPr lang="ko-KR" altLang="ko-KR" dirty="0"/>
              <a:t> </a:t>
            </a:r>
            <a:r>
              <a:rPr lang="ko-KR" altLang="ko-KR" dirty="0" err="1"/>
              <a:t>half</a:t>
            </a:r>
            <a:r>
              <a:rPr lang="ko-KR" altLang="ko-KR" dirty="0"/>
              <a:t> </a:t>
            </a:r>
            <a:r>
              <a:rPr lang="ko-KR" altLang="ko-KR" dirty="0" err="1"/>
              <a:t>points</a:t>
            </a:r>
            <a:r>
              <a:rPr lang="ko-KR" altLang="ko-KR" dirty="0"/>
              <a:t> — and </a:t>
            </a:r>
            <a:r>
              <a:rPr lang="ko-KR" altLang="ko-KR" dirty="0" err="1"/>
              <a:t>they</a:t>
            </a:r>
            <a:r>
              <a:rPr lang="ko-KR" altLang="ko-KR" dirty="0"/>
              <a:t> </a:t>
            </a:r>
            <a:r>
              <a:rPr lang="ko-KR" altLang="ko-KR" dirty="0" err="1"/>
              <a:t>were</a:t>
            </a:r>
            <a:r>
              <a:rPr lang="ko-KR" altLang="ko-KR" dirty="0"/>
              <a:t> </a:t>
            </a:r>
            <a:r>
              <a:rPr lang="ko-KR" altLang="ko-KR" dirty="0" err="1"/>
              <a:t>on</a:t>
            </a:r>
            <a:r>
              <a:rPr lang="ko-KR" altLang="ko-KR" dirty="0"/>
              <a:t> </a:t>
            </a:r>
            <a:r>
              <a:rPr lang="ko-KR" altLang="ko-KR" dirty="0" err="1"/>
              <a:t>the</a:t>
            </a:r>
            <a:r>
              <a:rPr lang="ko-KR" altLang="ko-KR" dirty="0"/>
              <a:t> </a:t>
            </a:r>
            <a:r>
              <a:rPr lang="ko-KR" altLang="ko-KR" dirty="0" err="1"/>
              <a:t>same</a:t>
            </a:r>
            <a:r>
              <a:rPr lang="ko-KR" altLang="ko-KR" dirty="0"/>
              <a:t> </a:t>
            </a:r>
            <a:r>
              <a:rPr lang="ko-KR" altLang="ko-KR" dirty="0" err="1"/>
              <a:t>level</a:t>
            </a:r>
            <a:r>
              <a:rPr lang="ko-KR" altLang="ko-KR" dirty="0"/>
              <a:t> </a:t>
            </a:r>
            <a:r>
              <a:rPr lang="ko-KR" altLang="ko-KR" dirty="0" err="1"/>
              <a:t>as</a:t>
            </a:r>
            <a:r>
              <a:rPr lang="ko-KR" altLang="ko-KR" dirty="0"/>
              <a:t> </a:t>
            </a:r>
            <a:r>
              <a:rPr lang="ko-KR" altLang="ko-KR" dirty="0" err="1"/>
              <a:t>the</a:t>
            </a:r>
            <a:r>
              <a:rPr lang="ko-KR" altLang="ko-KR" dirty="0"/>
              <a:t> VR </a:t>
            </a:r>
            <a:r>
              <a:rPr lang="ko-KR" altLang="ko-KR" dirty="0" err="1"/>
              <a:t>haptic</a:t>
            </a:r>
            <a:r>
              <a:rPr lang="ko-KR" altLang="ko-KR" dirty="0"/>
              <a:t> </a:t>
            </a:r>
            <a:r>
              <a:rPr lang="ko-KR" altLang="ko-KR" dirty="0" err="1"/>
              <a:t>simulator</a:t>
            </a:r>
            <a:r>
              <a:rPr lang="ko-KR" altLang="ko-KR" dirty="0"/>
              <a:t>. </a:t>
            </a:r>
            <a:endParaRPr lang="en-US" altLang="ko-KR" dirty="0"/>
          </a:p>
          <a:p>
            <a:r>
              <a:rPr lang="ko-KR" altLang="ko-KR" dirty="0" err="1"/>
              <a:t>Their</a:t>
            </a:r>
            <a:r>
              <a:rPr lang="ko-KR" altLang="ko-KR" dirty="0"/>
              <a:t> </a:t>
            </a:r>
            <a:r>
              <a:rPr lang="ko-KR" altLang="ko-KR" dirty="0" err="1"/>
              <a:t>stress</a:t>
            </a:r>
            <a:r>
              <a:rPr lang="ko-KR" altLang="ko-KR" dirty="0"/>
              <a:t> </a:t>
            </a:r>
            <a:r>
              <a:rPr lang="ko-KR" altLang="ko-KR" dirty="0" err="1"/>
              <a:t>before</a:t>
            </a:r>
            <a:r>
              <a:rPr lang="ko-KR" altLang="ko-KR" dirty="0"/>
              <a:t> </a:t>
            </a:r>
            <a:r>
              <a:rPr lang="ko-KR" altLang="ko-KR" dirty="0" err="1"/>
              <a:t>treatment</a:t>
            </a:r>
            <a:r>
              <a:rPr lang="ko-KR" altLang="ko-KR" dirty="0"/>
              <a:t> </a:t>
            </a:r>
            <a:r>
              <a:rPr lang="ko-KR" altLang="ko-KR" dirty="0" err="1"/>
              <a:t>was</a:t>
            </a:r>
            <a:r>
              <a:rPr lang="ko-KR" altLang="ko-KR" dirty="0"/>
              <a:t> </a:t>
            </a:r>
            <a:r>
              <a:rPr lang="ko-KR" altLang="ko-KR" dirty="0" err="1"/>
              <a:t>thirty-six</a:t>
            </a:r>
            <a:r>
              <a:rPr lang="ko-KR" altLang="ko-KR" dirty="0"/>
              <a:t> </a:t>
            </a:r>
            <a:r>
              <a:rPr lang="ko-KR" altLang="ko-KR" dirty="0" err="1"/>
              <a:t>percent</a:t>
            </a:r>
            <a:r>
              <a:rPr lang="ko-KR" altLang="ko-KR" dirty="0"/>
              <a:t> </a:t>
            </a:r>
            <a:r>
              <a:rPr lang="ko-KR" altLang="ko-KR" dirty="0" err="1"/>
              <a:t>lower</a:t>
            </a:r>
            <a:r>
              <a:rPr lang="ko-KR" altLang="ko-KR" dirty="0"/>
              <a:t>. </a:t>
            </a:r>
            <a:endParaRPr lang="en-US" altLang="ko-KR" dirty="0"/>
          </a:p>
          <a:p>
            <a:r>
              <a:rPr lang="ko-KR" altLang="ko-KR" dirty="0" err="1"/>
              <a:t>That</a:t>
            </a:r>
            <a:r>
              <a:rPr lang="ko-KR" altLang="ko-KR" dirty="0"/>
              <a:t> </a:t>
            </a:r>
            <a:r>
              <a:rPr lang="ko-KR" altLang="ko-KR" dirty="0" err="1"/>
              <a:t>difference</a:t>
            </a:r>
            <a:r>
              <a:rPr lang="ko-KR" altLang="ko-KR" dirty="0"/>
              <a:t> </a:t>
            </a:r>
            <a:r>
              <a:rPr lang="ko-KR" altLang="ko-KR" dirty="0" err="1"/>
              <a:t>was</a:t>
            </a:r>
            <a:r>
              <a:rPr lang="ko-KR" altLang="ko-KR" dirty="0"/>
              <a:t> </a:t>
            </a:r>
            <a:r>
              <a:rPr lang="ko-KR" altLang="ko-KR" dirty="0" err="1"/>
              <a:t>significant</a:t>
            </a:r>
            <a:r>
              <a:rPr lang="ko-KR" altLang="ko-KR" dirty="0"/>
              <a:t>. </a:t>
            </a:r>
            <a:endParaRPr lang="en-US" altLang="ko-KR" dirty="0"/>
          </a:p>
          <a:p>
            <a:r>
              <a:rPr lang="ko-KR" altLang="ko-KR" dirty="0" err="1"/>
              <a:t>Now</a:t>
            </a:r>
            <a:r>
              <a:rPr lang="ko-KR" altLang="ko-KR" dirty="0"/>
              <a:t>, I </a:t>
            </a:r>
            <a:r>
              <a:rPr lang="ko-KR" altLang="ko-KR" dirty="0" err="1"/>
              <a:t>am</a:t>
            </a:r>
            <a:r>
              <a:rPr lang="ko-KR" altLang="ko-KR" dirty="0"/>
              <a:t> </a:t>
            </a:r>
            <a:r>
              <a:rPr lang="ko-KR" altLang="ko-KR" dirty="0" err="1"/>
              <a:t>not</a:t>
            </a:r>
            <a:r>
              <a:rPr lang="ko-KR" altLang="ko-KR" dirty="0"/>
              <a:t> </a:t>
            </a:r>
            <a:r>
              <a:rPr lang="ko-KR" altLang="ko-KR" dirty="0" err="1"/>
              <a:t>saying</a:t>
            </a:r>
            <a:r>
              <a:rPr lang="ko-KR" altLang="ko-KR" dirty="0"/>
              <a:t> </a:t>
            </a:r>
            <a:r>
              <a:rPr lang="ko-KR" altLang="ko-KR" dirty="0" err="1"/>
              <a:t>the</a:t>
            </a:r>
            <a:r>
              <a:rPr lang="ko-KR" altLang="ko-KR" dirty="0"/>
              <a:t> </a:t>
            </a:r>
            <a:r>
              <a:rPr lang="ko-KR" altLang="ko-KR" dirty="0" err="1"/>
              <a:t>phone</a:t>
            </a:r>
            <a:r>
              <a:rPr lang="ko-KR" altLang="ko-KR" dirty="0"/>
              <a:t> </a:t>
            </a:r>
            <a:r>
              <a:rPr lang="ko-KR" altLang="ko-KR" dirty="0" err="1"/>
              <a:t>is</a:t>
            </a:r>
            <a:r>
              <a:rPr lang="ko-KR" altLang="ko-KR" dirty="0"/>
              <a:t> </a:t>
            </a:r>
            <a:r>
              <a:rPr lang="ko-KR" altLang="ko-KR" dirty="0" err="1"/>
              <a:t>better</a:t>
            </a:r>
            <a:r>
              <a:rPr lang="ko-KR" altLang="ko-KR" dirty="0"/>
              <a:t> </a:t>
            </a:r>
            <a:r>
              <a:rPr lang="ko-KR" altLang="ko-KR" dirty="0" err="1"/>
              <a:t>than</a:t>
            </a:r>
            <a:r>
              <a:rPr lang="ko-KR" altLang="ko-KR" dirty="0"/>
              <a:t> VR. </a:t>
            </a:r>
            <a:endParaRPr lang="en-US" altLang="ko-KR" dirty="0"/>
          </a:p>
          <a:p>
            <a:r>
              <a:rPr lang="ko-KR" altLang="ko-KR" dirty="0"/>
              <a:t>The </a:t>
            </a:r>
            <a:r>
              <a:rPr lang="ko-KR" altLang="ko-KR" dirty="0" err="1"/>
              <a:t>study</a:t>
            </a:r>
            <a:r>
              <a:rPr lang="ko-KR" altLang="ko-KR" dirty="0"/>
              <a:t> </a:t>
            </a:r>
            <a:r>
              <a:rPr lang="ko-KR" altLang="ko-KR" dirty="0" err="1"/>
              <a:t>was</a:t>
            </a:r>
            <a:r>
              <a:rPr lang="ko-KR" altLang="ko-KR" dirty="0"/>
              <a:t> </a:t>
            </a:r>
            <a:r>
              <a:rPr lang="ko-KR" altLang="ko-KR" dirty="0" err="1"/>
              <a:t>small</a:t>
            </a:r>
            <a:r>
              <a:rPr lang="ko-KR" altLang="ko-KR" dirty="0"/>
              <a:t>, and </a:t>
            </a:r>
            <a:r>
              <a:rPr lang="ko-KR" altLang="ko-KR" dirty="0" err="1"/>
              <a:t>the</a:t>
            </a:r>
            <a:r>
              <a:rPr lang="ko-KR" altLang="ko-KR" dirty="0"/>
              <a:t> </a:t>
            </a:r>
            <a:r>
              <a:rPr lang="ko-KR" altLang="ko-KR" dirty="0" err="1"/>
              <a:t>app</a:t>
            </a:r>
            <a:r>
              <a:rPr lang="ko-KR" altLang="ko-KR" dirty="0"/>
              <a:t> and </a:t>
            </a:r>
            <a:r>
              <a:rPr lang="ko-KR" altLang="ko-KR" dirty="0" err="1"/>
              <a:t>the</a:t>
            </a:r>
            <a:r>
              <a:rPr lang="ko-KR" altLang="ko-KR" dirty="0"/>
              <a:t> VR </a:t>
            </a:r>
            <a:r>
              <a:rPr lang="ko-KR" altLang="ko-KR" dirty="0" err="1"/>
              <a:t>group</a:t>
            </a:r>
            <a:r>
              <a:rPr lang="ko-KR" altLang="ko-KR" dirty="0"/>
              <a:t> </a:t>
            </a:r>
            <a:r>
              <a:rPr lang="ko-KR" altLang="ko-KR" dirty="0" err="1"/>
              <a:t>were</a:t>
            </a:r>
            <a:r>
              <a:rPr lang="ko-KR" altLang="ko-KR" dirty="0"/>
              <a:t> </a:t>
            </a:r>
            <a:r>
              <a:rPr lang="ko-KR" altLang="ko-KR" dirty="0" err="1"/>
              <a:t>not</a:t>
            </a:r>
            <a:r>
              <a:rPr lang="ko-KR" altLang="ko-KR" dirty="0"/>
              <a:t> </a:t>
            </a:r>
            <a:r>
              <a:rPr lang="ko-KR" altLang="ko-KR" dirty="0" err="1"/>
              <a:t>different</a:t>
            </a:r>
            <a:r>
              <a:rPr lang="ko-KR" altLang="ko-KR" dirty="0"/>
              <a:t> </a:t>
            </a:r>
            <a:r>
              <a:rPr lang="ko-KR" altLang="ko-KR" dirty="0" err="1"/>
              <a:t>from</a:t>
            </a:r>
            <a:r>
              <a:rPr lang="ko-KR" altLang="ko-KR" dirty="0"/>
              <a:t> </a:t>
            </a:r>
            <a:r>
              <a:rPr lang="ko-KR" altLang="ko-KR" dirty="0" err="1"/>
              <a:t>each</a:t>
            </a:r>
            <a:r>
              <a:rPr lang="ko-KR" altLang="ko-KR" dirty="0"/>
              <a:t> </a:t>
            </a:r>
            <a:r>
              <a:rPr lang="ko-KR" altLang="ko-KR" dirty="0" err="1"/>
              <a:t>other</a:t>
            </a:r>
            <a:r>
              <a:rPr lang="ko-KR" altLang="ko-KR" dirty="0"/>
              <a:t>. </a:t>
            </a:r>
            <a:endParaRPr lang="en-US" altLang="ko-KR" dirty="0"/>
          </a:p>
          <a:p>
            <a:r>
              <a:rPr lang="ko-KR" altLang="ko-KR" dirty="0" err="1"/>
              <a:t>But</a:t>
            </a:r>
            <a:r>
              <a:rPr lang="ko-KR" altLang="ko-KR" dirty="0"/>
              <a:t> </a:t>
            </a:r>
            <a:r>
              <a:rPr lang="ko-KR" altLang="ko-KR" dirty="0" err="1"/>
              <a:t>getting</a:t>
            </a:r>
            <a:r>
              <a:rPr lang="ko-KR" altLang="ko-KR" dirty="0"/>
              <a:t> </a:t>
            </a:r>
            <a:r>
              <a:rPr lang="ko-KR" altLang="ko-KR" dirty="0" err="1"/>
              <a:t>the</a:t>
            </a:r>
            <a:r>
              <a:rPr lang="ko-KR" altLang="ko-KR" dirty="0"/>
              <a:t> </a:t>
            </a:r>
            <a:r>
              <a:rPr lang="ko-KR" altLang="ko-KR" dirty="0" err="1"/>
              <a:t>same</a:t>
            </a:r>
            <a:r>
              <a:rPr lang="ko-KR" altLang="ko-KR" dirty="0"/>
              <a:t> </a:t>
            </a:r>
            <a:r>
              <a:rPr lang="ko-KR" altLang="ko-KR" dirty="0" err="1"/>
              <a:t>level</a:t>
            </a:r>
            <a:r>
              <a:rPr lang="ko-KR" altLang="ko-KR" dirty="0"/>
              <a:t> of </a:t>
            </a:r>
            <a:r>
              <a:rPr lang="ko-KR" altLang="ko-KR" dirty="0" err="1"/>
              <a:t>result</a:t>
            </a:r>
            <a:r>
              <a:rPr lang="ko-KR" altLang="ko-KR" dirty="0"/>
              <a:t> </a:t>
            </a:r>
            <a:r>
              <a:rPr lang="ko-KR" altLang="ko-KR" dirty="0" err="1"/>
              <a:t>from</a:t>
            </a:r>
            <a:r>
              <a:rPr lang="ko-KR" altLang="ko-KR" dirty="0"/>
              <a:t> </a:t>
            </a:r>
            <a:r>
              <a:rPr lang="ko-KR" altLang="ko-KR" dirty="0" err="1"/>
              <a:t>a</a:t>
            </a:r>
            <a:r>
              <a:rPr lang="ko-KR" altLang="ko-KR" dirty="0"/>
              <a:t> </a:t>
            </a:r>
            <a:r>
              <a:rPr lang="ko-KR" altLang="ko-KR" dirty="0" err="1"/>
              <a:t>smartphone</a:t>
            </a:r>
            <a:r>
              <a:rPr lang="ko-KR" altLang="ko-KR" dirty="0"/>
              <a:t> — I </a:t>
            </a:r>
            <a:r>
              <a:rPr lang="ko-KR" altLang="ko-KR" dirty="0" err="1"/>
              <a:t>think</a:t>
            </a:r>
            <a:r>
              <a:rPr lang="ko-KR" altLang="ko-KR" dirty="0"/>
              <a:t> </a:t>
            </a:r>
            <a:r>
              <a:rPr lang="ko-KR" altLang="ko-KR" dirty="0" err="1"/>
              <a:t>that</a:t>
            </a:r>
            <a:r>
              <a:rPr lang="ko-KR" altLang="ko-KR" dirty="0"/>
              <a:t> </a:t>
            </a:r>
            <a:r>
              <a:rPr lang="ko-KR" altLang="ko-KR" dirty="0" err="1"/>
              <a:t>matters</a:t>
            </a:r>
            <a:r>
              <a:rPr lang="ko-KR" altLang="ko-KR" dirty="0"/>
              <a:t>.</a:t>
            </a:r>
            <a:endParaRPr lang="en-US" altLang="ko-KR" sz="1200" kern="1200" dirty="0">
              <a:solidFill>
                <a:schemeClr val="tx1"/>
              </a:solidFill>
              <a:effectLst/>
              <a:latin typeface="+mn-lt"/>
              <a:ea typeface="+mn-ea"/>
              <a:cs typeface="+mn-cs"/>
            </a:endParaRPr>
          </a:p>
          <a:p>
            <a:pPr latinLnBrk="1"/>
            <a:br>
              <a:rPr lang="en-US" altLang="ko-KR" sz="1200" kern="1200" dirty="0">
                <a:solidFill>
                  <a:schemeClr val="tx1"/>
                </a:solidFill>
                <a:effectLst/>
                <a:latin typeface="+mn-lt"/>
                <a:ea typeface="+mn-ea"/>
                <a:cs typeface="+mn-cs"/>
              </a:rPr>
            </a:br>
            <a:br>
              <a:rPr lang="en-US" altLang="ko-KR" sz="1200" kern="1200" dirty="0">
                <a:solidFill>
                  <a:schemeClr val="tx1"/>
                </a:solidFill>
                <a:effectLst/>
                <a:latin typeface="+mn-lt"/>
                <a:ea typeface="+mn-ea"/>
                <a:cs typeface="+mn-cs"/>
              </a:rPr>
            </a:br>
            <a:br>
              <a:rPr lang="en-US" altLang="ko-KR" sz="1200" kern="1200" dirty="0">
                <a:solidFill>
                  <a:schemeClr val="tx1"/>
                </a:solidFill>
                <a:effectLst/>
                <a:latin typeface="+mn-lt"/>
                <a:ea typeface="+mn-ea"/>
                <a:cs typeface="+mn-cs"/>
              </a:rPr>
            </a:br>
            <a:endParaRPr lang="en-US" dirty="0"/>
          </a:p>
          <a:p>
            <a:r>
              <a:rPr lang="en-US" dirty="0"/>
              <a:t>[Evidence 슬라이드 · Usta et al. J Endod 2026]
■ 레이아웃 원칙
좌우 두 칸이 각각 완결된 메시지 하나. 왼쪽 = 임상 수행, 오른쪽 = 스트레스. 차트와 그 차트의 결론(큰 숫자)이 같은 카드 안에 세로로 놓여 있어서 시선이 좌우로 왔다갔다 하지 않는다. 왼쪽 카드만 읽어도 하나, 오른쪽만 읽어도 하나가 끝난다.
■ 통계 표기 (논문 Table 2·3 그대로)
막대 위 위첨자 = 같은 글자를 공유하면 두 군 사이에 유의차 없음, 공유하는 글자가 없으면 유의차 있음(P &lt; .05).
- 임상 점수: a / a,b / b → VR vs 대조군만 유의. 모바일은 양쪽 어디와도 갈리지 않는 중간.
- 스트레스: a / a / b → VR과 모바일은 서로 같고, 둘 다 대조군보다 유의하게 낮음(P = .003).
두 칸을 나란히 보면 "모바일은 스트레스에서 이미 VR과 한 편, 임상 점수에서는 아직 중간"이라는 구도가 글자만으로 읽힌다.
■ 원자료 (질문 대비)
- 임상 점수: VR 80.50±4.35 / 모바일 76.10±4.58 / 대조 70.60±8.07
- 시술 직전 스트레스 VAS: 2.60±1.17 / 3.00±0.82 / 4.70±1.34 (P=.003)
- 시술 직후 스트레스 VAS 3: 1.30 / 1.60 / 2.30 (P=.029, 단 유의차는 VR vs 대조군에서만)
- 드릴링 시간(초): 16.30 / 18.49 / 21.44
■ 논리적 함정 주의
"VR은 대조군과 유의차가 있고 모바일은 없다"에서 "VR이 모바일보다 낫다"를 도출하면 안 된다. VR vs 모바일 직접 비교는 유의하지 않다(같은 a 공유). 반대로 "모바일 = VR"이라고 단정할 수도 없다(동등성 검정이 아님). n=10, 대조군 SD 8.07 → 검정력 부족. "더 큰 표본으로 확인하는 것이 다음 연구"로 연결.
■ 말할 순서
1) "학생들의 첫 실제 환자였습니다" — 실험실이 아니라 임상.
2) 왼쪽 카드 하나로: 손이 나아졌다, +5.5점.
3) 오른쪽 카드 하나로: 머리가 편해졌다, 스트레스 −36% — 이게 mental map의 효과.
4) 마무리 한 줄: 두 결과 모두 햅틱 장비 없이, 학생이 이미 들고 있는 폰에서 나왔다.
■ 관계 고지
저자들이 Dental EndoMaster 접근 코드를 제공받아 수행한 독립 연구(논문 Acknowledgment에 명시).</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o-KR" altLang="ko-KR" dirty="0" err="1"/>
              <a:t>Let</a:t>
            </a:r>
            <a:r>
              <a:rPr lang="ko-KR" altLang="ko-KR" dirty="0"/>
              <a:t> </a:t>
            </a:r>
            <a:r>
              <a:rPr lang="ko-KR" altLang="ko-KR" dirty="0" err="1"/>
              <a:t>me</a:t>
            </a:r>
            <a:r>
              <a:rPr lang="ko-KR" altLang="ko-KR" dirty="0"/>
              <a:t> </a:t>
            </a:r>
            <a:r>
              <a:rPr lang="ko-KR" altLang="ko-KR" dirty="0" err="1"/>
              <a:t>finish</a:t>
            </a:r>
            <a:r>
              <a:rPr lang="ko-KR" altLang="ko-KR" dirty="0"/>
              <a:t> </a:t>
            </a:r>
            <a:r>
              <a:rPr lang="ko-KR" altLang="ko-KR" dirty="0" err="1"/>
              <a:t>with</a:t>
            </a:r>
            <a:r>
              <a:rPr lang="ko-KR" altLang="ko-KR" dirty="0"/>
              <a:t> </a:t>
            </a:r>
            <a:r>
              <a:rPr lang="ko-KR" altLang="ko-KR" dirty="0" err="1"/>
              <a:t>one</a:t>
            </a:r>
            <a:r>
              <a:rPr lang="ko-KR" altLang="ko-KR" dirty="0"/>
              <a:t> </a:t>
            </a:r>
            <a:r>
              <a:rPr lang="ko-KR" altLang="ko-KR" dirty="0" err="1"/>
              <a:t>message</a:t>
            </a:r>
            <a:r>
              <a:rPr lang="ko-KR" altLang="ko-KR" dirty="0"/>
              <a:t>. </a:t>
            </a:r>
            <a:endParaRPr lang="en-US" altLang="ko-KR" dirty="0"/>
          </a:p>
          <a:p>
            <a:r>
              <a:rPr lang="ko-KR" altLang="ko-KR" dirty="0" err="1"/>
              <a:t>Knowledge</a:t>
            </a:r>
            <a:r>
              <a:rPr lang="ko-KR" altLang="ko-KR" dirty="0"/>
              <a:t> </a:t>
            </a:r>
            <a:r>
              <a:rPr lang="en-US" altLang="ko-KR" dirty="0"/>
              <a:t>are</a:t>
            </a:r>
            <a:r>
              <a:rPr lang="ko-KR" altLang="ko-KR" dirty="0"/>
              <a:t> </a:t>
            </a:r>
            <a:r>
              <a:rPr lang="ko-KR" altLang="ko-KR" dirty="0" err="1"/>
              <a:t>Skills</a:t>
            </a:r>
            <a:r>
              <a:rPr lang="ko-KR" altLang="ko-KR" dirty="0"/>
              <a:t> </a:t>
            </a:r>
            <a:r>
              <a:rPr lang="ko-KR" altLang="ko-KR" dirty="0" err="1"/>
              <a:t>are</a:t>
            </a:r>
            <a:r>
              <a:rPr lang="ko-KR" altLang="ko-KR" dirty="0"/>
              <a:t> </a:t>
            </a:r>
            <a:r>
              <a:rPr lang="ko-KR" altLang="ko-KR" dirty="0" err="1"/>
              <a:t>taught</a:t>
            </a:r>
            <a:r>
              <a:rPr lang="ko-KR" altLang="ko-KR" dirty="0"/>
              <a:t>. </a:t>
            </a:r>
            <a:endParaRPr lang="en-US" altLang="ko-KR" dirty="0"/>
          </a:p>
          <a:p>
            <a:r>
              <a:rPr lang="ko-KR" altLang="ko-KR" dirty="0"/>
              <a:t>The </a:t>
            </a:r>
            <a:r>
              <a:rPr lang="ko-KR" altLang="ko-KR" dirty="0" err="1"/>
              <a:t>mental</a:t>
            </a:r>
            <a:r>
              <a:rPr lang="ko-KR" altLang="ko-KR" dirty="0"/>
              <a:t> </a:t>
            </a:r>
            <a:r>
              <a:rPr lang="ko-KR" altLang="ko-KR" dirty="0" err="1"/>
              <a:t>map</a:t>
            </a:r>
            <a:r>
              <a:rPr lang="ko-KR" altLang="ko-KR" dirty="0"/>
              <a:t> </a:t>
            </a:r>
            <a:r>
              <a:rPr lang="ko-KR" altLang="ko-KR" dirty="0" err="1"/>
              <a:t>does</a:t>
            </a:r>
            <a:r>
              <a:rPr lang="ko-KR" altLang="ko-KR" dirty="0"/>
              <a:t> </a:t>
            </a:r>
            <a:r>
              <a:rPr lang="ko-KR" altLang="ko-KR" dirty="0" err="1"/>
              <a:t>not</a:t>
            </a:r>
            <a:r>
              <a:rPr lang="ko-KR" altLang="ko-KR" dirty="0"/>
              <a:t> </a:t>
            </a:r>
            <a:r>
              <a:rPr lang="ko-KR" altLang="ko-KR" dirty="0" err="1"/>
              <a:t>have</a:t>
            </a:r>
            <a:r>
              <a:rPr lang="ko-KR" altLang="ko-KR" dirty="0"/>
              <a:t> </a:t>
            </a:r>
            <a:r>
              <a:rPr lang="ko-KR" altLang="ko-KR" dirty="0" err="1"/>
              <a:t>to</a:t>
            </a:r>
            <a:r>
              <a:rPr lang="ko-KR" altLang="ko-KR" dirty="0"/>
              <a:t> </a:t>
            </a:r>
            <a:r>
              <a:rPr lang="ko-KR" altLang="ko-KR" dirty="0" err="1"/>
              <a:t>be</a:t>
            </a:r>
            <a:r>
              <a:rPr lang="ko-KR" altLang="ko-KR" dirty="0"/>
              <a:t> </a:t>
            </a:r>
            <a:r>
              <a:rPr lang="ko-KR" altLang="ko-KR" dirty="0" err="1"/>
              <a:t>left</a:t>
            </a:r>
            <a:r>
              <a:rPr lang="ko-KR" altLang="ko-KR" dirty="0"/>
              <a:t> </a:t>
            </a:r>
            <a:r>
              <a:rPr lang="ko-KR" altLang="ko-KR" dirty="0" err="1"/>
              <a:t>to</a:t>
            </a:r>
            <a:r>
              <a:rPr lang="ko-KR" altLang="ko-KR" dirty="0"/>
              <a:t> </a:t>
            </a:r>
            <a:r>
              <a:rPr lang="ko-KR" altLang="ko-KR" dirty="0" err="1"/>
              <a:t>time</a:t>
            </a:r>
            <a:r>
              <a:rPr lang="ko-KR" altLang="ko-KR" dirty="0"/>
              <a:t>. </a:t>
            </a:r>
            <a:endParaRPr lang="en-US" altLang="ko-KR" dirty="0"/>
          </a:p>
          <a:p>
            <a:r>
              <a:rPr lang="ko-KR" altLang="ko-KR" dirty="0" err="1"/>
              <a:t>It</a:t>
            </a:r>
            <a:r>
              <a:rPr lang="ko-KR" altLang="ko-KR" dirty="0"/>
              <a:t> </a:t>
            </a:r>
            <a:r>
              <a:rPr lang="ko-KR" altLang="ko-KR" dirty="0" err="1"/>
              <a:t>can</a:t>
            </a:r>
            <a:r>
              <a:rPr lang="ko-KR" altLang="ko-KR" dirty="0"/>
              <a:t> </a:t>
            </a:r>
            <a:r>
              <a:rPr lang="ko-KR" altLang="ko-KR" dirty="0" err="1"/>
              <a:t>start</a:t>
            </a:r>
            <a:r>
              <a:rPr lang="ko-KR" altLang="ko-KR" dirty="0"/>
              <a:t> </a:t>
            </a:r>
            <a:r>
              <a:rPr lang="ko-KR" altLang="ko-KR" dirty="0" err="1"/>
              <a:t>on</a:t>
            </a:r>
            <a:r>
              <a:rPr lang="ko-KR" altLang="ko-KR" dirty="0"/>
              <a:t> </a:t>
            </a:r>
            <a:r>
              <a:rPr lang="ko-KR" altLang="ko-KR" dirty="0" err="1"/>
              <a:t>the</a:t>
            </a:r>
            <a:r>
              <a:rPr lang="ko-KR" altLang="ko-KR" dirty="0"/>
              <a:t> </a:t>
            </a:r>
            <a:r>
              <a:rPr lang="ko-KR" altLang="ko-KR" dirty="0" err="1"/>
              <a:t>phone</a:t>
            </a:r>
            <a:r>
              <a:rPr lang="ko-KR" altLang="ko-KR" dirty="0"/>
              <a:t> </a:t>
            </a:r>
            <a:r>
              <a:rPr lang="ko-KR" altLang="ko-KR" dirty="0" err="1"/>
              <a:t>in</a:t>
            </a:r>
            <a:r>
              <a:rPr lang="ko-KR" altLang="ko-KR" dirty="0"/>
              <a:t> </a:t>
            </a:r>
            <a:r>
              <a:rPr lang="ko-KR" altLang="ko-KR" dirty="0" err="1"/>
              <a:t>every</a:t>
            </a:r>
            <a:r>
              <a:rPr lang="ko-KR" altLang="ko-KR" dirty="0"/>
              <a:t> </a:t>
            </a:r>
            <a:r>
              <a:rPr lang="ko-KR" altLang="ko-KR" dirty="0" err="1"/>
              <a:t>student's</a:t>
            </a:r>
            <a:r>
              <a:rPr lang="ko-KR" altLang="ko-KR" dirty="0"/>
              <a:t> </a:t>
            </a:r>
            <a:r>
              <a:rPr lang="ko-KR" altLang="ko-KR" dirty="0" err="1"/>
              <a:t>pocket</a:t>
            </a:r>
            <a:r>
              <a:rPr lang="ko-KR" altLang="ko-KR" dirty="0"/>
              <a:t>. </a:t>
            </a:r>
            <a:endParaRPr lang="en-US" altLang="ko-KR" dirty="0"/>
          </a:p>
          <a:p>
            <a:r>
              <a:rPr lang="ko-KR" altLang="ko-KR" dirty="0" err="1"/>
              <a:t>So</a:t>
            </a:r>
            <a:r>
              <a:rPr lang="ko-KR" altLang="ko-KR" dirty="0"/>
              <a:t> </a:t>
            </a:r>
            <a:r>
              <a:rPr lang="ko-KR" altLang="ko-KR" dirty="0" err="1"/>
              <a:t>let's</a:t>
            </a:r>
            <a:r>
              <a:rPr lang="ko-KR" altLang="ko-KR" dirty="0"/>
              <a:t> </a:t>
            </a:r>
            <a:r>
              <a:rPr lang="ko-KR" altLang="ko-KR" dirty="0" err="1"/>
              <a:t>train</a:t>
            </a:r>
            <a:r>
              <a:rPr lang="ko-KR" altLang="ko-KR" dirty="0"/>
              <a:t> </a:t>
            </a:r>
            <a:r>
              <a:rPr lang="ko-KR" altLang="ko-KR" dirty="0" err="1"/>
              <a:t>the</a:t>
            </a:r>
            <a:r>
              <a:rPr lang="ko-KR" altLang="ko-KR" dirty="0"/>
              <a:t> </a:t>
            </a:r>
            <a:r>
              <a:rPr lang="ko-KR" altLang="ko-KR" dirty="0" err="1"/>
              <a:t>mental</a:t>
            </a:r>
            <a:r>
              <a:rPr lang="ko-KR" altLang="ko-KR" dirty="0"/>
              <a:t> </a:t>
            </a:r>
            <a:r>
              <a:rPr lang="ko-KR" altLang="ko-KR" dirty="0" err="1"/>
              <a:t>map</a:t>
            </a:r>
            <a:r>
              <a:rPr lang="ko-KR" altLang="ko-KR" dirty="0"/>
              <a:t> </a:t>
            </a:r>
            <a:r>
              <a:rPr lang="ko-KR" altLang="ko-KR" dirty="0" err="1"/>
              <a:t>deliberately</a:t>
            </a:r>
            <a:r>
              <a:rPr lang="ko-KR" altLang="ko-KR" dirty="0"/>
              <a:t> — </a:t>
            </a:r>
            <a:r>
              <a:rPr lang="ko-KR" altLang="ko-KR" dirty="0" err="1"/>
              <a:t>before</a:t>
            </a:r>
            <a:r>
              <a:rPr lang="ko-KR" altLang="ko-KR" dirty="0"/>
              <a:t> </a:t>
            </a:r>
            <a:r>
              <a:rPr lang="ko-KR" altLang="ko-KR" dirty="0" err="1"/>
              <a:t>we</a:t>
            </a:r>
            <a:r>
              <a:rPr lang="ko-KR" altLang="ko-KR" dirty="0"/>
              <a:t> </a:t>
            </a:r>
            <a:r>
              <a:rPr lang="ko-KR" altLang="ko-KR" dirty="0" err="1"/>
              <a:t>train</a:t>
            </a:r>
            <a:r>
              <a:rPr lang="ko-KR" altLang="ko-KR" dirty="0"/>
              <a:t> </a:t>
            </a:r>
            <a:r>
              <a:rPr lang="ko-KR" altLang="ko-KR" dirty="0" err="1"/>
              <a:t>the</a:t>
            </a:r>
            <a:r>
              <a:rPr lang="ko-KR" altLang="ko-KR" dirty="0"/>
              <a:t> </a:t>
            </a:r>
            <a:r>
              <a:rPr lang="ko-KR" altLang="ko-KR" dirty="0" err="1"/>
              <a:t>hand</a:t>
            </a:r>
            <a:r>
              <a:rPr lang="ko-KR" altLang="ko-KR" dirty="0"/>
              <a:t>. </a:t>
            </a:r>
            <a:endParaRPr lang="en-US" altLang="ko-KR" dirty="0"/>
          </a:p>
          <a:p>
            <a:r>
              <a:rPr lang="ko-KR" altLang="ko-KR" dirty="0" err="1"/>
              <a:t>Thank</a:t>
            </a:r>
            <a:r>
              <a:rPr lang="ko-KR" altLang="ko-KR" dirty="0"/>
              <a:t> </a:t>
            </a:r>
            <a:r>
              <a:rPr lang="ko-KR" altLang="ko-KR" dirty="0" err="1"/>
              <a:t>you</a:t>
            </a:r>
            <a:r>
              <a:rPr lang="ko-KR" altLang="ko-KR" dirty="0"/>
              <a:t>.</a:t>
            </a:r>
            <a:endParaRPr lang="en-US" dirty="0"/>
          </a:p>
          <a:p>
            <a:pPr latinLnBrk="1"/>
            <a:endParaRPr lang="en-US" dirty="0"/>
          </a:p>
          <a:p>
            <a:pPr latinLnBrk="1"/>
            <a:endParaRPr lang="en-US" dirty="0"/>
          </a:p>
          <a:p>
            <a:r>
              <a:rPr lang="en-US" dirty="0"/>
              <a:t>
한 문장만 남긴다. 앞 슬라이드(Evidence)에서 이미 결론이 나 있으므로, 마지막 장은 기억에 박을 한 줄만 담당한다.
위의 인용은 3번 슬라이드의 회수. 발표를 그 문장으로 마무리하며 자연스럽게 질의응답으로 넘어간다.</a:t>
            </a:r>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image" Target="../media/image8.png"/><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E4D5C"/>
        </a:solidFill>
        <a:effectLst/>
      </p:bgPr>
    </p:bg>
    <p:spTree>
      <p:nvGrpSpPr>
        <p:cNvPr id="1" name=""/>
        <p:cNvGrpSpPr/>
        <p:nvPr/>
      </p:nvGrpSpPr>
      <p:grpSpPr>
        <a:xfrm>
          <a:off x="0" y="0"/>
          <a:ext cx="0" cy="0"/>
          <a:chOff x="0" y="0"/>
          <a:chExt cx="0" cy="0"/>
        </a:xfrm>
      </p:grpSpPr>
      <p:sp>
        <p:nvSpPr>
          <p:cNvPr id="2" name="Shape 0"/>
          <p:cNvSpPr/>
          <p:nvPr/>
        </p:nvSpPr>
        <p:spPr>
          <a:xfrm>
            <a:off x="8595360" y="3017520"/>
            <a:ext cx="5669280" cy="5669280"/>
          </a:xfrm>
          <a:prstGeom prst="ellipse">
            <a:avLst/>
          </a:prstGeom>
          <a:solidFill>
            <a:srgbClr val="1C6478">
              <a:alpha val="45000"/>
            </a:srgbClr>
          </a:solidFill>
          <a:ln/>
        </p:spPr>
        <p:txBody>
          <a:bodyPr/>
          <a:lstStyle/>
          <a:p>
            <a:endParaRPr lang="ko-KR" altLang="en-US"/>
          </a:p>
        </p:txBody>
      </p:sp>
      <p:sp>
        <p:nvSpPr>
          <p:cNvPr id="3" name="Shape 1"/>
          <p:cNvSpPr/>
          <p:nvPr/>
        </p:nvSpPr>
        <p:spPr>
          <a:xfrm>
            <a:off x="9389059" y="3811219"/>
            <a:ext cx="4081882" cy="4081882"/>
          </a:xfrm>
          <a:prstGeom prst="ellipse">
            <a:avLst/>
          </a:prstGeom>
          <a:solidFill>
            <a:srgbClr val="225C6E">
              <a:alpha val="45000"/>
            </a:srgbClr>
          </a:solidFill>
          <a:ln/>
        </p:spPr>
        <p:txBody>
          <a:bodyPr/>
          <a:lstStyle/>
          <a:p>
            <a:endParaRPr lang="ko-KR" altLang="en-US"/>
          </a:p>
        </p:txBody>
      </p:sp>
      <p:sp>
        <p:nvSpPr>
          <p:cNvPr id="4" name="Shape 2"/>
          <p:cNvSpPr/>
          <p:nvPr/>
        </p:nvSpPr>
        <p:spPr>
          <a:xfrm>
            <a:off x="10126066" y="4548226"/>
            <a:ext cx="2607869" cy="2607869"/>
          </a:xfrm>
          <a:prstGeom prst="ellipse">
            <a:avLst/>
          </a:prstGeom>
          <a:solidFill>
            <a:srgbClr val="17505F">
              <a:alpha val="45000"/>
            </a:srgbClr>
          </a:solidFill>
          <a:ln/>
        </p:spPr>
        <p:txBody>
          <a:bodyPr/>
          <a:lstStyle/>
          <a:p>
            <a:endParaRPr lang="ko-KR" altLang="en-US"/>
          </a:p>
        </p:txBody>
      </p:sp>
      <p:sp>
        <p:nvSpPr>
          <p:cNvPr id="5" name="Shape 3"/>
          <p:cNvSpPr/>
          <p:nvPr/>
        </p:nvSpPr>
        <p:spPr>
          <a:xfrm>
            <a:off x="10749686" y="5171846"/>
            <a:ext cx="1360627" cy="1360627"/>
          </a:xfrm>
          <a:prstGeom prst="ellipse">
            <a:avLst/>
          </a:prstGeom>
          <a:solidFill>
            <a:srgbClr val="1C6478">
              <a:alpha val="45000"/>
            </a:srgbClr>
          </a:solidFill>
          <a:ln/>
        </p:spPr>
        <p:txBody>
          <a:bodyPr/>
          <a:lstStyle/>
          <a:p>
            <a:endParaRPr lang="ko-KR" altLang="en-US"/>
          </a:p>
        </p:txBody>
      </p:sp>
      <p:sp>
        <p:nvSpPr>
          <p:cNvPr id="6" name="Shape 4"/>
          <p:cNvSpPr/>
          <p:nvPr/>
        </p:nvSpPr>
        <p:spPr>
          <a:xfrm>
            <a:off x="-1188720" y="-914400"/>
            <a:ext cx="3108960" cy="3108960"/>
          </a:xfrm>
          <a:prstGeom prst="ellipse">
            <a:avLst/>
          </a:prstGeom>
          <a:solidFill>
            <a:srgbClr val="1C6478">
              <a:alpha val="45000"/>
            </a:srgbClr>
          </a:solidFill>
          <a:ln/>
        </p:spPr>
        <p:txBody>
          <a:bodyPr/>
          <a:lstStyle/>
          <a:p>
            <a:endParaRPr lang="ko-KR" altLang="en-US"/>
          </a:p>
        </p:txBody>
      </p:sp>
      <p:sp>
        <p:nvSpPr>
          <p:cNvPr id="7" name="Shape 5"/>
          <p:cNvSpPr/>
          <p:nvPr/>
        </p:nvSpPr>
        <p:spPr>
          <a:xfrm>
            <a:off x="-753466" y="-479146"/>
            <a:ext cx="2238451" cy="2238451"/>
          </a:xfrm>
          <a:prstGeom prst="ellipse">
            <a:avLst/>
          </a:prstGeom>
          <a:solidFill>
            <a:srgbClr val="225C6E">
              <a:alpha val="45000"/>
            </a:srgbClr>
          </a:solidFill>
          <a:ln/>
        </p:spPr>
        <p:txBody>
          <a:bodyPr/>
          <a:lstStyle/>
          <a:p>
            <a:endParaRPr lang="ko-KR" altLang="en-US"/>
          </a:p>
        </p:txBody>
      </p:sp>
      <p:sp>
        <p:nvSpPr>
          <p:cNvPr id="8" name="Shape 6"/>
          <p:cNvSpPr/>
          <p:nvPr/>
        </p:nvSpPr>
        <p:spPr>
          <a:xfrm>
            <a:off x="-349301" y="-74981"/>
            <a:ext cx="1430122" cy="1430122"/>
          </a:xfrm>
          <a:prstGeom prst="ellipse">
            <a:avLst/>
          </a:prstGeom>
          <a:solidFill>
            <a:srgbClr val="17505F">
              <a:alpha val="45000"/>
            </a:srgbClr>
          </a:solidFill>
          <a:ln/>
        </p:spPr>
        <p:txBody>
          <a:bodyPr/>
          <a:lstStyle/>
          <a:p>
            <a:endParaRPr lang="ko-KR" altLang="en-US"/>
          </a:p>
        </p:txBody>
      </p:sp>
      <p:sp>
        <p:nvSpPr>
          <p:cNvPr id="9" name="Shape 7"/>
          <p:cNvSpPr/>
          <p:nvPr/>
        </p:nvSpPr>
        <p:spPr>
          <a:xfrm>
            <a:off x="-7315" y="267005"/>
            <a:ext cx="746150" cy="746150"/>
          </a:xfrm>
          <a:prstGeom prst="ellipse">
            <a:avLst/>
          </a:prstGeom>
          <a:solidFill>
            <a:srgbClr val="1C6478">
              <a:alpha val="45000"/>
            </a:srgbClr>
          </a:solidFill>
          <a:ln/>
        </p:spPr>
        <p:txBody>
          <a:bodyPr/>
          <a:lstStyle/>
          <a:p>
            <a:endParaRPr lang="ko-KR" altLang="en-US"/>
          </a:p>
        </p:txBody>
      </p:sp>
      <p:sp>
        <p:nvSpPr>
          <p:cNvPr id="10" name="Text 8"/>
          <p:cNvSpPr/>
          <p:nvPr/>
        </p:nvSpPr>
        <p:spPr>
          <a:xfrm>
            <a:off x="822960" y="777240"/>
            <a:ext cx="10515600" cy="365760"/>
          </a:xfrm>
          <a:prstGeom prst="rect">
            <a:avLst/>
          </a:prstGeom>
          <a:noFill/>
          <a:ln/>
        </p:spPr>
        <p:txBody>
          <a:bodyPr wrap="square" lIns="0" tIns="0" rIns="0" bIns="0" rtlCol="0" anchor="ctr"/>
          <a:lstStyle/>
          <a:p>
            <a:pPr marL="0" indent="0">
              <a:buNone/>
            </a:pPr>
            <a:r>
              <a:rPr lang="en-US" sz="1350" b="1" kern="0" spc="200" dirty="0">
                <a:solidFill>
                  <a:srgbClr val="CFE7EC"/>
                </a:solidFill>
                <a:latin typeface="Calibri" pitchFamily="34" charset="0"/>
                <a:ea typeface="Calibri" pitchFamily="34" charset="-122"/>
                <a:cs typeface="Calibri" pitchFamily="34" charset="-120"/>
              </a:rPr>
              <a:t>ADEE 2026  ·  TECH TALKS SESSION 1: SIMULATION  ·  BUDAPEST</a:t>
            </a:r>
            <a:endParaRPr lang="en-US" sz="1350" dirty="0"/>
          </a:p>
        </p:txBody>
      </p:sp>
      <p:sp>
        <p:nvSpPr>
          <p:cNvPr id="11" name="Text 9"/>
          <p:cNvSpPr/>
          <p:nvPr/>
        </p:nvSpPr>
        <p:spPr>
          <a:xfrm>
            <a:off x="814647" y="850313"/>
            <a:ext cx="10058400" cy="1920240"/>
          </a:xfrm>
          <a:prstGeom prst="rect">
            <a:avLst/>
          </a:prstGeom>
          <a:noFill/>
          <a:ln/>
        </p:spPr>
        <p:txBody>
          <a:bodyPr wrap="square" lIns="0" tIns="0" rIns="0" bIns="0" rtlCol="0" anchor="ctr"/>
          <a:lstStyle/>
          <a:p>
            <a:pPr marL="0" indent="0">
              <a:lnSpc>
                <a:spcPct val="102000"/>
              </a:lnSpc>
              <a:buNone/>
            </a:pPr>
            <a:r>
              <a:rPr lang="en-US" sz="3600" b="1" dirty="0">
                <a:solidFill>
                  <a:srgbClr val="FFFFFF"/>
                </a:solidFill>
                <a:latin typeface="Cambria" pitchFamily="34" charset="0"/>
                <a:ea typeface="Cambria" pitchFamily="34" charset="-122"/>
                <a:cs typeface="Cambria" pitchFamily="34" charset="-120"/>
              </a:rPr>
              <a:t>A mobile-simulation approach to mastering</a:t>
            </a:r>
            <a:endParaRPr lang="en-US" sz="3600" dirty="0"/>
          </a:p>
          <a:p>
            <a:pPr marL="0" indent="0">
              <a:lnSpc>
                <a:spcPct val="102000"/>
              </a:lnSpc>
              <a:buNone/>
            </a:pPr>
            <a:r>
              <a:rPr lang="en-US" sz="3600" b="1" dirty="0">
                <a:solidFill>
                  <a:srgbClr val="FFFFFF"/>
                </a:solidFill>
                <a:latin typeface="Cambria" pitchFamily="34" charset="0"/>
                <a:ea typeface="Cambria" pitchFamily="34" charset="-122"/>
                <a:cs typeface="Cambria" pitchFamily="34" charset="-120"/>
              </a:rPr>
              <a:t>endodontic access cavity preparation</a:t>
            </a:r>
            <a:endParaRPr lang="en-US" sz="3600" dirty="0"/>
          </a:p>
        </p:txBody>
      </p:sp>
      <p:sp>
        <p:nvSpPr>
          <p:cNvPr id="13" name="Shape 11"/>
          <p:cNvSpPr/>
          <p:nvPr/>
        </p:nvSpPr>
        <p:spPr>
          <a:xfrm>
            <a:off x="445008" y="4571565"/>
            <a:ext cx="50292" cy="960120"/>
          </a:xfrm>
          <a:prstGeom prst="rect">
            <a:avLst/>
          </a:prstGeom>
          <a:solidFill>
            <a:srgbClr val="EE6C4D"/>
          </a:solidFill>
          <a:ln/>
        </p:spPr>
        <p:txBody>
          <a:bodyPr/>
          <a:lstStyle/>
          <a:p>
            <a:endParaRPr lang="ko-KR" altLang="en-US"/>
          </a:p>
        </p:txBody>
      </p:sp>
      <p:sp>
        <p:nvSpPr>
          <p:cNvPr id="14" name="Text 12"/>
          <p:cNvSpPr/>
          <p:nvPr/>
        </p:nvSpPr>
        <p:spPr>
          <a:xfrm>
            <a:off x="655320" y="4451533"/>
            <a:ext cx="4183247" cy="1097280"/>
          </a:xfrm>
          <a:prstGeom prst="rect">
            <a:avLst/>
          </a:prstGeom>
          <a:noFill/>
          <a:ln/>
        </p:spPr>
        <p:txBody>
          <a:bodyPr wrap="square" lIns="0" tIns="0" rIns="0" bIns="0" rtlCol="0" anchor="ctr"/>
          <a:lstStyle/>
          <a:p>
            <a:pPr marL="0" indent="0">
              <a:lnSpc>
                <a:spcPct val="118000"/>
              </a:lnSpc>
              <a:buNone/>
            </a:pPr>
            <a:r>
              <a:rPr lang="en-US" sz="1600" b="1" dirty="0">
                <a:solidFill>
                  <a:srgbClr val="FFFFFF"/>
                </a:solidFill>
                <a:latin typeface="Calibri" pitchFamily="34" charset="0"/>
                <a:ea typeface="Calibri" pitchFamily="34" charset="-122"/>
                <a:cs typeface="Calibri" pitchFamily="34" charset="-120"/>
              </a:rPr>
              <a:t>Jongki Lee</a:t>
            </a:r>
            <a:r>
              <a:rPr lang="en-US" sz="1400" dirty="0">
                <a:solidFill>
                  <a:srgbClr val="CFE7EC"/>
                </a:solidFill>
                <a:latin typeface="Calibri" pitchFamily="34" charset="0"/>
                <a:ea typeface="Calibri" pitchFamily="34" charset="-122"/>
                <a:cs typeface="Calibri" pitchFamily="34" charset="-120"/>
              </a:rPr>
              <a:t>   Seoul National University
</a:t>
            </a:r>
            <a:r>
              <a:rPr lang="en-US" sz="1600" b="1" dirty="0">
                <a:solidFill>
                  <a:srgbClr val="FFFFFF"/>
                </a:solidFill>
                <a:latin typeface="Calibri" pitchFamily="34" charset="0"/>
                <a:ea typeface="Calibri" pitchFamily="34" charset="-122"/>
                <a:cs typeface="Calibri" pitchFamily="34" charset="-120"/>
              </a:rPr>
              <a:t>Jae-Hoon Kim</a:t>
            </a:r>
            <a:r>
              <a:rPr lang="en-US" sz="1400" dirty="0">
                <a:solidFill>
                  <a:srgbClr val="CFE7EC"/>
                </a:solidFill>
                <a:latin typeface="Calibri" pitchFamily="34" charset="0"/>
                <a:ea typeface="Calibri" pitchFamily="34" charset="-122"/>
                <a:cs typeface="Calibri" pitchFamily="34" charset="-120"/>
              </a:rPr>
              <a:t>   Pusan National University
</a:t>
            </a:r>
            <a:r>
              <a:rPr lang="en-US" sz="1600" b="1" dirty="0">
                <a:solidFill>
                  <a:srgbClr val="FFFFFF"/>
                </a:solidFill>
                <a:latin typeface="Calibri" pitchFamily="34" charset="0"/>
                <a:ea typeface="Calibri" pitchFamily="34" charset="-122"/>
                <a:cs typeface="Calibri" pitchFamily="34" charset="-120"/>
              </a:rPr>
              <a:t>Jongok Lee</a:t>
            </a:r>
            <a:r>
              <a:rPr lang="en-US" sz="1400" dirty="0">
                <a:solidFill>
                  <a:srgbClr val="CFE7EC"/>
                </a:solidFill>
                <a:latin typeface="Calibri" pitchFamily="34" charset="0"/>
                <a:ea typeface="Calibri" pitchFamily="34" charset="-122"/>
                <a:cs typeface="Calibri" pitchFamily="34" charset="-120"/>
              </a:rPr>
              <a:t>   Dental Edutec Inc.</a:t>
            </a:r>
            <a:endParaRPr lang="en-US" sz="1600" dirty="0"/>
          </a:p>
        </p:txBody>
      </p:sp>
      <p:pic>
        <p:nvPicPr>
          <p:cNvPr id="16" name="Picture 15">
            <a:extLst>
              <a:ext uri="{FF2B5EF4-FFF2-40B4-BE49-F238E27FC236}">
                <a16:creationId xmlns:a16="http://schemas.microsoft.com/office/drawing/2014/main" id="{B397FA13-B640-771F-0120-9238FA4C829F}"/>
              </a:ext>
            </a:extLst>
          </p:cNvPr>
          <p:cNvPicPr>
            <a:picLocks noChangeAspect="1"/>
          </p:cNvPicPr>
          <p:nvPr/>
        </p:nvPicPr>
        <p:blipFill>
          <a:blip r:embed="rId3"/>
          <a:stretch>
            <a:fillRect/>
          </a:stretch>
        </p:blipFill>
        <p:spPr>
          <a:xfrm>
            <a:off x="4700289" y="2883552"/>
            <a:ext cx="7022875" cy="3423652"/>
          </a:xfrm>
          <a:prstGeom prst="rect">
            <a:avLst/>
          </a:prstGeom>
        </p:spPr>
      </p:pic>
      <p:sp>
        <p:nvSpPr>
          <p:cNvPr id="15" name="TextBox 14">
            <a:extLst>
              <a:ext uri="{FF2B5EF4-FFF2-40B4-BE49-F238E27FC236}">
                <a16:creationId xmlns:a16="http://schemas.microsoft.com/office/drawing/2014/main" id="{54CB04D2-D5F5-060D-C296-C967A897C59C}"/>
              </a:ext>
            </a:extLst>
          </p:cNvPr>
          <p:cNvSpPr txBox="1"/>
          <p:nvPr/>
        </p:nvSpPr>
        <p:spPr>
          <a:xfrm>
            <a:off x="624947" y="5540947"/>
            <a:ext cx="3917899" cy="217047"/>
          </a:xfrm>
          <a:prstGeom prst="rect">
            <a:avLst/>
          </a:prstGeom>
          <a:noFill/>
        </p:spPr>
        <p:txBody>
          <a:bodyPr wrap="square" lIns="0" tIns="0" rIns="0" bIns="0">
            <a:spAutoFit/>
          </a:bodyPr>
          <a:lstStyle/>
          <a:p>
            <a:pPr>
              <a:lnSpc>
                <a:spcPct val="105000"/>
              </a:lnSpc>
            </a:pPr>
            <a:r>
              <a:rPr sz="1400" b="1" dirty="0">
                <a:solidFill>
                  <a:srgbClr val="FFB396"/>
                </a:solidFill>
                <a:latin typeface="Calibri"/>
              </a:rPr>
              <a:t>Disclosure:  </a:t>
            </a:r>
            <a:r>
              <a:rPr sz="1400" i="1" dirty="0">
                <a:solidFill>
                  <a:srgbClr val="B8D2DA"/>
                </a:solidFill>
                <a:latin typeface="Calibri"/>
              </a:rPr>
              <a:t>J</a:t>
            </a:r>
            <a:r>
              <a:rPr lang="en-US" sz="1400" i="1" dirty="0">
                <a:solidFill>
                  <a:srgbClr val="B8D2DA"/>
                </a:solidFill>
                <a:latin typeface="Calibri"/>
              </a:rPr>
              <a:t>ongki</a:t>
            </a:r>
            <a:r>
              <a:rPr sz="1400" i="1" dirty="0">
                <a:solidFill>
                  <a:srgbClr val="B8D2DA"/>
                </a:solidFill>
                <a:latin typeface="Calibri"/>
              </a:rPr>
              <a:t> Lee is the CEO of Dental </a:t>
            </a:r>
            <a:r>
              <a:rPr sz="1400" i="1" dirty="0" err="1">
                <a:solidFill>
                  <a:srgbClr val="B8D2DA"/>
                </a:solidFill>
                <a:latin typeface="Calibri"/>
              </a:rPr>
              <a:t>Edutec</a:t>
            </a:r>
            <a:r>
              <a:rPr sz="1400" i="1" dirty="0">
                <a:solidFill>
                  <a:srgbClr val="B8D2DA"/>
                </a:solidFill>
                <a:latin typeface="Calibri"/>
              </a:rPr>
              <a:t> Inc.</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77240" y="384048"/>
            <a:ext cx="10789920" cy="713232"/>
          </a:xfrm>
          <a:prstGeom prst="rect">
            <a:avLst/>
          </a:prstGeom>
          <a:noFill/>
          <a:ln/>
        </p:spPr>
        <p:txBody>
          <a:bodyPr wrap="square" lIns="0" tIns="0" rIns="0" bIns="0" rtlCol="0" anchor="ctr"/>
          <a:lstStyle/>
          <a:p>
            <a:pPr marL="0" indent="0">
              <a:lnSpc>
                <a:spcPct val="100000"/>
              </a:lnSpc>
              <a:buNone/>
            </a:pPr>
            <a:r>
              <a:rPr lang="en-US" sz="3200" b="1" dirty="0">
                <a:solidFill>
                  <a:srgbClr val="0E3B47"/>
                </a:solidFill>
                <a:latin typeface="Cambria" pitchFamily="34" charset="0"/>
                <a:ea typeface="Cambria" pitchFamily="34" charset="-122"/>
                <a:cs typeface="Cambria" pitchFamily="34" charset="-120"/>
              </a:rPr>
              <a:t>The reality of a </a:t>
            </a:r>
            <a:r>
              <a:rPr lang="en-US" sz="3200" b="1" dirty="0">
                <a:solidFill>
                  <a:srgbClr val="EE6C4D"/>
                </a:solidFill>
                <a:latin typeface="Cambria" pitchFamily="34" charset="0"/>
                <a:ea typeface="Cambria" pitchFamily="34" charset="-122"/>
                <a:cs typeface="Cambria" pitchFamily="34" charset="-120"/>
              </a:rPr>
              <a:t>final-year dental student</a:t>
            </a:r>
            <a:endParaRPr lang="en-US" sz="3200" dirty="0"/>
          </a:p>
        </p:txBody>
      </p:sp>
      <p:sp>
        <p:nvSpPr>
          <p:cNvPr id="3" name="Text 1"/>
          <p:cNvSpPr/>
          <p:nvPr/>
        </p:nvSpPr>
        <p:spPr>
          <a:xfrm>
            <a:off x="795528" y="1050544"/>
            <a:ext cx="10607040" cy="411480"/>
          </a:xfrm>
          <a:prstGeom prst="rect">
            <a:avLst/>
          </a:prstGeom>
          <a:noFill/>
          <a:ln/>
        </p:spPr>
        <p:txBody>
          <a:bodyPr wrap="square" lIns="0" tIns="0" rIns="0" bIns="0" rtlCol="0" anchor="ctr"/>
          <a:lstStyle/>
          <a:p>
            <a:pPr marL="0" indent="0">
              <a:buNone/>
            </a:pPr>
            <a:r>
              <a:rPr lang="en-US" sz="2000" dirty="0">
                <a:solidFill>
                  <a:srgbClr val="3C5A63"/>
                </a:solidFill>
                <a:latin typeface="Calibri" pitchFamily="34" charset="0"/>
                <a:ea typeface="Calibri" pitchFamily="34" charset="-122"/>
                <a:cs typeface="Calibri" pitchFamily="34" charset="-120"/>
              </a:rPr>
              <a:t>I asked them to mark the canal orifices and the pulp horns. This is what came back.</a:t>
            </a:r>
            <a:endParaRPr lang="en-US" sz="2000" dirty="0"/>
          </a:p>
        </p:txBody>
      </p:sp>
      <p:grpSp>
        <p:nvGrpSpPr>
          <p:cNvPr id="14" name="Group 13">
            <a:extLst>
              <a:ext uri="{FF2B5EF4-FFF2-40B4-BE49-F238E27FC236}">
                <a16:creationId xmlns:a16="http://schemas.microsoft.com/office/drawing/2014/main" id="{2D19809E-1FBD-B89A-9E16-BAAA424D76E3}"/>
              </a:ext>
            </a:extLst>
          </p:cNvPr>
          <p:cNvGrpSpPr/>
          <p:nvPr/>
        </p:nvGrpSpPr>
        <p:grpSpPr>
          <a:xfrm>
            <a:off x="6144768" y="1572260"/>
            <a:ext cx="5602732" cy="1481328"/>
            <a:chOff x="6144768" y="1737360"/>
            <a:chExt cx="5602732" cy="1481328"/>
          </a:xfrm>
        </p:grpSpPr>
        <p:sp>
          <p:nvSpPr>
            <p:cNvPr id="5" name="Shape 2"/>
            <p:cNvSpPr/>
            <p:nvPr/>
          </p:nvSpPr>
          <p:spPr>
            <a:xfrm>
              <a:off x="6144768" y="1737360"/>
              <a:ext cx="5602732" cy="1481328"/>
            </a:xfrm>
            <a:prstGeom prst="roundRect">
              <a:avLst>
                <a:gd name="adj" fmla="val 7407"/>
              </a:avLst>
            </a:prstGeom>
            <a:solidFill>
              <a:srgbClr val="F2F8FA"/>
            </a:solidFill>
            <a:ln w="15875">
              <a:solidFill>
                <a:srgbClr val="2A8DA6"/>
              </a:solidFill>
              <a:prstDash val="solid"/>
            </a:ln>
          </p:spPr>
          <p:txBody>
            <a:bodyPr/>
            <a:lstStyle/>
            <a:p>
              <a:endParaRPr lang="ko-KR" altLang="en-US"/>
            </a:p>
          </p:txBody>
        </p:sp>
        <p:sp>
          <p:nvSpPr>
            <p:cNvPr id="6" name="Text 3"/>
            <p:cNvSpPr/>
            <p:nvPr/>
          </p:nvSpPr>
          <p:spPr>
            <a:xfrm>
              <a:off x="6455664" y="1792224"/>
              <a:ext cx="5111496" cy="1371600"/>
            </a:xfrm>
            <a:prstGeom prst="rect">
              <a:avLst/>
            </a:prstGeom>
            <a:noFill/>
            <a:ln/>
          </p:spPr>
          <p:txBody>
            <a:bodyPr wrap="square" lIns="0" tIns="0" rIns="0" bIns="0" rtlCol="0" anchor="ctr"/>
            <a:lstStyle/>
            <a:p>
              <a:pPr marL="0" indent="0">
                <a:lnSpc>
                  <a:spcPct val="114000"/>
                </a:lnSpc>
                <a:buNone/>
              </a:pPr>
              <a:r>
                <a:rPr lang="en-US" b="1" kern="0" spc="120" dirty="0">
                  <a:solidFill>
                    <a:srgbClr val="176B82"/>
                  </a:solidFill>
                  <a:latin typeface="Calibri" pitchFamily="34" charset="0"/>
                  <a:ea typeface="Calibri" pitchFamily="34" charset="-122"/>
                  <a:cs typeface="Calibri" pitchFamily="34" charset="-120"/>
                </a:rPr>
                <a:t>THEIR STRATEGY
</a:t>
              </a:r>
              <a:r>
                <a:rPr lang="en-US" dirty="0">
                  <a:solidFill>
                    <a:srgbClr val="0E3B47"/>
                  </a:solidFill>
                  <a:latin typeface="Calibri" pitchFamily="34" charset="0"/>
                  <a:ea typeface="Calibri" pitchFamily="34" charset="-122"/>
                  <a:cs typeface="Calibri" pitchFamily="34" charset="-120"/>
                </a:rPr>
                <a:t>Cut in, rely on </a:t>
              </a:r>
              <a:r>
                <a:rPr lang="en-US" b="1" dirty="0">
                  <a:solidFill>
                    <a:srgbClr val="C4512A"/>
                  </a:solidFill>
                  <a:latin typeface="Calibri" pitchFamily="34" charset="0"/>
                  <a:ea typeface="Calibri" pitchFamily="34" charset="-122"/>
                  <a:cs typeface="Calibri" pitchFamily="34" charset="-120"/>
                </a:rPr>
                <a:t>tactile feedback</a:t>
              </a:r>
              <a:r>
                <a:rPr lang="en-US" dirty="0">
                  <a:solidFill>
                    <a:srgbClr val="0E3B47"/>
                  </a:solidFill>
                  <a:latin typeface="Calibri" pitchFamily="34" charset="0"/>
                  <a:ea typeface="Calibri" pitchFamily="34" charset="-122"/>
                  <a:cs typeface="Calibri" pitchFamily="34" charset="-120"/>
                </a:rPr>
                <a:t> to reach the chamber, then enlarge — searching for the orifices.
</a:t>
              </a:r>
              <a:r>
                <a:rPr lang="en-US" b="1" i="1" dirty="0">
                  <a:solidFill>
                    <a:srgbClr val="176B82"/>
                  </a:solidFill>
                  <a:latin typeface="Calibri" pitchFamily="34" charset="0"/>
                  <a:ea typeface="Calibri" pitchFamily="34" charset="-122"/>
                  <a:cs typeface="Calibri" pitchFamily="34" charset="-120"/>
                </a:rPr>
                <a:t>Exactly how we teach it — and it works.</a:t>
              </a:r>
              <a:endParaRPr lang="en-US" dirty="0"/>
            </a:p>
          </p:txBody>
        </p:sp>
      </p:grpSp>
      <p:grpSp>
        <p:nvGrpSpPr>
          <p:cNvPr id="15" name="Group 14">
            <a:extLst>
              <a:ext uri="{FF2B5EF4-FFF2-40B4-BE49-F238E27FC236}">
                <a16:creationId xmlns:a16="http://schemas.microsoft.com/office/drawing/2014/main" id="{A98E0292-2445-A31F-F1B0-430AFB78E179}"/>
              </a:ext>
            </a:extLst>
          </p:cNvPr>
          <p:cNvGrpSpPr/>
          <p:nvPr/>
        </p:nvGrpSpPr>
        <p:grpSpPr>
          <a:xfrm>
            <a:off x="6144768" y="3146552"/>
            <a:ext cx="5602732" cy="2085340"/>
            <a:chOff x="6144768" y="3197352"/>
            <a:chExt cx="5602732" cy="2085340"/>
          </a:xfrm>
        </p:grpSpPr>
        <p:sp>
          <p:nvSpPr>
            <p:cNvPr id="7" name="Shape 4"/>
            <p:cNvSpPr/>
            <p:nvPr/>
          </p:nvSpPr>
          <p:spPr>
            <a:xfrm>
              <a:off x="6144768" y="3197352"/>
              <a:ext cx="5602732" cy="2085340"/>
            </a:xfrm>
            <a:prstGeom prst="roundRect">
              <a:avLst>
                <a:gd name="adj" fmla="val 5882"/>
              </a:avLst>
            </a:prstGeom>
            <a:solidFill>
              <a:srgbClr val="F2F8FA"/>
            </a:solidFill>
            <a:ln w="19050">
              <a:solidFill>
                <a:srgbClr val="EE6C4D"/>
              </a:solidFill>
              <a:prstDash val="solid"/>
            </a:ln>
          </p:spPr>
          <p:txBody>
            <a:bodyPr/>
            <a:lstStyle/>
            <a:p>
              <a:endParaRPr lang="ko-KR" altLang="en-US"/>
            </a:p>
          </p:txBody>
        </p:sp>
        <p:sp>
          <p:nvSpPr>
            <p:cNvPr id="8" name="Text 5"/>
            <p:cNvSpPr/>
            <p:nvPr/>
          </p:nvSpPr>
          <p:spPr>
            <a:xfrm>
              <a:off x="6455664" y="3401568"/>
              <a:ext cx="5111496" cy="1719072"/>
            </a:xfrm>
            <a:prstGeom prst="rect">
              <a:avLst/>
            </a:prstGeom>
            <a:noFill/>
            <a:ln/>
          </p:spPr>
          <p:txBody>
            <a:bodyPr wrap="square" lIns="0" tIns="0" rIns="0" bIns="0" rtlCol="0" anchor="ctr"/>
            <a:lstStyle/>
            <a:p>
              <a:pPr>
                <a:lnSpc>
                  <a:spcPct val="114000"/>
                </a:lnSpc>
              </a:pPr>
              <a:r>
                <a:rPr lang="en-US" b="1" kern="0" spc="120" dirty="0">
                  <a:solidFill>
                    <a:srgbClr val="C4512A"/>
                  </a:solidFill>
                  <a:latin typeface="Calibri" pitchFamily="34" charset="0"/>
                  <a:ea typeface="Calibri" pitchFamily="34" charset="-122"/>
                  <a:cs typeface="Calibri" pitchFamily="34" charset="-120"/>
                </a:rPr>
                <a:t>WHEN THE SEARCH GOES WRONG
</a:t>
              </a:r>
              <a:r>
                <a:rPr lang="en-US" dirty="0">
                  <a:solidFill>
                    <a:srgbClr val="0E3B47"/>
                  </a:solidFill>
                  <a:latin typeface="Calibri" pitchFamily="34" charset="0"/>
                  <a:ea typeface="Calibri" pitchFamily="34" charset="-122"/>
                  <a:cs typeface="Calibri" pitchFamily="34" charset="-120"/>
                </a:rPr>
                <a:t>A wrong direction, or a missed orifice — and the cost is paid in </a:t>
              </a:r>
              <a:r>
                <a:rPr lang="en-US" b="1" dirty="0">
                  <a:solidFill>
                    <a:srgbClr val="0E3B47"/>
                  </a:solidFill>
                  <a:latin typeface="Calibri" pitchFamily="34" charset="0"/>
                  <a:ea typeface="Calibri" pitchFamily="34" charset="-122"/>
                  <a:cs typeface="Calibri" pitchFamily="34" charset="-120"/>
                </a:rPr>
                <a:t>tooth structure</a:t>
              </a:r>
              <a:r>
                <a:rPr lang="en-US" dirty="0">
                  <a:solidFill>
                    <a:srgbClr val="0E3B47"/>
                  </a:solidFill>
                  <a:latin typeface="Calibri" pitchFamily="34" charset="0"/>
                  <a:ea typeface="Calibri" pitchFamily="34" charset="-122"/>
                  <a:cs typeface="Calibri" pitchFamily="34" charset="-120"/>
                </a:rPr>
                <a:t>.
</a:t>
              </a:r>
              <a:r>
                <a:rPr lang="en-US" b="1" i="1" dirty="0">
                  <a:solidFill>
                    <a:srgbClr val="C4512A"/>
                  </a:solidFill>
                  <a:latin typeface="Calibri" pitchFamily="34" charset="0"/>
                  <a:ea typeface="Calibri" pitchFamily="34" charset="-122"/>
                  <a:cs typeface="Calibri" pitchFamily="34" charset="-120"/>
                </a:rPr>
                <a:t>Students with lower mental-rotation scores prepare larger access cavities</a:t>
              </a:r>
              <a:r>
                <a:rPr lang="en-US" altLang="ko-KR" i="1" dirty="0">
                  <a:solidFill>
                    <a:srgbClr val="5E7B84"/>
                  </a:solidFill>
                  <a:latin typeface="Calibri" pitchFamily="34" charset="0"/>
                  <a:ea typeface="Calibri" pitchFamily="34" charset="-122"/>
                  <a:cs typeface="Calibri" pitchFamily="34" charset="-120"/>
                </a:rPr>
                <a:t> (Collet P, et al.)</a:t>
              </a:r>
              <a:r>
                <a:rPr lang="en-US" sz="1600" b="1" i="1" dirty="0">
                  <a:solidFill>
                    <a:srgbClr val="C4512A"/>
                  </a:solidFill>
                  <a:latin typeface="Calibri" pitchFamily="34" charset="0"/>
                  <a:ea typeface="Calibri" pitchFamily="34" charset="-122"/>
                  <a:cs typeface="Calibri" pitchFamily="34" charset="-120"/>
                </a:rPr>
                <a:t>
</a:t>
              </a:r>
              <a:endParaRPr lang="en-US" sz="1600" dirty="0"/>
            </a:p>
          </p:txBody>
        </p:sp>
      </p:grpSp>
      <p:sp>
        <p:nvSpPr>
          <p:cNvPr id="9" name="Shape 6"/>
          <p:cNvSpPr/>
          <p:nvPr/>
        </p:nvSpPr>
        <p:spPr>
          <a:xfrm>
            <a:off x="6144768" y="5321808"/>
            <a:ext cx="5602732" cy="950976"/>
          </a:xfrm>
          <a:prstGeom prst="roundRect">
            <a:avLst>
              <a:gd name="adj" fmla="val 11538"/>
            </a:avLst>
          </a:prstGeom>
          <a:solidFill>
            <a:srgbClr val="0E4D5C"/>
          </a:solidFill>
          <a:ln/>
        </p:spPr>
        <p:txBody>
          <a:bodyPr/>
          <a:lstStyle/>
          <a:p>
            <a:endParaRPr lang="ko-KR" altLang="en-US"/>
          </a:p>
        </p:txBody>
      </p:sp>
      <p:sp>
        <p:nvSpPr>
          <p:cNvPr id="10" name="Text 7"/>
          <p:cNvSpPr/>
          <p:nvPr/>
        </p:nvSpPr>
        <p:spPr>
          <a:xfrm>
            <a:off x="6419088" y="5321808"/>
            <a:ext cx="4736592" cy="950976"/>
          </a:xfrm>
          <a:prstGeom prst="rect">
            <a:avLst/>
          </a:prstGeom>
          <a:noFill/>
          <a:ln/>
        </p:spPr>
        <p:txBody>
          <a:bodyPr wrap="square" lIns="0" tIns="0" rIns="0" bIns="0" rtlCol="0" anchor="ctr"/>
          <a:lstStyle/>
          <a:p>
            <a:pPr marL="0" indent="0">
              <a:lnSpc>
                <a:spcPct val="114000"/>
              </a:lnSpc>
              <a:buNone/>
            </a:pPr>
            <a:r>
              <a:rPr lang="en-US" sz="1850" b="1" dirty="0">
                <a:solidFill>
                  <a:srgbClr val="FFFFFF"/>
                </a:solidFill>
                <a:latin typeface="Calibri" pitchFamily="34" charset="0"/>
                <a:ea typeface="Calibri" pitchFamily="34" charset="-122"/>
                <a:cs typeface="Calibri" pitchFamily="34" charset="-120"/>
              </a:rPr>
              <a:t>What's missing isn't knowledge
— it's the </a:t>
            </a:r>
            <a:r>
              <a:rPr lang="en-US" sz="2400" b="1" dirty="0">
                <a:solidFill>
                  <a:srgbClr val="FFB396"/>
                </a:solidFill>
                <a:latin typeface="Calibri" pitchFamily="34" charset="0"/>
                <a:ea typeface="Calibri" pitchFamily="34" charset="-122"/>
                <a:cs typeface="Calibri" pitchFamily="34" charset="-120"/>
              </a:rPr>
              <a:t>spatial mental map</a:t>
            </a:r>
            <a:endParaRPr lang="en-US" sz="2400" dirty="0"/>
          </a:p>
        </p:txBody>
      </p:sp>
      <p:sp>
        <p:nvSpPr>
          <p:cNvPr id="11" name="Text 8"/>
          <p:cNvSpPr/>
          <p:nvPr/>
        </p:nvSpPr>
        <p:spPr>
          <a:xfrm>
            <a:off x="795528" y="6364224"/>
            <a:ext cx="10607040" cy="274320"/>
          </a:xfrm>
          <a:prstGeom prst="rect">
            <a:avLst/>
          </a:prstGeom>
          <a:noFill/>
          <a:ln/>
        </p:spPr>
        <p:txBody>
          <a:bodyPr wrap="square" lIns="0" tIns="0" rIns="0" bIns="0" rtlCol="0" anchor="ctr"/>
          <a:lstStyle/>
          <a:p>
            <a:pPr marL="0" indent="0">
              <a:buNone/>
            </a:pPr>
            <a:r>
              <a:rPr lang="en-US" i="1" dirty="0">
                <a:solidFill>
                  <a:srgbClr val="5E7B84"/>
                </a:solidFill>
                <a:latin typeface="Calibri" pitchFamily="34" charset="0"/>
                <a:ea typeface="Calibri" pitchFamily="34" charset="-122"/>
                <a:cs typeface="Calibri" pitchFamily="34" charset="-120"/>
              </a:rPr>
              <a:t>Collet P, et al. Spatial abilities and endodontic access cavity preparation. Eur J Dent Educ 2025;29(1):1–8.</a:t>
            </a:r>
            <a:endParaRPr lang="en-US" dirty="0"/>
          </a:p>
        </p:txBody>
      </p:sp>
      <p:pic>
        <p:nvPicPr>
          <p:cNvPr id="13" name="Picture 12">
            <a:extLst>
              <a:ext uri="{FF2B5EF4-FFF2-40B4-BE49-F238E27FC236}">
                <a16:creationId xmlns:a16="http://schemas.microsoft.com/office/drawing/2014/main" id="{3996EF3A-3324-9095-F7C4-B091F689DFE5}"/>
              </a:ext>
            </a:extLst>
          </p:cNvPr>
          <p:cNvPicPr>
            <a:picLocks noChangeAspect="1"/>
          </p:cNvPicPr>
          <p:nvPr/>
        </p:nvPicPr>
        <p:blipFill>
          <a:blip r:embed="rId3"/>
          <a:stretch>
            <a:fillRect/>
          </a:stretch>
        </p:blipFill>
        <p:spPr>
          <a:xfrm rot="5400000">
            <a:off x="712332" y="1719042"/>
            <a:ext cx="4795917" cy="430833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77240" y="60579"/>
            <a:ext cx="10789920" cy="694944"/>
          </a:xfrm>
          <a:prstGeom prst="rect">
            <a:avLst/>
          </a:prstGeom>
          <a:noFill/>
          <a:ln/>
        </p:spPr>
        <p:txBody>
          <a:bodyPr wrap="square" lIns="0" tIns="0" rIns="0" bIns="0" rtlCol="0" anchor="ctr"/>
          <a:lstStyle/>
          <a:p>
            <a:pPr marL="0" indent="0">
              <a:lnSpc>
                <a:spcPct val="100000"/>
              </a:lnSpc>
              <a:buNone/>
            </a:pPr>
            <a:r>
              <a:rPr lang="en-US" sz="3200" b="1" dirty="0">
                <a:solidFill>
                  <a:srgbClr val="0E3B47"/>
                </a:solidFill>
                <a:latin typeface="Cambria" pitchFamily="34" charset="0"/>
                <a:ea typeface="Cambria" pitchFamily="34" charset="-122"/>
                <a:cs typeface="Cambria" pitchFamily="34" charset="-120"/>
              </a:rPr>
              <a:t>Two are taught. </a:t>
            </a:r>
            <a:r>
              <a:rPr lang="en-US" sz="3200" b="1" dirty="0">
                <a:solidFill>
                  <a:srgbClr val="EE6C4D"/>
                </a:solidFill>
                <a:latin typeface="Cambria" pitchFamily="34" charset="0"/>
                <a:ea typeface="Cambria" pitchFamily="34" charset="-122"/>
                <a:cs typeface="Cambria" pitchFamily="34" charset="-120"/>
              </a:rPr>
              <a:t>The third is left to time.</a:t>
            </a:r>
            <a:endParaRPr lang="en-US" sz="3200" dirty="0"/>
          </a:p>
        </p:txBody>
      </p:sp>
      <p:sp>
        <p:nvSpPr>
          <p:cNvPr id="3" name="Text 1"/>
          <p:cNvSpPr/>
          <p:nvPr/>
        </p:nvSpPr>
        <p:spPr>
          <a:xfrm>
            <a:off x="822960" y="613029"/>
            <a:ext cx="10607040" cy="384048"/>
          </a:xfrm>
          <a:prstGeom prst="rect">
            <a:avLst/>
          </a:prstGeom>
          <a:noFill/>
          <a:ln/>
        </p:spPr>
        <p:txBody>
          <a:bodyPr wrap="square" lIns="0" tIns="0" rIns="0" bIns="0" rtlCol="0" anchor="ctr"/>
          <a:lstStyle/>
          <a:p>
            <a:pPr marL="0" indent="0">
              <a:buNone/>
            </a:pPr>
            <a:r>
              <a:rPr lang="en-US" sz="2000" dirty="0">
                <a:solidFill>
                  <a:srgbClr val="3C5A63"/>
                </a:solidFill>
                <a:latin typeface="Calibri" pitchFamily="34" charset="0"/>
                <a:ea typeface="Calibri" pitchFamily="34" charset="-122"/>
                <a:cs typeface="Calibri" pitchFamily="34" charset="-120"/>
              </a:rPr>
              <a:t>Not by neglect — every simulator we have built was designed to train the hand.</a:t>
            </a:r>
            <a:endParaRPr lang="en-US" sz="2000" dirty="0"/>
          </a:p>
        </p:txBody>
      </p:sp>
      <p:grpSp>
        <p:nvGrpSpPr>
          <p:cNvPr id="23" name="Group 22">
            <a:extLst>
              <a:ext uri="{FF2B5EF4-FFF2-40B4-BE49-F238E27FC236}">
                <a16:creationId xmlns:a16="http://schemas.microsoft.com/office/drawing/2014/main" id="{3ED15A1B-E229-C826-4966-BE13E4433051}"/>
              </a:ext>
            </a:extLst>
          </p:cNvPr>
          <p:cNvGrpSpPr/>
          <p:nvPr/>
        </p:nvGrpSpPr>
        <p:grpSpPr>
          <a:xfrm>
            <a:off x="822960" y="1122807"/>
            <a:ext cx="2949121" cy="645533"/>
            <a:chOff x="822960" y="1351407"/>
            <a:chExt cx="3017520" cy="758952"/>
          </a:xfrm>
        </p:grpSpPr>
        <p:sp>
          <p:nvSpPr>
            <p:cNvPr id="4" name="Shape 2"/>
            <p:cNvSpPr/>
            <p:nvPr/>
          </p:nvSpPr>
          <p:spPr>
            <a:xfrm>
              <a:off x="822960" y="1351407"/>
              <a:ext cx="3017520" cy="758952"/>
            </a:xfrm>
            <a:prstGeom prst="roundRect">
              <a:avLst>
                <a:gd name="adj" fmla="val 11957"/>
              </a:avLst>
            </a:prstGeom>
            <a:solidFill>
              <a:srgbClr val="F2F8FA"/>
            </a:solidFill>
            <a:ln w="17780">
              <a:solidFill>
                <a:srgbClr val="E6F2F5"/>
              </a:solidFill>
              <a:prstDash val="solid"/>
            </a:ln>
          </p:spPr>
          <p:txBody>
            <a:bodyPr/>
            <a:lstStyle/>
            <a:p>
              <a:endParaRPr lang="ko-KR" altLang="en-US" sz="2000"/>
            </a:p>
          </p:txBody>
        </p:sp>
        <p:sp>
          <p:nvSpPr>
            <p:cNvPr id="5" name="Text 3"/>
            <p:cNvSpPr/>
            <p:nvPr/>
          </p:nvSpPr>
          <p:spPr>
            <a:xfrm>
              <a:off x="1078992" y="1351407"/>
              <a:ext cx="2560320" cy="758952"/>
            </a:xfrm>
            <a:prstGeom prst="rect">
              <a:avLst/>
            </a:prstGeom>
            <a:noFill/>
            <a:ln/>
          </p:spPr>
          <p:txBody>
            <a:bodyPr wrap="square" lIns="0" tIns="0" rIns="0" bIns="0" rtlCol="0" anchor="ctr"/>
            <a:lstStyle/>
            <a:p>
              <a:pPr marL="0" indent="0">
                <a:lnSpc>
                  <a:spcPct val="106000"/>
                </a:lnSpc>
                <a:buNone/>
              </a:pPr>
              <a:r>
                <a:rPr lang="en-US" sz="2400" b="1" dirty="0">
                  <a:solidFill>
                    <a:srgbClr val="2A8DA6"/>
                  </a:solidFill>
                  <a:latin typeface="Calibri" pitchFamily="34" charset="0"/>
                  <a:ea typeface="Calibri" pitchFamily="34" charset="-122"/>
                  <a:cs typeface="Calibri" pitchFamily="34" charset="-120"/>
                </a:rPr>
                <a:t>✓   </a:t>
              </a:r>
              <a:r>
                <a:rPr lang="en-US" sz="2000" b="1" dirty="0">
                  <a:solidFill>
                    <a:srgbClr val="0E3B47"/>
                  </a:solidFill>
                  <a:latin typeface="Calibri" pitchFamily="34" charset="0"/>
                  <a:ea typeface="Calibri" pitchFamily="34" charset="-122"/>
                  <a:cs typeface="Calibri" pitchFamily="34" charset="-120"/>
                </a:rPr>
                <a:t>Knowledge</a:t>
              </a:r>
              <a:endParaRPr lang="en-US" sz="2400" dirty="0"/>
            </a:p>
          </p:txBody>
        </p:sp>
      </p:grpSp>
      <p:grpSp>
        <p:nvGrpSpPr>
          <p:cNvPr id="24" name="Group 23">
            <a:extLst>
              <a:ext uri="{FF2B5EF4-FFF2-40B4-BE49-F238E27FC236}">
                <a16:creationId xmlns:a16="http://schemas.microsoft.com/office/drawing/2014/main" id="{0BCEB7C6-43E5-B10E-D0CD-47B01112A380}"/>
              </a:ext>
            </a:extLst>
          </p:cNvPr>
          <p:cNvGrpSpPr/>
          <p:nvPr/>
        </p:nvGrpSpPr>
        <p:grpSpPr>
          <a:xfrm>
            <a:off x="3927347" y="1122807"/>
            <a:ext cx="2328989" cy="645533"/>
            <a:chOff x="4041648" y="1351407"/>
            <a:chExt cx="3017520" cy="758952"/>
          </a:xfrm>
        </p:grpSpPr>
        <p:sp>
          <p:nvSpPr>
            <p:cNvPr id="6" name="Shape 4"/>
            <p:cNvSpPr/>
            <p:nvPr/>
          </p:nvSpPr>
          <p:spPr>
            <a:xfrm>
              <a:off x="4041648" y="1351407"/>
              <a:ext cx="3017520" cy="758952"/>
            </a:xfrm>
            <a:prstGeom prst="roundRect">
              <a:avLst>
                <a:gd name="adj" fmla="val 11957"/>
              </a:avLst>
            </a:prstGeom>
            <a:solidFill>
              <a:srgbClr val="F2F8FA"/>
            </a:solidFill>
            <a:ln w="17780">
              <a:solidFill>
                <a:srgbClr val="E6F2F5"/>
              </a:solidFill>
              <a:prstDash val="solid"/>
            </a:ln>
          </p:spPr>
          <p:txBody>
            <a:bodyPr/>
            <a:lstStyle/>
            <a:p>
              <a:endParaRPr lang="ko-KR" altLang="en-US" sz="2000"/>
            </a:p>
          </p:txBody>
        </p:sp>
        <p:sp>
          <p:nvSpPr>
            <p:cNvPr id="7" name="Text 5"/>
            <p:cNvSpPr/>
            <p:nvPr/>
          </p:nvSpPr>
          <p:spPr>
            <a:xfrm>
              <a:off x="4297680" y="1351407"/>
              <a:ext cx="2560320" cy="758952"/>
            </a:xfrm>
            <a:prstGeom prst="rect">
              <a:avLst/>
            </a:prstGeom>
            <a:noFill/>
            <a:ln/>
          </p:spPr>
          <p:txBody>
            <a:bodyPr wrap="square" lIns="0" tIns="0" rIns="0" bIns="0" rtlCol="0" anchor="ctr"/>
            <a:lstStyle/>
            <a:p>
              <a:pPr marL="0" indent="0">
                <a:lnSpc>
                  <a:spcPct val="106000"/>
                </a:lnSpc>
                <a:buNone/>
              </a:pPr>
              <a:r>
                <a:rPr lang="en-US" sz="2400" b="1" dirty="0">
                  <a:solidFill>
                    <a:srgbClr val="2A8DA6"/>
                  </a:solidFill>
                  <a:latin typeface="Calibri" pitchFamily="34" charset="0"/>
                  <a:ea typeface="Calibri" pitchFamily="34" charset="-122"/>
                  <a:cs typeface="Calibri" pitchFamily="34" charset="-120"/>
                </a:rPr>
                <a:t>✓   </a:t>
              </a:r>
              <a:r>
                <a:rPr lang="en-US" sz="2000" b="1" dirty="0">
                  <a:solidFill>
                    <a:srgbClr val="0E3B47"/>
                  </a:solidFill>
                  <a:latin typeface="Calibri" pitchFamily="34" charset="0"/>
                  <a:ea typeface="Calibri" pitchFamily="34" charset="-122"/>
                  <a:cs typeface="Calibri" pitchFamily="34" charset="-120"/>
                </a:rPr>
                <a:t>Skills</a:t>
              </a:r>
              <a:endParaRPr lang="en-US" sz="2400" dirty="0"/>
            </a:p>
          </p:txBody>
        </p:sp>
      </p:grpSp>
      <p:grpSp>
        <p:nvGrpSpPr>
          <p:cNvPr id="25" name="Group 24">
            <a:extLst>
              <a:ext uri="{FF2B5EF4-FFF2-40B4-BE49-F238E27FC236}">
                <a16:creationId xmlns:a16="http://schemas.microsoft.com/office/drawing/2014/main" id="{4371FE16-6414-7628-1120-9629BFB640AA}"/>
              </a:ext>
            </a:extLst>
          </p:cNvPr>
          <p:cNvGrpSpPr/>
          <p:nvPr/>
        </p:nvGrpSpPr>
        <p:grpSpPr>
          <a:xfrm>
            <a:off x="6610350" y="1122807"/>
            <a:ext cx="4773930" cy="645533"/>
            <a:chOff x="7260336" y="1351407"/>
            <a:chExt cx="4123944" cy="758952"/>
          </a:xfrm>
        </p:grpSpPr>
        <p:sp>
          <p:nvSpPr>
            <p:cNvPr id="8" name="Shape 6"/>
            <p:cNvSpPr/>
            <p:nvPr/>
          </p:nvSpPr>
          <p:spPr>
            <a:xfrm>
              <a:off x="7260336" y="1351407"/>
              <a:ext cx="4123944" cy="758952"/>
            </a:xfrm>
            <a:prstGeom prst="roundRect">
              <a:avLst>
                <a:gd name="adj" fmla="val 11957"/>
              </a:avLst>
            </a:prstGeom>
            <a:solidFill>
              <a:srgbClr val="FDF0EB"/>
            </a:solidFill>
            <a:ln w="17780">
              <a:solidFill>
                <a:srgbClr val="EE6C4D"/>
              </a:solidFill>
              <a:prstDash val="solid"/>
            </a:ln>
          </p:spPr>
          <p:txBody>
            <a:bodyPr/>
            <a:lstStyle/>
            <a:p>
              <a:endParaRPr lang="ko-KR" altLang="en-US" sz="2000"/>
            </a:p>
          </p:txBody>
        </p:sp>
        <p:sp>
          <p:nvSpPr>
            <p:cNvPr id="9" name="Text 7"/>
            <p:cNvSpPr/>
            <p:nvPr/>
          </p:nvSpPr>
          <p:spPr>
            <a:xfrm>
              <a:off x="7516368" y="1351407"/>
              <a:ext cx="3666744" cy="758952"/>
            </a:xfrm>
            <a:prstGeom prst="rect">
              <a:avLst/>
            </a:prstGeom>
            <a:noFill/>
            <a:ln/>
          </p:spPr>
          <p:txBody>
            <a:bodyPr wrap="square" lIns="0" tIns="0" rIns="0" bIns="0" rtlCol="0" anchor="ctr"/>
            <a:lstStyle/>
            <a:p>
              <a:pPr marL="0" indent="0">
                <a:lnSpc>
                  <a:spcPct val="106000"/>
                </a:lnSpc>
                <a:buNone/>
              </a:pPr>
              <a:r>
                <a:rPr lang="en-US" sz="2400" b="1" dirty="0">
                  <a:solidFill>
                    <a:srgbClr val="C4512A"/>
                  </a:solidFill>
                  <a:latin typeface="Calibri" pitchFamily="34" charset="0"/>
                  <a:ea typeface="Calibri" pitchFamily="34" charset="-122"/>
                  <a:cs typeface="Calibri" pitchFamily="34" charset="-120"/>
                </a:rPr>
                <a:t>✗   </a:t>
              </a:r>
              <a:r>
                <a:rPr lang="en-US" sz="2000" b="1" dirty="0">
                  <a:solidFill>
                    <a:srgbClr val="0E3B47"/>
                  </a:solidFill>
                  <a:latin typeface="Calibri" pitchFamily="34" charset="0"/>
                  <a:ea typeface="Calibri" pitchFamily="34" charset="-122"/>
                  <a:cs typeface="Calibri" pitchFamily="34" charset="-120"/>
                </a:rPr>
                <a:t>Spatial mental map</a:t>
              </a:r>
              <a:endParaRPr lang="en-US" sz="2400" dirty="0"/>
            </a:p>
          </p:txBody>
        </p:sp>
      </p:grpSp>
      <p:sp>
        <p:nvSpPr>
          <p:cNvPr id="63" name="Shape 2">
            <a:extLst>
              <a:ext uri="{FF2B5EF4-FFF2-40B4-BE49-F238E27FC236}">
                <a16:creationId xmlns:a16="http://schemas.microsoft.com/office/drawing/2014/main" id="{35EF9EB2-B0DD-38AF-3163-81486C7F04D4}"/>
              </a:ext>
            </a:extLst>
          </p:cNvPr>
          <p:cNvSpPr/>
          <p:nvPr/>
        </p:nvSpPr>
        <p:spPr>
          <a:xfrm>
            <a:off x="822960" y="1918181"/>
            <a:ext cx="5433376" cy="4369080"/>
          </a:xfrm>
          <a:prstGeom prst="roundRect">
            <a:avLst>
              <a:gd name="adj" fmla="val 3315"/>
            </a:avLst>
          </a:prstGeom>
          <a:solidFill>
            <a:srgbClr val="F2F8FA"/>
          </a:solidFill>
          <a:ln w="19050">
            <a:solidFill>
              <a:srgbClr val="2A8DA6"/>
            </a:solidFill>
            <a:prstDash val="solid"/>
          </a:ln>
        </p:spPr>
        <p:txBody>
          <a:bodyPr/>
          <a:lstStyle/>
          <a:p>
            <a:endParaRPr lang="ko-KR" altLang="en-US"/>
          </a:p>
        </p:txBody>
      </p:sp>
      <p:sp>
        <p:nvSpPr>
          <p:cNvPr id="65" name="Text 3">
            <a:extLst>
              <a:ext uri="{FF2B5EF4-FFF2-40B4-BE49-F238E27FC236}">
                <a16:creationId xmlns:a16="http://schemas.microsoft.com/office/drawing/2014/main" id="{28F5618A-2B2B-78F4-6651-2394D73BE3E0}"/>
              </a:ext>
            </a:extLst>
          </p:cNvPr>
          <p:cNvSpPr/>
          <p:nvPr/>
        </p:nvSpPr>
        <p:spPr>
          <a:xfrm>
            <a:off x="1143000" y="2022892"/>
            <a:ext cx="4480560" cy="329184"/>
          </a:xfrm>
          <a:prstGeom prst="rect">
            <a:avLst/>
          </a:prstGeom>
          <a:noFill/>
          <a:ln/>
        </p:spPr>
        <p:txBody>
          <a:bodyPr wrap="square" lIns="0" tIns="0" rIns="0" bIns="0" rtlCol="0" anchor="ctr"/>
          <a:lstStyle/>
          <a:p>
            <a:pPr marL="0" indent="0">
              <a:buNone/>
            </a:pPr>
            <a:r>
              <a:rPr lang="en-US" sz="1400" b="1" kern="0" spc="120" dirty="0">
                <a:solidFill>
                  <a:srgbClr val="176B82"/>
                </a:solidFill>
                <a:latin typeface="Calibri" pitchFamily="34" charset="0"/>
                <a:ea typeface="Calibri" pitchFamily="34" charset="-122"/>
                <a:cs typeface="Calibri" pitchFamily="34" charset="-120"/>
              </a:rPr>
              <a:t>WHAT WE HAVE BUILT</a:t>
            </a:r>
            <a:endParaRPr lang="en-US" sz="1400" dirty="0"/>
          </a:p>
        </p:txBody>
      </p:sp>
      <p:sp>
        <p:nvSpPr>
          <p:cNvPr id="67" name="Text 4">
            <a:extLst>
              <a:ext uri="{FF2B5EF4-FFF2-40B4-BE49-F238E27FC236}">
                <a16:creationId xmlns:a16="http://schemas.microsoft.com/office/drawing/2014/main" id="{446256B4-1BCB-3CC8-A4C5-6AA3BD8C2209}"/>
              </a:ext>
            </a:extLst>
          </p:cNvPr>
          <p:cNvSpPr/>
          <p:nvPr/>
        </p:nvSpPr>
        <p:spPr>
          <a:xfrm>
            <a:off x="1143000" y="2201688"/>
            <a:ext cx="4480560" cy="402336"/>
          </a:xfrm>
          <a:prstGeom prst="rect">
            <a:avLst/>
          </a:prstGeom>
          <a:noFill/>
          <a:ln/>
        </p:spPr>
        <p:txBody>
          <a:bodyPr wrap="square" lIns="0" tIns="0" rIns="0" bIns="0" rtlCol="0" anchor="ctr"/>
          <a:lstStyle/>
          <a:p>
            <a:pPr marL="0" indent="0">
              <a:buNone/>
            </a:pPr>
            <a:r>
              <a:rPr lang="en-US" sz="2100" b="1" dirty="0">
                <a:solidFill>
                  <a:srgbClr val="0E3B47"/>
                </a:solidFill>
                <a:latin typeface="Cambria" pitchFamily="34" charset="0"/>
                <a:ea typeface="Cambria" pitchFamily="34" charset="-122"/>
                <a:cs typeface="Cambria" pitchFamily="34" charset="-120"/>
              </a:rPr>
              <a:t>Recreate the patient-like feel</a:t>
            </a:r>
            <a:endParaRPr lang="en-US" sz="2100" dirty="0"/>
          </a:p>
        </p:txBody>
      </p:sp>
      <p:sp>
        <p:nvSpPr>
          <p:cNvPr id="69" name="Text 5">
            <a:extLst>
              <a:ext uri="{FF2B5EF4-FFF2-40B4-BE49-F238E27FC236}">
                <a16:creationId xmlns:a16="http://schemas.microsoft.com/office/drawing/2014/main" id="{E1A0D0F3-1659-CD0C-92E3-8053C9F6E3D4}"/>
              </a:ext>
            </a:extLst>
          </p:cNvPr>
          <p:cNvSpPr/>
          <p:nvPr/>
        </p:nvSpPr>
        <p:spPr>
          <a:xfrm>
            <a:off x="1143000" y="2510552"/>
            <a:ext cx="4480560" cy="365760"/>
          </a:xfrm>
          <a:prstGeom prst="rect">
            <a:avLst/>
          </a:prstGeom>
          <a:noFill/>
          <a:ln/>
        </p:spPr>
        <p:txBody>
          <a:bodyPr wrap="square" lIns="0" tIns="0" rIns="0" bIns="0" rtlCol="0" anchor="ctr"/>
          <a:lstStyle/>
          <a:p>
            <a:pPr marL="0" indent="0">
              <a:buNone/>
            </a:pPr>
            <a:r>
              <a:rPr lang="en-US" sz="1600" b="1" dirty="0">
                <a:solidFill>
                  <a:srgbClr val="0E3B47"/>
                </a:solidFill>
                <a:latin typeface="Calibri" pitchFamily="34" charset="0"/>
                <a:ea typeface="Calibri" pitchFamily="34" charset="-122"/>
                <a:cs typeface="Calibri" pitchFamily="34" charset="-120"/>
              </a:rPr>
              <a:t>The tactile sensation</a:t>
            </a:r>
            <a:r>
              <a:rPr lang="en-US" sz="1600" dirty="0">
                <a:solidFill>
                  <a:srgbClr val="3C5A63"/>
                </a:solidFill>
                <a:latin typeface="Calibri" pitchFamily="34" charset="0"/>
                <a:ea typeface="Calibri" pitchFamily="34" charset="-122"/>
                <a:cs typeface="Calibri" pitchFamily="34" charset="-120"/>
              </a:rPr>
              <a:t> of the real procedure.</a:t>
            </a:r>
            <a:endParaRPr lang="en-US" sz="1600" dirty="0"/>
          </a:p>
        </p:txBody>
      </p:sp>
      <p:sp>
        <p:nvSpPr>
          <p:cNvPr id="75" name="Shape 10">
            <a:extLst>
              <a:ext uri="{FF2B5EF4-FFF2-40B4-BE49-F238E27FC236}">
                <a16:creationId xmlns:a16="http://schemas.microsoft.com/office/drawing/2014/main" id="{6DA78A70-AAA6-CDB3-4F71-4E5782C0A00F}"/>
              </a:ext>
            </a:extLst>
          </p:cNvPr>
          <p:cNvSpPr/>
          <p:nvPr/>
        </p:nvSpPr>
        <p:spPr>
          <a:xfrm>
            <a:off x="6610350" y="1918180"/>
            <a:ext cx="4755642" cy="4369081"/>
          </a:xfrm>
          <a:prstGeom prst="roundRect">
            <a:avLst>
              <a:gd name="adj" fmla="val 3315"/>
            </a:avLst>
          </a:prstGeom>
          <a:solidFill>
            <a:srgbClr val="0E4D5C"/>
          </a:solidFill>
          <a:ln/>
        </p:spPr>
        <p:txBody>
          <a:bodyPr/>
          <a:lstStyle/>
          <a:p>
            <a:endParaRPr lang="ko-KR" altLang="en-US"/>
          </a:p>
        </p:txBody>
      </p:sp>
      <p:sp>
        <p:nvSpPr>
          <p:cNvPr id="77" name="Text 11">
            <a:extLst>
              <a:ext uri="{FF2B5EF4-FFF2-40B4-BE49-F238E27FC236}">
                <a16:creationId xmlns:a16="http://schemas.microsoft.com/office/drawing/2014/main" id="{25E3187F-F3C3-C20F-CB82-2A648119DD13}"/>
              </a:ext>
            </a:extLst>
          </p:cNvPr>
          <p:cNvSpPr/>
          <p:nvPr/>
        </p:nvSpPr>
        <p:spPr>
          <a:xfrm>
            <a:off x="6765417" y="2067282"/>
            <a:ext cx="4480560" cy="329184"/>
          </a:xfrm>
          <a:prstGeom prst="rect">
            <a:avLst/>
          </a:prstGeom>
          <a:noFill/>
          <a:ln/>
        </p:spPr>
        <p:txBody>
          <a:bodyPr wrap="square" lIns="0" tIns="0" rIns="0" bIns="0" rtlCol="0" anchor="ctr"/>
          <a:lstStyle/>
          <a:p>
            <a:pPr marL="0" indent="0">
              <a:buNone/>
            </a:pPr>
            <a:r>
              <a:rPr lang="en-US" sz="1400" b="1" kern="0" spc="120" dirty="0">
                <a:solidFill>
                  <a:srgbClr val="FFB396"/>
                </a:solidFill>
                <a:latin typeface="Calibri" pitchFamily="34" charset="0"/>
                <a:ea typeface="Calibri" pitchFamily="34" charset="-122"/>
                <a:cs typeface="Calibri" pitchFamily="34" charset="-120"/>
              </a:rPr>
              <a:t>WHAT WE ASSUMED</a:t>
            </a:r>
            <a:endParaRPr lang="en-US" sz="1400" dirty="0"/>
          </a:p>
        </p:txBody>
      </p:sp>
      <p:sp>
        <p:nvSpPr>
          <p:cNvPr id="79" name="Text 12">
            <a:extLst>
              <a:ext uri="{FF2B5EF4-FFF2-40B4-BE49-F238E27FC236}">
                <a16:creationId xmlns:a16="http://schemas.microsoft.com/office/drawing/2014/main" id="{28692146-5C9B-F20F-824C-03A964013BB5}"/>
              </a:ext>
            </a:extLst>
          </p:cNvPr>
          <p:cNvSpPr/>
          <p:nvPr/>
        </p:nvSpPr>
        <p:spPr>
          <a:xfrm>
            <a:off x="6765417" y="2292834"/>
            <a:ext cx="4480560" cy="402336"/>
          </a:xfrm>
          <a:prstGeom prst="rect">
            <a:avLst/>
          </a:prstGeom>
          <a:noFill/>
          <a:ln/>
        </p:spPr>
        <p:txBody>
          <a:bodyPr wrap="square" lIns="0" tIns="0" rIns="0" bIns="0" rtlCol="0" anchor="ctr"/>
          <a:lstStyle/>
          <a:p>
            <a:pPr marL="0" indent="0">
              <a:buNone/>
            </a:pPr>
            <a:r>
              <a:rPr lang="en-US" sz="2100" b="1" dirty="0">
                <a:solidFill>
                  <a:srgbClr val="FFFFFF"/>
                </a:solidFill>
                <a:latin typeface="Cambria" pitchFamily="34" charset="0"/>
                <a:ea typeface="Cambria" pitchFamily="34" charset="-122"/>
                <a:cs typeface="Cambria" pitchFamily="34" charset="-120"/>
              </a:rPr>
              <a:t>The map builds itself along the way</a:t>
            </a:r>
            <a:endParaRPr lang="en-US" sz="2100" dirty="0"/>
          </a:p>
        </p:txBody>
      </p:sp>
      <p:sp>
        <p:nvSpPr>
          <p:cNvPr id="83" name="Shape 14">
            <a:extLst>
              <a:ext uri="{FF2B5EF4-FFF2-40B4-BE49-F238E27FC236}">
                <a16:creationId xmlns:a16="http://schemas.microsoft.com/office/drawing/2014/main" id="{90E52F3C-A7AE-66CD-4702-9D1DD20498CF}"/>
              </a:ext>
            </a:extLst>
          </p:cNvPr>
          <p:cNvSpPr/>
          <p:nvPr/>
        </p:nvSpPr>
        <p:spPr>
          <a:xfrm>
            <a:off x="6774942" y="5566373"/>
            <a:ext cx="4480560" cy="457200"/>
          </a:xfrm>
          <a:prstGeom prst="roundRect">
            <a:avLst>
              <a:gd name="adj" fmla="val 14000"/>
            </a:avLst>
          </a:prstGeom>
          <a:solidFill>
            <a:srgbClr val="EE6C4D"/>
          </a:solidFill>
          <a:ln/>
        </p:spPr>
        <p:txBody>
          <a:bodyPr/>
          <a:lstStyle/>
          <a:p>
            <a:endParaRPr lang="ko-KR" altLang="en-US"/>
          </a:p>
        </p:txBody>
      </p:sp>
      <p:sp>
        <p:nvSpPr>
          <p:cNvPr id="85" name="Text 15">
            <a:extLst>
              <a:ext uri="{FF2B5EF4-FFF2-40B4-BE49-F238E27FC236}">
                <a16:creationId xmlns:a16="http://schemas.microsoft.com/office/drawing/2014/main" id="{211C15F0-F7F3-2660-0B36-9BBDDFB61301}"/>
              </a:ext>
            </a:extLst>
          </p:cNvPr>
          <p:cNvSpPr/>
          <p:nvPr/>
        </p:nvSpPr>
        <p:spPr>
          <a:xfrm>
            <a:off x="6774942" y="5566373"/>
            <a:ext cx="4480560" cy="457200"/>
          </a:xfrm>
          <a:prstGeom prst="rect">
            <a:avLst/>
          </a:prstGeom>
          <a:noFill/>
          <a:ln/>
        </p:spPr>
        <p:txBody>
          <a:bodyPr wrap="square" lIns="0" tIns="0" rIns="0" bIns="0"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The gap we can now fill</a:t>
            </a:r>
            <a:endParaRPr lang="en-US" sz="2000" dirty="0"/>
          </a:p>
        </p:txBody>
      </p:sp>
      <p:pic>
        <p:nvPicPr>
          <p:cNvPr id="87" name="Picture 86">
            <a:extLst>
              <a:ext uri="{FF2B5EF4-FFF2-40B4-BE49-F238E27FC236}">
                <a16:creationId xmlns:a16="http://schemas.microsoft.com/office/drawing/2014/main" id="{64D9C5F6-3C24-FC35-EF69-52601F11B276}"/>
              </a:ext>
            </a:extLst>
          </p:cNvPr>
          <p:cNvPicPr>
            <a:picLocks noChangeAspect="1"/>
          </p:cNvPicPr>
          <p:nvPr/>
        </p:nvPicPr>
        <p:blipFill>
          <a:blip r:embed="rId3"/>
          <a:stretch>
            <a:fillRect/>
          </a:stretch>
        </p:blipFill>
        <p:spPr>
          <a:xfrm>
            <a:off x="8438725" y="2876312"/>
            <a:ext cx="1098892" cy="1014066"/>
          </a:xfrm>
          <a:prstGeom prst="rect">
            <a:avLst/>
          </a:prstGeom>
        </p:spPr>
      </p:pic>
      <p:pic>
        <p:nvPicPr>
          <p:cNvPr id="89" name="내용 개체 틀 3">
            <a:extLst>
              <a:ext uri="{FF2B5EF4-FFF2-40B4-BE49-F238E27FC236}">
                <a16:creationId xmlns:a16="http://schemas.microsoft.com/office/drawing/2014/main" id="{F2A69E47-F5C2-962C-2A43-EC17EB05AD63}"/>
              </a:ext>
            </a:extLst>
          </p:cNvPr>
          <p:cNvPicPr>
            <a:picLocks noChangeAspect="1"/>
          </p:cNvPicPr>
          <p:nvPr/>
        </p:nvPicPr>
        <p:blipFill>
          <a:blip r:embed="rId4">
            <a:extLst>
              <a:ext uri="{28A0092B-C50C-407E-A947-70E740481C1C}">
                <a14:useLocalDpi xmlns:a14="http://schemas.microsoft.com/office/drawing/2010/main" val="0"/>
              </a:ext>
            </a:extLst>
          </a:blip>
          <a:srcRect l="69730" t="3995" r="2761" b="21263"/>
          <a:stretch>
            <a:fillRect/>
          </a:stretch>
        </p:blipFill>
        <p:spPr bwMode="auto">
          <a:xfrm>
            <a:off x="1344283" y="3269771"/>
            <a:ext cx="1880985" cy="2607900"/>
          </a:xfrm>
          <a:prstGeom prst="roundRect">
            <a:avLst>
              <a:gd name="adj" fmla="val 8594"/>
            </a:avLst>
          </a:prstGeom>
          <a:solidFill>
            <a:srgbClr val="FFFFFF">
              <a:shade val="85000"/>
            </a:srgbClr>
          </a:solidFill>
          <a:ln>
            <a:noFill/>
          </a:ln>
          <a:effectLst/>
        </p:spPr>
      </p:pic>
      <p:pic>
        <p:nvPicPr>
          <p:cNvPr id="91" name="Picture 90">
            <a:extLst>
              <a:ext uri="{FF2B5EF4-FFF2-40B4-BE49-F238E27FC236}">
                <a16:creationId xmlns:a16="http://schemas.microsoft.com/office/drawing/2014/main" id="{F78952E9-7FB0-E5B6-A821-249F441BBDDF}"/>
              </a:ext>
            </a:extLst>
          </p:cNvPr>
          <p:cNvPicPr>
            <a:picLocks noChangeAspect="1"/>
          </p:cNvPicPr>
          <p:nvPr/>
        </p:nvPicPr>
        <p:blipFill>
          <a:blip r:embed="rId5"/>
          <a:stretch>
            <a:fillRect/>
          </a:stretch>
        </p:blipFill>
        <p:spPr>
          <a:xfrm>
            <a:off x="3758591" y="3294538"/>
            <a:ext cx="1880985" cy="2597807"/>
          </a:xfrm>
          <a:prstGeom prst="roundRect">
            <a:avLst>
              <a:gd name="adj" fmla="val 6974"/>
            </a:avLst>
          </a:prstGeom>
          <a:solidFill>
            <a:srgbClr val="FFFFFF">
              <a:shade val="85000"/>
            </a:srgbClr>
          </a:solidFill>
          <a:ln>
            <a:noFill/>
          </a:ln>
          <a:effectLst/>
        </p:spPr>
      </p:pic>
      <p:sp>
        <p:nvSpPr>
          <p:cNvPr id="15" name="Text 17">
            <a:extLst>
              <a:ext uri="{FF2B5EF4-FFF2-40B4-BE49-F238E27FC236}">
                <a16:creationId xmlns:a16="http://schemas.microsoft.com/office/drawing/2014/main" id="{06418BEB-3540-279D-FE8C-4D3A0F02C04E}"/>
              </a:ext>
            </a:extLst>
          </p:cNvPr>
          <p:cNvSpPr/>
          <p:nvPr/>
        </p:nvSpPr>
        <p:spPr>
          <a:xfrm>
            <a:off x="666750" y="6426839"/>
            <a:ext cx="10789920" cy="274320"/>
          </a:xfrm>
          <a:prstGeom prst="rect">
            <a:avLst/>
          </a:prstGeom>
          <a:noFill/>
          <a:ln/>
        </p:spPr>
        <p:txBody>
          <a:bodyPr wrap="square" lIns="0" tIns="0" rIns="0" bIns="0" rtlCol="0" anchor="ctr"/>
          <a:lstStyle/>
          <a:p>
            <a:pPr marL="0" indent="0">
              <a:buNone/>
            </a:pPr>
            <a:r>
              <a:rPr lang="en-US" sz="1400" i="1" dirty="0">
                <a:solidFill>
                  <a:srgbClr val="5E7B84"/>
                </a:solidFill>
                <a:latin typeface="Calibri" pitchFamily="34" charset="0"/>
                <a:ea typeface="Calibri" pitchFamily="34" charset="-122"/>
                <a:cs typeface="Calibri" pitchFamily="34" charset="-120"/>
              </a:rPr>
              <a:t>Hegarty M, Keehner M, Khooshabeh P, Montello DR. How spatial abilities enhance, and are enhanced by, dental education. Learn Individ Differ 2009</a:t>
            </a:r>
            <a:endParaRPr lang="en-US" sz="1400" dirty="0"/>
          </a:p>
        </p:txBody>
      </p:sp>
      <p:sp>
        <p:nvSpPr>
          <p:cNvPr id="11" name="Text 15">
            <a:extLst>
              <a:ext uri="{FF2B5EF4-FFF2-40B4-BE49-F238E27FC236}">
                <a16:creationId xmlns:a16="http://schemas.microsoft.com/office/drawing/2014/main" id="{0C901A20-F0B2-41BC-7001-FE0BC39E53B8}"/>
              </a:ext>
            </a:extLst>
          </p:cNvPr>
          <p:cNvSpPr/>
          <p:nvPr/>
        </p:nvSpPr>
        <p:spPr>
          <a:xfrm>
            <a:off x="6800355" y="4226943"/>
            <a:ext cx="4480560" cy="932688"/>
          </a:xfrm>
          <a:prstGeom prst="rect">
            <a:avLst/>
          </a:prstGeom>
          <a:noFill/>
          <a:ln/>
        </p:spPr>
        <p:txBody>
          <a:bodyPr wrap="square" lIns="0" tIns="0" rIns="0" bIns="0" rtlCol="0" anchor="ctr"/>
          <a:lstStyle/>
          <a:p>
            <a:pPr marL="0" indent="0">
              <a:lnSpc>
                <a:spcPct val="114000"/>
              </a:lnSpc>
              <a:buNone/>
            </a:pPr>
            <a:r>
              <a:rPr lang="en-US" b="1" dirty="0">
                <a:solidFill>
                  <a:srgbClr val="FFB396"/>
                </a:solidFill>
                <a:latin typeface="Calibri" pitchFamily="34" charset="0"/>
                <a:ea typeface="Calibri" pitchFamily="34" charset="-122"/>
                <a:cs typeface="Calibri" pitchFamily="34" charset="-120"/>
              </a:rPr>
              <a:t>It does — but only where the training points.
</a:t>
            </a:r>
            <a:r>
              <a:rPr lang="en-US" dirty="0">
                <a:solidFill>
                  <a:srgbClr val="FFFFFF"/>
                </a:solidFill>
                <a:latin typeface="Calibri" pitchFamily="34" charset="0"/>
                <a:ea typeface="Calibri" pitchFamily="34" charset="-122"/>
                <a:cs typeface="Calibri" pitchFamily="34" charset="-120"/>
              </a:rPr>
              <a:t>Spatial mental models of teeth improve with training </a:t>
            </a:r>
            <a:r>
              <a:rPr lang="en-US" dirty="0">
                <a:solidFill>
                  <a:srgbClr val="9BBEC8"/>
                </a:solidFill>
                <a:latin typeface="Calibri" pitchFamily="34" charset="0"/>
                <a:ea typeface="Calibri" pitchFamily="34" charset="-122"/>
                <a:cs typeface="Calibri" pitchFamily="34" charset="-120"/>
              </a:rPr>
              <a:t>(Hegarty et al., 2009)</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777240" y="384048"/>
            <a:ext cx="10789920" cy="685800"/>
          </a:xfrm>
          <a:prstGeom prst="rect">
            <a:avLst/>
          </a:prstGeom>
          <a:noFill/>
          <a:ln/>
        </p:spPr>
        <p:txBody>
          <a:bodyPr wrap="square" lIns="0" tIns="0" rIns="0" bIns="0" rtlCol="0" anchor="ctr"/>
          <a:lstStyle/>
          <a:p>
            <a:pPr marL="0" indent="0">
              <a:lnSpc>
                <a:spcPct val="100000"/>
              </a:lnSpc>
              <a:buNone/>
            </a:pPr>
            <a:r>
              <a:rPr lang="en-US" sz="3200" b="1" dirty="0">
                <a:solidFill>
                  <a:srgbClr val="0E3B47"/>
                </a:solidFill>
                <a:latin typeface="Cambria" pitchFamily="34" charset="0"/>
                <a:ea typeface="Cambria" pitchFamily="34" charset="-122"/>
                <a:cs typeface="Cambria" pitchFamily="34" charset="-120"/>
              </a:rPr>
              <a:t>What would it take to </a:t>
            </a:r>
            <a:r>
              <a:rPr lang="en-US" sz="3200" b="1" dirty="0">
                <a:solidFill>
                  <a:srgbClr val="EE6C4D"/>
                </a:solidFill>
                <a:latin typeface="Cambria" pitchFamily="34" charset="0"/>
                <a:ea typeface="Cambria" pitchFamily="34" charset="-122"/>
                <a:cs typeface="Cambria" pitchFamily="34" charset="-120"/>
              </a:rPr>
              <a:t>train the mental map directly?</a:t>
            </a:r>
            <a:endParaRPr lang="en-US" sz="3200" dirty="0"/>
          </a:p>
        </p:txBody>
      </p:sp>
      <p:sp>
        <p:nvSpPr>
          <p:cNvPr id="3" name="Text 1"/>
          <p:cNvSpPr/>
          <p:nvPr/>
        </p:nvSpPr>
        <p:spPr>
          <a:xfrm>
            <a:off x="795527" y="989046"/>
            <a:ext cx="6528725" cy="411480"/>
          </a:xfrm>
          <a:prstGeom prst="rect">
            <a:avLst/>
          </a:prstGeom>
          <a:noFill/>
          <a:ln/>
        </p:spPr>
        <p:txBody>
          <a:bodyPr wrap="square" lIns="0" tIns="0" rIns="0" bIns="0" rtlCol="0" anchor="ctr"/>
          <a:lstStyle/>
          <a:p>
            <a:pPr marL="0" indent="0">
              <a:buNone/>
            </a:pPr>
            <a:r>
              <a:rPr lang="en-US" sz="2000" dirty="0">
                <a:solidFill>
                  <a:srgbClr val="3C5A63"/>
                </a:solidFill>
                <a:latin typeface="Calibri" pitchFamily="34" charset="0"/>
                <a:ea typeface="Calibri" pitchFamily="34" charset="-122"/>
                <a:cs typeface="Calibri" pitchFamily="34" charset="-120"/>
              </a:rPr>
              <a:t>Three requirements — and they converge on one answer.</a:t>
            </a:r>
            <a:endParaRPr lang="en-US" sz="2000" dirty="0"/>
          </a:p>
        </p:txBody>
      </p:sp>
      <p:grpSp>
        <p:nvGrpSpPr>
          <p:cNvPr id="26" name="Group 25">
            <a:extLst>
              <a:ext uri="{FF2B5EF4-FFF2-40B4-BE49-F238E27FC236}">
                <a16:creationId xmlns:a16="http://schemas.microsoft.com/office/drawing/2014/main" id="{C1336CEC-BAD1-CF56-7D03-21BE5E1BF3C9}"/>
              </a:ext>
            </a:extLst>
          </p:cNvPr>
          <p:cNvGrpSpPr/>
          <p:nvPr/>
        </p:nvGrpSpPr>
        <p:grpSpPr>
          <a:xfrm>
            <a:off x="822960" y="1592692"/>
            <a:ext cx="4407408" cy="932688"/>
            <a:chOff x="822960" y="1755648"/>
            <a:chExt cx="4407408" cy="932688"/>
          </a:xfrm>
        </p:grpSpPr>
        <p:sp>
          <p:nvSpPr>
            <p:cNvPr id="4" name="Shape 2"/>
            <p:cNvSpPr/>
            <p:nvPr/>
          </p:nvSpPr>
          <p:spPr>
            <a:xfrm>
              <a:off x="822960" y="1755648"/>
              <a:ext cx="4233218" cy="932688"/>
            </a:xfrm>
            <a:prstGeom prst="roundRect">
              <a:avLst>
                <a:gd name="adj" fmla="val 10784"/>
              </a:avLst>
            </a:prstGeom>
            <a:solidFill>
              <a:srgbClr val="0E4D5C"/>
            </a:solidFill>
            <a:ln/>
          </p:spPr>
          <p:txBody>
            <a:bodyPr/>
            <a:lstStyle/>
            <a:p>
              <a:endParaRPr lang="ko-KR" altLang="en-US"/>
            </a:p>
          </p:txBody>
        </p:sp>
        <p:sp>
          <p:nvSpPr>
            <p:cNvPr id="5" name="Shape 3"/>
            <p:cNvSpPr/>
            <p:nvPr/>
          </p:nvSpPr>
          <p:spPr>
            <a:xfrm>
              <a:off x="1133856" y="2029968"/>
              <a:ext cx="384048" cy="384048"/>
            </a:xfrm>
            <a:prstGeom prst="ellipse">
              <a:avLst/>
            </a:prstGeom>
            <a:solidFill>
              <a:srgbClr val="FFFFFF"/>
            </a:solidFill>
            <a:ln/>
          </p:spPr>
          <p:txBody>
            <a:bodyPr/>
            <a:lstStyle/>
            <a:p>
              <a:endParaRPr lang="ko-KR" altLang="en-US"/>
            </a:p>
          </p:txBody>
        </p:sp>
        <p:sp>
          <p:nvSpPr>
            <p:cNvPr id="6" name="Text 4"/>
            <p:cNvSpPr/>
            <p:nvPr/>
          </p:nvSpPr>
          <p:spPr>
            <a:xfrm>
              <a:off x="1133856" y="2029968"/>
              <a:ext cx="384048" cy="384048"/>
            </a:xfrm>
            <a:prstGeom prst="rect">
              <a:avLst/>
            </a:prstGeom>
            <a:noFill/>
            <a:ln/>
          </p:spPr>
          <p:txBody>
            <a:bodyPr wrap="square" lIns="0" tIns="0" rIns="0" bIns="0" rtlCol="0" anchor="ctr"/>
            <a:lstStyle/>
            <a:p>
              <a:pPr marL="0" indent="0" algn="ctr">
                <a:buNone/>
              </a:pPr>
              <a:r>
                <a:rPr lang="en-US" sz="1500" b="1" dirty="0">
                  <a:solidFill>
                    <a:srgbClr val="0E4D5C"/>
                  </a:solidFill>
                  <a:latin typeface="Calibri" pitchFamily="34" charset="0"/>
                  <a:ea typeface="Calibri" pitchFamily="34" charset="-122"/>
                  <a:cs typeface="Calibri" pitchFamily="34" charset="-120"/>
                </a:rPr>
                <a:t>1</a:t>
              </a:r>
              <a:endParaRPr lang="en-US" sz="1500" dirty="0"/>
            </a:p>
          </p:txBody>
        </p:sp>
        <p:sp>
          <p:nvSpPr>
            <p:cNvPr id="7" name="Text 5"/>
            <p:cNvSpPr/>
            <p:nvPr/>
          </p:nvSpPr>
          <p:spPr>
            <a:xfrm>
              <a:off x="1664208" y="1755648"/>
              <a:ext cx="3566160" cy="932688"/>
            </a:xfrm>
            <a:prstGeom prst="rect">
              <a:avLst/>
            </a:prstGeom>
            <a:noFill/>
            <a:ln/>
          </p:spPr>
          <p:txBody>
            <a:bodyPr wrap="square" lIns="0" tIns="0" rIns="0" bIns="0" rtlCol="0" anchor="ctr"/>
            <a:lstStyle/>
            <a:p>
              <a:pPr marL="0" indent="0">
                <a:buNone/>
              </a:pPr>
              <a:r>
                <a:rPr lang="en-US" sz="1900" b="1" dirty="0">
                  <a:solidFill>
                    <a:srgbClr val="FFFFFF"/>
                  </a:solidFill>
                  <a:latin typeface="Calibri" pitchFamily="34" charset="0"/>
                  <a:ea typeface="Calibri" pitchFamily="34" charset="-122"/>
                  <a:cs typeface="Calibri" pitchFamily="34" charset="-120"/>
                </a:rPr>
                <a:t>A 3D model you can cut</a:t>
              </a:r>
              <a:r>
                <a:rPr lang="ko-KR" altLang="en-US" sz="1900" b="1" dirty="0">
                  <a:solidFill>
                    <a:srgbClr val="FFFFFF"/>
                  </a:solidFill>
                  <a:latin typeface="Calibri" pitchFamily="34" charset="0"/>
                  <a:ea typeface="Calibri" pitchFamily="34" charset="-122"/>
                  <a:cs typeface="Calibri" pitchFamily="34" charset="-120"/>
                </a:rPr>
                <a:t> </a:t>
              </a:r>
              <a:r>
                <a:rPr lang="en-US" altLang="ko-KR" sz="1900" b="1" dirty="0">
                  <a:solidFill>
                    <a:srgbClr val="FFFFFF"/>
                  </a:solidFill>
                  <a:latin typeface="Calibri" pitchFamily="34" charset="0"/>
                  <a:ea typeface="Calibri" pitchFamily="34" charset="-122"/>
                  <a:cs typeface="Calibri" pitchFamily="34" charset="-120"/>
                </a:rPr>
                <a:t>into</a:t>
              </a:r>
              <a:endParaRPr lang="en-US" sz="1900" dirty="0"/>
            </a:p>
          </p:txBody>
        </p:sp>
      </p:grpSp>
      <p:grpSp>
        <p:nvGrpSpPr>
          <p:cNvPr id="27" name="Group 26">
            <a:extLst>
              <a:ext uri="{FF2B5EF4-FFF2-40B4-BE49-F238E27FC236}">
                <a16:creationId xmlns:a16="http://schemas.microsoft.com/office/drawing/2014/main" id="{D94B7FD6-715D-545B-850E-DC3366B4E08F}"/>
              </a:ext>
            </a:extLst>
          </p:cNvPr>
          <p:cNvGrpSpPr/>
          <p:nvPr/>
        </p:nvGrpSpPr>
        <p:grpSpPr>
          <a:xfrm>
            <a:off x="822960" y="2957230"/>
            <a:ext cx="4407408" cy="932688"/>
            <a:chOff x="822960" y="2871216"/>
            <a:chExt cx="4407408" cy="932688"/>
          </a:xfrm>
        </p:grpSpPr>
        <p:sp>
          <p:nvSpPr>
            <p:cNvPr id="8" name="Shape 6"/>
            <p:cNvSpPr/>
            <p:nvPr/>
          </p:nvSpPr>
          <p:spPr>
            <a:xfrm>
              <a:off x="822960" y="2871216"/>
              <a:ext cx="4233218" cy="932688"/>
            </a:xfrm>
            <a:prstGeom prst="roundRect">
              <a:avLst>
                <a:gd name="adj" fmla="val 10784"/>
              </a:avLst>
            </a:prstGeom>
            <a:solidFill>
              <a:srgbClr val="0E4D5C"/>
            </a:solidFill>
            <a:ln/>
          </p:spPr>
          <p:txBody>
            <a:bodyPr/>
            <a:lstStyle/>
            <a:p>
              <a:endParaRPr lang="ko-KR" altLang="en-US"/>
            </a:p>
          </p:txBody>
        </p:sp>
        <p:sp>
          <p:nvSpPr>
            <p:cNvPr id="9" name="Shape 7"/>
            <p:cNvSpPr/>
            <p:nvPr/>
          </p:nvSpPr>
          <p:spPr>
            <a:xfrm>
              <a:off x="1133856" y="3145536"/>
              <a:ext cx="384048" cy="384048"/>
            </a:xfrm>
            <a:prstGeom prst="ellipse">
              <a:avLst/>
            </a:prstGeom>
            <a:solidFill>
              <a:srgbClr val="FFFFFF"/>
            </a:solidFill>
            <a:ln/>
          </p:spPr>
          <p:txBody>
            <a:bodyPr/>
            <a:lstStyle/>
            <a:p>
              <a:endParaRPr lang="ko-KR" altLang="en-US"/>
            </a:p>
          </p:txBody>
        </p:sp>
        <p:sp>
          <p:nvSpPr>
            <p:cNvPr id="10" name="Text 8"/>
            <p:cNvSpPr/>
            <p:nvPr/>
          </p:nvSpPr>
          <p:spPr>
            <a:xfrm>
              <a:off x="1133856" y="3145536"/>
              <a:ext cx="384048" cy="384048"/>
            </a:xfrm>
            <a:prstGeom prst="rect">
              <a:avLst/>
            </a:prstGeom>
            <a:noFill/>
            <a:ln/>
          </p:spPr>
          <p:txBody>
            <a:bodyPr wrap="square" lIns="0" tIns="0" rIns="0" bIns="0" rtlCol="0" anchor="ctr"/>
            <a:lstStyle/>
            <a:p>
              <a:pPr marL="0" indent="0" algn="ctr">
                <a:buNone/>
              </a:pPr>
              <a:r>
                <a:rPr lang="en-US" sz="1500" b="1" dirty="0">
                  <a:solidFill>
                    <a:srgbClr val="0E4D5C"/>
                  </a:solidFill>
                  <a:latin typeface="Calibri" pitchFamily="34" charset="0"/>
                  <a:ea typeface="Calibri" pitchFamily="34" charset="-122"/>
                  <a:cs typeface="Calibri" pitchFamily="34" charset="-120"/>
                </a:rPr>
                <a:t>2</a:t>
              </a:r>
              <a:endParaRPr lang="en-US" sz="1500" dirty="0"/>
            </a:p>
          </p:txBody>
        </p:sp>
        <p:sp>
          <p:nvSpPr>
            <p:cNvPr id="11" name="Text 9"/>
            <p:cNvSpPr/>
            <p:nvPr/>
          </p:nvSpPr>
          <p:spPr>
            <a:xfrm>
              <a:off x="1664208" y="2871216"/>
              <a:ext cx="3566160" cy="932688"/>
            </a:xfrm>
            <a:prstGeom prst="rect">
              <a:avLst/>
            </a:prstGeom>
            <a:noFill/>
            <a:ln/>
          </p:spPr>
          <p:txBody>
            <a:bodyPr wrap="square" lIns="0" tIns="0" rIns="0" bIns="0" rtlCol="0" anchor="ctr"/>
            <a:lstStyle/>
            <a:p>
              <a:pPr marL="0" indent="0">
                <a:buNone/>
              </a:pPr>
              <a:r>
                <a:rPr lang="en-US" sz="1900" b="1" dirty="0">
                  <a:solidFill>
                    <a:srgbClr val="FFFFFF"/>
                  </a:solidFill>
                  <a:latin typeface="Calibri" pitchFamily="34" charset="0"/>
                  <a:ea typeface="Calibri" pitchFamily="34" charset="-122"/>
                  <a:cs typeface="Calibri" pitchFamily="34" charset="-120"/>
                </a:rPr>
                <a:t>Anytime, anywhere</a:t>
              </a:r>
              <a:endParaRPr lang="en-US" sz="1900" dirty="0"/>
            </a:p>
          </p:txBody>
        </p:sp>
      </p:grpSp>
      <p:grpSp>
        <p:nvGrpSpPr>
          <p:cNvPr id="28" name="Group 27">
            <a:extLst>
              <a:ext uri="{FF2B5EF4-FFF2-40B4-BE49-F238E27FC236}">
                <a16:creationId xmlns:a16="http://schemas.microsoft.com/office/drawing/2014/main" id="{9E2E1710-68B8-C924-AA16-37CB06FA1607}"/>
              </a:ext>
            </a:extLst>
          </p:cNvPr>
          <p:cNvGrpSpPr/>
          <p:nvPr/>
        </p:nvGrpSpPr>
        <p:grpSpPr>
          <a:xfrm>
            <a:off x="822960" y="4321767"/>
            <a:ext cx="4407408" cy="932688"/>
            <a:chOff x="822960" y="3986784"/>
            <a:chExt cx="4407408" cy="932688"/>
          </a:xfrm>
        </p:grpSpPr>
        <p:sp>
          <p:nvSpPr>
            <p:cNvPr id="12" name="Shape 10"/>
            <p:cNvSpPr/>
            <p:nvPr/>
          </p:nvSpPr>
          <p:spPr>
            <a:xfrm>
              <a:off x="822960" y="3986784"/>
              <a:ext cx="4233218" cy="932688"/>
            </a:xfrm>
            <a:prstGeom prst="roundRect">
              <a:avLst>
                <a:gd name="adj" fmla="val 10784"/>
              </a:avLst>
            </a:prstGeom>
            <a:solidFill>
              <a:srgbClr val="EE6C4D"/>
            </a:solidFill>
            <a:ln/>
          </p:spPr>
          <p:txBody>
            <a:bodyPr/>
            <a:lstStyle/>
            <a:p>
              <a:endParaRPr lang="ko-KR" altLang="en-US"/>
            </a:p>
          </p:txBody>
        </p:sp>
        <p:sp>
          <p:nvSpPr>
            <p:cNvPr id="13" name="Shape 11"/>
            <p:cNvSpPr/>
            <p:nvPr/>
          </p:nvSpPr>
          <p:spPr>
            <a:xfrm>
              <a:off x="1133856" y="4261104"/>
              <a:ext cx="384048" cy="384048"/>
            </a:xfrm>
            <a:prstGeom prst="ellipse">
              <a:avLst/>
            </a:prstGeom>
            <a:solidFill>
              <a:srgbClr val="FFFFFF"/>
            </a:solidFill>
            <a:ln/>
          </p:spPr>
          <p:txBody>
            <a:bodyPr/>
            <a:lstStyle/>
            <a:p>
              <a:endParaRPr lang="ko-KR" altLang="en-US"/>
            </a:p>
          </p:txBody>
        </p:sp>
        <p:sp>
          <p:nvSpPr>
            <p:cNvPr id="14" name="Text 12"/>
            <p:cNvSpPr/>
            <p:nvPr/>
          </p:nvSpPr>
          <p:spPr>
            <a:xfrm>
              <a:off x="1133856" y="4261104"/>
              <a:ext cx="384048" cy="384048"/>
            </a:xfrm>
            <a:prstGeom prst="rect">
              <a:avLst/>
            </a:prstGeom>
            <a:noFill/>
            <a:ln/>
          </p:spPr>
          <p:txBody>
            <a:bodyPr wrap="square" lIns="0" tIns="0" rIns="0" bIns="0" rtlCol="0" anchor="ctr"/>
            <a:lstStyle/>
            <a:p>
              <a:pPr marL="0" indent="0" algn="ctr">
                <a:buNone/>
              </a:pPr>
              <a:r>
                <a:rPr lang="en-US" sz="1500" b="1" dirty="0">
                  <a:solidFill>
                    <a:srgbClr val="EE6C4D"/>
                  </a:solidFill>
                  <a:latin typeface="Calibri" pitchFamily="34" charset="0"/>
                  <a:ea typeface="Calibri" pitchFamily="34" charset="-122"/>
                  <a:cs typeface="Calibri" pitchFamily="34" charset="-120"/>
                </a:rPr>
                <a:t>3</a:t>
              </a:r>
              <a:endParaRPr lang="en-US" sz="1500" dirty="0"/>
            </a:p>
          </p:txBody>
        </p:sp>
        <p:sp>
          <p:nvSpPr>
            <p:cNvPr id="15" name="Text 13"/>
            <p:cNvSpPr/>
            <p:nvPr/>
          </p:nvSpPr>
          <p:spPr>
            <a:xfrm>
              <a:off x="1664208" y="3986784"/>
              <a:ext cx="3566160" cy="932688"/>
            </a:xfrm>
            <a:prstGeom prst="rect">
              <a:avLst/>
            </a:prstGeom>
            <a:noFill/>
            <a:ln/>
          </p:spPr>
          <p:txBody>
            <a:bodyPr wrap="square" lIns="0" tIns="0" rIns="0" bIns="0" rtlCol="0" anchor="ctr"/>
            <a:lstStyle/>
            <a:p>
              <a:pPr marL="0" indent="0">
                <a:buNone/>
              </a:pPr>
              <a:r>
                <a:rPr lang="en-US" sz="1900" b="1" dirty="0">
                  <a:solidFill>
                    <a:srgbClr val="FFFFFF"/>
                  </a:solidFill>
                  <a:latin typeface="Calibri" pitchFamily="34" charset="0"/>
                  <a:ea typeface="Calibri" pitchFamily="34" charset="-122"/>
                  <a:cs typeface="Calibri" pitchFamily="34" charset="-120"/>
                </a:rPr>
                <a:t>No new equipment</a:t>
              </a:r>
              <a:endParaRPr lang="en-US" sz="1900" dirty="0"/>
            </a:p>
          </p:txBody>
        </p:sp>
      </p:grpSp>
      <p:sp>
        <p:nvSpPr>
          <p:cNvPr id="16" name="Shape 14"/>
          <p:cNvSpPr/>
          <p:nvPr/>
        </p:nvSpPr>
        <p:spPr>
          <a:xfrm>
            <a:off x="5815964" y="1572768"/>
            <a:ext cx="6035494" cy="3805672"/>
          </a:xfrm>
          <a:prstGeom prst="roundRect">
            <a:avLst>
              <a:gd name="adj" fmla="val 3077"/>
            </a:avLst>
          </a:prstGeom>
          <a:solidFill>
            <a:srgbClr val="0E4D5C"/>
          </a:solidFill>
          <a:ln/>
        </p:spPr>
        <p:txBody>
          <a:bodyPr/>
          <a:lstStyle/>
          <a:p>
            <a:endParaRPr lang="ko-KR" altLang="en-US"/>
          </a:p>
        </p:txBody>
      </p:sp>
      <p:sp>
        <p:nvSpPr>
          <p:cNvPr id="17" name="Text 15"/>
          <p:cNvSpPr/>
          <p:nvPr/>
        </p:nvSpPr>
        <p:spPr>
          <a:xfrm>
            <a:off x="6108192" y="1773936"/>
            <a:ext cx="4983480" cy="310896"/>
          </a:xfrm>
          <a:prstGeom prst="rect">
            <a:avLst/>
          </a:prstGeom>
          <a:noFill/>
          <a:ln/>
        </p:spPr>
        <p:txBody>
          <a:bodyPr wrap="square" lIns="0" tIns="0" rIns="0" bIns="0" rtlCol="0" anchor="ctr"/>
          <a:lstStyle/>
          <a:p>
            <a:pPr marL="0" indent="0">
              <a:buNone/>
            </a:pPr>
            <a:r>
              <a:rPr lang="en-US" sz="1400" b="1" kern="0" spc="140" dirty="0">
                <a:solidFill>
                  <a:srgbClr val="FFB396"/>
                </a:solidFill>
                <a:latin typeface="Calibri" pitchFamily="34" charset="0"/>
                <a:ea typeface="Calibri" pitchFamily="34" charset="-122"/>
                <a:cs typeface="Calibri" pitchFamily="34" charset="-120"/>
              </a:rPr>
              <a:t>SO WE BUILT IT</a:t>
            </a:r>
            <a:endParaRPr lang="en-US" sz="1400" dirty="0"/>
          </a:p>
        </p:txBody>
      </p:sp>
      <p:sp>
        <p:nvSpPr>
          <p:cNvPr id="18" name="Text 16"/>
          <p:cNvSpPr/>
          <p:nvPr/>
        </p:nvSpPr>
        <p:spPr>
          <a:xfrm>
            <a:off x="6126299" y="2084832"/>
            <a:ext cx="5458968" cy="658368"/>
          </a:xfrm>
          <a:prstGeom prst="rect">
            <a:avLst/>
          </a:prstGeom>
          <a:noFill/>
          <a:ln/>
        </p:spPr>
        <p:txBody>
          <a:bodyPr wrap="square" lIns="0" tIns="0" rIns="0" bIns="0" rtlCol="0" anchor="ctr"/>
          <a:lstStyle/>
          <a:p>
            <a:pPr marL="0" indent="0">
              <a:lnSpc>
                <a:spcPct val="102000"/>
              </a:lnSpc>
              <a:buNone/>
            </a:pPr>
            <a:r>
              <a:rPr lang="en-US" sz="2100" b="1" dirty="0">
                <a:solidFill>
                  <a:srgbClr val="FFFFFF"/>
                </a:solidFill>
                <a:latin typeface="Cambria" pitchFamily="34" charset="0"/>
                <a:ea typeface="Cambria" pitchFamily="34" charset="-122"/>
                <a:cs typeface="Cambria" pitchFamily="34" charset="-120"/>
              </a:rPr>
              <a:t>The simulator every student already carries.</a:t>
            </a:r>
            <a:endParaRPr lang="en-US" sz="2100" dirty="0"/>
          </a:p>
        </p:txBody>
      </p:sp>
      <p:grpSp>
        <p:nvGrpSpPr>
          <p:cNvPr id="25" name="Group 24">
            <a:extLst>
              <a:ext uri="{FF2B5EF4-FFF2-40B4-BE49-F238E27FC236}">
                <a16:creationId xmlns:a16="http://schemas.microsoft.com/office/drawing/2014/main" id="{1ADF3B59-A418-D479-9481-3164207F0DDB}"/>
              </a:ext>
            </a:extLst>
          </p:cNvPr>
          <p:cNvGrpSpPr/>
          <p:nvPr/>
        </p:nvGrpSpPr>
        <p:grpSpPr>
          <a:xfrm>
            <a:off x="881827" y="5954512"/>
            <a:ext cx="10874116" cy="768005"/>
            <a:chOff x="822960" y="5641848"/>
            <a:chExt cx="10874116" cy="768005"/>
          </a:xfrm>
        </p:grpSpPr>
        <p:sp>
          <p:nvSpPr>
            <p:cNvPr id="20" name="Shape 17"/>
            <p:cNvSpPr/>
            <p:nvPr/>
          </p:nvSpPr>
          <p:spPr>
            <a:xfrm>
              <a:off x="822960" y="5641848"/>
              <a:ext cx="10874116" cy="768005"/>
            </a:xfrm>
            <a:prstGeom prst="roundRect">
              <a:avLst>
                <a:gd name="adj" fmla="val 11628"/>
              </a:avLst>
            </a:prstGeom>
            <a:solidFill>
              <a:srgbClr val="FDF0EB"/>
            </a:solidFill>
            <a:ln w="17780">
              <a:solidFill>
                <a:srgbClr val="EE6C4D"/>
              </a:solidFill>
              <a:prstDash val="solid"/>
            </a:ln>
          </p:spPr>
          <p:txBody>
            <a:bodyPr/>
            <a:lstStyle/>
            <a:p>
              <a:endParaRPr lang="ko-KR" altLang="en-US"/>
            </a:p>
          </p:txBody>
        </p:sp>
        <p:sp>
          <p:nvSpPr>
            <p:cNvPr id="21" name="Text 18"/>
            <p:cNvSpPr/>
            <p:nvPr/>
          </p:nvSpPr>
          <p:spPr>
            <a:xfrm>
              <a:off x="1143000" y="5650992"/>
              <a:ext cx="9966960" cy="493776"/>
            </a:xfrm>
            <a:prstGeom prst="rect">
              <a:avLst/>
            </a:prstGeom>
            <a:noFill/>
            <a:ln/>
          </p:spPr>
          <p:txBody>
            <a:bodyPr wrap="square" lIns="0" tIns="0" rIns="0" bIns="0" rtlCol="0" anchor="ctr"/>
            <a:lstStyle/>
            <a:p>
              <a:pPr marL="0" indent="0" algn="ctr">
                <a:buNone/>
              </a:pPr>
              <a:r>
                <a:rPr lang="en-US" sz="1600" b="1" dirty="0">
                  <a:solidFill>
                    <a:srgbClr val="0E3B47"/>
                  </a:solidFill>
                  <a:latin typeface="Calibri" pitchFamily="34" charset="0"/>
                  <a:ea typeface="Calibri" pitchFamily="34" charset="-122"/>
                  <a:cs typeface="Calibri" pitchFamily="34" charset="-120"/>
                </a:rPr>
                <a:t>Spatial skill is trainable</a:t>
              </a:r>
              <a:r>
                <a:rPr lang="en-US" sz="1600" dirty="0">
                  <a:solidFill>
                    <a:srgbClr val="3C5A63"/>
                  </a:solidFill>
                  <a:latin typeface="Calibri" pitchFamily="34" charset="0"/>
                  <a:ea typeface="Calibri" pitchFamily="34" charset="-122"/>
                  <a:cs typeface="Calibri" pitchFamily="34" charset="-120"/>
                </a:rPr>
                <a:t>  g = 0.47      </a:t>
              </a:r>
              <a:r>
                <a:rPr lang="en-US" sz="1600" b="1" dirty="0">
                  <a:solidFill>
                    <a:srgbClr val="0E3B47"/>
                  </a:solidFill>
                  <a:latin typeface="Calibri" pitchFamily="34" charset="0"/>
                  <a:ea typeface="Calibri" pitchFamily="34" charset="-122"/>
                  <a:cs typeface="Calibri" pitchFamily="34" charset="-120"/>
                </a:rPr>
                <a:t>3D aids spatial knowledge</a:t>
              </a:r>
              <a:r>
                <a:rPr lang="en-US" sz="1600" dirty="0">
                  <a:solidFill>
                    <a:srgbClr val="3C5A63"/>
                  </a:solidFill>
                  <a:latin typeface="Calibri" pitchFamily="34" charset="0"/>
                  <a:ea typeface="Calibri" pitchFamily="34" charset="-122"/>
                  <a:cs typeface="Calibri" pitchFamily="34" charset="-120"/>
                </a:rPr>
                <a:t>  d = 0.50      </a:t>
              </a:r>
              <a:r>
                <a:rPr lang="en-US" sz="1600" b="1" dirty="0">
                  <a:solidFill>
                    <a:srgbClr val="0E3B47"/>
                  </a:solidFill>
                  <a:latin typeface="Calibri" pitchFamily="34" charset="0"/>
                  <a:ea typeface="Calibri" pitchFamily="34" charset="-122"/>
                  <a:cs typeface="Calibri" pitchFamily="34" charset="-120"/>
                </a:rPr>
                <a:t>Deliberate practice works</a:t>
              </a:r>
              <a:r>
                <a:rPr lang="en-US" sz="1600" dirty="0">
                  <a:solidFill>
                    <a:srgbClr val="3C5A63"/>
                  </a:solidFill>
                  <a:latin typeface="Calibri" pitchFamily="34" charset="0"/>
                  <a:ea typeface="Calibri" pitchFamily="34" charset="-122"/>
                  <a:cs typeface="Calibri" pitchFamily="34" charset="-120"/>
                </a:rPr>
                <a:t>  ES = 0.71</a:t>
              </a:r>
              <a:endParaRPr lang="en-US" sz="1600" dirty="0"/>
            </a:p>
          </p:txBody>
        </p:sp>
        <p:sp>
          <p:nvSpPr>
            <p:cNvPr id="22" name="Text 19"/>
            <p:cNvSpPr/>
            <p:nvPr/>
          </p:nvSpPr>
          <p:spPr>
            <a:xfrm>
              <a:off x="1206375" y="6064195"/>
              <a:ext cx="9966960" cy="274320"/>
            </a:xfrm>
            <a:prstGeom prst="rect">
              <a:avLst/>
            </a:prstGeom>
            <a:noFill/>
            <a:ln/>
          </p:spPr>
          <p:txBody>
            <a:bodyPr wrap="square" lIns="0" tIns="0" rIns="0" bIns="0" rtlCol="0" anchor="ctr"/>
            <a:lstStyle/>
            <a:p>
              <a:pPr marL="0" indent="0" algn="ctr">
                <a:buNone/>
              </a:pPr>
              <a:r>
                <a:rPr lang="en-US" sz="1400" i="1" dirty="0">
                  <a:solidFill>
                    <a:srgbClr val="5E7B84"/>
                  </a:solidFill>
                  <a:latin typeface="Calibri" pitchFamily="34" charset="0"/>
                  <a:ea typeface="Calibri" pitchFamily="34" charset="-122"/>
                  <a:cs typeface="Calibri" pitchFamily="34" charset="-120"/>
                </a:rPr>
                <a:t>Uttal 2013 Psychol Bull  ·  Yammine &amp; Violato 2015 Anat Sci Educ  ·  McGaghie 2011 Acad Med</a:t>
              </a:r>
              <a:endParaRPr lang="en-US" sz="1400" dirty="0"/>
            </a:p>
          </p:txBody>
        </p:sp>
      </p:grpSp>
      <p:pic>
        <p:nvPicPr>
          <p:cNvPr id="24" name="Picture 23">
            <a:extLst>
              <a:ext uri="{FF2B5EF4-FFF2-40B4-BE49-F238E27FC236}">
                <a16:creationId xmlns:a16="http://schemas.microsoft.com/office/drawing/2014/main" id="{1C3B499E-217D-F5E2-1D79-684E4A470D7D}"/>
              </a:ext>
            </a:extLst>
          </p:cNvPr>
          <p:cNvPicPr>
            <a:picLocks noChangeAspect="1"/>
          </p:cNvPicPr>
          <p:nvPr/>
        </p:nvPicPr>
        <p:blipFill>
          <a:blip r:embed="rId3"/>
          <a:stretch>
            <a:fillRect/>
          </a:stretch>
        </p:blipFill>
        <p:spPr>
          <a:xfrm>
            <a:off x="6309360" y="2800550"/>
            <a:ext cx="4572000" cy="2229237"/>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E4D5C"/>
        </a:solidFill>
        <a:effectLst/>
      </p:bgPr>
    </p:bg>
    <p:spTree>
      <p:nvGrpSpPr>
        <p:cNvPr id="1" name=""/>
        <p:cNvGrpSpPr/>
        <p:nvPr/>
      </p:nvGrpSpPr>
      <p:grpSpPr>
        <a:xfrm>
          <a:off x="0" y="0"/>
          <a:ext cx="0" cy="0"/>
          <a:chOff x="0" y="0"/>
          <a:chExt cx="0" cy="0"/>
        </a:xfrm>
      </p:grpSpPr>
      <p:sp>
        <p:nvSpPr>
          <p:cNvPr id="2" name="Shape 0"/>
          <p:cNvSpPr/>
          <p:nvPr/>
        </p:nvSpPr>
        <p:spPr>
          <a:xfrm>
            <a:off x="9601200" y="-1097280"/>
            <a:ext cx="4023360" cy="4023360"/>
          </a:xfrm>
          <a:prstGeom prst="ellipse">
            <a:avLst/>
          </a:prstGeom>
          <a:solidFill>
            <a:srgbClr val="1C6478">
              <a:alpha val="45000"/>
            </a:srgbClr>
          </a:solidFill>
          <a:ln/>
        </p:spPr>
        <p:txBody>
          <a:bodyPr/>
          <a:lstStyle/>
          <a:p>
            <a:endParaRPr lang="ko-KR" altLang="en-US"/>
          </a:p>
        </p:txBody>
      </p:sp>
      <p:sp>
        <p:nvSpPr>
          <p:cNvPr id="3" name="Shape 1"/>
          <p:cNvSpPr/>
          <p:nvPr/>
        </p:nvSpPr>
        <p:spPr>
          <a:xfrm>
            <a:off x="10164470" y="-534010"/>
            <a:ext cx="2896819" cy="2896819"/>
          </a:xfrm>
          <a:prstGeom prst="ellipse">
            <a:avLst/>
          </a:prstGeom>
          <a:solidFill>
            <a:srgbClr val="225C6E">
              <a:alpha val="45000"/>
            </a:srgbClr>
          </a:solidFill>
          <a:ln/>
        </p:spPr>
        <p:txBody>
          <a:bodyPr/>
          <a:lstStyle/>
          <a:p>
            <a:endParaRPr lang="ko-KR" altLang="en-US"/>
          </a:p>
        </p:txBody>
      </p:sp>
      <p:sp>
        <p:nvSpPr>
          <p:cNvPr id="4" name="Shape 2"/>
          <p:cNvSpPr/>
          <p:nvPr/>
        </p:nvSpPr>
        <p:spPr>
          <a:xfrm>
            <a:off x="10687507" y="-10973"/>
            <a:ext cx="1850746" cy="1850746"/>
          </a:xfrm>
          <a:prstGeom prst="ellipse">
            <a:avLst/>
          </a:prstGeom>
          <a:solidFill>
            <a:srgbClr val="17505F">
              <a:alpha val="45000"/>
            </a:srgbClr>
          </a:solidFill>
          <a:ln/>
        </p:spPr>
        <p:txBody>
          <a:bodyPr/>
          <a:lstStyle/>
          <a:p>
            <a:endParaRPr lang="ko-KR" altLang="en-US"/>
          </a:p>
        </p:txBody>
      </p:sp>
      <p:sp>
        <p:nvSpPr>
          <p:cNvPr id="5" name="Shape 3"/>
          <p:cNvSpPr/>
          <p:nvPr/>
        </p:nvSpPr>
        <p:spPr>
          <a:xfrm>
            <a:off x="11130077" y="431597"/>
            <a:ext cx="965606" cy="965606"/>
          </a:xfrm>
          <a:prstGeom prst="ellipse">
            <a:avLst/>
          </a:prstGeom>
          <a:solidFill>
            <a:srgbClr val="1C6478">
              <a:alpha val="45000"/>
            </a:srgbClr>
          </a:solidFill>
          <a:ln/>
        </p:spPr>
        <p:txBody>
          <a:bodyPr/>
          <a:lstStyle/>
          <a:p>
            <a:endParaRPr lang="ko-KR" altLang="en-US"/>
          </a:p>
        </p:txBody>
      </p:sp>
      <p:sp>
        <p:nvSpPr>
          <p:cNvPr id="6" name="Shape 4"/>
          <p:cNvSpPr/>
          <p:nvPr/>
        </p:nvSpPr>
        <p:spPr>
          <a:xfrm>
            <a:off x="-1097280" y="4663440"/>
            <a:ext cx="3108960" cy="3108960"/>
          </a:xfrm>
          <a:prstGeom prst="ellipse">
            <a:avLst/>
          </a:prstGeom>
          <a:solidFill>
            <a:srgbClr val="1C6478">
              <a:alpha val="45000"/>
            </a:srgbClr>
          </a:solidFill>
          <a:ln/>
        </p:spPr>
        <p:txBody>
          <a:bodyPr/>
          <a:lstStyle/>
          <a:p>
            <a:endParaRPr lang="ko-KR" altLang="en-US"/>
          </a:p>
        </p:txBody>
      </p:sp>
      <p:sp>
        <p:nvSpPr>
          <p:cNvPr id="7" name="Shape 5"/>
          <p:cNvSpPr/>
          <p:nvPr/>
        </p:nvSpPr>
        <p:spPr>
          <a:xfrm>
            <a:off x="-662026" y="5098694"/>
            <a:ext cx="2238451" cy="2238451"/>
          </a:xfrm>
          <a:prstGeom prst="ellipse">
            <a:avLst/>
          </a:prstGeom>
          <a:solidFill>
            <a:srgbClr val="225C6E">
              <a:alpha val="45000"/>
            </a:srgbClr>
          </a:solidFill>
          <a:ln/>
        </p:spPr>
        <p:txBody>
          <a:bodyPr/>
          <a:lstStyle/>
          <a:p>
            <a:endParaRPr lang="ko-KR" altLang="en-US"/>
          </a:p>
        </p:txBody>
      </p:sp>
      <p:sp>
        <p:nvSpPr>
          <p:cNvPr id="8" name="Shape 6"/>
          <p:cNvSpPr/>
          <p:nvPr/>
        </p:nvSpPr>
        <p:spPr>
          <a:xfrm>
            <a:off x="-257861" y="5502859"/>
            <a:ext cx="1430122" cy="1430122"/>
          </a:xfrm>
          <a:prstGeom prst="ellipse">
            <a:avLst/>
          </a:prstGeom>
          <a:solidFill>
            <a:srgbClr val="17505F">
              <a:alpha val="45000"/>
            </a:srgbClr>
          </a:solidFill>
          <a:ln/>
        </p:spPr>
        <p:txBody>
          <a:bodyPr/>
          <a:lstStyle/>
          <a:p>
            <a:endParaRPr lang="ko-KR" altLang="en-US"/>
          </a:p>
        </p:txBody>
      </p:sp>
      <p:sp>
        <p:nvSpPr>
          <p:cNvPr id="9" name="Shape 7"/>
          <p:cNvSpPr/>
          <p:nvPr/>
        </p:nvSpPr>
        <p:spPr>
          <a:xfrm>
            <a:off x="84125" y="5844845"/>
            <a:ext cx="746150" cy="746150"/>
          </a:xfrm>
          <a:prstGeom prst="ellipse">
            <a:avLst/>
          </a:prstGeom>
          <a:solidFill>
            <a:srgbClr val="1C6478">
              <a:alpha val="45000"/>
            </a:srgbClr>
          </a:solidFill>
          <a:ln/>
        </p:spPr>
        <p:txBody>
          <a:bodyPr/>
          <a:lstStyle/>
          <a:p>
            <a:endParaRPr lang="ko-KR" altLang="en-US"/>
          </a:p>
        </p:txBody>
      </p:sp>
      <p:sp>
        <p:nvSpPr>
          <p:cNvPr id="10" name="Text 8"/>
          <p:cNvSpPr/>
          <p:nvPr/>
        </p:nvSpPr>
        <p:spPr>
          <a:xfrm>
            <a:off x="822960" y="116205"/>
            <a:ext cx="10607040" cy="640080"/>
          </a:xfrm>
          <a:prstGeom prst="rect">
            <a:avLst/>
          </a:prstGeom>
          <a:noFill/>
          <a:ln/>
        </p:spPr>
        <p:txBody>
          <a:bodyPr wrap="square" lIns="0" tIns="0" rIns="0" bIns="0" rtlCol="0" anchor="ctr"/>
          <a:lstStyle/>
          <a:p>
            <a:r>
              <a:rPr lang="en-US" altLang="ko-KR" sz="3200" b="1" i="1" dirty="0">
                <a:solidFill>
                  <a:srgbClr val="EE6C4D"/>
                </a:solidFill>
                <a:latin typeface="Cambria" pitchFamily="34" charset="0"/>
                <a:ea typeface="Cambria" pitchFamily="34" charset="-122"/>
                <a:cs typeface="Cambria" pitchFamily="34" charset="-120"/>
              </a:rPr>
              <a:t>Dental </a:t>
            </a:r>
            <a:r>
              <a:rPr lang="en-US" altLang="ko-KR" sz="3200" b="1" i="1" dirty="0" err="1">
                <a:solidFill>
                  <a:srgbClr val="EE6C4D"/>
                </a:solidFill>
                <a:latin typeface="Cambria" pitchFamily="34" charset="0"/>
                <a:ea typeface="Cambria" pitchFamily="34" charset="-122"/>
                <a:cs typeface="Cambria" pitchFamily="34" charset="-120"/>
              </a:rPr>
              <a:t>EndoMaster</a:t>
            </a:r>
            <a:r>
              <a:rPr lang="en-US" altLang="ko-KR" sz="3200" b="1" dirty="0">
                <a:solidFill>
                  <a:srgbClr val="FFFFFF"/>
                </a:solidFill>
                <a:latin typeface="Cambria" pitchFamily="34" charset="0"/>
                <a:ea typeface="Cambria" pitchFamily="34" charset="-122"/>
                <a:cs typeface="Cambria" pitchFamily="34" charset="-120"/>
              </a:rPr>
              <a:t>  —  plan the cut before you make it.</a:t>
            </a:r>
            <a:endParaRPr lang="en-US" altLang="ko-KR" sz="3200" dirty="0"/>
          </a:p>
        </p:txBody>
      </p:sp>
      <p:pic>
        <p:nvPicPr>
          <p:cNvPr id="18" name="dental endomaster demo">
            <a:hlinkClick r:id="" action="ppaction://media"/>
            <a:extLst>
              <a:ext uri="{FF2B5EF4-FFF2-40B4-BE49-F238E27FC236}">
                <a16:creationId xmlns:a16="http://schemas.microsoft.com/office/drawing/2014/main" id="{D33D8821-DF1A-FADC-0388-0AD70302F2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62517" y="762239"/>
            <a:ext cx="10630014" cy="597955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319"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685800" y="310896"/>
            <a:ext cx="10972800" cy="566928"/>
          </a:xfrm>
          <a:prstGeom prst="rect">
            <a:avLst/>
          </a:prstGeom>
          <a:noFill/>
          <a:ln/>
        </p:spPr>
        <p:txBody>
          <a:bodyPr wrap="square" lIns="0" tIns="0" rIns="0" bIns="0" rtlCol="0" anchor="ctr"/>
          <a:lstStyle/>
          <a:p>
            <a:pPr marL="0" indent="0">
              <a:buNone/>
            </a:pPr>
            <a:r>
              <a:rPr lang="en-US" sz="3000" b="1" dirty="0">
                <a:solidFill>
                  <a:srgbClr val="0E3B47"/>
                </a:solidFill>
                <a:latin typeface="Cambria" pitchFamily="34" charset="0"/>
                <a:ea typeface="Cambria" pitchFamily="34" charset="-122"/>
                <a:cs typeface="Cambria" pitchFamily="34" charset="-120"/>
              </a:rPr>
              <a:t>Evidence: performance up, stress down — </a:t>
            </a:r>
            <a:r>
              <a:rPr lang="en-US" sz="3000" b="1" dirty="0">
                <a:solidFill>
                  <a:srgbClr val="EE6C4D"/>
                </a:solidFill>
                <a:latin typeface="Cambria" pitchFamily="34" charset="0"/>
                <a:ea typeface="Cambria" pitchFamily="34" charset="-122"/>
                <a:cs typeface="Cambria" pitchFamily="34" charset="-120"/>
              </a:rPr>
              <a:t>trained on a phone</a:t>
            </a:r>
            <a:endParaRPr lang="en-US" sz="3000" dirty="0"/>
          </a:p>
        </p:txBody>
      </p:sp>
      <p:sp>
        <p:nvSpPr>
          <p:cNvPr id="3" name="Text 1"/>
          <p:cNvSpPr/>
          <p:nvPr/>
        </p:nvSpPr>
        <p:spPr>
          <a:xfrm>
            <a:off x="704087" y="932656"/>
            <a:ext cx="11147601" cy="365760"/>
          </a:xfrm>
          <a:prstGeom prst="rect">
            <a:avLst/>
          </a:prstGeom>
          <a:noFill/>
          <a:ln/>
        </p:spPr>
        <p:txBody>
          <a:bodyPr wrap="square" lIns="0" tIns="0" rIns="0" bIns="0" rtlCol="0" anchor="ctr"/>
          <a:lstStyle/>
          <a:p>
            <a:r>
              <a:rPr lang="en-US" altLang="ko-KR" dirty="0">
                <a:solidFill>
                  <a:srgbClr val="5E7B84"/>
                </a:solidFill>
                <a:latin typeface="Calibri" pitchFamily="34" charset="0"/>
                <a:ea typeface="Calibri" pitchFamily="34" charset="-122"/>
                <a:cs typeface="Calibri" pitchFamily="34" charset="-120"/>
              </a:rPr>
              <a:t>Usta et al., J </a:t>
            </a:r>
            <a:r>
              <a:rPr lang="en-US" altLang="ko-KR" dirty="0" err="1">
                <a:solidFill>
                  <a:srgbClr val="5E7B84"/>
                </a:solidFill>
                <a:latin typeface="Calibri" pitchFamily="34" charset="0"/>
                <a:ea typeface="Calibri" pitchFamily="34" charset="-122"/>
                <a:cs typeface="Calibri" pitchFamily="34" charset="-120"/>
              </a:rPr>
              <a:t>Endod</a:t>
            </a:r>
            <a:r>
              <a:rPr lang="en-US" altLang="ko-KR" dirty="0">
                <a:solidFill>
                  <a:srgbClr val="5E7B84"/>
                </a:solidFill>
                <a:latin typeface="Calibri" pitchFamily="34" charset="0"/>
                <a:ea typeface="Calibri" pitchFamily="34" charset="-122"/>
                <a:cs typeface="Calibri" pitchFamily="34" charset="-120"/>
              </a:rPr>
              <a:t> 2026 — an </a:t>
            </a:r>
            <a:r>
              <a:rPr lang="en-US" altLang="ko-KR" b="1" dirty="0">
                <a:solidFill>
                  <a:srgbClr val="EE6C4D"/>
                </a:solidFill>
                <a:latin typeface="Calibri" pitchFamily="34" charset="0"/>
                <a:ea typeface="Calibri" pitchFamily="34" charset="-122"/>
                <a:cs typeface="Calibri" pitchFamily="34" charset="-120"/>
              </a:rPr>
              <a:t>independent</a:t>
            </a:r>
            <a:r>
              <a:rPr lang="en-US" altLang="ko-KR" dirty="0">
                <a:solidFill>
                  <a:srgbClr val="5E7B84"/>
                </a:solidFill>
                <a:latin typeface="Calibri" pitchFamily="34" charset="0"/>
                <a:ea typeface="Calibri" pitchFamily="34" charset="-122"/>
                <a:cs typeface="Calibri" pitchFamily="34" charset="-120"/>
              </a:rPr>
              <a:t> </a:t>
            </a:r>
            <a:r>
              <a:rPr lang="en-US" altLang="ko-KR" dirty="0" err="1">
                <a:solidFill>
                  <a:srgbClr val="5E7B84"/>
                </a:solidFill>
                <a:latin typeface="Calibri" pitchFamily="34" charset="0"/>
                <a:ea typeface="Calibri" pitchFamily="34" charset="-122"/>
                <a:cs typeface="Calibri" pitchFamily="34" charset="-120"/>
              </a:rPr>
              <a:t>randomised</a:t>
            </a:r>
            <a:r>
              <a:rPr lang="en-US" altLang="ko-KR" dirty="0">
                <a:solidFill>
                  <a:srgbClr val="5E7B84"/>
                </a:solidFill>
                <a:latin typeface="Calibri" pitchFamily="34" charset="0"/>
                <a:ea typeface="Calibri" pitchFamily="34" charset="-122"/>
                <a:cs typeface="Calibri" pitchFamily="34" charset="-120"/>
              </a:rPr>
              <a:t> trial of </a:t>
            </a:r>
            <a:r>
              <a:rPr lang="en-US" altLang="ko-KR" b="1" dirty="0">
                <a:solidFill>
                  <a:srgbClr val="0E3B47"/>
                </a:solidFill>
                <a:latin typeface="Calibri" pitchFamily="34" charset="0"/>
                <a:ea typeface="Calibri" pitchFamily="34" charset="-122"/>
                <a:cs typeface="Calibri" pitchFamily="34" charset="-120"/>
              </a:rPr>
              <a:t>Dental </a:t>
            </a:r>
            <a:r>
              <a:rPr lang="en-US" altLang="ko-KR" b="1" dirty="0" err="1">
                <a:solidFill>
                  <a:srgbClr val="0E3B47"/>
                </a:solidFill>
                <a:latin typeface="Calibri" pitchFamily="34" charset="0"/>
                <a:ea typeface="Calibri" pitchFamily="34" charset="-122"/>
                <a:cs typeface="Calibri" pitchFamily="34" charset="-120"/>
              </a:rPr>
              <a:t>EndoMaster</a:t>
            </a:r>
            <a:r>
              <a:rPr lang="en-US" altLang="ko-KR" dirty="0">
                <a:solidFill>
                  <a:srgbClr val="5E7B84"/>
                </a:solidFill>
                <a:latin typeface="Calibri" pitchFamily="34" charset="0"/>
                <a:ea typeface="Calibri" pitchFamily="34" charset="-122"/>
                <a:cs typeface="Calibri" pitchFamily="34" charset="-120"/>
              </a:rPr>
              <a:t>.  First real patient, n = 10 per group.</a:t>
            </a:r>
            <a:endParaRPr lang="en-US" altLang="ko-KR" dirty="0"/>
          </a:p>
        </p:txBody>
      </p:sp>
      <p:sp>
        <p:nvSpPr>
          <p:cNvPr id="4" name="Shape 2"/>
          <p:cNvSpPr/>
          <p:nvPr/>
        </p:nvSpPr>
        <p:spPr>
          <a:xfrm>
            <a:off x="704088" y="1335024"/>
            <a:ext cx="1371600" cy="45720"/>
          </a:xfrm>
          <a:prstGeom prst="rect">
            <a:avLst/>
          </a:prstGeom>
          <a:solidFill>
            <a:srgbClr val="EE6C4D"/>
          </a:solidFill>
          <a:ln/>
        </p:spPr>
        <p:txBody>
          <a:bodyPr/>
          <a:lstStyle/>
          <a:p>
            <a:endParaRPr lang="ko-KR" altLang="en-US"/>
          </a:p>
        </p:txBody>
      </p:sp>
      <p:sp>
        <p:nvSpPr>
          <p:cNvPr id="5" name="Shape 3"/>
          <p:cNvSpPr/>
          <p:nvPr/>
        </p:nvSpPr>
        <p:spPr>
          <a:xfrm>
            <a:off x="685800" y="1572768"/>
            <a:ext cx="5321808" cy="4224528"/>
          </a:xfrm>
          <a:prstGeom prst="roundRect">
            <a:avLst>
              <a:gd name="adj" fmla="val 2597"/>
            </a:avLst>
          </a:prstGeom>
          <a:solidFill>
            <a:srgbClr val="F2F8FA"/>
          </a:solidFill>
          <a:ln w="12700">
            <a:solidFill>
              <a:srgbClr val="E6F2F5"/>
            </a:solidFill>
            <a:prstDash val="solid"/>
          </a:ln>
        </p:spPr>
        <p:txBody>
          <a:bodyPr/>
          <a:lstStyle/>
          <a:p>
            <a:endParaRPr lang="ko-KR" altLang="en-US"/>
          </a:p>
        </p:txBody>
      </p:sp>
      <p:sp>
        <p:nvSpPr>
          <p:cNvPr id="6" name="Text 4"/>
          <p:cNvSpPr/>
          <p:nvPr/>
        </p:nvSpPr>
        <p:spPr>
          <a:xfrm>
            <a:off x="968998" y="1577024"/>
            <a:ext cx="4773168" cy="384048"/>
          </a:xfrm>
          <a:prstGeom prst="rect">
            <a:avLst/>
          </a:prstGeom>
          <a:noFill/>
          <a:ln/>
        </p:spPr>
        <p:txBody>
          <a:bodyPr wrap="square" lIns="0" tIns="0" rIns="0" bIns="0" rtlCol="0" anchor="ctr"/>
          <a:lstStyle/>
          <a:p>
            <a:pPr marL="0" indent="0" algn="ctr">
              <a:buNone/>
            </a:pPr>
            <a:r>
              <a:rPr lang="en-US" sz="2400" b="1" dirty="0">
                <a:solidFill>
                  <a:srgbClr val="0E3B47"/>
                </a:solidFill>
                <a:latin typeface="Calibri" pitchFamily="34" charset="0"/>
                <a:ea typeface="Calibri" pitchFamily="34" charset="-122"/>
                <a:cs typeface="Calibri" pitchFamily="34" charset="-120"/>
              </a:rPr>
              <a:t>Clinical performance</a:t>
            </a:r>
            <a:endParaRPr lang="en-US" sz="2400" dirty="0"/>
          </a:p>
        </p:txBody>
      </p:sp>
      <p:sp>
        <p:nvSpPr>
          <p:cNvPr id="7" name="Shape 5"/>
          <p:cNvSpPr/>
          <p:nvPr/>
        </p:nvSpPr>
        <p:spPr>
          <a:xfrm>
            <a:off x="2267712" y="2139696"/>
            <a:ext cx="2157984" cy="310896"/>
          </a:xfrm>
          <a:prstGeom prst="roundRect">
            <a:avLst>
              <a:gd name="adj" fmla="val 50000"/>
            </a:avLst>
          </a:prstGeom>
          <a:solidFill>
            <a:srgbClr val="176B82"/>
          </a:solidFill>
          <a:ln/>
        </p:spPr>
        <p:txBody>
          <a:bodyPr/>
          <a:lstStyle/>
          <a:p>
            <a:endParaRPr lang="ko-KR" altLang="en-US"/>
          </a:p>
        </p:txBody>
      </p:sp>
      <p:sp>
        <p:nvSpPr>
          <p:cNvPr id="8" name="Text 6"/>
          <p:cNvSpPr/>
          <p:nvPr/>
        </p:nvSpPr>
        <p:spPr>
          <a:xfrm>
            <a:off x="2267712" y="2139696"/>
            <a:ext cx="2157984" cy="310896"/>
          </a:xfrm>
          <a:prstGeom prst="rect">
            <a:avLst/>
          </a:prstGeom>
          <a:noFill/>
          <a:ln/>
        </p:spPr>
        <p:txBody>
          <a:bodyPr wrap="square" lIns="0" tIns="0" rIns="0" bIns="0" rtlCol="0" anchor="ctr"/>
          <a:lstStyle/>
          <a:p>
            <a:pPr marL="0" indent="0" algn="ctr">
              <a:buNone/>
            </a:pPr>
            <a:r>
              <a:rPr lang="en-US" sz="1100" b="1" kern="0" spc="80" dirty="0">
                <a:solidFill>
                  <a:srgbClr val="FFFFFF"/>
                </a:solidFill>
                <a:latin typeface="Calibri" pitchFamily="34" charset="0"/>
                <a:ea typeface="Calibri" pitchFamily="34" charset="-122"/>
                <a:cs typeface="Calibri" pitchFamily="34" charset="-120"/>
              </a:rPr>
              <a:t>HIGHER IS BETTER</a:t>
            </a:r>
            <a:endParaRPr lang="en-US" sz="1100" dirty="0"/>
          </a:p>
        </p:txBody>
      </p:sp>
      <p:graphicFrame>
        <p:nvGraphicFramePr>
          <p:cNvPr id="9" name="Chart 0"/>
          <p:cNvGraphicFramePr/>
          <p:nvPr>
            <p:extLst>
              <p:ext uri="{D42A27DB-BD31-4B8C-83A1-F6EECF244321}">
                <p14:modId xmlns:p14="http://schemas.microsoft.com/office/powerpoint/2010/main" val="658959552"/>
              </p:ext>
            </p:extLst>
          </p:nvPr>
        </p:nvGraphicFramePr>
        <p:xfrm>
          <a:off x="1014984" y="2505456"/>
          <a:ext cx="4663440" cy="2424684"/>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7"/>
          <p:cNvSpPr/>
          <p:nvPr/>
        </p:nvSpPr>
        <p:spPr>
          <a:xfrm>
            <a:off x="1164031" y="2498918"/>
            <a:ext cx="1371600" cy="329184"/>
          </a:xfrm>
          <a:prstGeom prst="rect">
            <a:avLst/>
          </a:prstGeom>
          <a:noFill/>
          <a:ln/>
        </p:spPr>
        <p:txBody>
          <a:bodyPr wrap="square" lIns="0" tIns="0" rIns="0" bIns="0" rtlCol="0" anchor="b"/>
          <a:lstStyle/>
          <a:p>
            <a:pPr marL="0" indent="0" algn="ctr">
              <a:buNone/>
            </a:pPr>
            <a:r>
              <a:rPr lang="en-US" sz="1600" b="1" dirty="0">
                <a:solidFill>
                  <a:srgbClr val="0E3B47"/>
                </a:solidFill>
                <a:latin typeface="Calibri" pitchFamily="34" charset="0"/>
                <a:ea typeface="Calibri" pitchFamily="34" charset="-122"/>
                <a:cs typeface="Calibri" pitchFamily="34" charset="-120"/>
              </a:rPr>
              <a:t>80.5</a:t>
            </a:r>
            <a:r>
              <a:rPr lang="en-US" sz="1200" b="1" baseline="30000" dirty="0">
                <a:solidFill>
                  <a:srgbClr val="176B82"/>
                </a:solidFill>
                <a:latin typeface="Calibri" pitchFamily="34" charset="0"/>
                <a:ea typeface="Calibri" pitchFamily="34" charset="-122"/>
                <a:cs typeface="Calibri" pitchFamily="34" charset="-120"/>
              </a:rPr>
              <a:t>a</a:t>
            </a:r>
            <a:endParaRPr lang="en-US" sz="1600" dirty="0"/>
          </a:p>
        </p:txBody>
      </p:sp>
      <p:sp>
        <p:nvSpPr>
          <p:cNvPr id="11" name="Text 8"/>
          <p:cNvSpPr/>
          <p:nvPr/>
        </p:nvSpPr>
        <p:spPr>
          <a:xfrm>
            <a:off x="2659990" y="2572546"/>
            <a:ext cx="1371600" cy="329184"/>
          </a:xfrm>
          <a:prstGeom prst="rect">
            <a:avLst/>
          </a:prstGeom>
          <a:noFill/>
          <a:ln/>
        </p:spPr>
        <p:txBody>
          <a:bodyPr wrap="square" lIns="0" tIns="0" rIns="0" bIns="0" rtlCol="0" anchor="b"/>
          <a:lstStyle/>
          <a:p>
            <a:pPr marL="0" indent="0" algn="ctr">
              <a:buNone/>
            </a:pPr>
            <a:r>
              <a:rPr lang="en-US" sz="1600" b="1" dirty="0">
                <a:solidFill>
                  <a:srgbClr val="0E3B47"/>
                </a:solidFill>
                <a:latin typeface="Calibri" pitchFamily="34" charset="0"/>
                <a:ea typeface="Calibri" pitchFamily="34" charset="-122"/>
                <a:cs typeface="Calibri" pitchFamily="34" charset="-120"/>
              </a:rPr>
              <a:t>76.1</a:t>
            </a:r>
            <a:r>
              <a:rPr lang="en-US" sz="1200" b="1" baseline="30000" dirty="0">
                <a:solidFill>
                  <a:srgbClr val="176B82"/>
                </a:solidFill>
                <a:latin typeface="Calibri" pitchFamily="34" charset="0"/>
                <a:ea typeface="Calibri" pitchFamily="34" charset="-122"/>
                <a:cs typeface="Calibri" pitchFamily="34" charset="-120"/>
              </a:rPr>
              <a:t>a,b</a:t>
            </a:r>
            <a:endParaRPr lang="en-US" sz="1600" dirty="0"/>
          </a:p>
        </p:txBody>
      </p:sp>
      <p:sp>
        <p:nvSpPr>
          <p:cNvPr id="12" name="Text 9"/>
          <p:cNvSpPr/>
          <p:nvPr/>
        </p:nvSpPr>
        <p:spPr>
          <a:xfrm>
            <a:off x="4155948" y="2664580"/>
            <a:ext cx="1371600" cy="329184"/>
          </a:xfrm>
          <a:prstGeom prst="rect">
            <a:avLst/>
          </a:prstGeom>
          <a:noFill/>
          <a:ln/>
        </p:spPr>
        <p:txBody>
          <a:bodyPr wrap="square" lIns="0" tIns="0" rIns="0" bIns="0" rtlCol="0" anchor="b"/>
          <a:lstStyle/>
          <a:p>
            <a:pPr marL="0" indent="0" algn="ctr">
              <a:buNone/>
            </a:pPr>
            <a:r>
              <a:rPr lang="en-US" sz="1600" b="1" dirty="0">
                <a:solidFill>
                  <a:srgbClr val="5E7B84"/>
                </a:solidFill>
                <a:latin typeface="Calibri" pitchFamily="34" charset="0"/>
                <a:ea typeface="Calibri" pitchFamily="34" charset="-122"/>
                <a:cs typeface="Calibri" pitchFamily="34" charset="-120"/>
              </a:rPr>
              <a:t>70.6</a:t>
            </a:r>
            <a:r>
              <a:rPr lang="en-US" sz="1200" b="1" baseline="30000" dirty="0">
                <a:solidFill>
                  <a:srgbClr val="176B82"/>
                </a:solidFill>
                <a:latin typeface="Calibri" pitchFamily="34" charset="0"/>
                <a:ea typeface="Calibri" pitchFamily="34" charset="-122"/>
                <a:cs typeface="Calibri" pitchFamily="34" charset="-120"/>
              </a:rPr>
              <a:t>b</a:t>
            </a:r>
            <a:endParaRPr lang="en-US" sz="1600" dirty="0"/>
          </a:p>
        </p:txBody>
      </p:sp>
      <p:sp>
        <p:nvSpPr>
          <p:cNvPr id="14" name="Text 11"/>
          <p:cNvSpPr/>
          <p:nvPr/>
        </p:nvSpPr>
        <p:spPr>
          <a:xfrm>
            <a:off x="1014984" y="4864608"/>
            <a:ext cx="4663440" cy="566928"/>
          </a:xfrm>
          <a:prstGeom prst="rect">
            <a:avLst/>
          </a:prstGeom>
          <a:noFill/>
          <a:ln/>
        </p:spPr>
        <p:txBody>
          <a:bodyPr wrap="square" lIns="0" tIns="0" rIns="0" bIns="0" rtlCol="0" anchor="ctr"/>
          <a:lstStyle/>
          <a:p>
            <a:pPr marL="0" indent="0" algn="ctr">
              <a:buNone/>
            </a:pPr>
            <a:r>
              <a:rPr lang="en-US" sz="4000" b="1" dirty="0">
                <a:solidFill>
                  <a:srgbClr val="176B82"/>
                </a:solidFill>
                <a:latin typeface="Calibri" pitchFamily="34" charset="0"/>
                <a:ea typeface="Calibri" pitchFamily="34" charset="-122"/>
                <a:cs typeface="Calibri" pitchFamily="34" charset="-120"/>
              </a:rPr>
              <a:t>+5.5</a:t>
            </a:r>
            <a:r>
              <a:rPr lang="en-US" sz="1800" dirty="0">
                <a:solidFill>
                  <a:srgbClr val="3C5A63"/>
                </a:solidFill>
                <a:latin typeface="Calibri" pitchFamily="34" charset="0"/>
                <a:ea typeface="Calibri" pitchFamily="34" charset="-122"/>
                <a:cs typeface="Calibri" pitchFamily="34" charset="-120"/>
              </a:rPr>
              <a:t>  points vs control</a:t>
            </a:r>
            <a:endParaRPr lang="en-US" sz="4000" dirty="0"/>
          </a:p>
        </p:txBody>
      </p:sp>
      <p:sp>
        <p:nvSpPr>
          <p:cNvPr id="15" name="Text 12"/>
          <p:cNvSpPr/>
          <p:nvPr/>
        </p:nvSpPr>
        <p:spPr>
          <a:xfrm>
            <a:off x="1014984" y="5376672"/>
            <a:ext cx="4663440" cy="310896"/>
          </a:xfrm>
          <a:prstGeom prst="rect">
            <a:avLst/>
          </a:prstGeom>
          <a:noFill/>
          <a:ln/>
        </p:spPr>
        <p:txBody>
          <a:bodyPr wrap="square" lIns="0" tIns="0" rIns="0" bIns="0" rtlCol="0" anchor="ctr"/>
          <a:lstStyle/>
          <a:p>
            <a:pPr marL="0" indent="0" algn="ctr">
              <a:buNone/>
            </a:pPr>
            <a:r>
              <a:rPr lang="en-US" sz="1400" i="1" dirty="0">
                <a:solidFill>
                  <a:srgbClr val="5E7B84"/>
                </a:solidFill>
                <a:latin typeface="Calibri" pitchFamily="34" charset="0"/>
                <a:ea typeface="Calibri" pitchFamily="34" charset="-122"/>
                <a:cs typeface="Calibri" pitchFamily="34" charset="-120"/>
              </a:rPr>
              <a:t>statistically level with VR haptics</a:t>
            </a:r>
            <a:endParaRPr lang="en-US" sz="1400" dirty="0"/>
          </a:p>
        </p:txBody>
      </p:sp>
      <p:sp>
        <p:nvSpPr>
          <p:cNvPr id="16" name="Shape 13"/>
          <p:cNvSpPr/>
          <p:nvPr/>
        </p:nvSpPr>
        <p:spPr>
          <a:xfrm>
            <a:off x="6181344" y="1572768"/>
            <a:ext cx="5321808" cy="4224528"/>
          </a:xfrm>
          <a:prstGeom prst="roundRect">
            <a:avLst>
              <a:gd name="adj" fmla="val 2597"/>
            </a:avLst>
          </a:prstGeom>
          <a:solidFill>
            <a:srgbClr val="F2F8FA"/>
          </a:solidFill>
          <a:ln w="12700">
            <a:solidFill>
              <a:srgbClr val="E6F2F5"/>
            </a:solidFill>
            <a:prstDash val="solid"/>
          </a:ln>
        </p:spPr>
        <p:txBody>
          <a:bodyPr/>
          <a:lstStyle/>
          <a:p>
            <a:endParaRPr lang="ko-KR" altLang="en-US"/>
          </a:p>
        </p:txBody>
      </p:sp>
      <p:sp>
        <p:nvSpPr>
          <p:cNvPr id="17" name="Text 14"/>
          <p:cNvSpPr/>
          <p:nvPr/>
        </p:nvSpPr>
        <p:spPr>
          <a:xfrm>
            <a:off x="6464542" y="1577024"/>
            <a:ext cx="4773168" cy="384048"/>
          </a:xfrm>
          <a:prstGeom prst="rect">
            <a:avLst/>
          </a:prstGeom>
          <a:noFill/>
          <a:ln/>
        </p:spPr>
        <p:txBody>
          <a:bodyPr wrap="square" lIns="0" tIns="0" rIns="0" bIns="0" rtlCol="0" anchor="ctr"/>
          <a:lstStyle/>
          <a:p>
            <a:pPr marL="0" indent="0" algn="ctr">
              <a:buNone/>
            </a:pPr>
            <a:r>
              <a:rPr lang="en-US" sz="2400" b="1" dirty="0">
                <a:solidFill>
                  <a:srgbClr val="0E3B47"/>
                </a:solidFill>
                <a:latin typeface="Calibri" pitchFamily="34" charset="0"/>
                <a:ea typeface="Calibri" pitchFamily="34" charset="-122"/>
                <a:cs typeface="Calibri" pitchFamily="34" charset="-120"/>
              </a:rPr>
              <a:t>Pre-clinical stress</a:t>
            </a:r>
            <a:endParaRPr lang="en-US" sz="2400" dirty="0"/>
          </a:p>
        </p:txBody>
      </p:sp>
      <p:sp>
        <p:nvSpPr>
          <p:cNvPr id="18" name="Shape 15"/>
          <p:cNvSpPr/>
          <p:nvPr/>
        </p:nvSpPr>
        <p:spPr>
          <a:xfrm>
            <a:off x="7763256" y="2139696"/>
            <a:ext cx="2157984" cy="310896"/>
          </a:xfrm>
          <a:prstGeom prst="roundRect">
            <a:avLst>
              <a:gd name="adj" fmla="val 50000"/>
            </a:avLst>
          </a:prstGeom>
          <a:solidFill>
            <a:srgbClr val="EE6C4D"/>
          </a:solidFill>
          <a:ln/>
        </p:spPr>
        <p:txBody>
          <a:bodyPr/>
          <a:lstStyle/>
          <a:p>
            <a:endParaRPr lang="ko-KR" altLang="en-US"/>
          </a:p>
        </p:txBody>
      </p:sp>
      <p:sp>
        <p:nvSpPr>
          <p:cNvPr id="19" name="Text 16"/>
          <p:cNvSpPr/>
          <p:nvPr/>
        </p:nvSpPr>
        <p:spPr>
          <a:xfrm>
            <a:off x="7763256" y="2139696"/>
            <a:ext cx="2157984" cy="310896"/>
          </a:xfrm>
          <a:prstGeom prst="rect">
            <a:avLst/>
          </a:prstGeom>
          <a:noFill/>
          <a:ln/>
        </p:spPr>
        <p:txBody>
          <a:bodyPr wrap="square" lIns="0" tIns="0" rIns="0" bIns="0" rtlCol="0" anchor="ctr"/>
          <a:lstStyle/>
          <a:p>
            <a:pPr marL="0" indent="0" algn="ctr">
              <a:buNone/>
            </a:pPr>
            <a:r>
              <a:rPr lang="en-US" sz="1100" b="1" kern="0" spc="80" dirty="0">
                <a:solidFill>
                  <a:srgbClr val="FFFFFF"/>
                </a:solidFill>
                <a:latin typeface="Calibri" pitchFamily="34" charset="0"/>
                <a:ea typeface="Calibri" pitchFamily="34" charset="-122"/>
                <a:cs typeface="Calibri" pitchFamily="34" charset="-120"/>
              </a:rPr>
              <a:t>LOWER IS BETTER</a:t>
            </a:r>
            <a:endParaRPr lang="en-US" sz="1100" dirty="0"/>
          </a:p>
        </p:txBody>
      </p:sp>
      <p:graphicFrame>
        <p:nvGraphicFramePr>
          <p:cNvPr id="20" name="Chart 1"/>
          <p:cNvGraphicFramePr/>
          <p:nvPr>
            <p:extLst>
              <p:ext uri="{D42A27DB-BD31-4B8C-83A1-F6EECF244321}">
                <p14:modId xmlns:p14="http://schemas.microsoft.com/office/powerpoint/2010/main" val="2265452498"/>
              </p:ext>
            </p:extLst>
          </p:nvPr>
        </p:nvGraphicFramePr>
        <p:xfrm>
          <a:off x="6510528" y="2505456"/>
          <a:ext cx="4663440" cy="2359152"/>
        </p:xfrm>
        <a:graphic>
          <a:graphicData uri="http://schemas.openxmlformats.org/drawingml/2006/chart">
            <c:chart xmlns:c="http://schemas.openxmlformats.org/drawingml/2006/chart" xmlns:r="http://schemas.openxmlformats.org/officeDocument/2006/relationships" r:id="rId4"/>
          </a:graphicData>
        </a:graphic>
      </p:graphicFrame>
      <p:sp>
        <p:nvSpPr>
          <p:cNvPr id="21" name="Text 17"/>
          <p:cNvSpPr/>
          <p:nvPr/>
        </p:nvSpPr>
        <p:spPr>
          <a:xfrm>
            <a:off x="6659575" y="3120847"/>
            <a:ext cx="1371600" cy="329184"/>
          </a:xfrm>
          <a:prstGeom prst="rect">
            <a:avLst/>
          </a:prstGeom>
          <a:noFill/>
          <a:ln/>
        </p:spPr>
        <p:txBody>
          <a:bodyPr wrap="square" lIns="0" tIns="0" rIns="0" bIns="0" rtlCol="0" anchor="b"/>
          <a:lstStyle/>
          <a:p>
            <a:pPr marL="0" indent="0" algn="ctr">
              <a:buNone/>
            </a:pPr>
            <a:r>
              <a:rPr lang="en-US" sz="1600" b="1" dirty="0">
                <a:solidFill>
                  <a:srgbClr val="0E3B47"/>
                </a:solidFill>
                <a:latin typeface="Calibri" pitchFamily="34" charset="0"/>
                <a:ea typeface="Calibri" pitchFamily="34" charset="-122"/>
                <a:cs typeface="Calibri" pitchFamily="34" charset="-120"/>
              </a:rPr>
              <a:t>2.6</a:t>
            </a:r>
            <a:r>
              <a:rPr lang="en-US" sz="1200" b="1" baseline="30000" dirty="0">
                <a:solidFill>
                  <a:srgbClr val="176B82"/>
                </a:solidFill>
                <a:latin typeface="Calibri" pitchFamily="34" charset="0"/>
                <a:ea typeface="Calibri" pitchFamily="34" charset="-122"/>
                <a:cs typeface="Calibri" pitchFamily="34" charset="-120"/>
              </a:rPr>
              <a:t>a</a:t>
            </a:r>
            <a:endParaRPr lang="en-US" sz="1600" dirty="0"/>
          </a:p>
        </p:txBody>
      </p:sp>
      <p:sp>
        <p:nvSpPr>
          <p:cNvPr id="22" name="Text 18"/>
          <p:cNvSpPr/>
          <p:nvPr/>
        </p:nvSpPr>
        <p:spPr>
          <a:xfrm>
            <a:off x="8155534" y="3009290"/>
            <a:ext cx="1371600" cy="329184"/>
          </a:xfrm>
          <a:prstGeom prst="rect">
            <a:avLst/>
          </a:prstGeom>
          <a:noFill/>
          <a:ln/>
        </p:spPr>
        <p:txBody>
          <a:bodyPr wrap="square" lIns="0" tIns="0" rIns="0" bIns="0" rtlCol="0" anchor="b"/>
          <a:lstStyle/>
          <a:p>
            <a:pPr marL="0" indent="0" algn="ctr">
              <a:buNone/>
            </a:pPr>
            <a:r>
              <a:rPr lang="en-US" sz="1600" b="1" dirty="0">
                <a:solidFill>
                  <a:srgbClr val="0E3B47"/>
                </a:solidFill>
                <a:latin typeface="Calibri" pitchFamily="34" charset="0"/>
                <a:ea typeface="Calibri" pitchFamily="34" charset="-122"/>
                <a:cs typeface="Calibri" pitchFamily="34" charset="-120"/>
              </a:rPr>
              <a:t>3.0</a:t>
            </a:r>
            <a:r>
              <a:rPr lang="en-US" sz="1200" b="1" baseline="30000" dirty="0">
                <a:solidFill>
                  <a:srgbClr val="176B82"/>
                </a:solidFill>
                <a:latin typeface="Calibri" pitchFamily="34" charset="0"/>
                <a:ea typeface="Calibri" pitchFamily="34" charset="-122"/>
                <a:cs typeface="Calibri" pitchFamily="34" charset="-120"/>
              </a:rPr>
              <a:t>a</a:t>
            </a:r>
            <a:endParaRPr lang="en-US" sz="1600" dirty="0"/>
          </a:p>
        </p:txBody>
      </p:sp>
      <p:sp>
        <p:nvSpPr>
          <p:cNvPr id="23" name="Text 19"/>
          <p:cNvSpPr/>
          <p:nvPr/>
        </p:nvSpPr>
        <p:spPr>
          <a:xfrm>
            <a:off x="9651492" y="2535174"/>
            <a:ext cx="1371600" cy="329184"/>
          </a:xfrm>
          <a:prstGeom prst="rect">
            <a:avLst/>
          </a:prstGeom>
          <a:noFill/>
          <a:ln/>
        </p:spPr>
        <p:txBody>
          <a:bodyPr wrap="square" lIns="0" tIns="0" rIns="0" bIns="0" rtlCol="0" anchor="b"/>
          <a:lstStyle/>
          <a:p>
            <a:pPr marL="0" indent="0" algn="ctr">
              <a:buNone/>
            </a:pPr>
            <a:r>
              <a:rPr lang="en-US" sz="1600" b="1" dirty="0">
                <a:solidFill>
                  <a:srgbClr val="5E7B84"/>
                </a:solidFill>
                <a:latin typeface="Calibri" pitchFamily="34" charset="0"/>
                <a:ea typeface="Calibri" pitchFamily="34" charset="-122"/>
                <a:cs typeface="Calibri" pitchFamily="34" charset="-120"/>
              </a:rPr>
              <a:t>4.7</a:t>
            </a:r>
            <a:r>
              <a:rPr lang="en-US" sz="1200" b="1" baseline="30000" dirty="0">
                <a:solidFill>
                  <a:srgbClr val="176B82"/>
                </a:solidFill>
                <a:latin typeface="Calibri" pitchFamily="34" charset="0"/>
                <a:ea typeface="Calibri" pitchFamily="34" charset="-122"/>
                <a:cs typeface="Calibri" pitchFamily="34" charset="-120"/>
              </a:rPr>
              <a:t>b</a:t>
            </a:r>
            <a:endParaRPr lang="en-US" sz="1600" dirty="0"/>
          </a:p>
        </p:txBody>
      </p:sp>
      <p:sp>
        <p:nvSpPr>
          <p:cNvPr id="24" name="Shape 20"/>
          <p:cNvSpPr/>
          <p:nvPr/>
        </p:nvSpPr>
        <p:spPr>
          <a:xfrm>
            <a:off x="6592824" y="4791456"/>
            <a:ext cx="4498848" cy="18288"/>
          </a:xfrm>
          <a:prstGeom prst="rect">
            <a:avLst/>
          </a:prstGeom>
          <a:solidFill>
            <a:srgbClr val="E6F2F5"/>
          </a:solidFill>
          <a:ln/>
        </p:spPr>
        <p:txBody>
          <a:bodyPr/>
          <a:lstStyle/>
          <a:p>
            <a:endParaRPr lang="ko-KR" altLang="en-US"/>
          </a:p>
        </p:txBody>
      </p:sp>
      <p:sp>
        <p:nvSpPr>
          <p:cNvPr id="25" name="Text 21"/>
          <p:cNvSpPr/>
          <p:nvPr/>
        </p:nvSpPr>
        <p:spPr>
          <a:xfrm>
            <a:off x="6510528" y="4864608"/>
            <a:ext cx="4663440" cy="566928"/>
          </a:xfrm>
          <a:prstGeom prst="rect">
            <a:avLst/>
          </a:prstGeom>
          <a:noFill/>
          <a:ln/>
        </p:spPr>
        <p:txBody>
          <a:bodyPr wrap="square" lIns="0" tIns="0" rIns="0" bIns="0" rtlCol="0" anchor="ctr"/>
          <a:lstStyle/>
          <a:p>
            <a:pPr marL="0" indent="0" algn="ctr">
              <a:buNone/>
            </a:pPr>
            <a:r>
              <a:rPr lang="en-US" sz="4000" b="1" dirty="0">
                <a:solidFill>
                  <a:srgbClr val="EE6C4D"/>
                </a:solidFill>
                <a:latin typeface="Calibri" pitchFamily="34" charset="0"/>
                <a:ea typeface="Calibri" pitchFamily="34" charset="-122"/>
                <a:cs typeface="Calibri" pitchFamily="34" charset="-120"/>
              </a:rPr>
              <a:t>−36%</a:t>
            </a:r>
            <a:r>
              <a:rPr lang="en-US" sz="1800" dirty="0">
                <a:solidFill>
                  <a:srgbClr val="3C5A63"/>
                </a:solidFill>
                <a:latin typeface="Calibri" pitchFamily="34" charset="0"/>
                <a:ea typeface="Calibri" pitchFamily="34" charset="-122"/>
                <a:cs typeface="Calibri" pitchFamily="34" charset="-120"/>
              </a:rPr>
              <a:t>  stress vs control</a:t>
            </a:r>
            <a:endParaRPr lang="en-US" sz="4000" dirty="0"/>
          </a:p>
        </p:txBody>
      </p:sp>
      <p:sp>
        <p:nvSpPr>
          <p:cNvPr id="26" name="Text 22"/>
          <p:cNvSpPr/>
          <p:nvPr/>
        </p:nvSpPr>
        <p:spPr>
          <a:xfrm>
            <a:off x="6510528" y="5376672"/>
            <a:ext cx="4663440" cy="310896"/>
          </a:xfrm>
          <a:prstGeom prst="rect">
            <a:avLst/>
          </a:prstGeom>
          <a:noFill/>
          <a:ln/>
        </p:spPr>
        <p:txBody>
          <a:bodyPr wrap="square" lIns="0" tIns="0" rIns="0" bIns="0" rtlCol="0" anchor="ctr"/>
          <a:lstStyle/>
          <a:p>
            <a:pPr marL="0" indent="0" algn="ctr">
              <a:buNone/>
            </a:pPr>
            <a:r>
              <a:rPr lang="en-US" sz="1400" i="1" dirty="0">
                <a:solidFill>
                  <a:srgbClr val="5E7B84"/>
                </a:solidFill>
                <a:latin typeface="Calibri" pitchFamily="34" charset="0"/>
                <a:ea typeface="Calibri" pitchFamily="34" charset="-122"/>
                <a:cs typeface="Calibri" pitchFamily="34" charset="-120"/>
              </a:rPr>
              <a:t>significant (P = .003) — level with VR haptics</a:t>
            </a:r>
            <a:endParaRPr lang="en-US" sz="1400" dirty="0"/>
          </a:p>
        </p:txBody>
      </p:sp>
      <p:sp>
        <p:nvSpPr>
          <p:cNvPr id="29" name="Text 25"/>
          <p:cNvSpPr/>
          <p:nvPr/>
        </p:nvSpPr>
        <p:spPr>
          <a:xfrm>
            <a:off x="685800" y="6583680"/>
            <a:ext cx="10881360" cy="237744"/>
          </a:xfrm>
          <a:prstGeom prst="rect">
            <a:avLst/>
          </a:prstGeom>
          <a:noFill/>
          <a:ln/>
        </p:spPr>
        <p:txBody>
          <a:bodyPr wrap="square" lIns="0" tIns="0" rIns="0" bIns="0" rtlCol="0" anchor="ctr"/>
          <a:lstStyle/>
          <a:p>
            <a:pPr marL="0" indent="0" algn="ctr">
              <a:buNone/>
            </a:pPr>
            <a:r>
              <a:rPr lang="en-US" sz="1000" dirty="0">
                <a:solidFill>
                  <a:srgbClr val="5E7B84"/>
                </a:solidFill>
                <a:latin typeface="Calibri" pitchFamily="34" charset="0"/>
                <a:ea typeface="Calibri" pitchFamily="34" charset="-122"/>
                <a:cs typeface="Calibri" pitchFamily="34" charset="-120"/>
              </a:rPr>
              <a:t>Superscripts: groups not sharing a letter differ significantly (P &lt; .05).   Usta SN, Silva EJNL, Tekkanat H, Keskin C. J Endod 2026;52:337–344.</a:t>
            </a:r>
            <a:endParaRPr lang="en-US" sz="1000" dirty="0"/>
          </a:p>
        </p:txBody>
      </p:sp>
      <p:pic>
        <p:nvPicPr>
          <p:cNvPr id="31" name="Picture 30">
            <a:extLst>
              <a:ext uri="{FF2B5EF4-FFF2-40B4-BE49-F238E27FC236}">
                <a16:creationId xmlns:a16="http://schemas.microsoft.com/office/drawing/2014/main" id="{02F5C6CC-EF87-5F02-CF8E-87ECC09E5D81}"/>
              </a:ext>
            </a:extLst>
          </p:cNvPr>
          <p:cNvPicPr>
            <a:picLocks noChangeAspect="1"/>
          </p:cNvPicPr>
          <p:nvPr/>
        </p:nvPicPr>
        <p:blipFill>
          <a:blip r:embed="rId5"/>
          <a:stretch/>
        </p:blipFill>
        <p:spPr>
          <a:xfrm>
            <a:off x="1547195" y="3739896"/>
            <a:ext cx="662248" cy="728472"/>
          </a:xfrm>
          <a:prstGeom prst="rect">
            <a:avLst/>
          </a:prstGeom>
        </p:spPr>
      </p:pic>
      <p:pic>
        <p:nvPicPr>
          <p:cNvPr id="33" name="Picture 32">
            <a:extLst>
              <a:ext uri="{FF2B5EF4-FFF2-40B4-BE49-F238E27FC236}">
                <a16:creationId xmlns:a16="http://schemas.microsoft.com/office/drawing/2014/main" id="{59C5931E-A48D-41F5-72C4-9BAC39ACD99C}"/>
              </a:ext>
            </a:extLst>
          </p:cNvPr>
          <p:cNvPicPr>
            <a:picLocks noChangeAspect="1"/>
          </p:cNvPicPr>
          <p:nvPr/>
        </p:nvPicPr>
        <p:blipFill>
          <a:blip r:embed="rId6"/>
          <a:stretch>
            <a:fillRect/>
          </a:stretch>
        </p:blipFill>
        <p:spPr>
          <a:xfrm>
            <a:off x="3031157" y="3926715"/>
            <a:ext cx="614025" cy="299337"/>
          </a:xfrm>
          <a:prstGeom prst="rect">
            <a:avLst/>
          </a:prstGeom>
        </p:spPr>
      </p:pic>
      <p:pic>
        <p:nvPicPr>
          <p:cNvPr id="30" name="Picture 29">
            <a:extLst>
              <a:ext uri="{FF2B5EF4-FFF2-40B4-BE49-F238E27FC236}">
                <a16:creationId xmlns:a16="http://schemas.microsoft.com/office/drawing/2014/main" id="{1BBBC30B-1BE3-D10C-F4C7-38A155E11258}"/>
              </a:ext>
            </a:extLst>
          </p:cNvPr>
          <p:cNvPicPr>
            <a:picLocks noChangeAspect="1"/>
          </p:cNvPicPr>
          <p:nvPr/>
        </p:nvPicPr>
        <p:blipFill>
          <a:blip r:embed="rId5"/>
          <a:stretch/>
        </p:blipFill>
        <p:spPr>
          <a:xfrm>
            <a:off x="7081790" y="3685032"/>
            <a:ext cx="662248" cy="728472"/>
          </a:xfrm>
          <a:prstGeom prst="rect">
            <a:avLst/>
          </a:prstGeom>
        </p:spPr>
      </p:pic>
      <p:pic>
        <p:nvPicPr>
          <p:cNvPr id="32" name="Picture 31">
            <a:extLst>
              <a:ext uri="{FF2B5EF4-FFF2-40B4-BE49-F238E27FC236}">
                <a16:creationId xmlns:a16="http://schemas.microsoft.com/office/drawing/2014/main" id="{8516C9ED-12C1-4D78-AC66-9C07C3DC95B2}"/>
              </a:ext>
            </a:extLst>
          </p:cNvPr>
          <p:cNvPicPr>
            <a:picLocks noChangeAspect="1"/>
          </p:cNvPicPr>
          <p:nvPr/>
        </p:nvPicPr>
        <p:blipFill>
          <a:blip r:embed="rId6"/>
          <a:stretch>
            <a:fillRect/>
          </a:stretch>
        </p:blipFill>
        <p:spPr>
          <a:xfrm>
            <a:off x="8544113" y="3975189"/>
            <a:ext cx="614025" cy="299337"/>
          </a:xfrm>
          <a:prstGeom prst="rect">
            <a:avLst/>
          </a:prstGeom>
        </p:spPr>
      </p:pic>
      <p:sp>
        <p:nvSpPr>
          <p:cNvPr id="35" name="Shape 23">
            <a:extLst>
              <a:ext uri="{FF2B5EF4-FFF2-40B4-BE49-F238E27FC236}">
                <a16:creationId xmlns:a16="http://schemas.microsoft.com/office/drawing/2014/main" id="{854A1E34-4370-DD99-3F63-ECBA770C0862}"/>
              </a:ext>
            </a:extLst>
          </p:cNvPr>
          <p:cNvSpPr/>
          <p:nvPr/>
        </p:nvSpPr>
        <p:spPr>
          <a:xfrm>
            <a:off x="1975370" y="5990118"/>
            <a:ext cx="8229600" cy="566928"/>
          </a:xfrm>
          <a:prstGeom prst="roundRect">
            <a:avLst>
              <a:gd name="adj" fmla="val 19355"/>
            </a:avLst>
          </a:prstGeom>
          <a:solidFill>
            <a:srgbClr val="0E4D5C"/>
          </a:solidFill>
          <a:ln/>
        </p:spPr>
        <p:txBody>
          <a:bodyPr/>
          <a:lstStyle/>
          <a:p>
            <a:endParaRPr lang="ko-KR" altLang="en-US"/>
          </a:p>
        </p:txBody>
      </p:sp>
      <p:sp>
        <p:nvSpPr>
          <p:cNvPr id="37" name="Text 24">
            <a:extLst>
              <a:ext uri="{FF2B5EF4-FFF2-40B4-BE49-F238E27FC236}">
                <a16:creationId xmlns:a16="http://schemas.microsoft.com/office/drawing/2014/main" id="{711F6437-842A-953C-4CCF-06985CFCA25B}"/>
              </a:ext>
            </a:extLst>
          </p:cNvPr>
          <p:cNvSpPr/>
          <p:nvPr/>
        </p:nvSpPr>
        <p:spPr>
          <a:xfrm>
            <a:off x="1975370" y="5990118"/>
            <a:ext cx="8229600" cy="566928"/>
          </a:xfrm>
          <a:prstGeom prst="rect">
            <a:avLst/>
          </a:prstGeom>
          <a:noFill/>
          <a:ln/>
        </p:spPr>
        <p:txBody>
          <a:bodyPr wrap="square" lIns="0" tIns="0" rIns="0" bIns="0" rtlCol="0" anchor="ctr"/>
          <a:lstStyle/>
          <a:p>
            <a:pPr marL="0" indent="0" algn="ctr">
              <a:buNone/>
            </a:pPr>
            <a:r>
              <a:rPr lang="en-US" sz="1800" b="1" dirty="0">
                <a:solidFill>
                  <a:srgbClr val="FFB396"/>
                </a:solidFill>
                <a:latin typeface="Calibri" pitchFamily="34" charset="0"/>
                <a:ea typeface="Calibri" pitchFamily="34" charset="-122"/>
                <a:cs typeface="Calibri" pitchFamily="34" charset="-120"/>
              </a:rPr>
              <a:t>We built it. Someone else tested it</a:t>
            </a:r>
            <a:r>
              <a:rPr lang="en-US" sz="1800" dirty="0">
                <a:solidFill>
                  <a:srgbClr val="FFFFFF"/>
                </a:solidFill>
                <a:latin typeface="Calibri" pitchFamily="34" charset="0"/>
                <a:ea typeface="Calibri" pitchFamily="34" charset="-122"/>
                <a:cs typeface="Calibri" pitchFamily="34" charset="-120"/>
              </a:rPr>
              <a:t>  —  against a high-end VR haptic simulator.</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E4D5C"/>
        </a:solidFill>
        <a:effectLst/>
      </p:bgPr>
    </p:bg>
    <p:spTree>
      <p:nvGrpSpPr>
        <p:cNvPr id="1" name=""/>
        <p:cNvGrpSpPr/>
        <p:nvPr/>
      </p:nvGrpSpPr>
      <p:grpSpPr>
        <a:xfrm>
          <a:off x="0" y="0"/>
          <a:ext cx="0" cy="0"/>
          <a:chOff x="0" y="0"/>
          <a:chExt cx="0" cy="0"/>
        </a:xfrm>
      </p:grpSpPr>
      <p:sp>
        <p:nvSpPr>
          <p:cNvPr id="2" name="Shape 0"/>
          <p:cNvSpPr/>
          <p:nvPr/>
        </p:nvSpPr>
        <p:spPr>
          <a:xfrm>
            <a:off x="8869680" y="3291840"/>
            <a:ext cx="5486400" cy="5486400"/>
          </a:xfrm>
          <a:prstGeom prst="ellipse">
            <a:avLst/>
          </a:prstGeom>
          <a:solidFill>
            <a:srgbClr val="1C6478">
              <a:alpha val="45000"/>
            </a:srgbClr>
          </a:solidFill>
          <a:ln/>
        </p:spPr>
        <p:txBody>
          <a:bodyPr/>
          <a:lstStyle/>
          <a:p>
            <a:endParaRPr lang="ko-KR" altLang="en-US"/>
          </a:p>
        </p:txBody>
      </p:sp>
      <p:sp>
        <p:nvSpPr>
          <p:cNvPr id="3" name="Shape 1"/>
          <p:cNvSpPr/>
          <p:nvPr/>
        </p:nvSpPr>
        <p:spPr>
          <a:xfrm>
            <a:off x="9637776" y="4059936"/>
            <a:ext cx="3950208" cy="3950208"/>
          </a:xfrm>
          <a:prstGeom prst="ellipse">
            <a:avLst/>
          </a:prstGeom>
          <a:solidFill>
            <a:srgbClr val="225C6E">
              <a:alpha val="45000"/>
            </a:srgbClr>
          </a:solidFill>
          <a:ln/>
        </p:spPr>
        <p:txBody>
          <a:bodyPr/>
          <a:lstStyle/>
          <a:p>
            <a:endParaRPr lang="ko-KR" altLang="en-US"/>
          </a:p>
        </p:txBody>
      </p:sp>
      <p:sp>
        <p:nvSpPr>
          <p:cNvPr id="4" name="Shape 2"/>
          <p:cNvSpPr/>
          <p:nvPr/>
        </p:nvSpPr>
        <p:spPr>
          <a:xfrm>
            <a:off x="10351008" y="4773168"/>
            <a:ext cx="2523744" cy="2523744"/>
          </a:xfrm>
          <a:prstGeom prst="ellipse">
            <a:avLst/>
          </a:prstGeom>
          <a:solidFill>
            <a:srgbClr val="17505F">
              <a:alpha val="45000"/>
            </a:srgbClr>
          </a:solidFill>
          <a:ln/>
        </p:spPr>
        <p:txBody>
          <a:bodyPr/>
          <a:lstStyle/>
          <a:p>
            <a:endParaRPr lang="ko-KR" altLang="en-US"/>
          </a:p>
        </p:txBody>
      </p:sp>
      <p:sp>
        <p:nvSpPr>
          <p:cNvPr id="5" name="Shape 3"/>
          <p:cNvSpPr/>
          <p:nvPr/>
        </p:nvSpPr>
        <p:spPr>
          <a:xfrm>
            <a:off x="10954512" y="5376672"/>
            <a:ext cx="1316736" cy="1316736"/>
          </a:xfrm>
          <a:prstGeom prst="ellipse">
            <a:avLst/>
          </a:prstGeom>
          <a:solidFill>
            <a:srgbClr val="1C6478">
              <a:alpha val="45000"/>
            </a:srgbClr>
          </a:solidFill>
          <a:ln/>
        </p:spPr>
        <p:txBody>
          <a:bodyPr/>
          <a:lstStyle/>
          <a:p>
            <a:endParaRPr lang="ko-KR" altLang="en-US"/>
          </a:p>
        </p:txBody>
      </p:sp>
      <p:sp>
        <p:nvSpPr>
          <p:cNvPr id="6" name="Shape 4"/>
          <p:cNvSpPr/>
          <p:nvPr/>
        </p:nvSpPr>
        <p:spPr>
          <a:xfrm>
            <a:off x="-1280160" y="-1097280"/>
            <a:ext cx="3291840" cy="3291840"/>
          </a:xfrm>
          <a:prstGeom prst="ellipse">
            <a:avLst/>
          </a:prstGeom>
          <a:solidFill>
            <a:srgbClr val="1C6478">
              <a:alpha val="45000"/>
            </a:srgbClr>
          </a:solidFill>
          <a:ln/>
        </p:spPr>
        <p:txBody>
          <a:bodyPr/>
          <a:lstStyle/>
          <a:p>
            <a:endParaRPr lang="ko-KR" altLang="en-US"/>
          </a:p>
        </p:txBody>
      </p:sp>
      <p:sp>
        <p:nvSpPr>
          <p:cNvPr id="7" name="Shape 5"/>
          <p:cNvSpPr/>
          <p:nvPr/>
        </p:nvSpPr>
        <p:spPr>
          <a:xfrm>
            <a:off x="-819302" y="-636422"/>
            <a:ext cx="2370125" cy="2370125"/>
          </a:xfrm>
          <a:prstGeom prst="ellipse">
            <a:avLst/>
          </a:prstGeom>
          <a:solidFill>
            <a:srgbClr val="225C6E">
              <a:alpha val="45000"/>
            </a:srgbClr>
          </a:solidFill>
          <a:ln/>
        </p:spPr>
        <p:txBody>
          <a:bodyPr/>
          <a:lstStyle/>
          <a:p>
            <a:endParaRPr lang="ko-KR" altLang="en-US"/>
          </a:p>
        </p:txBody>
      </p:sp>
      <p:sp>
        <p:nvSpPr>
          <p:cNvPr id="8" name="Shape 6"/>
          <p:cNvSpPr/>
          <p:nvPr/>
        </p:nvSpPr>
        <p:spPr>
          <a:xfrm>
            <a:off x="-391363" y="-208483"/>
            <a:ext cx="1514246" cy="1514246"/>
          </a:xfrm>
          <a:prstGeom prst="ellipse">
            <a:avLst/>
          </a:prstGeom>
          <a:solidFill>
            <a:srgbClr val="17505F">
              <a:alpha val="45000"/>
            </a:srgbClr>
          </a:solidFill>
          <a:ln/>
        </p:spPr>
        <p:txBody>
          <a:bodyPr/>
          <a:lstStyle/>
          <a:p>
            <a:endParaRPr lang="ko-KR" altLang="en-US"/>
          </a:p>
        </p:txBody>
      </p:sp>
      <p:sp>
        <p:nvSpPr>
          <p:cNvPr id="9" name="Shape 7"/>
          <p:cNvSpPr/>
          <p:nvPr/>
        </p:nvSpPr>
        <p:spPr>
          <a:xfrm>
            <a:off x="-29261" y="153619"/>
            <a:ext cx="790042" cy="790042"/>
          </a:xfrm>
          <a:prstGeom prst="ellipse">
            <a:avLst/>
          </a:prstGeom>
          <a:solidFill>
            <a:srgbClr val="1C6478">
              <a:alpha val="45000"/>
            </a:srgbClr>
          </a:solidFill>
          <a:ln/>
        </p:spPr>
        <p:txBody>
          <a:bodyPr/>
          <a:lstStyle/>
          <a:p>
            <a:endParaRPr lang="ko-KR" altLang="en-US"/>
          </a:p>
        </p:txBody>
      </p:sp>
      <p:sp>
        <p:nvSpPr>
          <p:cNvPr id="10" name="Text 8"/>
          <p:cNvSpPr/>
          <p:nvPr/>
        </p:nvSpPr>
        <p:spPr>
          <a:xfrm>
            <a:off x="822960" y="1600200"/>
            <a:ext cx="10561320" cy="502920"/>
          </a:xfrm>
          <a:prstGeom prst="rect">
            <a:avLst/>
          </a:prstGeom>
          <a:noFill/>
          <a:ln/>
        </p:spPr>
        <p:txBody>
          <a:bodyPr wrap="square" lIns="0" tIns="0" rIns="0" bIns="0" rtlCol="0" anchor="ctr"/>
          <a:lstStyle/>
          <a:p>
            <a:pPr marL="0" indent="0" algn="ctr">
              <a:buNone/>
            </a:pPr>
            <a:r>
              <a:rPr lang="en-US" sz="2300" i="1" dirty="0">
                <a:solidFill>
                  <a:srgbClr val="7FA6B2"/>
                </a:solidFill>
                <a:latin typeface="Cambria" pitchFamily="34" charset="0"/>
                <a:ea typeface="Cambria" pitchFamily="34" charset="-122"/>
                <a:cs typeface="Cambria" pitchFamily="34" charset="-120"/>
              </a:rPr>
              <a:t>“Two are taught. The third is left to time.”</a:t>
            </a:r>
            <a:endParaRPr lang="en-US" sz="2300" dirty="0"/>
          </a:p>
        </p:txBody>
      </p:sp>
      <p:sp>
        <p:nvSpPr>
          <p:cNvPr id="11" name="Shape 9"/>
          <p:cNvSpPr/>
          <p:nvPr/>
        </p:nvSpPr>
        <p:spPr>
          <a:xfrm>
            <a:off x="5660136" y="2263535"/>
            <a:ext cx="868680" cy="45720"/>
          </a:xfrm>
          <a:prstGeom prst="rect">
            <a:avLst/>
          </a:prstGeom>
          <a:solidFill>
            <a:srgbClr val="EE6C4D"/>
          </a:solidFill>
          <a:ln/>
        </p:spPr>
        <p:txBody>
          <a:bodyPr/>
          <a:lstStyle/>
          <a:p>
            <a:endParaRPr lang="ko-KR" altLang="en-US"/>
          </a:p>
        </p:txBody>
      </p:sp>
      <p:sp>
        <p:nvSpPr>
          <p:cNvPr id="12" name="Text 10"/>
          <p:cNvSpPr/>
          <p:nvPr/>
        </p:nvSpPr>
        <p:spPr>
          <a:xfrm>
            <a:off x="822960" y="2247956"/>
            <a:ext cx="10561320" cy="1828800"/>
          </a:xfrm>
          <a:prstGeom prst="rect">
            <a:avLst/>
          </a:prstGeom>
          <a:noFill/>
          <a:ln/>
        </p:spPr>
        <p:txBody>
          <a:bodyPr wrap="square" lIns="0" tIns="0" rIns="0" bIns="0" rtlCol="0" anchor="ctr"/>
          <a:lstStyle/>
          <a:p>
            <a:pPr marL="0" indent="0" algn="ctr">
              <a:lnSpc>
                <a:spcPct val="106000"/>
              </a:lnSpc>
              <a:buNone/>
            </a:pPr>
            <a:r>
              <a:rPr lang="en-US" sz="4400" b="1" dirty="0">
                <a:solidFill>
                  <a:srgbClr val="FFFFFF"/>
                </a:solidFill>
                <a:latin typeface="Cambria" pitchFamily="34" charset="0"/>
                <a:ea typeface="Cambria" pitchFamily="34" charset="-122"/>
                <a:cs typeface="Cambria" pitchFamily="34" charset="-120"/>
              </a:rPr>
              <a:t>Train the </a:t>
            </a:r>
            <a:r>
              <a:rPr lang="en-US" sz="4400" b="1" dirty="0">
                <a:solidFill>
                  <a:srgbClr val="EE6C4D"/>
                </a:solidFill>
                <a:latin typeface="Cambria" pitchFamily="34" charset="0"/>
                <a:ea typeface="Cambria" pitchFamily="34" charset="-122"/>
                <a:cs typeface="Cambria" pitchFamily="34" charset="-120"/>
              </a:rPr>
              <a:t>mental map</a:t>
            </a:r>
            <a:r>
              <a:rPr lang="en-US" sz="4400" b="1" dirty="0">
                <a:solidFill>
                  <a:srgbClr val="FFFFFF"/>
                </a:solidFill>
                <a:latin typeface="Cambria" pitchFamily="34" charset="0"/>
                <a:ea typeface="Cambria" pitchFamily="34" charset="-122"/>
                <a:cs typeface="Cambria" pitchFamily="34" charset="-120"/>
              </a:rPr>
              <a:t> deliberately —</a:t>
            </a:r>
            <a:endParaRPr lang="en-US" sz="4400" dirty="0"/>
          </a:p>
          <a:p>
            <a:pPr marL="0" indent="0" algn="ctr">
              <a:lnSpc>
                <a:spcPct val="106000"/>
              </a:lnSpc>
              <a:buNone/>
            </a:pPr>
            <a:r>
              <a:rPr lang="en-US" sz="4400" b="1" dirty="0">
                <a:solidFill>
                  <a:srgbClr val="FFFFFF"/>
                </a:solidFill>
                <a:latin typeface="Cambria" pitchFamily="34" charset="0"/>
                <a:ea typeface="Cambria" pitchFamily="34" charset="-122"/>
                <a:cs typeface="Cambria" pitchFamily="34" charset="-120"/>
              </a:rPr>
              <a:t>before we train the hand.</a:t>
            </a:r>
            <a:endParaRPr lang="en-US" sz="4400" dirty="0"/>
          </a:p>
        </p:txBody>
      </p:sp>
      <p:pic>
        <p:nvPicPr>
          <p:cNvPr id="17" name="Picture 16">
            <a:extLst>
              <a:ext uri="{FF2B5EF4-FFF2-40B4-BE49-F238E27FC236}">
                <a16:creationId xmlns:a16="http://schemas.microsoft.com/office/drawing/2014/main" id="{F31D6184-F6CE-9F74-B111-EFD6BACD34F6}"/>
              </a:ext>
            </a:extLst>
          </p:cNvPr>
          <p:cNvPicPr>
            <a:picLocks noChangeAspect="1"/>
          </p:cNvPicPr>
          <p:nvPr/>
        </p:nvPicPr>
        <p:blipFill>
          <a:blip r:embed="rId3"/>
          <a:stretch>
            <a:fillRect/>
          </a:stretch>
        </p:blipFill>
        <p:spPr>
          <a:xfrm>
            <a:off x="4082143" y="4140962"/>
            <a:ext cx="4542577" cy="2214507"/>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맑은 고딕"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1594</TotalTime>
  <Words>3392</Words>
  <Application>Microsoft Office PowerPoint</Application>
  <PresentationFormat>Custom</PresentationFormat>
  <Paragraphs>186</Paragraphs>
  <Slides>7</Slides>
  <Notes>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맑은 고딕</vt: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jongki Lee</cp:lastModifiedBy>
  <cp:revision>39</cp:revision>
  <dcterms:created xsi:type="dcterms:W3CDTF">2026-07-24T05:45:21Z</dcterms:created>
  <dcterms:modified xsi:type="dcterms:W3CDTF">2026-07-31T04:32:44Z</dcterms:modified>
</cp:coreProperties>
</file>