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  <p:sldId id="256" r:id="rId3"/>
    <p:sldId id="259" r:id="rId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58"/>
  </p:normalViewPr>
  <p:slideViewPr>
    <p:cSldViewPr snapToGrid="0">
      <p:cViewPr>
        <p:scale>
          <a:sx n="76" d="100"/>
          <a:sy n="76" d="100"/>
        </p:scale>
        <p:origin x="992" y="5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F115DDF-1D9B-BDAB-860A-9C5603636F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C1818FF-AD28-0552-56C6-566EC35A70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DE20549-7B43-AD02-AC70-419E53A308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12138-3AA5-5648-BD92-7A19F22F3B6A}" type="datetimeFigureOut">
              <a:rPr lang="it-IT" smtClean="0"/>
              <a:t>24/07/26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4F34424-8FD0-51BB-C687-1EDB2D09C4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EDD4D10-969C-2B86-6755-4A1C68BF7D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9CE4A-68C7-494F-858C-210F878D69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82210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06F4CC5-89E3-A1C0-33F7-E6290C95CA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DB9B1BF-79D4-6C25-448B-BCE5C06AE1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BA20595-C96B-48FE-60FD-6FEA71A4D7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12138-3AA5-5648-BD92-7A19F22F3B6A}" type="datetimeFigureOut">
              <a:rPr lang="it-IT" smtClean="0"/>
              <a:t>24/07/26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6712EEB-C869-00B7-6CCF-D552AF6D90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CDA339E-0C4F-9DFF-EC74-4C129019FB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9CE4A-68C7-494F-858C-210F878D69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03194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E71E184D-8B7A-9D47-B564-CCBF9D35B20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635A6CF4-97E3-1365-486E-44C0391B78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EDEE271-BCB4-810C-834D-597E246F4E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12138-3AA5-5648-BD92-7A19F22F3B6A}" type="datetimeFigureOut">
              <a:rPr lang="it-IT" smtClean="0"/>
              <a:t>24/07/26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0947888-94BF-F945-6A49-3B6E5577F9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E760A7E-1E3B-0F10-30DB-EF8E99E3C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9CE4A-68C7-494F-858C-210F878D69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820086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97E6313-AD58-5D71-9F2B-C12BC5A65C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E2EE6B0-F062-C424-B4DC-608C6C2337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C68ADEF-2C38-89EE-87D2-CFAB99B911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12138-3AA5-5648-BD92-7A19F22F3B6A}" type="datetimeFigureOut">
              <a:rPr lang="it-IT" smtClean="0"/>
              <a:t>24/07/26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A203A2F-DA0F-963B-1FB4-BBF0B050FE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C80D0B7-0808-E0E4-B018-3D359A62D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9CE4A-68C7-494F-858C-210F878D69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62515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7B8C519-ADAC-16B8-8D62-523F74298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1A67B5F-C79D-84BA-D9B2-A1BEDDB247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81E7F9B-3CE2-81DA-4B14-642E41CB4A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12138-3AA5-5648-BD92-7A19F22F3B6A}" type="datetimeFigureOut">
              <a:rPr lang="it-IT" smtClean="0"/>
              <a:t>24/07/26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EC886C2-F66A-2B3E-E0C7-154DA5DB55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B0F0CB6-AD43-3E93-B88B-4311EE2B9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9CE4A-68C7-494F-858C-210F878D69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762617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0722C7F-B332-53BE-1F97-DFD5AFCC9F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90EB518-AD07-FCE1-A9F0-CC4518799A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313857C-B73A-6ED6-94BB-70BE741EC0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89E3060-3679-E746-78D7-0A28ECE775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12138-3AA5-5648-BD92-7A19F22F3B6A}" type="datetimeFigureOut">
              <a:rPr lang="it-IT" smtClean="0"/>
              <a:t>24/07/26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D1B1589-D0C7-3451-8982-73CACEDB0E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0BACA72-8B43-ECD4-9C30-707FCF71B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9CE4A-68C7-494F-858C-210F878D69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257943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36DD434-DE3B-9DF5-5C9C-BBCC332E6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CDE8C38-04FA-DFB1-EF5A-E47585A1BD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40358C32-FF20-AF57-59A3-B767BA8BA9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53C7BA6-A209-DBDE-2177-489EA9D2F9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43E57BE0-7FDA-91CC-5727-21198C8D1D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FE17D1D4-43A2-C2C8-E6FD-5A7CFE80E5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12138-3AA5-5648-BD92-7A19F22F3B6A}" type="datetimeFigureOut">
              <a:rPr lang="it-IT" smtClean="0"/>
              <a:t>24/07/26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A24B374D-8D64-E189-DB96-6CA9FAB550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01F8ED93-7F64-3D7B-F4F9-B03708A46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9CE4A-68C7-494F-858C-210F878D69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993984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93C378D-D9BC-E8CC-6C06-DD1E15E8D9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D4506F03-30FA-E89E-A052-881E7FFDFC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12138-3AA5-5648-BD92-7A19F22F3B6A}" type="datetimeFigureOut">
              <a:rPr lang="it-IT" smtClean="0"/>
              <a:t>24/07/26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B8B58318-2FB5-9DA4-9FD9-0D627AE2A4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8BB3482D-709C-0148-242E-809EA17F6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9CE4A-68C7-494F-858C-210F878D69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592020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FCCBA813-84EF-1160-858F-A2EADCFFFE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12138-3AA5-5648-BD92-7A19F22F3B6A}" type="datetimeFigureOut">
              <a:rPr lang="it-IT" smtClean="0"/>
              <a:t>24/07/26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4D21BC71-9B08-6A97-82E3-32CB4340AE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20F7857-D8C2-633D-01A8-2076B6C67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9CE4A-68C7-494F-858C-210F878D69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274171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A6F2E08-1F6D-04A7-0320-F642DFB971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C9E32F2-5277-8CD6-59A7-64F19A4E14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8D5DA80-5578-E731-AA5E-B6C7D16181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4E5A830-F782-94DA-0562-04EEC8CA7B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12138-3AA5-5648-BD92-7A19F22F3B6A}" type="datetimeFigureOut">
              <a:rPr lang="it-IT" smtClean="0"/>
              <a:t>24/07/26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929B0A6-6DDE-56EE-CF2E-EC52E294BB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609DAA2-25A3-50EE-D01F-230506F948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9CE4A-68C7-494F-858C-210F878D69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00721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3B1625F-9262-FC53-1244-D1391F4A06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42F0946D-92EB-19F5-9CDD-7EFCC9E7F5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31AC2E5-4DAE-4B03-274E-08B7DE32D0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4219516-E08D-48AD-2C58-3940E6D19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12138-3AA5-5648-BD92-7A19F22F3B6A}" type="datetimeFigureOut">
              <a:rPr lang="it-IT" smtClean="0"/>
              <a:t>24/07/26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72AB8F0-7994-061A-26C3-2426FD856F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19900FF-2BA9-A5F9-EE74-F919A78E1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9CE4A-68C7-494F-858C-210F878D69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63870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FB398827-2DA3-A325-68B5-A1C005A66E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A4AC082-DBDB-D372-F81C-F8536614F1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2E0AEEF-284C-D438-FE0E-23F91A4A2C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5D12138-3AA5-5648-BD92-7A19F22F3B6A}" type="datetimeFigureOut">
              <a:rPr lang="it-IT" smtClean="0"/>
              <a:t>24/07/26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80C8D0D-F910-C329-07FF-9313B7143D1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DA4238A-36D7-E080-576A-C564F3B051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E19CE4A-68C7-494F-858C-210F878D69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56384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B958D9-9984-BF36-FA7E-480CA74A67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1BAN_bluNome2riga">
            <a:extLst>
              <a:ext uri="{FF2B5EF4-FFF2-40B4-BE49-F238E27FC236}">
                <a16:creationId xmlns:a16="http://schemas.microsoft.com/office/drawing/2014/main" id="{1B521210-4D85-9953-4FFB-2A5106C4664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3467" y="2502069"/>
            <a:ext cx="10905066" cy="1853861"/>
          </a:xfrm>
          <a:prstGeom prst="rect">
            <a:avLst/>
          </a:prstGeom>
          <a:noFill/>
          <a:effectLst>
            <a:outerShdw dist="50800" dir="5400000" sx="1000" sy="1000" algn="ctr" rotWithShape="0">
              <a:srgbClr val="000000"/>
            </a:outerShdw>
            <a:reflection stA="0" endPos="65000" dist="50800" dir="5400000" sy="-100000" algn="bl" rotWithShape="0"/>
          </a:effec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2223A8E1-6621-C3B6-B83D-A2A404D98BE9}"/>
              </a:ext>
            </a:extLst>
          </p:cNvPr>
          <p:cNvSpPr txBox="1"/>
          <p:nvPr/>
        </p:nvSpPr>
        <p:spPr>
          <a:xfrm>
            <a:off x="69272" y="235524"/>
            <a:ext cx="120673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/>
              <a:t>An ‘Open </a:t>
            </a:r>
            <a:r>
              <a:rPr lang="it-IT" b="1" dirty="0" err="1"/>
              <a:t>Semester</a:t>
            </a:r>
            <a:r>
              <a:rPr lang="it-IT" b="1" dirty="0"/>
              <a:t>’ or an Open </a:t>
            </a:r>
            <a:r>
              <a:rPr lang="it-IT" b="1" dirty="0" err="1"/>
              <a:t>Problem</a:t>
            </a:r>
            <a:r>
              <a:rPr lang="it-IT" b="1" dirty="0"/>
              <a:t>? </a:t>
            </a:r>
            <a:r>
              <a:rPr lang="it-IT" b="1" dirty="0" err="1"/>
              <a:t>Evaluating</a:t>
            </a:r>
            <a:r>
              <a:rPr lang="it-IT" b="1" dirty="0"/>
              <a:t> </a:t>
            </a:r>
            <a:r>
              <a:rPr lang="it-IT" b="1" dirty="0" err="1"/>
              <a:t>Italy’s</a:t>
            </a:r>
            <a:r>
              <a:rPr lang="it-IT" b="1" dirty="0"/>
              <a:t> New </a:t>
            </a:r>
            <a:r>
              <a:rPr lang="it-IT" b="1" dirty="0" err="1"/>
              <a:t>Medical</a:t>
            </a:r>
            <a:r>
              <a:rPr lang="it-IT" b="1" dirty="0"/>
              <a:t> </a:t>
            </a:r>
            <a:r>
              <a:rPr lang="it-IT" b="1" dirty="0" err="1"/>
              <a:t>Admissions</a:t>
            </a:r>
            <a:r>
              <a:rPr lang="it-IT" b="1" dirty="0"/>
              <a:t> </a:t>
            </a:r>
            <a:r>
              <a:rPr lang="it-IT" b="1" dirty="0" err="1"/>
              <a:t>Reform</a:t>
            </a:r>
            <a:endParaRPr lang="it-IT" b="1" dirty="0"/>
          </a:p>
          <a:p>
            <a:pPr algn="ctr"/>
            <a:endParaRPr lang="it-IT" b="1" dirty="0"/>
          </a:p>
          <a:p>
            <a:pPr algn="ctr"/>
            <a:r>
              <a:rPr lang="it-IT" b="1" dirty="0"/>
              <a:t>Daniela Carmagnola, università degli Studi di Milano, Italy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B90E0C3-87D4-A6E4-148B-F0A607CF9E76}"/>
              </a:ext>
            </a:extLst>
          </p:cNvPr>
          <p:cNvSpPr txBox="1"/>
          <p:nvPr/>
        </p:nvSpPr>
        <p:spPr>
          <a:xfrm>
            <a:off x="69272" y="1186659"/>
            <a:ext cx="1206730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err="1"/>
              <a:t>Introduced</a:t>
            </a:r>
            <a:r>
              <a:rPr lang="it-IT" dirty="0"/>
              <a:t> to </a:t>
            </a:r>
            <a:r>
              <a:rPr lang="it-IT" dirty="0" err="1"/>
              <a:t>improve</a:t>
            </a:r>
            <a:r>
              <a:rPr lang="it-IT" dirty="0"/>
              <a:t> equity in </a:t>
            </a:r>
            <a:r>
              <a:rPr lang="it-IT" dirty="0" err="1"/>
              <a:t>admissions</a:t>
            </a:r>
            <a:r>
              <a:rPr lang="it-IT" dirty="0"/>
              <a:t> and </a:t>
            </a:r>
            <a:r>
              <a:rPr lang="it-IT" dirty="0" err="1"/>
              <a:t>address</a:t>
            </a:r>
            <a:r>
              <a:rPr lang="it-IT" dirty="0"/>
              <a:t> the </a:t>
            </a:r>
            <a:r>
              <a:rPr lang="it-IT" dirty="0" err="1"/>
              <a:t>shortage</a:t>
            </a:r>
            <a:r>
              <a:rPr lang="it-IT" dirty="0"/>
              <a:t> of </a:t>
            </a:r>
            <a:r>
              <a:rPr lang="it-IT" dirty="0" err="1"/>
              <a:t>healthcare</a:t>
            </a:r>
            <a:r>
              <a:rPr lang="it-IT" dirty="0"/>
              <a:t> </a:t>
            </a:r>
            <a:r>
              <a:rPr lang="it-IT" dirty="0" err="1"/>
              <a:t>professionals</a:t>
            </a:r>
            <a:r>
              <a:rPr lang="it-IT" dirty="0"/>
              <a:t>.</a:t>
            </a:r>
          </a:p>
          <a:p>
            <a:endParaRPr lang="it-I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The </a:t>
            </a:r>
            <a:r>
              <a:rPr lang="it-IT" dirty="0" err="1"/>
              <a:t>previous</a:t>
            </a:r>
            <a:r>
              <a:rPr lang="it-IT" dirty="0"/>
              <a:t> system </a:t>
            </a:r>
            <a:r>
              <a:rPr lang="it-IT" dirty="0" err="1"/>
              <a:t>relied</a:t>
            </a:r>
            <a:r>
              <a:rPr lang="it-IT" dirty="0"/>
              <a:t> on a single national multiple-</a:t>
            </a:r>
            <a:r>
              <a:rPr lang="it-IT" dirty="0" err="1"/>
              <a:t>choice</a:t>
            </a:r>
            <a:r>
              <a:rPr lang="it-IT" dirty="0"/>
              <a:t> </a:t>
            </a:r>
            <a:r>
              <a:rPr lang="it-IT" dirty="0" err="1"/>
              <a:t>entrance</a:t>
            </a:r>
            <a:r>
              <a:rPr lang="it-IT" dirty="0"/>
              <a:t> </a:t>
            </a:r>
            <a:r>
              <a:rPr lang="it-IT" dirty="0" err="1"/>
              <a:t>examination</a:t>
            </a:r>
            <a:r>
              <a:rPr lang="it-IT" dirty="0"/>
              <a:t> and </a:t>
            </a:r>
            <a:r>
              <a:rPr lang="it-IT" dirty="0" err="1"/>
              <a:t>centralized</a:t>
            </a:r>
            <a:r>
              <a:rPr lang="it-IT" dirty="0"/>
              <a:t> ranking.</a:t>
            </a:r>
          </a:p>
          <a:p>
            <a:endParaRPr lang="it-I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The new system </a:t>
            </a:r>
            <a:r>
              <a:rPr lang="it-IT" dirty="0" err="1"/>
              <a:t>replaced</a:t>
            </a:r>
            <a:r>
              <a:rPr lang="it-IT" dirty="0"/>
              <a:t> </a:t>
            </a:r>
            <a:r>
              <a:rPr lang="it-IT" dirty="0" err="1"/>
              <a:t>this</a:t>
            </a:r>
            <a:r>
              <a:rPr lang="it-IT" dirty="0"/>
              <a:t> with a </a:t>
            </a:r>
            <a:r>
              <a:rPr lang="it-IT" dirty="0" err="1"/>
              <a:t>three-month</a:t>
            </a:r>
            <a:r>
              <a:rPr lang="it-IT" dirty="0"/>
              <a:t> </a:t>
            </a:r>
            <a:r>
              <a:rPr lang="it-IT" dirty="0" err="1"/>
              <a:t>foundational</a:t>
            </a:r>
            <a:r>
              <a:rPr lang="it-IT" dirty="0"/>
              <a:t> </a:t>
            </a:r>
            <a:r>
              <a:rPr lang="it-IT" dirty="0" err="1"/>
              <a:t>course</a:t>
            </a:r>
            <a:r>
              <a:rPr lang="it-IT" dirty="0"/>
              <a:t> in </a:t>
            </a:r>
            <a:r>
              <a:rPr lang="it-IT" dirty="0" err="1"/>
              <a:t>Physics</a:t>
            </a:r>
            <a:r>
              <a:rPr lang="it-IT" dirty="0"/>
              <a:t>, </a:t>
            </a:r>
            <a:r>
              <a:rPr lang="it-IT" dirty="0" err="1"/>
              <a:t>Biology</a:t>
            </a:r>
            <a:r>
              <a:rPr lang="it-IT" dirty="0"/>
              <a:t>, and </a:t>
            </a:r>
            <a:r>
              <a:rPr lang="it-IT" dirty="0" err="1"/>
              <a:t>Chemistry</a:t>
            </a:r>
            <a:r>
              <a:rPr lang="it-IT" dirty="0"/>
              <a:t>, </a:t>
            </a:r>
            <a:r>
              <a:rPr lang="it-IT" dirty="0" err="1"/>
              <a:t>followed</a:t>
            </a:r>
            <a:r>
              <a:rPr lang="it-IT" dirty="0"/>
              <a:t> by </a:t>
            </a:r>
            <a:r>
              <a:rPr lang="it-IT" dirty="0" err="1"/>
              <a:t>three</a:t>
            </a:r>
            <a:r>
              <a:rPr lang="it-IT" dirty="0"/>
              <a:t> national </a:t>
            </a:r>
            <a:r>
              <a:rPr lang="it-IT" dirty="0" err="1"/>
              <a:t>examinations</a:t>
            </a:r>
            <a:r>
              <a:rPr lang="it-IT" dirty="0"/>
              <a:t>.</a:t>
            </a:r>
          </a:p>
          <a:p>
            <a:endParaRPr lang="it-I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err="1"/>
              <a:t>Only</a:t>
            </a:r>
            <a:r>
              <a:rPr lang="it-IT" dirty="0"/>
              <a:t> ~20% of </a:t>
            </a:r>
            <a:r>
              <a:rPr lang="it-IT" dirty="0" err="1"/>
              <a:t>candidates</a:t>
            </a:r>
            <a:r>
              <a:rPr lang="it-IT" dirty="0"/>
              <a:t> </a:t>
            </a:r>
            <a:r>
              <a:rPr lang="it-IT" dirty="0" err="1"/>
              <a:t>passed</a:t>
            </a:r>
            <a:r>
              <a:rPr lang="it-IT" dirty="0"/>
              <a:t> </a:t>
            </a:r>
            <a:r>
              <a:rPr lang="it-IT" dirty="0" err="1"/>
              <a:t>all</a:t>
            </a:r>
            <a:r>
              <a:rPr lang="it-IT" dirty="0"/>
              <a:t> </a:t>
            </a:r>
            <a:r>
              <a:rPr lang="it-IT" dirty="0" err="1"/>
              <a:t>three</a:t>
            </a:r>
            <a:r>
              <a:rPr lang="it-IT" dirty="0"/>
              <a:t> </a:t>
            </a:r>
            <a:r>
              <a:rPr lang="it-IT" dirty="0" err="1"/>
              <a:t>examinations</a:t>
            </a:r>
            <a:r>
              <a:rPr lang="it-IT" dirty="0"/>
              <a:t>, </a:t>
            </a:r>
            <a:r>
              <a:rPr lang="it-IT" dirty="0" err="1"/>
              <a:t>leaving</a:t>
            </a:r>
            <a:r>
              <a:rPr lang="it-IT" dirty="0"/>
              <a:t> </a:t>
            </a:r>
            <a:r>
              <a:rPr lang="it-IT" dirty="0" err="1"/>
              <a:t>many</a:t>
            </a:r>
            <a:r>
              <a:rPr lang="it-IT" dirty="0"/>
              <a:t> </a:t>
            </a:r>
            <a:r>
              <a:rPr lang="it-IT" dirty="0" err="1"/>
              <a:t>available</a:t>
            </a:r>
            <a:r>
              <a:rPr lang="it-IT" dirty="0"/>
              <a:t> places </a:t>
            </a:r>
            <a:r>
              <a:rPr lang="it-IT" dirty="0" err="1"/>
              <a:t>unfilled</a:t>
            </a:r>
            <a:r>
              <a:rPr lang="it-IT" dirty="0"/>
              <a:t>.</a:t>
            </a:r>
          </a:p>
          <a:p>
            <a:endParaRPr lang="it-I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A second </a:t>
            </a:r>
            <a:r>
              <a:rPr lang="it-IT" dirty="0" err="1"/>
              <a:t>examination</a:t>
            </a:r>
            <a:r>
              <a:rPr lang="it-IT" dirty="0"/>
              <a:t> session </a:t>
            </a:r>
            <a:r>
              <a:rPr lang="it-IT" dirty="0" err="1"/>
              <a:t>was</a:t>
            </a:r>
            <a:r>
              <a:rPr lang="it-IT" dirty="0"/>
              <a:t> </a:t>
            </a:r>
            <a:r>
              <a:rPr lang="it-IT" dirty="0" err="1"/>
              <a:t>offered</a:t>
            </a:r>
            <a:r>
              <a:rPr lang="it-IT" dirty="0"/>
              <a:t> to </a:t>
            </a:r>
            <a:r>
              <a:rPr lang="it-IT" dirty="0" err="1"/>
              <a:t>partially</a:t>
            </a:r>
            <a:r>
              <a:rPr lang="it-IT" dirty="0"/>
              <a:t> </a:t>
            </a:r>
            <a:r>
              <a:rPr lang="it-IT" dirty="0" err="1"/>
              <a:t>successful</a:t>
            </a:r>
            <a:r>
              <a:rPr lang="it-IT" dirty="0"/>
              <a:t> </a:t>
            </a:r>
            <a:r>
              <a:rPr lang="it-IT" dirty="0" err="1"/>
              <a:t>candidates</a:t>
            </a:r>
            <a:r>
              <a:rPr lang="it-IT" dirty="0"/>
              <a:t>.</a:t>
            </a:r>
          </a:p>
          <a:p>
            <a:endParaRPr lang="it-I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Students </a:t>
            </a:r>
            <a:r>
              <a:rPr lang="it-IT" dirty="0" err="1"/>
              <a:t>who</a:t>
            </a:r>
            <a:r>
              <a:rPr lang="it-IT" dirty="0"/>
              <a:t> </a:t>
            </a:r>
            <a:r>
              <a:rPr lang="it-IT" dirty="0" err="1"/>
              <a:t>remained</a:t>
            </a:r>
            <a:r>
              <a:rPr lang="it-IT" dirty="0"/>
              <a:t> </a:t>
            </a:r>
            <a:r>
              <a:rPr lang="it-IT" dirty="0" err="1"/>
              <a:t>unsuccessful</a:t>
            </a:r>
            <a:r>
              <a:rPr lang="it-IT" dirty="0"/>
              <a:t> </a:t>
            </a:r>
            <a:r>
              <a:rPr lang="it-IT" dirty="0" err="1"/>
              <a:t>could</a:t>
            </a:r>
            <a:r>
              <a:rPr lang="it-IT" dirty="0"/>
              <a:t> transfer to </a:t>
            </a:r>
            <a:r>
              <a:rPr lang="it-IT" dirty="0" err="1"/>
              <a:t>other</a:t>
            </a:r>
            <a:r>
              <a:rPr lang="it-IT" dirty="0"/>
              <a:t> </a:t>
            </a:r>
            <a:r>
              <a:rPr lang="it-IT" dirty="0" err="1"/>
              <a:t>designated</a:t>
            </a:r>
            <a:r>
              <a:rPr lang="it-IT" dirty="0"/>
              <a:t> degree </a:t>
            </a:r>
            <a:r>
              <a:rPr lang="it-IT" dirty="0" err="1"/>
              <a:t>programmes</a:t>
            </a:r>
            <a:r>
              <a:rPr lang="it-IT" dirty="0"/>
              <a:t> or </a:t>
            </a:r>
            <a:r>
              <a:rPr lang="it-IT" dirty="0" err="1"/>
              <a:t>withdraw</a:t>
            </a:r>
            <a:r>
              <a:rPr lang="it-IT" dirty="0"/>
              <a:t>.</a:t>
            </a:r>
          </a:p>
        </p:txBody>
      </p:sp>
      <p:pic>
        <p:nvPicPr>
          <p:cNvPr id="5" name="Immagine 4" descr="Immagine che contiene edificio, nuvola, aria aperta, cielo&#10;&#10;Il contenuto generato dall'IA potrebbe non essere corretto.">
            <a:extLst>
              <a:ext uri="{FF2B5EF4-FFF2-40B4-BE49-F238E27FC236}">
                <a16:creationId xmlns:a16="http://schemas.microsoft.com/office/drawing/2014/main" id="{F9916483-656A-EB7E-C17E-9DBCA1BA1D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5904" y="4814161"/>
            <a:ext cx="3267348" cy="2001250"/>
          </a:xfrm>
          <a:prstGeom prst="rect">
            <a:avLst/>
          </a:prstGeom>
        </p:spPr>
      </p:pic>
      <p:pic>
        <p:nvPicPr>
          <p:cNvPr id="6" name="Immagine 5" descr="Immagine che contiene aria aperta, cielo, nuvola, albero&#10;&#10;Il contenuto generato dall'IA potrebbe non essere corretto.">
            <a:extLst>
              <a:ext uri="{FF2B5EF4-FFF2-40B4-BE49-F238E27FC236}">
                <a16:creationId xmlns:a16="http://schemas.microsoft.com/office/drawing/2014/main" id="{6939D25C-7F85-C08B-87BE-F01F72F5FF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0212" y="4814161"/>
            <a:ext cx="2798952" cy="200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2828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1BAN_bluNome2riga">
            <a:extLst>
              <a:ext uri="{FF2B5EF4-FFF2-40B4-BE49-F238E27FC236}">
                <a16:creationId xmlns:a16="http://schemas.microsoft.com/office/drawing/2014/main" id="{B3A8F260-334C-9E6B-A0E9-8510AE2D24F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3467" y="2502069"/>
            <a:ext cx="10905066" cy="1853861"/>
          </a:xfrm>
          <a:prstGeom prst="rect">
            <a:avLst/>
          </a:prstGeom>
          <a:noFill/>
          <a:effectLst>
            <a:outerShdw dist="50800" dir="5400000" sx="1000" sy="1000" algn="ctr" rotWithShape="0">
              <a:srgbClr val="000000"/>
            </a:outerShdw>
            <a:reflection stA="0" endPos="65000" dist="50800" dir="5400000" sy="-100000" algn="bl" rotWithShape="0"/>
          </a:effectLst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71FD8ECF-45A9-A9B7-194C-1D32CDADADCA}"/>
              </a:ext>
            </a:extLst>
          </p:cNvPr>
          <p:cNvSpPr txBox="1"/>
          <p:nvPr/>
        </p:nvSpPr>
        <p:spPr>
          <a:xfrm>
            <a:off x="69272" y="771027"/>
            <a:ext cx="6026728" cy="5453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dirty="0" err="1"/>
              <a:t>Administrative</a:t>
            </a:r>
            <a:r>
              <a:rPr lang="it-IT" dirty="0"/>
              <a:t> data </a:t>
            </a:r>
            <a:r>
              <a:rPr lang="it-IT" dirty="0" err="1"/>
              <a:t>analysis</a:t>
            </a:r>
            <a:endParaRPr lang="it-IT" dirty="0"/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dirty="0"/>
              <a:t>National and University of Milan (UNIMI) data on:</a:t>
            </a:r>
          </a:p>
          <a:p>
            <a:pPr marL="1200150" lvl="2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dirty="0" err="1"/>
              <a:t>enrolment</a:t>
            </a:r>
            <a:endParaRPr lang="it-IT" dirty="0"/>
          </a:p>
          <a:p>
            <a:pPr marL="1200150" lvl="2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dirty="0" err="1"/>
              <a:t>examination</a:t>
            </a:r>
            <a:r>
              <a:rPr lang="it-IT" dirty="0"/>
              <a:t> </a:t>
            </a:r>
            <a:r>
              <a:rPr lang="it-IT" dirty="0" err="1"/>
              <a:t>participation</a:t>
            </a:r>
            <a:endParaRPr lang="it-IT" dirty="0"/>
          </a:p>
          <a:p>
            <a:pPr marL="1200150" lvl="2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dirty="0" err="1"/>
              <a:t>admission</a:t>
            </a:r>
            <a:r>
              <a:rPr lang="it-IT" dirty="0"/>
              <a:t> to Medicine, </a:t>
            </a:r>
            <a:r>
              <a:rPr lang="it-IT" dirty="0" err="1"/>
              <a:t>Dentistry</a:t>
            </a:r>
            <a:r>
              <a:rPr lang="it-IT" dirty="0"/>
              <a:t>, and </a:t>
            </a:r>
            <a:r>
              <a:rPr lang="it-IT" dirty="0" err="1"/>
              <a:t>Veterinary</a:t>
            </a:r>
            <a:r>
              <a:rPr lang="it-IT" dirty="0"/>
              <a:t> Medicine</a:t>
            </a:r>
          </a:p>
          <a:p>
            <a:pPr marL="1200150" lvl="2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dirty="0"/>
              <a:t>transfers to alternative degree </a:t>
            </a:r>
            <a:r>
              <a:rPr lang="it-IT" dirty="0" err="1"/>
              <a:t>programmes</a:t>
            </a:r>
            <a:endParaRPr lang="it-IT" dirty="0"/>
          </a:p>
          <a:p>
            <a:pPr lvl="2">
              <a:lnSpc>
                <a:spcPct val="150000"/>
              </a:lnSpc>
            </a:pPr>
            <a:endParaRPr lang="it-IT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dirty="0"/>
              <a:t>Qualitative </a:t>
            </a:r>
            <a:r>
              <a:rPr lang="it-IT" dirty="0" err="1"/>
              <a:t>evaluation</a:t>
            </a:r>
            <a:endParaRPr lang="it-IT" dirty="0"/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dirty="0"/>
              <a:t>Focus group </a:t>
            </a:r>
            <a:r>
              <a:rPr lang="it-IT" dirty="0" err="1"/>
              <a:t>at</a:t>
            </a:r>
            <a:r>
              <a:rPr lang="it-IT" dirty="0"/>
              <a:t> UNIMI </a:t>
            </a:r>
            <a:r>
              <a:rPr lang="it-IT" dirty="0" err="1"/>
              <a:t>involving</a:t>
            </a:r>
            <a:r>
              <a:rPr lang="it-IT" dirty="0"/>
              <a:t>:</a:t>
            </a:r>
          </a:p>
          <a:p>
            <a:pPr marL="1200150" lvl="2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dirty="0" err="1"/>
              <a:t>teaching</a:t>
            </a:r>
            <a:r>
              <a:rPr lang="it-IT" dirty="0"/>
              <a:t> staff</a:t>
            </a:r>
          </a:p>
          <a:p>
            <a:pPr marL="1200150" lvl="2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dirty="0" err="1"/>
              <a:t>administrative</a:t>
            </a:r>
            <a:r>
              <a:rPr lang="it-IT" dirty="0"/>
              <a:t> </a:t>
            </a:r>
            <a:r>
              <a:rPr lang="it-IT" dirty="0" err="1"/>
              <a:t>personnel</a:t>
            </a:r>
            <a:endParaRPr lang="it-IT" dirty="0"/>
          </a:p>
          <a:p>
            <a:pPr marL="1200150" lvl="2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dirty="0" err="1"/>
              <a:t>students</a:t>
            </a:r>
            <a:endParaRPr lang="it-IT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80519D9F-1039-A79B-A91B-51D97FC59DB6}"/>
              </a:ext>
            </a:extLst>
          </p:cNvPr>
          <p:cNvSpPr txBox="1"/>
          <p:nvPr/>
        </p:nvSpPr>
        <p:spPr>
          <a:xfrm>
            <a:off x="6123693" y="771030"/>
            <a:ext cx="6026728" cy="2960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dirty="0" err="1"/>
              <a:t>Main</a:t>
            </a:r>
            <a:r>
              <a:rPr lang="it-IT" dirty="0"/>
              <a:t> </a:t>
            </a:r>
            <a:r>
              <a:rPr lang="it-IT" dirty="0" err="1"/>
              <a:t>topics</a:t>
            </a:r>
            <a:r>
              <a:rPr lang="it-IT" dirty="0"/>
              <a:t> </a:t>
            </a:r>
            <a:r>
              <a:rPr lang="it-IT" dirty="0" err="1"/>
              <a:t>explored</a:t>
            </a:r>
            <a:endParaRPr lang="it-IT" dirty="0"/>
          </a:p>
          <a:p>
            <a:pPr marL="1200150" lvl="2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dirty="0" err="1"/>
              <a:t>Perceived</a:t>
            </a:r>
            <a:r>
              <a:rPr lang="it-IT" dirty="0"/>
              <a:t> </a:t>
            </a:r>
            <a:r>
              <a:rPr lang="it-IT" dirty="0" err="1"/>
              <a:t>fairness</a:t>
            </a:r>
            <a:r>
              <a:rPr lang="it-IT" dirty="0"/>
              <a:t> of the </a:t>
            </a:r>
            <a:r>
              <a:rPr lang="it-IT" dirty="0" err="1"/>
              <a:t>reform</a:t>
            </a:r>
            <a:endParaRPr lang="it-IT" dirty="0"/>
          </a:p>
          <a:p>
            <a:pPr marL="1200150" lvl="2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dirty="0" err="1"/>
              <a:t>Teaching</a:t>
            </a:r>
            <a:r>
              <a:rPr lang="it-IT" dirty="0"/>
              <a:t> and learning </a:t>
            </a:r>
            <a:r>
              <a:rPr lang="it-IT" dirty="0" err="1"/>
              <a:t>conditions</a:t>
            </a:r>
            <a:endParaRPr lang="it-IT" dirty="0"/>
          </a:p>
          <a:p>
            <a:pPr marL="1200150" lvl="2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dirty="0" err="1"/>
              <a:t>Examination</a:t>
            </a:r>
            <a:r>
              <a:rPr lang="it-IT" dirty="0"/>
              <a:t> format</a:t>
            </a:r>
          </a:p>
          <a:p>
            <a:pPr marL="1200150" lvl="2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dirty="0" err="1"/>
              <a:t>Logistical</a:t>
            </a:r>
            <a:r>
              <a:rPr lang="it-IT" dirty="0"/>
              <a:t> </a:t>
            </a:r>
            <a:r>
              <a:rPr lang="it-IT" dirty="0" err="1"/>
              <a:t>barriers</a:t>
            </a:r>
            <a:endParaRPr lang="it-IT" dirty="0"/>
          </a:p>
          <a:p>
            <a:pPr marL="1200150" lvl="2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dirty="0"/>
              <a:t>Student </a:t>
            </a:r>
            <a:r>
              <a:rPr lang="it-IT" dirty="0" err="1"/>
              <a:t>motivation</a:t>
            </a:r>
            <a:r>
              <a:rPr lang="it-IT" dirty="0"/>
              <a:t> and </a:t>
            </a:r>
            <a:r>
              <a:rPr lang="it-IT" dirty="0" err="1"/>
              <a:t>continuation</a:t>
            </a:r>
            <a:r>
              <a:rPr lang="it-IT" dirty="0"/>
              <a:t> in </a:t>
            </a:r>
            <a:r>
              <a:rPr lang="it-IT" dirty="0" err="1"/>
              <a:t>higher</a:t>
            </a:r>
            <a:r>
              <a:rPr lang="it-IT" dirty="0"/>
              <a:t> </a:t>
            </a:r>
            <a:r>
              <a:rPr lang="it-IT" dirty="0" err="1"/>
              <a:t>education</a:t>
            </a:r>
            <a:endParaRPr lang="it-IT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3B2FD577-9546-C2EB-B4ED-F1620AF7825C}"/>
              </a:ext>
            </a:extLst>
          </p:cNvPr>
          <p:cNvSpPr txBox="1"/>
          <p:nvPr/>
        </p:nvSpPr>
        <p:spPr>
          <a:xfrm>
            <a:off x="69272" y="235524"/>
            <a:ext cx="120673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/>
              <a:t>Methods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8943950A-BFAA-6044-0FAC-270B8CDD057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2112"/>
          <a:stretch>
            <a:fillRect/>
          </a:stretch>
        </p:blipFill>
        <p:spPr>
          <a:xfrm>
            <a:off x="6845589" y="4129747"/>
            <a:ext cx="3953355" cy="1957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9115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BC0F81-1C0E-B7DD-1859-20BD96108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1BAN_bluNome2riga">
            <a:extLst>
              <a:ext uri="{FF2B5EF4-FFF2-40B4-BE49-F238E27FC236}">
                <a16:creationId xmlns:a16="http://schemas.microsoft.com/office/drawing/2014/main" id="{5910F410-2562-59ED-581C-2C5F26C562B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3467" y="2502069"/>
            <a:ext cx="10905066" cy="1853861"/>
          </a:xfrm>
          <a:prstGeom prst="rect">
            <a:avLst/>
          </a:prstGeom>
          <a:noFill/>
          <a:effectLst>
            <a:outerShdw dist="50800" dir="5400000" sx="1000" sy="1000" algn="ctr" rotWithShape="0">
              <a:srgbClr val="000000"/>
            </a:outerShdw>
            <a:reflection stA="0" endPos="65000" dist="50800" dir="5400000" sy="-100000" algn="bl" rotWithShape="0"/>
          </a:effectLst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304E7AD0-3647-C30D-54BD-90C2ADAD1ADB}"/>
              </a:ext>
            </a:extLst>
          </p:cNvPr>
          <p:cNvSpPr txBox="1"/>
          <p:nvPr/>
        </p:nvSpPr>
        <p:spPr>
          <a:xfrm>
            <a:off x="69272" y="771027"/>
            <a:ext cx="602672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err="1"/>
              <a:t>Main</a:t>
            </a:r>
            <a:r>
              <a:rPr lang="it-IT" dirty="0"/>
              <a:t> </a:t>
            </a:r>
            <a:r>
              <a:rPr lang="it-IT" dirty="0" err="1"/>
              <a:t>findings</a:t>
            </a:r>
            <a:endParaRPr lang="it-IT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Low success rate in the first </a:t>
            </a:r>
            <a:r>
              <a:rPr lang="it-IT" dirty="0" err="1"/>
              <a:t>examination</a:t>
            </a:r>
            <a:r>
              <a:rPr lang="it-IT" dirty="0"/>
              <a:t> session: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dirty="0" err="1"/>
              <a:t>Physics</a:t>
            </a:r>
            <a:r>
              <a:rPr lang="it-IT" dirty="0"/>
              <a:t> &lt;20%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dirty="0" err="1"/>
              <a:t>Biology</a:t>
            </a:r>
            <a:r>
              <a:rPr lang="it-IT" dirty="0"/>
              <a:t>/</a:t>
            </a:r>
            <a:r>
              <a:rPr lang="it-IT" dirty="0" err="1"/>
              <a:t>Chemistry</a:t>
            </a:r>
            <a:r>
              <a:rPr lang="it-IT" dirty="0"/>
              <a:t> ~33%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Second </a:t>
            </a:r>
            <a:r>
              <a:rPr lang="it-IT" dirty="0" err="1"/>
              <a:t>examination</a:t>
            </a:r>
            <a:r>
              <a:rPr lang="it-IT" dirty="0"/>
              <a:t> session (~40% pass rate) </a:t>
            </a:r>
            <a:r>
              <a:rPr lang="it-IT" dirty="0" err="1"/>
              <a:t>was</a:t>
            </a:r>
            <a:r>
              <a:rPr lang="it-IT" dirty="0"/>
              <a:t> </a:t>
            </a:r>
            <a:r>
              <a:rPr lang="it-IT" dirty="0" err="1"/>
              <a:t>necessary</a:t>
            </a:r>
            <a:r>
              <a:rPr lang="it-IT" dirty="0"/>
              <a:t> to </a:t>
            </a:r>
            <a:r>
              <a:rPr lang="it-IT" dirty="0" err="1"/>
              <a:t>fill</a:t>
            </a:r>
            <a:r>
              <a:rPr lang="it-IT" dirty="0"/>
              <a:t> </a:t>
            </a:r>
            <a:r>
              <a:rPr lang="it-IT" dirty="0" err="1"/>
              <a:t>all</a:t>
            </a:r>
            <a:r>
              <a:rPr lang="it-IT" dirty="0"/>
              <a:t> </a:t>
            </a:r>
            <a:r>
              <a:rPr lang="it-IT" dirty="0" err="1"/>
              <a:t>available</a:t>
            </a:r>
            <a:r>
              <a:rPr lang="it-IT" dirty="0"/>
              <a:t> places.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At the University of Milan, 3,600 </a:t>
            </a:r>
            <a:r>
              <a:rPr lang="it-IT" dirty="0" err="1"/>
              <a:t>students</a:t>
            </a:r>
            <a:r>
              <a:rPr lang="it-IT" dirty="0"/>
              <a:t> </a:t>
            </a:r>
            <a:r>
              <a:rPr lang="it-IT" dirty="0" err="1"/>
              <a:t>attended</a:t>
            </a:r>
            <a:r>
              <a:rPr lang="it-IT" dirty="0"/>
              <a:t> the open </a:t>
            </a:r>
            <a:r>
              <a:rPr lang="it-IT" dirty="0" err="1"/>
              <a:t>semester</a:t>
            </a:r>
            <a:r>
              <a:rPr lang="it-IT" dirty="0"/>
              <a:t> for 730 </a:t>
            </a:r>
            <a:r>
              <a:rPr lang="it-IT" dirty="0" err="1"/>
              <a:t>available</a:t>
            </a:r>
            <a:r>
              <a:rPr lang="it-IT" dirty="0"/>
              <a:t> places.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err="1"/>
              <a:t>Only</a:t>
            </a:r>
            <a:r>
              <a:rPr lang="it-IT" dirty="0"/>
              <a:t> ~20% of </a:t>
            </a:r>
            <a:r>
              <a:rPr lang="it-IT" dirty="0" err="1"/>
              <a:t>unsuccessful</a:t>
            </a:r>
            <a:r>
              <a:rPr lang="it-IT" dirty="0"/>
              <a:t> </a:t>
            </a:r>
            <a:r>
              <a:rPr lang="it-IT" dirty="0" err="1"/>
              <a:t>candidates</a:t>
            </a:r>
            <a:r>
              <a:rPr lang="it-IT" dirty="0"/>
              <a:t> </a:t>
            </a:r>
            <a:r>
              <a:rPr lang="it-IT" dirty="0" err="1"/>
              <a:t>enrolled</a:t>
            </a:r>
            <a:r>
              <a:rPr lang="it-IT" dirty="0"/>
              <a:t> in alternative degree </a:t>
            </a:r>
            <a:r>
              <a:rPr lang="it-IT" dirty="0" err="1"/>
              <a:t>programmes</a:t>
            </a:r>
            <a:r>
              <a:rPr lang="it-IT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err="1"/>
              <a:t>Teaching</a:t>
            </a:r>
            <a:r>
              <a:rPr lang="it-IT" dirty="0"/>
              <a:t> </a:t>
            </a:r>
            <a:r>
              <a:rPr lang="it-IT" dirty="0" err="1"/>
              <a:t>was</a:t>
            </a:r>
            <a:r>
              <a:rPr lang="it-IT" dirty="0"/>
              <a:t> </a:t>
            </a:r>
            <a:r>
              <a:rPr lang="it-IT" dirty="0" err="1"/>
              <a:t>delivered</a:t>
            </a:r>
            <a:r>
              <a:rPr lang="it-IT" dirty="0"/>
              <a:t> </a:t>
            </a:r>
            <a:r>
              <a:rPr lang="it-IT" dirty="0" err="1"/>
              <a:t>mainly</a:t>
            </a:r>
            <a:r>
              <a:rPr lang="it-IT" dirty="0"/>
              <a:t> online, with limited </a:t>
            </a:r>
            <a:r>
              <a:rPr lang="it-IT" dirty="0" err="1"/>
              <a:t>personalized</a:t>
            </a:r>
            <a:r>
              <a:rPr lang="it-IT" dirty="0"/>
              <a:t> support and </a:t>
            </a:r>
            <a:r>
              <a:rPr lang="it-IT" dirty="0" err="1"/>
              <a:t>continued</a:t>
            </a:r>
            <a:r>
              <a:rPr lang="it-IT" dirty="0"/>
              <a:t> </a:t>
            </a:r>
            <a:r>
              <a:rPr lang="it-IT" dirty="0" err="1"/>
              <a:t>reliance</a:t>
            </a:r>
            <a:r>
              <a:rPr lang="it-IT" dirty="0"/>
              <a:t> on private tutoring.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9E415358-FB6A-A0E4-C6F6-AD9A9FF1C96F}"/>
              </a:ext>
            </a:extLst>
          </p:cNvPr>
          <p:cNvSpPr txBox="1"/>
          <p:nvPr/>
        </p:nvSpPr>
        <p:spPr>
          <a:xfrm>
            <a:off x="6123693" y="771030"/>
            <a:ext cx="602672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err="1"/>
              <a:t>Implications</a:t>
            </a:r>
            <a:endParaRPr lang="it-IT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The </a:t>
            </a:r>
            <a:r>
              <a:rPr lang="it-IT" dirty="0" err="1"/>
              <a:t>reform</a:t>
            </a:r>
            <a:r>
              <a:rPr lang="it-IT" dirty="0"/>
              <a:t> </a:t>
            </a:r>
            <a:r>
              <a:rPr lang="it-IT" dirty="0" err="1"/>
              <a:t>only</a:t>
            </a:r>
            <a:r>
              <a:rPr lang="it-IT" dirty="0"/>
              <a:t> </a:t>
            </a:r>
            <a:r>
              <a:rPr lang="it-IT" dirty="0" err="1"/>
              <a:t>partially</a:t>
            </a:r>
            <a:r>
              <a:rPr lang="it-IT" dirty="0"/>
              <a:t> </a:t>
            </a:r>
            <a:r>
              <a:rPr lang="it-IT" dirty="0" err="1"/>
              <a:t>achieved</a:t>
            </a:r>
            <a:r>
              <a:rPr lang="it-IT" dirty="0"/>
              <a:t> </a:t>
            </a:r>
            <a:r>
              <a:rPr lang="it-IT" dirty="0" err="1"/>
              <a:t>its</a:t>
            </a:r>
            <a:r>
              <a:rPr lang="it-IT" dirty="0"/>
              <a:t> equity </a:t>
            </a:r>
            <a:r>
              <a:rPr lang="it-IT" dirty="0" err="1"/>
              <a:t>objectives</a:t>
            </a:r>
            <a:r>
              <a:rPr lang="it-IT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The open </a:t>
            </a:r>
            <a:r>
              <a:rPr lang="it-IT" dirty="0" err="1"/>
              <a:t>semester</a:t>
            </a:r>
            <a:r>
              <a:rPr lang="it-IT" dirty="0"/>
              <a:t> </a:t>
            </a:r>
            <a:r>
              <a:rPr lang="it-IT" dirty="0" err="1"/>
              <a:t>functioned</a:t>
            </a:r>
            <a:r>
              <a:rPr lang="it-IT" dirty="0"/>
              <a:t> more </a:t>
            </a:r>
            <a:r>
              <a:rPr lang="it-IT" dirty="0" err="1"/>
              <a:t>as</a:t>
            </a:r>
            <a:r>
              <a:rPr lang="it-IT" dirty="0"/>
              <a:t> a </a:t>
            </a:r>
            <a:r>
              <a:rPr lang="it-IT" dirty="0" err="1"/>
              <a:t>selection</a:t>
            </a:r>
            <a:r>
              <a:rPr lang="it-IT" dirty="0"/>
              <a:t> </a:t>
            </a:r>
            <a:r>
              <a:rPr lang="it-IT" dirty="0" err="1"/>
              <a:t>mechanism</a:t>
            </a:r>
            <a:r>
              <a:rPr lang="it-IT" dirty="0"/>
              <a:t> </a:t>
            </a:r>
            <a:r>
              <a:rPr lang="it-IT" dirty="0" err="1"/>
              <a:t>than</a:t>
            </a:r>
            <a:r>
              <a:rPr lang="it-IT" dirty="0"/>
              <a:t> </a:t>
            </a:r>
            <a:r>
              <a:rPr lang="it-IT" dirty="0" err="1"/>
              <a:t>as</a:t>
            </a:r>
            <a:r>
              <a:rPr lang="it-IT" dirty="0"/>
              <a:t> an educational </a:t>
            </a:r>
            <a:r>
              <a:rPr lang="it-IT" dirty="0" err="1"/>
              <a:t>experience</a:t>
            </a:r>
            <a:r>
              <a:rPr lang="it-IT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err="1"/>
              <a:t>Organizational</a:t>
            </a:r>
            <a:r>
              <a:rPr lang="it-IT" dirty="0"/>
              <a:t> </a:t>
            </a:r>
            <a:r>
              <a:rPr lang="it-IT" dirty="0" err="1"/>
              <a:t>complexity</a:t>
            </a:r>
            <a:r>
              <a:rPr lang="it-IT" dirty="0"/>
              <a:t> and </a:t>
            </a:r>
            <a:r>
              <a:rPr lang="it-IT" dirty="0" err="1"/>
              <a:t>frequent</a:t>
            </a:r>
            <a:r>
              <a:rPr lang="it-IT" dirty="0"/>
              <a:t> </a:t>
            </a:r>
            <a:r>
              <a:rPr lang="it-IT" dirty="0" err="1"/>
              <a:t>regulatory</a:t>
            </a:r>
            <a:r>
              <a:rPr lang="it-IT" dirty="0"/>
              <a:t> </a:t>
            </a:r>
            <a:r>
              <a:rPr lang="it-IT" dirty="0" err="1"/>
              <a:t>changes</a:t>
            </a:r>
            <a:r>
              <a:rPr lang="it-IT" dirty="0"/>
              <a:t> </a:t>
            </a:r>
            <a:r>
              <a:rPr lang="it-IT" dirty="0" err="1"/>
              <a:t>reduced</a:t>
            </a:r>
            <a:r>
              <a:rPr lang="it-IT" dirty="0"/>
              <a:t> </a:t>
            </a:r>
            <a:r>
              <a:rPr lang="it-IT" dirty="0" err="1"/>
              <a:t>transparency</a:t>
            </a:r>
            <a:r>
              <a:rPr lang="it-IT" dirty="0"/>
              <a:t> and </a:t>
            </a:r>
            <a:r>
              <a:rPr lang="it-IT" dirty="0" err="1"/>
              <a:t>strained</a:t>
            </a:r>
            <a:r>
              <a:rPr lang="it-IT" dirty="0"/>
              <a:t> </a:t>
            </a:r>
            <a:r>
              <a:rPr lang="it-IT" dirty="0" err="1"/>
              <a:t>universities</a:t>
            </a:r>
            <a:r>
              <a:rPr lang="it-IT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Healthcare </a:t>
            </a:r>
            <a:r>
              <a:rPr lang="it-IT" dirty="0" err="1"/>
              <a:t>workforce</a:t>
            </a:r>
            <a:r>
              <a:rPr lang="it-IT" dirty="0"/>
              <a:t> </a:t>
            </a:r>
            <a:r>
              <a:rPr lang="it-IT" dirty="0" err="1"/>
              <a:t>shortages</a:t>
            </a:r>
            <a:r>
              <a:rPr lang="it-IT" dirty="0"/>
              <a:t> </a:t>
            </a:r>
            <a:r>
              <a:rPr lang="it-IT" dirty="0" err="1"/>
              <a:t>appear</a:t>
            </a:r>
            <a:r>
              <a:rPr lang="it-IT" dirty="0"/>
              <a:t> to </a:t>
            </a:r>
            <a:r>
              <a:rPr lang="it-IT" dirty="0" err="1"/>
              <a:t>depend</a:t>
            </a:r>
            <a:r>
              <a:rPr lang="it-IT" dirty="0"/>
              <a:t> more on the </a:t>
            </a:r>
            <a:r>
              <a:rPr lang="it-IT" dirty="0" err="1"/>
              <a:t>distribution</a:t>
            </a:r>
            <a:r>
              <a:rPr lang="it-IT" dirty="0"/>
              <a:t> of </a:t>
            </a:r>
            <a:r>
              <a:rPr lang="it-IT" dirty="0" err="1"/>
              <a:t>specialists</a:t>
            </a:r>
            <a:r>
              <a:rPr lang="it-IT" dirty="0"/>
              <a:t> </a:t>
            </a:r>
            <a:r>
              <a:rPr lang="it-IT" dirty="0" err="1"/>
              <a:t>than</a:t>
            </a:r>
            <a:r>
              <a:rPr lang="it-IT" dirty="0"/>
              <a:t> on the overall </a:t>
            </a:r>
            <a:r>
              <a:rPr lang="it-IT" dirty="0" err="1"/>
              <a:t>number</a:t>
            </a:r>
            <a:r>
              <a:rPr lang="it-IT" dirty="0"/>
              <a:t> of </a:t>
            </a:r>
            <a:r>
              <a:rPr lang="it-IT" dirty="0" err="1"/>
              <a:t>graduates</a:t>
            </a:r>
            <a:r>
              <a:rPr lang="it-IT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Future </a:t>
            </a:r>
            <a:r>
              <a:rPr lang="it-IT" dirty="0" err="1"/>
              <a:t>reforms</a:t>
            </a:r>
            <a:r>
              <a:rPr lang="it-IT" dirty="0"/>
              <a:t> </a:t>
            </a:r>
            <a:r>
              <a:rPr lang="it-IT" dirty="0" err="1"/>
              <a:t>should</a:t>
            </a:r>
            <a:r>
              <a:rPr lang="it-IT" dirty="0"/>
              <a:t> </a:t>
            </a:r>
            <a:r>
              <a:rPr lang="it-IT" dirty="0" err="1"/>
              <a:t>strengthen</a:t>
            </a:r>
            <a:r>
              <a:rPr lang="it-IT" dirty="0"/>
              <a:t> equity, educational </a:t>
            </a:r>
            <a:r>
              <a:rPr lang="it-IT" dirty="0" err="1"/>
              <a:t>quality</a:t>
            </a:r>
            <a:r>
              <a:rPr lang="it-IT" dirty="0"/>
              <a:t>, and </a:t>
            </a:r>
            <a:r>
              <a:rPr lang="it-IT" dirty="0" err="1"/>
              <a:t>student</a:t>
            </a:r>
            <a:r>
              <a:rPr lang="it-IT" dirty="0"/>
              <a:t> </a:t>
            </a:r>
            <a:r>
              <a:rPr lang="it-IT" dirty="0" err="1"/>
              <a:t>retention</a:t>
            </a:r>
            <a:r>
              <a:rPr lang="it-IT" dirty="0"/>
              <a:t>, </a:t>
            </a:r>
            <a:r>
              <a:rPr lang="it-IT" dirty="0" err="1"/>
              <a:t>while</a:t>
            </a:r>
            <a:r>
              <a:rPr lang="it-IT" dirty="0"/>
              <a:t> </a:t>
            </a:r>
            <a:r>
              <a:rPr lang="it-IT" dirty="0" err="1"/>
              <a:t>longitudinal</a:t>
            </a:r>
            <a:r>
              <a:rPr lang="it-IT" dirty="0"/>
              <a:t> studies are </a:t>
            </a:r>
            <a:r>
              <a:rPr lang="it-IT" dirty="0" err="1"/>
              <a:t>needed</a:t>
            </a:r>
            <a:r>
              <a:rPr lang="it-IT" dirty="0"/>
              <a:t> to </a:t>
            </a:r>
            <a:r>
              <a:rPr lang="it-IT" dirty="0" err="1"/>
              <a:t>evaluate</a:t>
            </a:r>
            <a:r>
              <a:rPr lang="it-IT" dirty="0"/>
              <a:t> long-</a:t>
            </a:r>
            <a:r>
              <a:rPr lang="it-IT" dirty="0" err="1"/>
              <a:t>term</a:t>
            </a:r>
            <a:r>
              <a:rPr lang="it-IT" dirty="0"/>
              <a:t> </a:t>
            </a:r>
            <a:r>
              <a:rPr lang="it-IT" dirty="0" err="1"/>
              <a:t>outcomes</a:t>
            </a:r>
            <a:r>
              <a:rPr lang="it-IT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 err="1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8F23A805-22DF-C57D-3192-36346C37A85E}"/>
              </a:ext>
            </a:extLst>
          </p:cNvPr>
          <p:cNvSpPr txBox="1"/>
          <p:nvPr/>
        </p:nvSpPr>
        <p:spPr>
          <a:xfrm>
            <a:off x="69272" y="235524"/>
            <a:ext cx="120673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/>
              <a:t>Key </a:t>
            </a:r>
            <a:r>
              <a:rPr lang="it-IT" b="1" dirty="0" err="1"/>
              <a:t>Findings</a:t>
            </a:r>
            <a:r>
              <a:rPr lang="it-IT" b="1" dirty="0"/>
              <a:t> &amp; </a:t>
            </a:r>
            <a:r>
              <a:rPr lang="it-IT" b="1" dirty="0" err="1"/>
              <a:t>Implications</a:t>
            </a:r>
            <a:endParaRPr lang="it-IT" b="1" dirty="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1D316910-622E-27DD-987E-2D11133423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7067" y="5620703"/>
            <a:ext cx="2370666" cy="1197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28263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4726</TotalTime>
  <Words>358</Words>
  <Application>Microsoft Macintosh PowerPoint</Application>
  <PresentationFormat>Widescreen</PresentationFormat>
  <Paragraphs>60</Paragraphs>
  <Slides>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Tema di Office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Daniela Carmagnola</dc:creator>
  <cp:lastModifiedBy>Daniela Carmagnola</cp:lastModifiedBy>
  <cp:revision>5</cp:revision>
  <dcterms:created xsi:type="dcterms:W3CDTF">2026-07-24T08:52:20Z</dcterms:created>
  <dcterms:modified xsi:type="dcterms:W3CDTF">2026-07-27T15:38:50Z</dcterms:modified>
</cp:coreProperties>
</file>