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1"/>
  </p:notesMasterIdLst>
  <p:sldIdLst>
    <p:sldId id="256" r:id="rId5"/>
    <p:sldId id="395" r:id="rId6"/>
    <p:sldId id="386" r:id="rId7"/>
    <p:sldId id="393" r:id="rId8"/>
    <p:sldId id="382" r:id="rId9"/>
    <p:sldId id="394" r:id="rId10"/>
    <p:sldId id="387" r:id="rId11"/>
    <p:sldId id="388" r:id="rId12"/>
    <p:sldId id="385" r:id="rId13"/>
    <p:sldId id="392" r:id="rId14"/>
    <p:sldId id="391" r:id="rId15"/>
    <p:sldId id="389" r:id="rId16"/>
    <p:sldId id="383" r:id="rId17"/>
    <p:sldId id="381" r:id="rId18"/>
    <p:sldId id="376" r:id="rId19"/>
    <p:sldId id="384" r:id="rId20"/>
  </p:sldIdLst>
  <p:sldSz cx="12192000" cy="6858000"/>
  <p:notesSz cx="6858000" cy="9144000"/>
  <p:embeddedFontLst>
    <p:embeddedFont>
      <p:font typeface="Hiragino Maru Gothic ProN W4" panose="020F0400000000000000" pitchFamily="34" charset="-128"/>
      <p:regular r:id="rId22"/>
    </p:embeddedFont>
    <p:embeddedFont>
      <p:font typeface="Palatino Linotype" panose="02040502050505030304" pitchFamily="18"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lyneux, Lorraine" initials="ML" lastIdx="11" clrIdx="0">
    <p:extLst>
      <p:ext uri="{19B8F6BF-5375-455C-9EA6-DF929625EA0E}">
        <p15:presenceInfo xmlns:p15="http://schemas.microsoft.com/office/powerpoint/2012/main" userId="S-1-5-21-137024685-2204166116-4157399963-1231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1E73"/>
    <a:srgbClr val="031F73"/>
    <a:srgbClr val="008F86"/>
    <a:srgbClr val="F2F2F2"/>
    <a:srgbClr val="009688"/>
    <a:srgbClr val="2D689B"/>
    <a:srgbClr val="003087"/>
    <a:srgbClr val="B0C4D8"/>
    <a:srgbClr val="005187"/>
    <a:srgbClr val="0047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42" autoAdjust="0"/>
    <p:restoredTop sz="88369"/>
  </p:normalViewPr>
  <p:slideViewPr>
    <p:cSldViewPr snapToGrid="0">
      <p:cViewPr varScale="1">
        <p:scale>
          <a:sx n="107" d="100"/>
          <a:sy n="107" d="100"/>
        </p:scale>
        <p:origin x="416" y="176"/>
      </p:cViewPr>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695CD8-0412-434C-940E-4DF658134713}" type="datetimeFigureOut">
              <a:rPr lang="en-GB" smtClean="0"/>
              <a:t>31/07/2026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E5F30D-396D-46B1-B2B8-95B137CE3721}" type="slidenum">
              <a:rPr lang="en-GB" smtClean="0"/>
              <a:t>‹#›</a:t>
            </a:fld>
            <a:endParaRPr lang="en-GB"/>
          </a:p>
        </p:txBody>
      </p:sp>
    </p:spTree>
    <p:extLst>
      <p:ext uri="{BB962C8B-B14F-4D97-AF65-F5344CB8AC3E}">
        <p14:creationId xmlns:p14="http://schemas.microsoft.com/office/powerpoint/2010/main" val="3581212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E5F30D-396D-46B1-B2B8-95B137CE3721}" type="slidenum">
              <a:rPr lang="en-GB" smtClean="0"/>
              <a:t>1</a:t>
            </a:fld>
            <a:endParaRPr lang="en-GB"/>
          </a:p>
        </p:txBody>
      </p:sp>
    </p:spTree>
    <p:extLst>
      <p:ext uri="{BB962C8B-B14F-4D97-AF65-F5344CB8AC3E}">
        <p14:creationId xmlns:p14="http://schemas.microsoft.com/office/powerpoint/2010/main" val="2349206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F958B-7560-77A6-76E2-A454A1611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62D09-22C9-7B30-B23D-C37F91566AB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5E4FE2C-1F2E-8D94-ADF0-B230297BF5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335ABB-42E7-B6FB-0587-CA21B7137A4E}"/>
              </a:ext>
            </a:extLst>
          </p:cNvPr>
          <p:cNvSpPr>
            <a:spLocks noGrp="1"/>
          </p:cNvSpPr>
          <p:nvPr>
            <p:ph type="sldNum" sz="quarter" idx="5"/>
          </p:nvPr>
        </p:nvSpPr>
        <p:spPr/>
        <p:txBody>
          <a:bodyPr/>
          <a:lstStyle/>
          <a:p>
            <a:fld id="{B3E5F30D-396D-46B1-B2B8-95B137CE3721}" type="slidenum">
              <a:rPr lang="en-GB" smtClean="0"/>
              <a:t>10</a:t>
            </a:fld>
            <a:endParaRPr lang="en-GB"/>
          </a:p>
        </p:txBody>
      </p:sp>
    </p:spTree>
    <p:extLst>
      <p:ext uri="{BB962C8B-B14F-4D97-AF65-F5344CB8AC3E}">
        <p14:creationId xmlns:p14="http://schemas.microsoft.com/office/powerpoint/2010/main" val="1162682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603F0-94FB-22BF-64C4-111F459F0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3BA665-710A-DE69-D746-59C6ADE5E93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7CCF1B8-A312-4C48-CB15-861668E2A0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82523D-7C4B-4C35-C551-CABF44BD28DA}"/>
              </a:ext>
            </a:extLst>
          </p:cNvPr>
          <p:cNvSpPr>
            <a:spLocks noGrp="1"/>
          </p:cNvSpPr>
          <p:nvPr>
            <p:ph type="sldNum" sz="quarter" idx="5"/>
          </p:nvPr>
        </p:nvSpPr>
        <p:spPr/>
        <p:txBody>
          <a:bodyPr/>
          <a:lstStyle/>
          <a:p>
            <a:fld id="{B3E5F30D-396D-46B1-B2B8-95B137CE3721}" type="slidenum">
              <a:rPr lang="en-GB" smtClean="0"/>
              <a:t>11</a:t>
            </a:fld>
            <a:endParaRPr lang="en-GB"/>
          </a:p>
        </p:txBody>
      </p:sp>
    </p:spTree>
    <p:extLst>
      <p:ext uri="{BB962C8B-B14F-4D97-AF65-F5344CB8AC3E}">
        <p14:creationId xmlns:p14="http://schemas.microsoft.com/office/powerpoint/2010/main" val="429237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9E2FD-82D2-890A-BD63-8FCCE457EF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91BD84-A8C7-C042-95CE-DEF661F86F7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ADA55EB-0ABD-7B28-7EFD-8DC1A50B93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B8E1FB-AF2A-3829-3CC7-D969DC46BBC8}"/>
              </a:ext>
            </a:extLst>
          </p:cNvPr>
          <p:cNvSpPr>
            <a:spLocks noGrp="1"/>
          </p:cNvSpPr>
          <p:nvPr>
            <p:ph type="sldNum" sz="quarter" idx="5"/>
          </p:nvPr>
        </p:nvSpPr>
        <p:spPr/>
        <p:txBody>
          <a:bodyPr/>
          <a:lstStyle/>
          <a:p>
            <a:fld id="{B3E5F30D-396D-46B1-B2B8-95B137CE3721}" type="slidenum">
              <a:rPr lang="en-GB" smtClean="0"/>
              <a:t>12</a:t>
            </a:fld>
            <a:endParaRPr lang="en-GB"/>
          </a:p>
        </p:txBody>
      </p:sp>
    </p:spTree>
    <p:extLst>
      <p:ext uri="{BB962C8B-B14F-4D97-AF65-F5344CB8AC3E}">
        <p14:creationId xmlns:p14="http://schemas.microsoft.com/office/powerpoint/2010/main" val="2363568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A50D7-83B4-4F2A-3DC5-B3FD66DF2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9E7E3-57EB-7AC5-96B7-2DFAE45C61C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0992A1B-1649-985D-B20C-00048A48FC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4D382B-58FC-C563-8AAC-3F8F634C61FD}"/>
              </a:ext>
            </a:extLst>
          </p:cNvPr>
          <p:cNvSpPr>
            <a:spLocks noGrp="1"/>
          </p:cNvSpPr>
          <p:nvPr>
            <p:ph type="sldNum" sz="quarter" idx="5"/>
          </p:nvPr>
        </p:nvSpPr>
        <p:spPr/>
        <p:txBody>
          <a:bodyPr/>
          <a:lstStyle/>
          <a:p>
            <a:fld id="{B3E5F30D-396D-46B1-B2B8-95B137CE3721}" type="slidenum">
              <a:rPr lang="en-GB" smtClean="0"/>
              <a:t>13</a:t>
            </a:fld>
            <a:endParaRPr lang="en-GB"/>
          </a:p>
        </p:txBody>
      </p:sp>
    </p:spTree>
    <p:extLst>
      <p:ext uri="{BB962C8B-B14F-4D97-AF65-F5344CB8AC3E}">
        <p14:creationId xmlns:p14="http://schemas.microsoft.com/office/powerpoint/2010/main" val="3986171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913AD-3D24-D2E6-6202-E5ED283FE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B99AD-995B-45FD-3DD6-6EF25479832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163BA5B-5637-52E6-6A10-52E0C070B9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5EE469-B4F2-4203-E304-50CE7CC8BF7B}"/>
              </a:ext>
            </a:extLst>
          </p:cNvPr>
          <p:cNvSpPr>
            <a:spLocks noGrp="1"/>
          </p:cNvSpPr>
          <p:nvPr>
            <p:ph type="sldNum" sz="quarter" idx="5"/>
          </p:nvPr>
        </p:nvSpPr>
        <p:spPr/>
        <p:txBody>
          <a:bodyPr/>
          <a:lstStyle/>
          <a:p>
            <a:fld id="{B3E5F30D-396D-46B1-B2B8-95B137CE3721}" type="slidenum">
              <a:rPr lang="en-GB" smtClean="0"/>
              <a:t>14</a:t>
            </a:fld>
            <a:endParaRPr lang="en-GB"/>
          </a:p>
        </p:txBody>
      </p:sp>
    </p:spTree>
    <p:extLst>
      <p:ext uri="{BB962C8B-B14F-4D97-AF65-F5344CB8AC3E}">
        <p14:creationId xmlns:p14="http://schemas.microsoft.com/office/powerpoint/2010/main" val="4319507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E5F30D-396D-46B1-B2B8-95B137CE3721}" type="slidenum">
              <a:rPr lang="en-GB" smtClean="0"/>
              <a:t>15</a:t>
            </a:fld>
            <a:endParaRPr lang="en-GB"/>
          </a:p>
        </p:txBody>
      </p:sp>
    </p:spTree>
    <p:extLst>
      <p:ext uri="{BB962C8B-B14F-4D97-AF65-F5344CB8AC3E}">
        <p14:creationId xmlns:p14="http://schemas.microsoft.com/office/powerpoint/2010/main" val="192644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E6D7D-1E2F-E699-DA48-CBB882191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396497-B541-FD92-A84E-2B2B1F3CFAF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62958A-672A-17A5-D595-958928F69D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8E781AB-214D-27BE-9AB8-3B364E09A7E0}"/>
              </a:ext>
            </a:extLst>
          </p:cNvPr>
          <p:cNvSpPr>
            <a:spLocks noGrp="1"/>
          </p:cNvSpPr>
          <p:nvPr>
            <p:ph type="sldNum" sz="quarter" idx="5"/>
          </p:nvPr>
        </p:nvSpPr>
        <p:spPr/>
        <p:txBody>
          <a:bodyPr/>
          <a:lstStyle/>
          <a:p>
            <a:fld id="{B3E5F30D-396D-46B1-B2B8-95B137CE3721}" type="slidenum">
              <a:rPr lang="en-GB" smtClean="0"/>
              <a:t>16</a:t>
            </a:fld>
            <a:endParaRPr lang="en-GB"/>
          </a:p>
        </p:txBody>
      </p:sp>
    </p:spTree>
    <p:extLst>
      <p:ext uri="{BB962C8B-B14F-4D97-AF65-F5344CB8AC3E}">
        <p14:creationId xmlns:p14="http://schemas.microsoft.com/office/powerpoint/2010/main" val="2147900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5F1E0-340B-D127-BBB9-138BAD7D2B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30B8B0-53AA-B1CC-0B4B-136818B1D2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E74C598-CD87-FF16-B886-DF7A637526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1010CB-9A8C-BC2A-BACE-BA7FA711EF36}"/>
              </a:ext>
            </a:extLst>
          </p:cNvPr>
          <p:cNvSpPr>
            <a:spLocks noGrp="1"/>
          </p:cNvSpPr>
          <p:nvPr>
            <p:ph type="sldNum" sz="quarter" idx="5"/>
          </p:nvPr>
        </p:nvSpPr>
        <p:spPr/>
        <p:txBody>
          <a:bodyPr/>
          <a:lstStyle/>
          <a:p>
            <a:fld id="{B3E5F30D-396D-46B1-B2B8-95B137CE3721}" type="slidenum">
              <a:rPr lang="en-GB" smtClean="0"/>
              <a:t>2</a:t>
            </a:fld>
            <a:endParaRPr lang="en-GB"/>
          </a:p>
        </p:txBody>
      </p:sp>
    </p:spTree>
    <p:extLst>
      <p:ext uri="{BB962C8B-B14F-4D97-AF65-F5344CB8AC3E}">
        <p14:creationId xmlns:p14="http://schemas.microsoft.com/office/powerpoint/2010/main" val="1938170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913AD-3D24-D2E6-6202-E5ED283FE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B99AD-995B-45FD-3DD6-6EF25479832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163BA5B-5637-52E6-6A10-52E0C070B9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5EE469-B4F2-4203-E304-50CE7CC8BF7B}"/>
              </a:ext>
            </a:extLst>
          </p:cNvPr>
          <p:cNvSpPr>
            <a:spLocks noGrp="1"/>
          </p:cNvSpPr>
          <p:nvPr>
            <p:ph type="sldNum" sz="quarter" idx="5"/>
          </p:nvPr>
        </p:nvSpPr>
        <p:spPr/>
        <p:txBody>
          <a:bodyPr/>
          <a:lstStyle/>
          <a:p>
            <a:fld id="{B3E5F30D-396D-46B1-B2B8-95B137CE3721}" type="slidenum">
              <a:rPr lang="en-GB" smtClean="0"/>
              <a:t>3</a:t>
            </a:fld>
            <a:endParaRPr lang="en-GB"/>
          </a:p>
        </p:txBody>
      </p:sp>
    </p:spTree>
    <p:extLst>
      <p:ext uri="{BB962C8B-B14F-4D97-AF65-F5344CB8AC3E}">
        <p14:creationId xmlns:p14="http://schemas.microsoft.com/office/powerpoint/2010/main" val="431950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1C3C2-66F3-E83A-6B1F-14A77854A4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CC4A9-ED49-9CDB-6918-ADF11566FE0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E47F13-DEBB-7735-8FE6-C1304AAF86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3E2191-A993-8B7E-AE60-0DB8C455378B}"/>
              </a:ext>
            </a:extLst>
          </p:cNvPr>
          <p:cNvSpPr>
            <a:spLocks noGrp="1"/>
          </p:cNvSpPr>
          <p:nvPr>
            <p:ph type="sldNum" sz="quarter" idx="5"/>
          </p:nvPr>
        </p:nvSpPr>
        <p:spPr/>
        <p:txBody>
          <a:bodyPr/>
          <a:lstStyle/>
          <a:p>
            <a:fld id="{B3E5F30D-396D-46B1-B2B8-95B137CE3721}" type="slidenum">
              <a:rPr lang="en-GB" smtClean="0"/>
              <a:t>4</a:t>
            </a:fld>
            <a:endParaRPr lang="en-GB"/>
          </a:p>
        </p:txBody>
      </p:sp>
    </p:spTree>
    <p:extLst>
      <p:ext uri="{BB962C8B-B14F-4D97-AF65-F5344CB8AC3E}">
        <p14:creationId xmlns:p14="http://schemas.microsoft.com/office/powerpoint/2010/main" val="2760610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E6BFA-476E-8615-CF26-B3DC30EEA4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A0D23E-DB9D-783A-AE34-08FA12A042E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6084F03-CB3D-F073-A5B5-B63E6D5AF5E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F586178F-B3FC-228E-18AC-462D893F43FE}"/>
              </a:ext>
            </a:extLst>
          </p:cNvPr>
          <p:cNvSpPr>
            <a:spLocks noGrp="1"/>
          </p:cNvSpPr>
          <p:nvPr>
            <p:ph type="sldNum" sz="quarter" idx="5"/>
          </p:nvPr>
        </p:nvSpPr>
        <p:spPr/>
        <p:txBody>
          <a:bodyPr/>
          <a:lstStyle/>
          <a:p>
            <a:fld id="{B3E5F30D-396D-46B1-B2B8-95B137CE3721}" type="slidenum">
              <a:rPr lang="en-GB" smtClean="0"/>
              <a:t>5</a:t>
            </a:fld>
            <a:endParaRPr lang="en-GB"/>
          </a:p>
        </p:txBody>
      </p:sp>
    </p:spTree>
    <p:extLst>
      <p:ext uri="{BB962C8B-B14F-4D97-AF65-F5344CB8AC3E}">
        <p14:creationId xmlns:p14="http://schemas.microsoft.com/office/powerpoint/2010/main" val="2112849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0A437-E06A-9F18-A7B0-14574F6A35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DE7A37-4BFC-BD4F-0606-B3719B14A95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96A5F11-5FB4-5A16-7CA5-3AD426A12A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17F692BD-538C-C6DE-9DB0-7F5A45E8F36F}"/>
              </a:ext>
            </a:extLst>
          </p:cNvPr>
          <p:cNvSpPr>
            <a:spLocks noGrp="1"/>
          </p:cNvSpPr>
          <p:nvPr>
            <p:ph type="sldNum" sz="quarter" idx="5"/>
          </p:nvPr>
        </p:nvSpPr>
        <p:spPr/>
        <p:txBody>
          <a:bodyPr/>
          <a:lstStyle/>
          <a:p>
            <a:fld id="{B3E5F30D-396D-46B1-B2B8-95B137CE3721}" type="slidenum">
              <a:rPr lang="en-GB" smtClean="0"/>
              <a:t>6</a:t>
            </a:fld>
            <a:endParaRPr lang="en-GB"/>
          </a:p>
        </p:txBody>
      </p:sp>
    </p:spTree>
    <p:extLst>
      <p:ext uri="{BB962C8B-B14F-4D97-AF65-F5344CB8AC3E}">
        <p14:creationId xmlns:p14="http://schemas.microsoft.com/office/powerpoint/2010/main" val="3212002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C9276-782A-A5AD-6729-ACC75529DA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5E7C01-A21E-51A7-964E-C33CBE67A2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B89F4EC-CF39-9001-07B9-15391CA28A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CC8AC7-2448-87C0-4459-8C682DA3F3EF}"/>
              </a:ext>
            </a:extLst>
          </p:cNvPr>
          <p:cNvSpPr>
            <a:spLocks noGrp="1"/>
          </p:cNvSpPr>
          <p:nvPr>
            <p:ph type="sldNum" sz="quarter" idx="5"/>
          </p:nvPr>
        </p:nvSpPr>
        <p:spPr/>
        <p:txBody>
          <a:bodyPr/>
          <a:lstStyle/>
          <a:p>
            <a:fld id="{B3E5F30D-396D-46B1-B2B8-95B137CE3721}" type="slidenum">
              <a:rPr lang="en-GB" smtClean="0"/>
              <a:t>7</a:t>
            </a:fld>
            <a:endParaRPr lang="en-GB"/>
          </a:p>
        </p:txBody>
      </p:sp>
    </p:spTree>
    <p:extLst>
      <p:ext uri="{BB962C8B-B14F-4D97-AF65-F5344CB8AC3E}">
        <p14:creationId xmlns:p14="http://schemas.microsoft.com/office/powerpoint/2010/main" val="3215140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ED8ED-DA0B-52FE-0013-59345B35E1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2C4BD-DB4E-EA6A-EFD5-A5A10A019E2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61C7EA5-B521-5818-AB13-407EF42EE0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9D0748-AAE1-9A55-CCA2-2FF767D8F98C}"/>
              </a:ext>
            </a:extLst>
          </p:cNvPr>
          <p:cNvSpPr>
            <a:spLocks noGrp="1"/>
          </p:cNvSpPr>
          <p:nvPr>
            <p:ph type="sldNum" sz="quarter" idx="5"/>
          </p:nvPr>
        </p:nvSpPr>
        <p:spPr/>
        <p:txBody>
          <a:bodyPr/>
          <a:lstStyle/>
          <a:p>
            <a:fld id="{B3E5F30D-396D-46B1-B2B8-95B137CE3721}" type="slidenum">
              <a:rPr lang="en-GB" smtClean="0"/>
              <a:t>8</a:t>
            </a:fld>
            <a:endParaRPr lang="en-GB"/>
          </a:p>
        </p:txBody>
      </p:sp>
    </p:spTree>
    <p:extLst>
      <p:ext uri="{BB962C8B-B14F-4D97-AF65-F5344CB8AC3E}">
        <p14:creationId xmlns:p14="http://schemas.microsoft.com/office/powerpoint/2010/main" val="3024552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4154D-71DA-65D8-B724-37A1143B28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209AC7-F7B3-6739-FA13-144601FD109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9D932AE-4933-8A1F-1BE0-1192BFE4B2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DBC130-4ECB-6737-E581-0267EF54ED30}"/>
              </a:ext>
            </a:extLst>
          </p:cNvPr>
          <p:cNvSpPr>
            <a:spLocks noGrp="1"/>
          </p:cNvSpPr>
          <p:nvPr>
            <p:ph type="sldNum" sz="quarter" idx="5"/>
          </p:nvPr>
        </p:nvSpPr>
        <p:spPr/>
        <p:txBody>
          <a:bodyPr/>
          <a:lstStyle/>
          <a:p>
            <a:fld id="{B3E5F30D-396D-46B1-B2B8-95B137CE3721}" type="slidenum">
              <a:rPr lang="en-GB" smtClean="0"/>
              <a:t>9</a:t>
            </a:fld>
            <a:endParaRPr lang="en-GB"/>
          </a:p>
        </p:txBody>
      </p:sp>
    </p:spTree>
    <p:extLst>
      <p:ext uri="{BB962C8B-B14F-4D97-AF65-F5344CB8AC3E}">
        <p14:creationId xmlns:p14="http://schemas.microsoft.com/office/powerpoint/2010/main" val="22609410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100000">
              <a:srgbClr val="009688"/>
            </a:gs>
            <a:gs pos="20000">
              <a:srgbClr val="031F73"/>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32859" y="1576871"/>
            <a:ext cx="9573209" cy="1026368"/>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pPr algn="l"/>
            <a:r>
              <a:rPr lang="en-US"/>
              <a:t>Click to edit Master title style</a:t>
            </a:r>
            <a:endParaRPr lang="en-GB"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1152" y="416632"/>
            <a:ext cx="2418251" cy="621592"/>
          </a:xfrm>
          <a:prstGeom prst="rect">
            <a:avLst/>
          </a:prstGeom>
        </p:spPr>
      </p:pic>
      <p:sp>
        <p:nvSpPr>
          <p:cNvPr id="8" name="Title 1"/>
          <p:cNvSpPr txBox="1">
            <a:spLocks/>
          </p:cNvSpPr>
          <p:nvPr userDrawn="1"/>
        </p:nvSpPr>
        <p:spPr>
          <a:xfrm>
            <a:off x="3022278" y="478134"/>
            <a:ext cx="1788619" cy="5131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solidFill>
                  <a:schemeClr val="bg1"/>
                </a:solidFill>
                <a:latin typeface="Palatino Linotype" panose="02040502050505030304" pitchFamily="18" charset="0"/>
                <a:cs typeface="Arial" panose="020B0604020202020204" pitchFamily="34" charset="0"/>
              </a:rPr>
              <a:t>School of Dentistry</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15210" y="2520778"/>
            <a:ext cx="7276790" cy="4337222"/>
          </a:xfrm>
          <a:prstGeom prst="rect">
            <a:avLst/>
          </a:prstGeom>
        </p:spPr>
      </p:pic>
    </p:spTree>
    <p:extLst>
      <p:ext uri="{BB962C8B-B14F-4D97-AF65-F5344CB8AC3E}">
        <p14:creationId xmlns:p14="http://schemas.microsoft.com/office/powerpoint/2010/main" val="1688636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s Slide">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3962" y="192677"/>
            <a:ext cx="2240877" cy="576000"/>
          </a:xfrm>
          <a:prstGeom prst="rect">
            <a:avLst/>
          </a:prstGeom>
        </p:spPr>
      </p:pic>
      <p:cxnSp>
        <p:nvCxnSpPr>
          <p:cNvPr id="10" name="Straight Connector 9"/>
          <p:cNvCxnSpPr/>
          <p:nvPr userDrawn="1"/>
        </p:nvCxnSpPr>
        <p:spPr>
          <a:xfrm flipV="1">
            <a:off x="2719140" y="192677"/>
            <a:ext cx="5010" cy="57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2719140" y="157511"/>
            <a:ext cx="1101584" cy="646331"/>
          </a:xfrm>
          <a:prstGeom prst="rect">
            <a:avLst/>
          </a:prstGeom>
          <a:noFill/>
          <a:ln>
            <a:noFill/>
          </a:ln>
        </p:spPr>
        <p:txBody>
          <a:bodyPr wrap="none" rtlCol="0">
            <a:spAutoFit/>
          </a:bodyPr>
          <a:lstStyle/>
          <a:p>
            <a:r>
              <a:rPr lang="en-GB" sz="1800" dirty="0">
                <a:solidFill>
                  <a:schemeClr val="bg1"/>
                </a:solidFill>
                <a:latin typeface="Times New Roman" panose="02020603050405020304" pitchFamily="18" charset="0"/>
                <a:cs typeface="Times New Roman" panose="02020603050405020304" pitchFamily="18" charset="0"/>
              </a:rPr>
              <a:t>School of</a:t>
            </a:r>
          </a:p>
          <a:p>
            <a:r>
              <a:rPr lang="en-GB" sz="1800" dirty="0">
                <a:solidFill>
                  <a:schemeClr val="bg1"/>
                </a:solidFill>
                <a:latin typeface="Times New Roman" panose="02020603050405020304" pitchFamily="18" charset="0"/>
                <a:cs typeface="Times New Roman" panose="02020603050405020304" pitchFamily="18" charset="0"/>
              </a:rPr>
              <a:t>Dentistry </a:t>
            </a:r>
          </a:p>
        </p:txBody>
      </p:sp>
    </p:spTree>
    <p:extLst>
      <p:ext uri="{BB962C8B-B14F-4D97-AF65-F5344CB8AC3E}">
        <p14:creationId xmlns:p14="http://schemas.microsoft.com/office/powerpoint/2010/main" val="3318598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3962" y="1028466"/>
            <a:ext cx="9308757" cy="959043"/>
          </a:xfrm>
        </p:spPr>
        <p:txBody>
          <a:bodyPr>
            <a:normAutofit/>
          </a:bodyPr>
          <a:lstStyle>
            <a:lvl1pPr>
              <a:defRPr sz="4000">
                <a:solidFill>
                  <a:srgbClr val="3A527D"/>
                </a:solidFill>
                <a:latin typeface="Arial" panose="020B0604020202020204" pitchFamily="34" charset="0"/>
                <a:cs typeface="Arial" panose="020B0604020202020204" pitchFamily="34" charset="0"/>
              </a:defRPr>
            </a:lvl1pPr>
          </a:lstStyle>
          <a:p>
            <a:r>
              <a:rPr lang="en-US" dirty="0"/>
              <a:t>Title</a:t>
            </a:r>
            <a:endParaRPr lang="en-GB" dirty="0"/>
          </a:p>
        </p:txBody>
      </p:sp>
      <p:sp>
        <p:nvSpPr>
          <p:cNvPr id="3" name="Content Placeholder 2"/>
          <p:cNvSpPr>
            <a:spLocks noGrp="1"/>
          </p:cNvSpPr>
          <p:nvPr>
            <p:ph idx="1"/>
          </p:nvPr>
        </p:nvSpPr>
        <p:spPr>
          <a:xfrm>
            <a:off x="363962" y="2054416"/>
            <a:ext cx="6324600" cy="4264335"/>
          </a:xfrm>
        </p:spPr>
        <p:txBody>
          <a:bodyPr>
            <a:normAutofit/>
          </a:bodyPr>
          <a:lstStyle>
            <a:lvl1pPr>
              <a:defRPr sz="2600">
                <a:solidFill>
                  <a:srgbClr val="3A527D"/>
                </a:solidFill>
                <a:latin typeface="Arial" panose="020B0604020202020204" pitchFamily="34" charset="0"/>
                <a:cs typeface="Arial" panose="020B0604020202020204" pitchFamily="34" charset="0"/>
              </a:defRPr>
            </a:lvl1pPr>
            <a:lvl2pPr>
              <a:defRPr sz="2600">
                <a:solidFill>
                  <a:srgbClr val="3A527D"/>
                </a:solidFill>
                <a:latin typeface="Arial" panose="020B0604020202020204" pitchFamily="34" charset="0"/>
                <a:cs typeface="Arial" panose="020B0604020202020204" pitchFamily="34" charset="0"/>
              </a:defRPr>
            </a:lvl2pPr>
            <a:lvl3pPr>
              <a:defRPr sz="2600">
                <a:solidFill>
                  <a:srgbClr val="3A527D"/>
                </a:solidFill>
                <a:latin typeface="Arial" panose="020B0604020202020204" pitchFamily="34" charset="0"/>
                <a:cs typeface="Arial" panose="020B0604020202020204" pitchFamily="34" charset="0"/>
              </a:defRPr>
            </a:lvl3pPr>
            <a:lvl4pPr>
              <a:defRPr sz="2600">
                <a:solidFill>
                  <a:srgbClr val="3A527D"/>
                </a:solidFill>
                <a:latin typeface="Arial" panose="020B0604020202020204" pitchFamily="34" charset="0"/>
                <a:cs typeface="Arial" panose="020B0604020202020204" pitchFamily="34" charset="0"/>
              </a:defRPr>
            </a:lvl4pPr>
            <a:lvl5pPr>
              <a:defRPr sz="2600">
                <a:solidFill>
                  <a:srgbClr val="3A527D"/>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p:txBody>
          <a:bodyPr/>
          <a:lstStyle/>
          <a:p>
            <a:fld id="{70A7D11C-F58C-47F7-9155-4BC8804414A9}" type="datetimeFigureOut">
              <a:rPr lang="en-GB" smtClean="0"/>
              <a:t>31/07/2026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18591B4-4D53-40FE-BF29-AB66DD77985A}" type="slidenum">
              <a:rPr lang="en-GB" smtClean="0"/>
              <a:t>‹#›</a:t>
            </a:fld>
            <a:endParaRPr lang="en-GB"/>
          </a:p>
        </p:txBody>
      </p:sp>
      <p:sp>
        <p:nvSpPr>
          <p:cNvPr id="8" name="Rectangle 7"/>
          <p:cNvSpPr/>
          <p:nvPr userDrawn="1"/>
        </p:nvSpPr>
        <p:spPr>
          <a:xfrm>
            <a:off x="0" y="6413471"/>
            <a:ext cx="12192000" cy="444529"/>
          </a:xfrm>
          <a:prstGeom prst="rect">
            <a:avLst/>
          </a:prstGeom>
          <a:gradFill flip="none" rotWithShape="1">
            <a:gsLst>
              <a:gs pos="100000">
                <a:srgbClr val="009688"/>
              </a:gs>
              <a:gs pos="20000">
                <a:srgbClr val="031F7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userDrawn="1"/>
        </p:nvSpPr>
        <p:spPr>
          <a:xfrm>
            <a:off x="0" y="0"/>
            <a:ext cx="12192000" cy="990868"/>
          </a:xfrm>
          <a:prstGeom prst="rect">
            <a:avLst/>
          </a:prstGeom>
          <a:gradFill>
            <a:gsLst>
              <a:gs pos="20000">
                <a:srgbClr val="031F73"/>
              </a:gs>
              <a:gs pos="100000">
                <a:srgbClr val="009688"/>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3962" y="192677"/>
            <a:ext cx="2240877" cy="576000"/>
          </a:xfrm>
          <a:prstGeom prst="rect">
            <a:avLst/>
          </a:prstGeom>
        </p:spPr>
      </p:pic>
      <p:cxnSp>
        <p:nvCxnSpPr>
          <p:cNvPr id="22" name="Straight Connector 21"/>
          <p:cNvCxnSpPr/>
          <p:nvPr userDrawn="1"/>
        </p:nvCxnSpPr>
        <p:spPr>
          <a:xfrm flipV="1">
            <a:off x="2719140" y="192677"/>
            <a:ext cx="5010" cy="57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2719140" y="157511"/>
            <a:ext cx="1094980" cy="646331"/>
          </a:xfrm>
          <a:prstGeom prst="rect">
            <a:avLst/>
          </a:prstGeom>
          <a:noFill/>
          <a:ln>
            <a:noFill/>
          </a:ln>
        </p:spPr>
        <p:txBody>
          <a:bodyPr wrap="square" rtlCol="0">
            <a:spAutoFit/>
          </a:bodyPr>
          <a:lstStyle/>
          <a:p>
            <a:r>
              <a:rPr lang="en-GB" sz="1800" dirty="0">
                <a:solidFill>
                  <a:schemeClr val="bg1"/>
                </a:solidFill>
                <a:latin typeface="Times New Roman" panose="02020603050405020304" pitchFamily="18" charset="0"/>
                <a:cs typeface="Times New Roman" panose="02020603050405020304" pitchFamily="18" charset="0"/>
              </a:rPr>
              <a:t>School of</a:t>
            </a:r>
          </a:p>
          <a:p>
            <a:r>
              <a:rPr lang="en-GB" sz="1800" dirty="0">
                <a:solidFill>
                  <a:schemeClr val="bg1"/>
                </a:solidFill>
                <a:latin typeface="Times New Roman" panose="02020603050405020304" pitchFamily="18" charset="0"/>
                <a:cs typeface="Times New Roman" panose="02020603050405020304" pitchFamily="18" charset="0"/>
              </a:rPr>
              <a:t>Dentistry </a:t>
            </a:r>
          </a:p>
        </p:txBody>
      </p:sp>
    </p:spTree>
    <p:extLst>
      <p:ext uri="{BB962C8B-B14F-4D97-AF65-F5344CB8AC3E}">
        <p14:creationId xmlns:p14="http://schemas.microsoft.com/office/powerpoint/2010/main" val="399101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 Pictur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0761" y="1054265"/>
            <a:ext cx="7119051" cy="820596"/>
          </a:xfrm>
        </p:spPr>
        <p:txBody>
          <a:bodyPr>
            <a:normAutofit/>
          </a:bodyPr>
          <a:lstStyle>
            <a:lvl1pPr>
              <a:defRPr sz="4000">
                <a:solidFill>
                  <a:srgbClr val="3A527D"/>
                </a:solidFill>
                <a:latin typeface="Arial" panose="020B0604020202020204" pitchFamily="34" charset="0"/>
                <a:cs typeface="Arial" panose="020B0604020202020204" pitchFamily="34" charset="0"/>
              </a:defRPr>
            </a:lvl1pPr>
          </a:lstStyle>
          <a:p>
            <a:r>
              <a:rPr lang="en-US" dirty="0"/>
              <a:t>Title</a:t>
            </a:r>
            <a:endParaRPr lang="en-GB" dirty="0"/>
          </a:p>
        </p:txBody>
      </p:sp>
      <p:sp>
        <p:nvSpPr>
          <p:cNvPr id="3" name="Date Placeholder 2"/>
          <p:cNvSpPr>
            <a:spLocks noGrp="1"/>
          </p:cNvSpPr>
          <p:nvPr>
            <p:ph type="dt" sz="half" idx="10"/>
          </p:nvPr>
        </p:nvSpPr>
        <p:spPr/>
        <p:txBody>
          <a:bodyPr/>
          <a:lstStyle/>
          <a:p>
            <a:fld id="{70A7D11C-F58C-47F7-9155-4BC8804414A9}" type="datetimeFigureOut">
              <a:rPr lang="en-GB" smtClean="0"/>
              <a:t>31/07/2026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18591B4-4D53-40FE-BF29-AB66DD77985A}" type="slidenum">
              <a:rPr lang="en-GB" smtClean="0"/>
              <a:t>‹#›</a:t>
            </a:fld>
            <a:endParaRPr lang="en-GB"/>
          </a:p>
        </p:txBody>
      </p:sp>
      <p:sp>
        <p:nvSpPr>
          <p:cNvPr id="9" name="Date Placeholder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A7D11C-F58C-47F7-9155-4BC8804414A9}" type="datetimeFigureOut">
              <a:rPr lang="en-GB" smtClean="0"/>
              <a:pPr/>
              <a:t>31/07/2026</a:t>
            </a:fld>
            <a:endParaRPr lang="en-GB"/>
          </a:p>
        </p:txBody>
      </p:sp>
      <p:sp>
        <p:nvSpPr>
          <p:cNvPr id="10" name="Slide Number Placeholder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18591B4-4D53-40FE-BF29-AB66DD77985A}" type="slidenum">
              <a:rPr lang="en-GB" smtClean="0"/>
              <a:pPr/>
              <a:t>‹#›</a:t>
            </a:fld>
            <a:endParaRPr lang="en-GB"/>
          </a:p>
        </p:txBody>
      </p:sp>
      <p:sp>
        <p:nvSpPr>
          <p:cNvPr id="11" name="Rectangle 10"/>
          <p:cNvSpPr/>
          <p:nvPr userDrawn="1"/>
        </p:nvSpPr>
        <p:spPr>
          <a:xfrm>
            <a:off x="0" y="6413471"/>
            <a:ext cx="12192000" cy="444529"/>
          </a:xfrm>
          <a:prstGeom prst="rect">
            <a:avLst/>
          </a:prstGeom>
          <a:gradFill flip="none" rotWithShape="1">
            <a:gsLst>
              <a:gs pos="100000">
                <a:srgbClr val="009688"/>
              </a:gs>
              <a:gs pos="20000">
                <a:srgbClr val="031F7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userDrawn="1"/>
        </p:nvSpPr>
        <p:spPr>
          <a:xfrm>
            <a:off x="0" y="0"/>
            <a:ext cx="12192000" cy="990868"/>
          </a:xfrm>
          <a:prstGeom prst="rect">
            <a:avLst/>
          </a:prstGeom>
          <a:gradFill>
            <a:gsLst>
              <a:gs pos="0">
                <a:srgbClr val="031F73"/>
              </a:gs>
              <a:gs pos="100000">
                <a:srgbClr val="009688"/>
              </a:gs>
              <a:gs pos="20000">
                <a:srgbClr val="00308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3962" y="192677"/>
            <a:ext cx="2240877" cy="576000"/>
          </a:xfrm>
          <a:prstGeom prst="rect">
            <a:avLst/>
          </a:prstGeom>
        </p:spPr>
      </p:pic>
      <p:cxnSp>
        <p:nvCxnSpPr>
          <p:cNvPr id="20" name="Straight Connector 19"/>
          <p:cNvCxnSpPr/>
          <p:nvPr userDrawn="1"/>
        </p:nvCxnSpPr>
        <p:spPr>
          <a:xfrm flipV="1">
            <a:off x="2719140" y="192677"/>
            <a:ext cx="5010" cy="57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userDrawn="1"/>
        </p:nvSpPr>
        <p:spPr>
          <a:xfrm>
            <a:off x="2719140" y="157511"/>
            <a:ext cx="1101584" cy="646331"/>
          </a:xfrm>
          <a:prstGeom prst="rect">
            <a:avLst/>
          </a:prstGeom>
          <a:noFill/>
          <a:ln>
            <a:noFill/>
          </a:ln>
        </p:spPr>
        <p:txBody>
          <a:bodyPr wrap="none" rtlCol="0">
            <a:spAutoFit/>
          </a:bodyPr>
          <a:lstStyle/>
          <a:p>
            <a:r>
              <a:rPr lang="en-GB" sz="1800" dirty="0">
                <a:solidFill>
                  <a:schemeClr val="bg1"/>
                </a:solidFill>
                <a:latin typeface="Times New Roman" panose="02020603050405020304" pitchFamily="18" charset="0"/>
                <a:cs typeface="Times New Roman" panose="02020603050405020304" pitchFamily="18" charset="0"/>
              </a:rPr>
              <a:t>School of</a:t>
            </a:r>
          </a:p>
          <a:p>
            <a:r>
              <a:rPr lang="en-GB" sz="1800" dirty="0">
                <a:solidFill>
                  <a:schemeClr val="bg1"/>
                </a:solidFill>
                <a:latin typeface="Times New Roman" panose="02020603050405020304" pitchFamily="18" charset="0"/>
                <a:cs typeface="Times New Roman" panose="02020603050405020304" pitchFamily="18" charset="0"/>
              </a:rPr>
              <a:t>Dentistry </a:t>
            </a:r>
          </a:p>
        </p:txBody>
      </p:sp>
    </p:spTree>
    <p:extLst>
      <p:ext uri="{BB962C8B-B14F-4D97-AF65-F5344CB8AC3E}">
        <p14:creationId xmlns:p14="http://schemas.microsoft.com/office/powerpoint/2010/main" val="1340757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and Tex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0A7D11C-F58C-47F7-9155-4BC8804414A9}" type="datetimeFigureOut">
              <a:rPr lang="en-GB" smtClean="0"/>
              <a:t>31/07/2026</a:t>
            </a:fld>
            <a:endParaRPr lang="en-GB" dirty="0"/>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18591B4-4D53-40FE-BF29-AB66DD77985A}" type="slidenum">
              <a:rPr lang="en-GB" smtClean="0"/>
              <a:t>‹#›</a:t>
            </a:fld>
            <a:endParaRPr lang="en-GB"/>
          </a:p>
        </p:txBody>
      </p:sp>
      <p:sp>
        <p:nvSpPr>
          <p:cNvPr id="6" name="Title 1"/>
          <p:cNvSpPr txBox="1">
            <a:spLocks/>
          </p:cNvSpPr>
          <p:nvPr userDrawn="1"/>
        </p:nvSpPr>
        <p:spPr>
          <a:xfrm>
            <a:off x="753021" y="1013376"/>
            <a:ext cx="3932237" cy="103136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endParaRPr lang="en-GB" dirty="0"/>
          </a:p>
        </p:txBody>
      </p:sp>
      <p:sp>
        <p:nvSpPr>
          <p:cNvPr id="7" name="Picture Placeholder 2"/>
          <p:cNvSpPr>
            <a:spLocks noGrp="1"/>
          </p:cNvSpPr>
          <p:nvPr>
            <p:ph type="pic" idx="1"/>
          </p:nvPr>
        </p:nvSpPr>
        <p:spPr>
          <a:xfrm>
            <a:off x="5181600" y="1119230"/>
            <a:ext cx="6172200" cy="4873625"/>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9" name="Rectangle 8"/>
          <p:cNvSpPr/>
          <p:nvPr userDrawn="1"/>
        </p:nvSpPr>
        <p:spPr>
          <a:xfrm>
            <a:off x="0" y="6413471"/>
            <a:ext cx="12192000" cy="444529"/>
          </a:xfrm>
          <a:prstGeom prst="rect">
            <a:avLst/>
          </a:prstGeom>
          <a:gradFill flip="none" rotWithShape="1">
            <a:gsLst>
              <a:gs pos="100000">
                <a:srgbClr val="009688"/>
              </a:gs>
              <a:gs pos="20000">
                <a:srgbClr val="031F7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0" y="0"/>
            <a:ext cx="12192000" cy="990868"/>
          </a:xfrm>
          <a:prstGeom prst="rect">
            <a:avLst/>
          </a:prstGeom>
          <a:gradFill>
            <a:gsLst>
              <a:gs pos="0">
                <a:srgbClr val="031F73"/>
              </a:gs>
              <a:gs pos="100000">
                <a:srgbClr val="009688"/>
              </a:gs>
              <a:gs pos="20000">
                <a:srgbClr val="00308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3962" y="192677"/>
            <a:ext cx="2240877" cy="576000"/>
          </a:xfrm>
          <a:prstGeom prst="rect">
            <a:avLst/>
          </a:prstGeom>
        </p:spPr>
      </p:pic>
      <p:cxnSp>
        <p:nvCxnSpPr>
          <p:cNvPr id="13" name="Straight Connector 12"/>
          <p:cNvCxnSpPr/>
          <p:nvPr userDrawn="1"/>
        </p:nvCxnSpPr>
        <p:spPr>
          <a:xfrm flipV="1">
            <a:off x="2719140" y="192677"/>
            <a:ext cx="5010" cy="57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a:xfrm>
            <a:off x="2719140" y="157511"/>
            <a:ext cx="1101584" cy="646331"/>
          </a:xfrm>
          <a:prstGeom prst="rect">
            <a:avLst/>
          </a:prstGeom>
          <a:noFill/>
          <a:ln>
            <a:noFill/>
          </a:ln>
        </p:spPr>
        <p:txBody>
          <a:bodyPr wrap="none" rtlCol="0">
            <a:spAutoFit/>
          </a:bodyPr>
          <a:lstStyle/>
          <a:p>
            <a:r>
              <a:rPr lang="en-GB" sz="1800" dirty="0">
                <a:solidFill>
                  <a:schemeClr val="bg1"/>
                </a:solidFill>
                <a:latin typeface="Times New Roman" panose="02020603050405020304" pitchFamily="18" charset="0"/>
                <a:cs typeface="Times New Roman" panose="02020603050405020304" pitchFamily="18" charset="0"/>
              </a:rPr>
              <a:t>School of</a:t>
            </a:r>
          </a:p>
          <a:p>
            <a:r>
              <a:rPr lang="en-GB" sz="1800" dirty="0">
                <a:solidFill>
                  <a:schemeClr val="bg1"/>
                </a:solidFill>
                <a:latin typeface="Times New Roman" panose="02020603050405020304" pitchFamily="18" charset="0"/>
                <a:cs typeface="Times New Roman" panose="02020603050405020304" pitchFamily="18" charset="0"/>
              </a:rPr>
              <a:t>Dentistry </a:t>
            </a:r>
          </a:p>
        </p:txBody>
      </p:sp>
      <p:sp>
        <p:nvSpPr>
          <p:cNvPr id="15" name="Title 1"/>
          <p:cNvSpPr>
            <a:spLocks noGrp="1"/>
          </p:cNvSpPr>
          <p:nvPr>
            <p:ph type="title" hasCustomPrompt="1"/>
          </p:nvPr>
        </p:nvSpPr>
        <p:spPr>
          <a:xfrm>
            <a:off x="753020" y="1118761"/>
            <a:ext cx="3932237" cy="820596"/>
          </a:xfrm>
        </p:spPr>
        <p:txBody>
          <a:bodyPr>
            <a:normAutofit/>
          </a:bodyPr>
          <a:lstStyle>
            <a:lvl1pPr>
              <a:defRPr sz="4000">
                <a:solidFill>
                  <a:srgbClr val="3A527D"/>
                </a:solidFill>
                <a:latin typeface="Arial" panose="020B0604020202020204" pitchFamily="34" charset="0"/>
                <a:cs typeface="Arial" panose="020B0604020202020204" pitchFamily="34" charset="0"/>
              </a:defRPr>
            </a:lvl1pPr>
          </a:lstStyle>
          <a:p>
            <a:r>
              <a:rPr lang="en-US" dirty="0"/>
              <a:t>Title</a:t>
            </a:r>
            <a:endParaRPr lang="en-GB" dirty="0"/>
          </a:p>
        </p:txBody>
      </p:sp>
      <p:sp>
        <p:nvSpPr>
          <p:cNvPr id="16" name="Content Placeholder 2"/>
          <p:cNvSpPr>
            <a:spLocks noGrp="1"/>
          </p:cNvSpPr>
          <p:nvPr>
            <p:ph idx="13"/>
          </p:nvPr>
        </p:nvSpPr>
        <p:spPr>
          <a:xfrm>
            <a:off x="753020" y="2054416"/>
            <a:ext cx="3932237" cy="3938439"/>
          </a:xfrm>
        </p:spPr>
        <p:txBody>
          <a:bodyPr>
            <a:normAutofit/>
          </a:bodyPr>
          <a:lstStyle>
            <a:lvl1pPr>
              <a:defRPr sz="2600">
                <a:solidFill>
                  <a:srgbClr val="3A527D"/>
                </a:solidFill>
                <a:latin typeface="Arial" panose="020B0604020202020204" pitchFamily="34" charset="0"/>
                <a:cs typeface="Arial" panose="020B0604020202020204" pitchFamily="34" charset="0"/>
              </a:defRPr>
            </a:lvl1pPr>
            <a:lvl2pPr>
              <a:defRPr sz="2600">
                <a:solidFill>
                  <a:srgbClr val="3A527D"/>
                </a:solidFill>
                <a:latin typeface="Arial" panose="020B0604020202020204" pitchFamily="34" charset="0"/>
                <a:cs typeface="Arial" panose="020B0604020202020204" pitchFamily="34" charset="0"/>
              </a:defRPr>
            </a:lvl2pPr>
            <a:lvl3pPr>
              <a:defRPr sz="2600">
                <a:solidFill>
                  <a:srgbClr val="3A527D"/>
                </a:solidFill>
                <a:latin typeface="Arial" panose="020B0604020202020204" pitchFamily="34" charset="0"/>
                <a:cs typeface="Arial" panose="020B0604020202020204" pitchFamily="34" charset="0"/>
              </a:defRPr>
            </a:lvl3pPr>
            <a:lvl4pPr>
              <a:defRPr sz="2600">
                <a:solidFill>
                  <a:srgbClr val="3A527D"/>
                </a:solidFill>
                <a:latin typeface="Arial" panose="020B0604020202020204" pitchFamily="34" charset="0"/>
                <a:cs typeface="Arial" panose="020B0604020202020204" pitchFamily="34" charset="0"/>
              </a:defRPr>
            </a:lvl4pPr>
            <a:lvl5pPr>
              <a:defRPr sz="2600">
                <a:solidFill>
                  <a:srgbClr val="3A527D"/>
                </a:solidFill>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136809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box">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0A7D11C-F58C-47F7-9155-4BC8804414A9}" type="datetimeFigureOut">
              <a:rPr lang="en-GB" smtClean="0"/>
              <a:t>31/07/2026</a:t>
            </a:fld>
            <a:endParaRPr lang="en-GB" dirty="0"/>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18591B4-4D53-40FE-BF29-AB66DD77985A}" type="slidenum">
              <a:rPr lang="en-GB" smtClean="0"/>
              <a:t>‹#›</a:t>
            </a:fld>
            <a:endParaRPr lang="en-GB"/>
          </a:p>
        </p:txBody>
      </p:sp>
      <p:sp>
        <p:nvSpPr>
          <p:cNvPr id="7" name="Rectangle 6"/>
          <p:cNvSpPr/>
          <p:nvPr userDrawn="1"/>
        </p:nvSpPr>
        <p:spPr>
          <a:xfrm>
            <a:off x="0" y="6413471"/>
            <a:ext cx="12192000" cy="444529"/>
          </a:xfrm>
          <a:prstGeom prst="rect">
            <a:avLst/>
          </a:prstGeom>
          <a:gradFill flip="none" rotWithShape="1">
            <a:gsLst>
              <a:gs pos="100000">
                <a:srgbClr val="009688"/>
              </a:gs>
              <a:gs pos="20000">
                <a:srgbClr val="031F7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0" y="0"/>
            <a:ext cx="12192000" cy="990868"/>
          </a:xfrm>
          <a:prstGeom prst="rect">
            <a:avLst/>
          </a:prstGeom>
          <a:gradFill>
            <a:gsLst>
              <a:gs pos="0">
                <a:srgbClr val="031F73"/>
              </a:gs>
              <a:gs pos="100000">
                <a:srgbClr val="009688"/>
              </a:gs>
              <a:gs pos="20000">
                <a:srgbClr val="00308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3962" y="192677"/>
            <a:ext cx="2240877" cy="576000"/>
          </a:xfrm>
          <a:prstGeom prst="rect">
            <a:avLst/>
          </a:prstGeom>
        </p:spPr>
      </p:pic>
      <p:cxnSp>
        <p:nvCxnSpPr>
          <p:cNvPr id="11" name="Straight Connector 10"/>
          <p:cNvCxnSpPr/>
          <p:nvPr userDrawn="1"/>
        </p:nvCxnSpPr>
        <p:spPr>
          <a:xfrm flipV="1">
            <a:off x="2719140" y="192677"/>
            <a:ext cx="5010" cy="57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2719140" y="157511"/>
            <a:ext cx="1101584" cy="646331"/>
          </a:xfrm>
          <a:prstGeom prst="rect">
            <a:avLst/>
          </a:prstGeom>
          <a:noFill/>
          <a:ln>
            <a:noFill/>
          </a:ln>
        </p:spPr>
        <p:txBody>
          <a:bodyPr wrap="none" rtlCol="0">
            <a:spAutoFit/>
          </a:bodyPr>
          <a:lstStyle/>
          <a:p>
            <a:r>
              <a:rPr lang="en-GB" sz="1800" dirty="0">
                <a:solidFill>
                  <a:schemeClr val="bg1"/>
                </a:solidFill>
                <a:latin typeface="Times New Roman" panose="02020603050405020304" pitchFamily="18" charset="0"/>
                <a:cs typeface="Times New Roman" panose="02020603050405020304" pitchFamily="18" charset="0"/>
              </a:rPr>
              <a:t>School of</a:t>
            </a:r>
          </a:p>
          <a:p>
            <a:r>
              <a:rPr lang="en-GB" sz="1800" dirty="0">
                <a:solidFill>
                  <a:schemeClr val="bg1"/>
                </a:solidFill>
                <a:latin typeface="Times New Roman" panose="02020603050405020304" pitchFamily="18" charset="0"/>
                <a:cs typeface="Times New Roman" panose="02020603050405020304" pitchFamily="18" charset="0"/>
              </a:rPr>
              <a:t>Dentistry </a:t>
            </a:r>
          </a:p>
        </p:txBody>
      </p:sp>
      <p:sp>
        <p:nvSpPr>
          <p:cNvPr id="13" name="Title 1"/>
          <p:cNvSpPr>
            <a:spLocks noGrp="1"/>
          </p:cNvSpPr>
          <p:nvPr>
            <p:ph type="title" hasCustomPrompt="1"/>
          </p:nvPr>
        </p:nvSpPr>
        <p:spPr>
          <a:xfrm>
            <a:off x="753020" y="1118761"/>
            <a:ext cx="10071499" cy="820596"/>
          </a:xfrm>
        </p:spPr>
        <p:txBody>
          <a:bodyPr>
            <a:normAutofit/>
          </a:bodyPr>
          <a:lstStyle>
            <a:lvl1pPr>
              <a:defRPr sz="4000">
                <a:solidFill>
                  <a:srgbClr val="3A527D"/>
                </a:solidFill>
                <a:latin typeface="Arial" panose="020B0604020202020204" pitchFamily="34" charset="0"/>
                <a:cs typeface="Arial" panose="020B0604020202020204" pitchFamily="34" charset="0"/>
              </a:defRPr>
            </a:lvl1pPr>
          </a:lstStyle>
          <a:p>
            <a:r>
              <a:rPr lang="en-US" dirty="0"/>
              <a:t>Title</a:t>
            </a:r>
            <a:endParaRPr lang="en-GB" dirty="0"/>
          </a:p>
        </p:txBody>
      </p:sp>
      <p:sp>
        <p:nvSpPr>
          <p:cNvPr id="14" name="Content Placeholder 2"/>
          <p:cNvSpPr>
            <a:spLocks noGrp="1"/>
          </p:cNvSpPr>
          <p:nvPr>
            <p:ph idx="13"/>
          </p:nvPr>
        </p:nvSpPr>
        <p:spPr>
          <a:xfrm>
            <a:off x="753020" y="2054416"/>
            <a:ext cx="10071499" cy="3938439"/>
          </a:xfrm>
        </p:spPr>
        <p:txBody>
          <a:bodyPr>
            <a:normAutofit/>
          </a:bodyPr>
          <a:lstStyle>
            <a:lvl1pPr>
              <a:defRPr sz="2600">
                <a:solidFill>
                  <a:srgbClr val="3A527D"/>
                </a:solidFill>
                <a:latin typeface="Arial" panose="020B0604020202020204" pitchFamily="34" charset="0"/>
                <a:cs typeface="Arial" panose="020B0604020202020204" pitchFamily="34" charset="0"/>
              </a:defRPr>
            </a:lvl1pPr>
            <a:lvl2pPr>
              <a:defRPr sz="2600">
                <a:solidFill>
                  <a:srgbClr val="3A527D"/>
                </a:solidFill>
                <a:latin typeface="Arial" panose="020B0604020202020204" pitchFamily="34" charset="0"/>
                <a:cs typeface="Arial" panose="020B0604020202020204" pitchFamily="34" charset="0"/>
              </a:defRPr>
            </a:lvl2pPr>
            <a:lvl3pPr>
              <a:defRPr sz="2600">
                <a:solidFill>
                  <a:srgbClr val="3A527D"/>
                </a:solidFill>
                <a:latin typeface="Arial" panose="020B0604020202020204" pitchFamily="34" charset="0"/>
                <a:cs typeface="Arial" panose="020B0604020202020204" pitchFamily="34" charset="0"/>
              </a:defRPr>
            </a:lvl3pPr>
            <a:lvl4pPr>
              <a:defRPr sz="2600">
                <a:solidFill>
                  <a:srgbClr val="3A527D"/>
                </a:solidFill>
                <a:latin typeface="Arial" panose="020B0604020202020204" pitchFamily="34" charset="0"/>
                <a:cs typeface="Arial" panose="020B0604020202020204" pitchFamily="34" charset="0"/>
              </a:defRPr>
            </a:lvl4pPr>
            <a:lvl5pPr>
              <a:defRPr sz="2600">
                <a:solidFill>
                  <a:srgbClr val="3A527D"/>
                </a:solidFill>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429532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0A7D11C-F58C-47F7-9155-4BC8804414A9}" type="datetimeFigureOut">
              <a:rPr lang="en-GB" smtClean="0"/>
              <a:t>31/07/2026</a:t>
            </a:fld>
            <a:endParaRPr lang="en-GB" dirty="0"/>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18591B4-4D53-40FE-BF29-AB66DD77985A}" type="slidenum">
              <a:rPr lang="en-GB" smtClean="0"/>
              <a:t>‹#›</a:t>
            </a:fld>
            <a:endParaRPr lang="en-GB"/>
          </a:p>
        </p:txBody>
      </p:sp>
      <p:sp>
        <p:nvSpPr>
          <p:cNvPr id="8" name="Rectangle 7"/>
          <p:cNvSpPr/>
          <p:nvPr userDrawn="1"/>
        </p:nvSpPr>
        <p:spPr>
          <a:xfrm>
            <a:off x="0" y="6413471"/>
            <a:ext cx="12192000" cy="444529"/>
          </a:xfrm>
          <a:prstGeom prst="rect">
            <a:avLst/>
          </a:prstGeom>
          <a:gradFill flip="none" rotWithShape="1">
            <a:gsLst>
              <a:gs pos="100000">
                <a:srgbClr val="009688"/>
              </a:gs>
              <a:gs pos="20000">
                <a:srgbClr val="031F7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0" y="0"/>
            <a:ext cx="12192000" cy="990868"/>
          </a:xfrm>
          <a:prstGeom prst="rect">
            <a:avLst/>
          </a:prstGeom>
          <a:gradFill>
            <a:gsLst>
              <a:gs pos="0">
                <a:srgbClr val="031F73"/>
              </a:gs>
              <a:gs pos="100000">
                <a:srgbClr val="009688"/>
              </a:gs>
              <a:gs pos="20000">
                <a:srgbClr val="00308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3962" y="192677"/>
            <a:ext cx="2240877" cy="576000"/>
          </a:xfrm>
          <a:prstGeom prst="rect">
            <a:avLst/>
          </a:prstGeom>
        </p:spPr>
      </p:pic>
      <p:cxnSp>
        <p:nvCxnSpPr>
          <p:cNvPr id="12" name="Straight Connector 11"/>
          <p:cNvCxnSpPr/>
          <p:nvPr userDrawn="1"/>
        </p:nvCxnSpPr>
        <p:spPr>
          <a:xfrm flipV="1">
            <a:off x="2719140" y="192677"/>
            <a:ext cx="5010" cy="57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2719140" y="157511"/>
            <a:ext cx="1101584" cy="646331"/>
          </a:xfrm>
          <a:prstGeom prst="rect">
            <a:avLst/>
          </a:prstGeom>
          <a:noFill/>
          <a:ln>
            <a:noFill/>
          </a:ln>
        </p:spPr>
        <p:txBody>
          <a:bodyPr wrap="none" rtlCol="0">
            <a:spAutoFit/>
          </a:bodyPr>
          <a:lstStyle/>
          <a:p>
            <a:r>
              <a:rPr lang="en-GB" sz="1800" dirty="0">
                <a:solidFill>
                  <a:schemeClr val="bg1"/>
                </a:solidFill>
                <a:latin typeface="Times New Roman" panose="02020603050405020304" pitchFamily="18" charset="0"/>
                <a:cs typeface="Times New Roman" panose="02020603050405020304" pitchFamily="18" charset="0"/>
              </a:rPr>
              <a:t>School of</a:t>
            </a:r>
          </a:p>
          <a:p>
            <a:r>
              <a:rPr lang="en-GB" sz="1800" dirty="0">
                <a:solidFill>
                  <a:schemeClr val="bg1"/>
                </a:solidFill>
                <a:latin typeface="Times New Roman" panose="02020603050405020304" pitchFamily="18" charset="0"/>
                <a:cs typeface="Times New Roman" panose="02020603050405020304" pitchFamily="18" charset="0"/>
              </a:rPr>
              <a:t>Dentistry </a:t>
            </a:r>
          </a:p>
        </p:txBody>
      </p:sp>
      <p:sp>
        <p:nvSpPr>
          <p:cNvPr id="14" name="Title 1"/>
          <p:cNvSpPr>
            <a:spLocks noGrp="1"/>
          </p:cNvSpPr>
          <p:nvPr>
            <p:ph type="title" hasCustomPrompt="1"/>
          </p:nvPr>
        </p:nvSpPr>
        <p:spPr>
          <a:xfrm>
            <a:off x="753020" y="1118761"/>
            <a:ext cx="10310396" cy="820596"/>
          </a:xfrm>
        </p:spPr>
        <p:txBody>
          <a:bodyPr>
            <a:normAutofit/>
          </a:bodyPr>
          <a:lstStyle>
            <a:lvl1pPr>
              <a:defRPr sz="4000">
                <a:solidFill>
                  <a:srgbClr val="3A527D"/>
                </a:solidFill>
                <a:latin typeface="Arial" panose="020B0604020202020204" pitchFamily="34" charset="0"/>
                <a:cs typeface="Arial" panose="020B0604020202020204" pitchFamily="34" charset="0"/>
              </a:defRPr>
            </a:lvl1pPr>
          </a:lstStyle>
          <a:p>
            <a:r>
              <a:rPr lang="en-US" dirty="0"/>
              <a:t>Title</a:t>
            </a:r>
            <a:endParaRPr lang="en-GB" dirty="0"/>
          </a:p>
        </p:txBody>
      </p:sp>
      <p:sp>
        <p:nvSpPr>
          <p:cNvPr id="15" name="Content Placeholder 2"/>
          <p:cNvSpPr>
            <a:spLocks noGrp="1"/>
          </p:cNvSpPr>
          <p:nvPr>
            <p:ph idx="13"/>
          </p:nvPr>
        </p:nvSpPr>
        <p:spPr>
          <a:xfrm>
            <a:off x="736544" y="2067250"/>
            <a:ext cx="4823997" cy="4049823"/>
          </a:xfrm>
        </p:spPr>
        <p:txBody>
          <a:bodyPr>
            <a:normAutofit/>
          </a:bodyPr>
          <a:lstStyle>
            <a:lvl1pPr>
              <a:defRPr sz="2600">
                <a:solidFill>
                  <a:srgbClr val="3A527D"/>
                </a:solidFill>
                <a:latin typeface="Arial" panose="020B0604020202020204" pitchFamily="34" charset="0"/>
                <a:cs typeface="Arial" panose="020B0604020202020204" pitchFamily="34" charset="0"/>
              </a:defRPr>
            </a:lvl1pPr>
            <a:lvl2pPr>
              <a:defRPr sz="2600">
                <a:solidFill>
                  <a:srgbClr val="3A527D"/>
                </a:solidFill>
                <a:latin typeface="Arial" panose="020B0604020202020204" pitchFamily="34" charset="0"/>
                <a:cs typeface="Arial" panose="020B0604020202020204" pitchFamily="34" charset="0"/>
              </a:defRPr>
            </a:lvl2pPr>
            <a:lvl3pPr>
              <a:defRPr sz="2600">
                <a:solidFill>
                  <a:srgbClr val="3A527D"/>
                </a:solidFill>
                <a:latin typeface="Arial" panose="020B0604020202020204" pitchFamily="34" charset="0"/>
                <a:cs typeface="Arial" panose="020B0604020202020204" pitchFamily="34" charset="0"/>
              </a:defRPr>
            </a:lvl3pPr>
            <a:lvl4pPr>
              <a:defRPr sz="2600">
                <a:solidFill>
                  <a:srgbClr val="3A527D"/>
                </a:solidFill>
                <a:latin typeface="Arial" panose="020B0604020202020204" pitchFamily="34" charset="0"/>
                <a:cs typeface="Arial" panose="020B0604020202020204" pitchFamily="34" charset="0"/>
              </a:defRPr>
            </a:lvl4pPr>
            <a:lvl5pPr>
              <a:defRPr sz="2600">
                <a:solidFill>
                  <a:srgbClr val="3A527D"/>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16" name="Content Placeholder 2"/>
          <p:cNvSpPr>
            <a:spLocks noGrp="1"/>
          </p:cNvSpPr>
          <p:nvPr>
            <p:ph idx="14"/>
          </p:nvPr>
        </p:nvSpPr>
        <p:spPr>
          <a:xfrm>
            <a:off x="5684107" y="2067250"/>
            <a:ext cx="5379309" cy="4049823"/>
          </a:xfrm>
        </p:spPr>
        <p:txBody>
          <a:bodyPr>
            <a:normAutofit/>
          </a:bodyPr>
          <a:lstStyle>
            <a:lvl1pPr>
              <a:defRPr sz="2600">
                <a:solidFill>
                  <a:srgbClr val="3A527D"/>
                </a:solidFill>
                <a:latin typeface="Arial" panose="020B0604020202020204" pitchFamily="34" charset="0"/>
                <a:cs typeface="Arial" panose="020B0604020202020204" pitchFamily="34" charset="0"/>
              </a:defRPr>
            </a:lvl1pPr>
            <a:lvl2pPr>
              <a:defRPr sz="2600">
                <a:solidFill>
                  <a:srgbClr val="3A527D"/>
                </a:solidFill>
                <a:latin typeface="Arial" panose="020B0604020202020204" pitchFamily="34" charset="0"/>
                <a:cs typeface="Arial" panose="020B0604020202020204" pitchFamily="34" charset="0"/>
              </a:defRPr>
            </a:lvl2pPr>
            <a:lvl3pPr>
              <a:defRPr sz="2600">
                <a:solidFill>
                  <a:srgbClr val="3A527D"/>
                </a:solidFill>
                <a:latin typeface="Arial" panose="020B0604020202020204" pitchFamily="34" charset="0"/>
                <a:cs typeface="Arial" panose="020B0604020202020204" pitchFamily="34" charset="0"/>
              </a:defRPr>
            </a:lvl3pPr>
            <a:lvl4pPr>
              <a:defRPr sz="2600">
                <a:solidFill>
                  <a:srgbClr val="3A527D"/>
                </a:solidFill>
                <a:latin typeface="Arial" panose="020B0604020202020204" pitchFamily="34" charset="0"/>
                <a:cs typeface="Arial" panose="020B0604020202020204" pitchFamily="34" charset="0"/>
              </a:defRPr>
            </a:lvl4pPr>
            <a:lvl5pPr>
              <a:defRPr sz="2600">
                <a:solidFill>
                  <a:srgbClr val="3A527D"/>
                </a:solidFill>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44553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text boxes (with sub heading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0A7D11C-F58C-47F7-9155-4BC8804414A9}" type="datetimeFigureOut">
              <a:rPr lang="en-GB" smtClean="0"/>
              <a:t>31/07/2026</a:t>
            </a:fld>
            <a:endParaRPr lang="en-GB" dirty="0"/>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18591B4-4D53-40FE-BF29-AB66DD77985A}" type="slidenum">
              <a:rPr lang="en-GB" smtClean="0"/>
              <a:t>‹#›</a:t>
            </a:fld>
            <a:endParaRPr lang="en-GB"/>
          </a:p>
        </p:txBody>
      </p:sp>
      <p:sp>
        <p:nvSpPr>
          <p:cNvPr id="6" name="Text Placeholder 2"/>
          <p:cNvSpPr>
            <a:spLocks noGrp="1"/>
          </p:cNvSpPr>
          <p:nvPr>
            <p:ph type="body" idx="1"/>
          </p:nvPr>
        </p:nvSpPr>
        <p:spPr>
          <a:xfrm>
            <a:off x="838200" y="1753104"/>
            <a:ext cx="4944764" cy="823912"/>
          </a:xfrm>
        </p:spPr>
        <p:txBody>
          <a:bodyPr anchor="b"/>
          <a:lstStyle>
            <a:lvl1pPr marL="0" indent="0">
              <a:buNone/>
              <a:defRPr sz="2400" b="1">
                <a:solidFill>
                  <a:srgbClr val="3A527D"/>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Content Placeholder 3"/>
          <p:cNvSpPr>
            <a:spLocks noGrp="1"/>
          </p:cNvSpPr>
          <p:nvPr>
            <p:ph sz="half" idx="2"/>
          </p:nvPr>
        </p:nvSpPr>
        <p:spPr>
          <a:xfrm>
            <a:off x="838201" y="2634163"/>
            <a:ext cx="4944762" cy="3684588"/>
          </a:xfrm>
        </p:spPr>
        <p:txBody>
          <a:bodyPr/>
          <a:lstStyle>
            <a:lvl1pPr>
              <a:defRPr>
                <a:solidFill>
                  <a:srgbClr val="3A527D"/>
                </a:solidFill>
                <a:latin typeface="Arial" panose="020B0604020202020204" pitchFamily="34" charset="0"/>
                <a:cs typeface="Arial" panose="020B0604020202020204" pitchFamily="34" charset="0"/>
              </a:defRPr>
            </a:lvl1pPr>
            <a:lvl2pPr>
              <a:defRPr>
                <a:solidFill>
                  <a:srgbClr val="3A527D"/>
                </a:solidFill>
                <a:latin typeface="Arial" panose="020B0604020202020204" pitchFamily="34" charset="0"/>
                <a:cs typeface="Arial" panose="020B0604020202020204" pitchFamily="34" charset="0"/>
              </a:defRPr>
            </a:lvl2pPr>
            <a:lvl3pPr>
              <a:defRPr>
                <a:solidFill>
                  <a:srgbClr val="3A527D"/>
                </a:solidFill>
                <a:latin typeface="Arial" panose="020B0604020202020204" pitchFamily="34" charset="0"/>
                <a:cs typeface="Arial" panose="020B0604020202020204" pitchFamily="34" charset="0"/>
              </a:defRPr>
            </a:lvl3pPr>
            <a:lvl4pPr>
              <a:defRPr>
                <a:solidFill>
                  <a:srgbClr val="3A527D"/>
                </a:solidFill>
                <a:latin typeface="Arial" panose="020B0604020202020204" pitchFamily="34" charset="0"/>
                <a:cs typeface="Arial" panose="020B0604020202020204" pitchFamily="34" charset="0"/>
              </a:defRPr>
            </a:lvl4pPr>
            <a:lvl5pPr>
              <a:defRPr>
                <a:solidFill>
                  <a:srgbClr val="3A527D"/>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8" name="Text Placeholder 4"/>
          <p:cNvSpPr>
            <a:spLocks noGrp="1"/>
          </p:cNvSpPr>
          <p:nvPr>
            <p:ph type="body" sz="quarter" idx="3"/>
          </p:nvPr>
        </p:nvSpPr>
        <p:spPr>
          <a:xfrm>
            <a:off x="6005384" y="1753104"/>
            <a:ext cx="5143211" cy="808856"/>
          </a:xfrm>
        </p:spPr>
        <p:txBody>
          <a:bodyPr anchor="b"/>
          <a:lstStyle>
            <a:lvl1pPr marL="0" indent="0">
              <a:buNone/>
              <a:defRPr sz="2400" b="1">
                <a:solidFill>
                  <a:srgbClr val="3A527D"/>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5"/>
          <p:cNvSpPr>
            <a:spLocks noGrp="1"/>
          </p:cNvSpPr>
          <p:nvPr>
            <p:ph sz="quarter" idx="4"/>
          </p:nvPr>
        </p:nvSpPr>
        <p:spPr>
          <a:xfrm>
            <a:off x="6005384" y="2624402"/>
            <a:ext cx="5143211" cy="3684588"/>
          </a:xfrm>
        </p:spPr>
        <p:txBody>
          <a:bodyPr/>
          <a:lstStyle>
            <a:lvl1pPr>
              <a:defRPr>
                <a:solidFill>
                  <a:srgbClr val="3A527D"/>
                </a:solidFill>
                <a:latin typeface="Arial" panose="020B0604020202020204" pitchFamily="34" charset="0"/>
                <a:cs typeface="Arial" panose="020B0604020202020204" pitchFamily="34" charset="0"/>
              </a:defRPr>
            </a:lvl1pPr>
            <a:lvl2pPr>
              <a:defRPr>
                <a:solidFill>
                  <a:srgbClr val="3A527D"/>
                </a:solidFill>
                <a:latin typeface="Arial" panose="020B0604020202020204" pitchFamily="34" charset="0"/>
                <a:cs typeface="Arial" panose="020B0604020202020204" pitchFamily="34" charset="0"/>
              </a:defRPr>
            </a:lvl2pPr>
            <a:lvl3pPr>
              <a:defRPr>
                <a:solidFill>
                  <a:srgbClr val="3A527D"/>
                </a:solidFill>
                <a:latin typeface="Arial" panose="020B0604020202020204" pitchFamily="34" charset="0"/>
                <a:cs typeface="Arial" panose="020B0604020202020204" pitchFamily="34" charset="0"/>
              </a:defRPr>
            </a:lvl3pPr>
            <a:lvl4pPr>
              <a:defRPr>
                <a:solidFill>
                  <a:srgbClr val="3A527D"/>
                </a:solidFill>
                <a:latin typeface="Arial" panose="020B0604020202020204" pitchFamily="34" charset="0"/>
                <a:cs typeface="Arial" panose="020B0604020202020204" pitchFamily="34" charset="0"/>
              </a:defRPr>
            </a:lvl4pPr>
            <a:lvl5pPr>
              <a:defRPr>
                <a:solidFill>
                  <a:srgbClr val="3A527D"/>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0" name="Rectangle 9"/>
          <p:cNvSpPr/>
          <p:nvPr userDrawn="1"/>
        </p:nvSpPr>
        <p:spPr>
          <a:xfrm>
            <a:off x="0" y="6413471"/>
            <a:ext cx="12192000" cy="444529"/>
          </a:xfrm>
          <a:prstGeom prst="rect">
            <a:avLst/>
          </a:prstGeom>
          <a:gradFill flip="none" rotWithShape="1">
            <a:gsLst>
              <a:gs pos="100000">
                <a:srgbClr val="009688"/>
              </a:gs>
              <a:gs pos="20000">
                <a:srgbClr val="031F7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userDrawn="1"/>
        </p:nvSpPr>
        <p:spPr>
          <a:xfrm>
            <a:off x="0" y="0"/>
            <a:ext cx="12192000" cy="990868"/>
          </a:xfrm>
          <a:prstGeom prst="rect">
            <a:avLst/>
          </a:prstGeom>
          <a:gradFill>
            <a:gsLst>
              <a:gs pos="0">
                <a:srgbClr val="031F73"/>
              </a:gs>
              <a:gs pos="100000">
                <a:srgbClr val="009688"/>
              </a:gs>
              <a:gs pos="20000">
                <a:srgbClr val="00308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3962" y="192677"/>
            <a:ext cx="2240877" cy="576000"/>
          </a:xfrm>
          <a:prstGeom prst="rect">
            <a:avLst/>
          </a:prstGeom>
        </p:spPr>
      </p:pic>
      <p:cxnSp>
        <p:nvCxnSpPr>
          <p:cNvPr id="14" name="Straight Connector 13"/>
          <p:cNvCxnSpPr/>
          <p:nvPr userDrawn="1"/>
        </p:nvCxnSpPr>
        <p:spPr>
          <a:xfrm flipV="1">
            <a:off x="2719140" y="192677"/>
            <a:ext cx="5010" cy="57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itle 1"/>
          <p:cNvSpPr>
            <a:spLocks noGrp="1"/>
          </p:cNvSpPr>
          <p:nvPr>
            <p:ph type="title" hasCustomPrompt="1"/>
          </p:nvPr>
        </p:nvSpPr>
        <p:spPr>
          <a:xfrm>
            <a:off x="838199" y="1038228"/>
            <a:ext cx="10310396" cy="714876"/>
          </a:xfrm>
        </p:spPr>
        <p:txBody>
          <a:bodyPr>
            <a:normAutofit/>
          </a:bodyPr>
          <a:lstStyle>
            <a:lvl1pPr>
              <a:defRPr sz="4000">
                <a:solidFill>
                  <a:srgbClr val="3A527D"/>
                </a:solidFill>
                <a:latin typeface="Arial" panose="020B0604020202020204" pitchFamily="34" charset="0"/>
                <a:cs typeface="Arial" panose="020B0604020202020204" pitchFamily="34" charset="0"/>
              </a:defRPr>
            </a:lvl1pPr>
          </a:lstStyle>
          <a:p>
            <a:r>
              <a:rPr lang="en-US" dirty="0"/>
              <a:t>Title</a:t>
            </a:r>
            <a:endParaRPr lang="en-GB" dirty="0"/>
          </a:p>
        </p:txBody>
      </p:sp>
      <p:sp>
        <p:nvSpPr>
          <p:cNvPr id="17" name="TextBox 16"/>
          <p:cNvSpPr txBox="1"/>
          <p:nvPr userDrawn="1"/>
        </p:nvSpPr>
        <p:spPr>
          <a:xfrm>
            <a:off x="2719140" y="157511"/>
            <a:ext cx="1101584" cy="646331"/>
          </a:xfrm>
          <a:prstGeom prst="rect">
            <a:avLst/>
          </a:prstGeom>
          <a:noFill/>
          <a:ln>
            <a:noFill/>
          </a:ln>
        </p:spPr>
        <p:txBody>
          <a:bodyPr wrap="none" rtlCol="0">
            <a:spAutoFit/>
          </a:bodyPr>
          <a:lstStyle/>
          <a:p>
            <a:r>
              <a:rPr lang="en-GB" sz="1800" dirty="0">
                <a:solidFill>
                  <a:schemeClr val="bg1"/>
                </a:solidFill>
                <a:latin typeface="Times New Roman" panose="02020603050405020304" pitchFamily="18" charset="0"/>
                <a:cs typeface="Times New Roman" panose="02020603050405020304" pitchFamily="18" charset="0"/>
              </a:rPr>
              <a:t>School of</a:t>
            </a:r>
          </a:p>
          <a:p>
            <a:r>
              <a:rPr lang="en-GB" sz="1800" dirty="0">
                <a:solidFill>
                  <a:schemeClr val="bg1"/>
                </a:solidFill>
                <a:latin typeface="Times New Roman" panose="02020603050405020304" pitchFamily="18" charset="0"/>
                <a:cs typeface="Times New Roman" panose="02020603050405020304" pitchFamily="18" charset="0"/>
              </a:rPr>
              <a:t>Dentistry </a:t>
            </a:r>
          </a:p>
        </p:txBody>
      </p:sp>
    </p:spTree>
    <p:extLst>
      <p:ext uri="{BB962C8B-B14F-4D97-AF65-F5344CB8AC3E}">
        <p14:creationId xmlns:p14="http://schemas.microsoft.com/office/powerpoint/2010/main" val="2346687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ink on top">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0A7D11C-F58C-47F7-9155-4BC8804414A9}" type="datetimeFigureOut">
              <a:rPr lang="en-GB" smtClean="0"/>
              <a:t>31/07/2026</a:t>
            </a:fld>
            <a:endParaRPr lang="en-GB" dirty="0"/>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18591B4-4D53-40FE-BF29-AB66DD77985A}" type="slidenum">
              <a:rPr lang="en-GB" smtClean="0"/>
              <a:t>‹#›</a:t>
            </a:fld>
            <a:endParaRPr lang="en-GB"/>
          </a:p>
        </p:txBody>
      </p:sp>
      <p:sp>
        <p:nvSpPr>
          <p:cNvPr id="7" name="Content Placeholder 2"/>
          <p:cNvSpPr>
            <a:spLocks noGrp="1"/>
          </p:cNvSpPr>
          <p:nvPr>
            <p:ph idx="1"/>
          </p:nvPr>
        </p:nvSpPr>
        <p:spPr>
          <a:xfrm>
            <a:off x="363962" y="2054416"/>
            <a:ext cx="6324600" cy="4264335"/>
          </a:xfrm>
        </p:spPr>
        <p:txBody>
          <a:bodyPr>
            <a:normAutofit/>
          </a:bodyPr>
          <a:lstStyle>
            <a:lvl1pPr>
              <a:defRPr sz="2600">
                <a:solidFill>
                  <a:srgbClr val="3A527D"/>
                </a:solidFill>
                <a:latin typeface="Arial" panose="020B0604020202020204" pitchFamily="34" charset="0"/>
                <a:cs typeface="Arial" panose="020B0604020202020204" pitchFamily="34" charset="0"/>
              </a:defRPr>
            </a:lvl1pPr>
            <a:lvl2pPr>
              <a:defRPr sz="2600">
                <a:solidFill>
                  <a:srgbClr val="3A527D"/>
                </a:solidFill>
                <a:latin typeface="Arial" panose="020B0604020202020204" pitchFamily="34" charset="0"/>
                <a:cs typeface="Arial" panose="020B0604020202020204" pitchFamily="34" charset="0"/>
              </a:defRPr>
            </a:lvl2pPr>
            <a:lvl3pPr>
              <a:defRPr sz="2600">
                <a:solidFill>
                  <a:srgbClr val="3A527D"/>
                </a:solidFill>
                <a:latin typeface="Arial" panose="020B0604020202020204" pitchFamily="34" charset="0"/>
                <a:cs typeface="Arial" panose="020B0604020202020204" pitchFamily="34" charset="0"/>
              </a:defRPr>
            </a:lvl3pPr>
            <a:lvl4pPr>
              <a:defRPr sz="2600">
                <a:solidFill>
                  <a:srgbClr val="3A527D"/>
                </a:solidFill>
                <a:latin typeface="Arial" panose="020B0604020202020204" pitchFamily="34" charset="0"/>
                <a:cs typeface="Arial" panose="020B0604020202020204" pitchFamily="34" charset="0"/>
              </a:defRPr>
            </a:lvl4pPr>
            <a:lvl5pPr>
              <a:defRPr sz="2600">
                <a:solidFill>
                  <a:srgbClr val="3A527D"/>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8" name="Date Placeholder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A7D11C-F58C-47F7-9155-4BC8804414A9}" type="datetimeFigureOut">
              <a:rPr lang="en-GB" smtClean="0"/>
              <a:pPr/>
              <a:t>31/07/2026</a:t>
            </a:fld>
            <a:endParaRPr lang="en-GB"/>
          </a:p>
        </p:txBody>
      </p:sp>
      <p:sp>
        <p:nvSpPr>
          <p:cNvPr id="9" name="Slide Number Placeholder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18591B4-4D53-40FE-BF29-AB66DD77985A}" type="slidenum">
              <a:rPr lang="en-GB" smtClean="0"/>
              <a:pPr/>
              <a:t>‹#›</a:t>
            </a:fld>
            <a:endParaRPr lang="en-GB"/>
          </a:p>
        </p:txBody>
      </p:sp>
      <p:sp>
        <p:nvSpPr>
          <p:cNvPr id="10" name="Rectangle 9"/>
          <p:cNvSpPr/>
          <p:nvPr userDrawn="1"/>
        </p:nvSpPr>
        <p:spPr>
          <a:xfrm>
            <a:off x="0" y="6413471"/>
            <a:ext cx="12192000" cy="444529"/>
          </a:xfrm>
          <a:prstGeom prst="rect">
            <a:avLst/>
          </a:prstGeom>
          <a:gradFill flip="none" rotWithShape="1">
            <a:gsLst>
              <a:gs pos="100000">
                <a:srgbClr val="009688"/>
              </a:gs>
              <a:gs pos="20000">
                <a:srgbClr val="031F7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userDrawn="1"/>
        </p:nvSpPr>
        <p:spPr>
          <a:xfrm>
            <a:off x="0" y="0"/>
            <a:ext cx="12192000" cy="990868"/>
          </a:xfrm>
          <a:prstGeom prst="rect">
            <a:avLst/>
          </a:prstGeom>
          <a:gradFill>
            <a:gsLst>
              <a:gs pos="20000">
                <a:srgbClr val="031F73"/>
              </a:gs>
              <a:gs pos="100000">
                <a:srgbClr val="009688"/>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3962" y="192677"/>
            <a:ext cx="2240877" cy="576000"/>
          </a:xfrm>
          <a:prstGeom prst="rect">
            <a:avLst/>
          </a:prstGeom>
        </p:spPr>
      </p:pic>
      <p:cxnSp>
        <p:nvCxnSpPr>
          <p:cNvPr id="14" name="Straight Connector 13"/>
          <p:cNvCxnSpPr/>
          <p:nvPr userDrawn="1"/>
        </p:nvCxnSpPr>
        <p:spPr>
          <a:xfrm flipV="1">
            <a:off x="2719140" y="192677"/>
            <a:ext cx="5010" cy="57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a:xfrm>
            <a:off x="2719140" y="157511"/>
            <a:ext cx="1094980" cy="646331"/>
          </a:xfrm>
          <a:prstGeom prst="rect">
            <a:avLst/>
          </a:prstGeom>
          <a:noFill/>
          <a:ln>
            <a:noFill/>
          </a:ln>
        </p:spPr>
        <p:txBody>
          <a:bodyPr wrap="square" rtlCol="0">
            <a:spAutoFit/>
          </a:bodyPr>
          <a:lstStyle/>
          <a:p>
            <a:r>
              <a:rPr lang="en-GB" sz="1800" dirty="0">
                <a:solidFill>
                  <a:schemeClr val="bg1"/>
                </a:solidFill>
                <a:latin typeface="Times New Roman" panose="02020603050405020304" pitchFamily="18" charset="0"/>
                <a:cs typeface="Times New Roman" panose="02020603050405020304" pitchFamily="18" charset="0"/>
              </a:rPr>
              <a:t>School of</a:t>
            </a:r>
          </a:p>
          <a:p>
            <a:r>
              <a:rPr lang="en-GB" sz="1800" dirty="0">
                <a:solidFill>
                  <a:schemeClr val="bg1"/>
                </a:solidFill>
                <a:latin typeface="Times New Roman" panose="02020603050405020304" pitchFamily="18" charset="0"/>
                <a:cs typeface="Times New Roman" panose="02020603050405020304" pitchFamily="18" charset="0"/>
              </a:rPr>
              <a:t>Dentistry </a:t>
            </a:r>
          </a:p>
        </p:txBody>
      </p:sp>
      <p:sp>
        <p:nvSpPr>
          <p:cNvPr id="16" name="Title 1"/>
          <p:cNvSpPr>
            <a:spLocks noGrp="1"/>
          </p:cNvSpPr>
          <p:nvPr>
            <p:ph type="title" hasCustomPrompt="1"/>
          </p:nvPr>
        </p:nvSpPr>
        <p:spPr>
          <a:xfrm>
            <a:off x="363962" y="1028466"/>
            <a:ext cx="9308757" cy="959043"/>
          </a:xfrm>
        </p:spPr>
        <p:txBody>
          <a:bodyPr>
            <a:normAutofit/>
          </a:bodyPr>
          <a:lstStyle>
            <a:lvl1pPr>
              <a:defRPr sz="4000">
                <a:solidFill>
                  <a:srgbClr val="3A527D"/>
                </a:solidFill>
                <a:latin typeface="Arial" panose="020B0604020202020204" pitchFamily="34" charset="0"/>
                <a:cs typeface="Arial" panose="020B0604020202020204" pitchFamily="34" charset="0"/>
              </a:defRPr>
            </a:lvl1pPr>
          </a:lstStyle>
          <a:p>
            <a:r>
              <a:rPr lang="en-US" dirty="0"/>
              <a:t>Title</a:t>
            </a:r>
            <a:endParaRPr lang="en-GB" dirty="0"/>
          </a:p>
        </p:txBody>
      </p:sp>
    </p:spTree>
    <p:extLst>
      <p:ext uri="{BB962C8B-B14F-4D97-AF65-F5344CB8AC3E}">
        <p14:creationId xmlns:p14="http://schemas.microsoft.com/office/powerpoint/2010/main" val="741865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 Bottom Bar">
    <p:spTree>
      <p:nvGrpSpPr>
        <p:cNvPr id="1" name=""/>
        <p:cNvGrpSpPr/>
        <p:nvPr/>
      </p:nvGrpSpPr>
      <p:grpSpPr>
        <a:xfrm>
          <a:off x="0" y="0"/>
          <a:ext cx="0" cy="0"/>
          <a:chOff x="0" y="0"/>
          <a:chExt cx="0" cy="0"/>
        </a:xfrm>
      </p:grpSpPr>
      <p:sp>
        <p:nvSpPr>
          <p:cNvPr id="6" name="Rectangle 5"/>
          <p:cNvSpPr/>
          <p:nvPr userDrawn="1"/>
        </p:nvSpPr>
        <p:spPr>
          <a:xfrm>
            <a:off x="0" y="0"/>
            <a:ext cx="12192000" cy="990868"/>
          </a:xfrm>
          <a:prstGeom prst="rect">
            <a:avLst/>
          </a:prstGeom>
          <a:gradFill>
            <a:gsLst>
              <a:gs pos="0">
                <a:srgbClr val="031F73"/>
              </a:gs>
              <a:gs pos="100000">
                <a:srgbClr val="009688"/>
              </a:gs>
              <a:gs pos="20000">
                <a:srgbClr val="003087"/>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3962" y="192677"/>
            <a:ext cx="2240877" cy="576000"/>
          </a:xfrm>
          <a:prstGeom prst="rect">
            <a:avLst/>
          </a:prstGeom>
        </p:spPr>
      </p:pic>
      <p:cxnSp>
        <p:nvCxnSpPr>
          <p:cNvPr id="8" name="Straight Connector 7"/>
          <p:cNvCxnSpPr/>
          <p:nvPr userDrawn="1"/>
        </p:nvCxnSpPr>
        <p:spPr>
          <a:xfrm flipV="1">
            <a:off x="2719140" y="192677"/>
            <a:ext cx="5010" cy="57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2719140" y="157511"/>
            <a:ext cx="1101584" cy="646331"/>
          </a:xfrm>
          <a:prstGeom prst="rect">
            <a:avLst/>
          </a:prstGeom>
          <a:noFill/>
          <a:ln>
            <a:noFill/>
          </a:ln>
        </p:spPr>
        <p:txBody>
          <a:bodyPr wrap="none" rtlCol="0">
            <a:spAutoFit/>
          </a:bodyPr>
          <a:lstStyle/>
          <a:p>
            <a:r>
              <a:rPr lang="en-GB" sz="1800" dirty="0">
                <a:solidFill>
                  <a:schemeClr val="bg1"/>
                </a:solidFill>
                <a:latin typeface="Times New Roman" panose="02020603050405020304" pitchFamily="18" charset="0"/>
                <a:cs typeface="Times New Roman" panose="02020603050405020304" pitchFamily="18" charset="0"/>
              </a:rPr>
              <a:t>School of</a:t>
            </a:r>
          </a:p>
          <a:p>
            <a:r>
              <a:rPr lang="en-GB" sz="1800" dirty="0">
                <a:solidFill>
                  <a:schemeClr val="bg1"/>
                </a:solidFill>
                <a:latin typeface="Times New Roman" panose="02020603050405020304" pitchFamily="18" charset="0"/>
                <a:cs typeface="Times New Roman" panose="02020603050405020304" pitchFamily="18" charset="0"/>
              </a:rPr>
              <a:t>Dentistry </a:t>
            </a:r>
          </a:p>
        </p:txBody>
      </p:sp>
      <p:sp>
        <p:nvSpPr>
          <p:cNvPr id="12" name="Title 1"/>
          <p:cNvSpPr>
            <a:spLocks noGrp="1"/>
          </p:cNvSpPr>
          <p:nvPr>
            <p:ph type="title" hasCustomPrompt="1"/>
          </p:nvPr>
        </p:nvSpPr>
        <p:spPr>
          <a:xfrm>
            <a:off x="363962" y="1028466"/>
            <a:ext cx="9308757" cy="959043"/>
          </a:xfrm>
        </p:spPr>
        <p:txBody>
          <a:bodyPr>
            <a:normAutofit/>
          </a:bodyPr>
          <a:lstStyle>
            <a:lvl1pPr>
              <a:defRPr sz="4000">
                <a:solidFill>
                  <a:srgbClr val="3A527D"/>
                </a:solidFill>
                <a:latin typeface="Arial" panose="020B0604020202020204" pitchFamily="34" charset="0"/>
                <a:cs typeface="Arial" panose="020B0604020202020204" pitchFamily="34" charset="0"/>
              </a:defRPr>
            </a:lvl1pPr>
          </a:lstStyle>
          <a:p>
            <a:r>
              <a:rPr lang="en-US" dirty="0"/>
              <a:t>Title</a:t>
            </a:r>
            <a:endParaRPr lang="en-GB" dirty="0"/>
          </a:p>
        </p:txBody>
      </p:sp>
      <p:sp>
        <p:nvSpPr>
          <p:cNvPr id="13" name="Content Placeholder 2"/>
          <p:cNvSpPr>
            <a:spLocks noGrp="1"/>
          </p:cNvSpPr>
          <p:nvPr>
            <p:ph idx="1"/>
          </p:nvPr>
        </p:nvSpPr>
        <p:spPr>
          <a:xfrm>
            <a:off x="363962" y="2054416"/>
            <a:ext cx="6324600" cy="4264335"/>
          </a:xfrm>
        </p:spPr>
        <p:txBody>
          <a:bodyPr>
            <a:normAutofit/>
          </a:bodyPr>
          <a:lstStyle>
            <a:lvl1pPr>
              <a:defRPr sz="2600">
                <a:solidFill>
                  <a:srgbClr val="3A527D"/>
                </a:solidFill>
                <a:latin typeface="Arial" panose="020B0604020202020204" pitchFamily="34" charset="0"/>
                <a:cs typeface="Arial" panose="020B0604020202020204" pitchFamily="34" charset="0"/>
              </a:defRPr>
            </a:lvl1pPr>
            <a:lvl2pPr>
              <a:defRPr sz="2600">
                <a:solidFill>
                  <a:srgbClr val="3A527D"/>
                </a:solidFill>
                <a:latin typeface="Arial" panose="020B0604020202020204" pitchFamily="34" charset="0"/>
                <a:cs typeface="Arial" panose="020B0604020202020204" pitchFamily="34" charset="0"/>
              </a:defRPr>
            </a:lvl2pPr>
            <a:lvl3pPr>
              <a:defRPr sz="2600">
                <a:solidFill>
                  <a:srgbClr val="3A527D"/>
                </a:solidFill>
                <a:latin typeface="Arial" panose="020B0604020202020204" pitchFamily="34" charset="0"/>
                <a:cs typeface="Arial" panose="020B0604020202020204" pitchFamily="34" charset="0"/>
              </a:defRPr>
            </a:lvl3pPr>
            <a:lvl4pPr>
              <a:defRPr sz="2600">
                <a:solidFill>
                  <a:srgbClr val="3A527D"/>
                </a:solidFill>
                <a:latin typeface="Arial" panose="020B0604020202020204" pitchFamily="34" charset="0"/>
                <a:cs typeface="Arial" panose="020B0604020202020204" pitchFamily="34" charset="0"/>
              </a:defRPr>
            </a:lvl4pPr>
            <a:lvl5pPr>
              <a:defRPr sz="2600">
                <a:solidFill>
                  <a:srgbClr val="3A527D"/>
                </a:solidFill>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990300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A7D11C-F58C-47F7-9155-4BC8804414A9}" type="datetimeFigureOut">
              <a:rPr lang="en-GB" smtClean="0"/>
              <a:t>31/07/2026</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8591B4-4D53-40FE-BF29-AB66DD77985A}" type="slidenum">
              <a:rPr lang="en-GB" smtClean="0"/>
              <a:t>‹#›</a:t>
            </a:fld>
            <a:endParaRPr lang="en-GB"/>
          </a:p>
        </p:txBody>
      </p:sp>
    </p:spTree>
    <p:extLst>
      <p:ext uri="{BB962C8B-B14F-4D97-AF65-F5344CB8AC3E}">
        <p14:creationId xmlns:p14="http://schemas.microsoft.com/office/powerpoint/2010/main" val="1949035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68" r:id="rId4"/>
    <p:sldLayoutId id="2147483666" r:id="rId5"/>
    <p:sldLayoutId id="2147483667" r:id="rId6"/>
    <p:sldLayoutId id="2147483665" r:id="rId7"/>
    <p:sldLayoutId id="2147483670" r:id="rId8"/>
    <p:sldLayoutId id="2147483669" r:id="rId9"/>
    <p:sldLayoutId id="214748366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00000">
              <a:srgbClr val="009688"/>
            </a:gs>
            <a:gs pos="20000">
              <a:srgbClr val="031F73"/>
            </a:gs>
          </a:gsLst>
          <a:lin ang="0" scaled="1"/>
        </a:gradFill>
        <a:effectLst/>
      </p:bgPr>
    </p:bg>
    <p:spTree>
      <p:nvGrpSpPr>
        <p:cNvPr id="1" name=""/>
        <p:cNvGrpSpPr/>
        <p:nvPr/>
      </p:nvGrpSpPr>
      <p:grpSpPr>
        <a:xfrm>
          <a:off x="0" y="0"/>
          <a:ext cx="0" cy="0"/>
          <a:chOff x="0" y="0"/>
          <a:chExt cx="0" cy="0"/>
        </a:xfrm>
      </p:grpSpPr>
      <p:sp>
        <p:nvSpPr>
          <p:cNvPr id="10" name="Title 9"/>
          <p:cNvSpPr>
            <a:spLocks noGrp="1"/>
          </p:cNvSpPr>
          <p:nvPr>
            <p:ph type="ctrTitle"/>
          </p:nvPr>
        </p:nvSpPr>
        <p:spPr>
          <a:xfrm>
            <a:off x="449494" y="1390650"/>
            <a:ext cx="11742506" cy="2578099"/>
          </a:xfrm>
        </p:spPr>
        <p:txBody>
          <a:bodyPr>
            <a:normAutofit fontScale="90000"/>
          </a:bodyPr>
          <a:lstStyle/>
          <a:p>
            <a:pPr algn="l"/>
            <a:r>
              <a:rPr lang="en-GB" sz="4900" dirty="0">
                <a:latin typeface="Helvetica Neue Thin" panose="020B0403020202020204" pitchFamily="34" charset="0"/>
                <a:ea typeface="Helvetica Neue Thin" panose="020B0403020202020204" pitchFamily="34" charset="0"/>
              </a:rPr>
              <a:t>Dental Students' Attitudes Towards Patients with Mental Health Problems and the Role of Stigma-Reduction Interventions: A Systematic Review </a:t>
            </a:r>
            <a:br>
              <a:rPr lang="en-GB" sz="2700" dirty="0">
                <a:latin typeface="Helvetica Neue Thin" panose="020B0403020202020204" pitchFamily="34" charset="0"/>
                <a:ea typeface="Helvetica Neue Thin" panose="020B0403020202020204" pitchFamily="34" charset="0"/>
              </a:rPr>
            </a:br>
            <a:endParaRPr lang="en-GB" sz="3100" dirty="0">
              <a:latin typeface="Helvetica Neue Thin"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19690203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A8F89-A991-58F2-8456-7A9A7ED2354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15A4B35-9F09-AB25-1292-BB0B3786555A}"/>
              </a:ext>
            </a:extLst>
          </p:cNvPr>
          <p:cNvSpPr txBox="1"/>
          <p:nvPr/>
        </p:nvSpPr>
        <p:spPr>
          <a:xfrm>
            <a:off x="-3471620" y="-2572719"/>
            <a:ext cx="184731" cy="369332"/>
          </a:xfrm>
          <a:prstGeom prst="rect">
            <a:avLst/>
          </a:prstGeom>
          <a:noFill/>
        </p:spPr>
        <p:txBody>
          <a:bodyPr wrap="none" rtlCol="0">
            <a:spAutoFit/>
          </a:bodyPr>
          <a:lstStyle/>
          <a:p>
            <a:endParaRPr lang="en-US"/>
          </a:p>
        </p:txBody>
      </p:sp>
      <p:sp>
        <p:nvSpPr>
          <p:cNvPr id="5" name="Rectangle 4">
            <a:extLst>
              <a:ext uri="{FF2B5EF4-FFF2-40B4-BE49-F238E27FC236}">
                <a16:creationId xmlns:a16="http://schemas.microsoft.com/office/drawing/2014/main" id="{03CC7D54-3C6A-2368-BE0F-F5A541C8FDB9}"/>
              </a:ext>
            </a:extLst>
          </p:cNvPr>
          <p:cNvSpPr/>
          <p:nvPr/>
        </p:nvSpPr>
        <p:spPr>
          <a:xfrm>
            <a:off x="0" y="6354563"/>
            <a:ext cx="12192000" cy="6211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55180AE6-FE56-E5C5-3AD3-A9F24B111588}"/>
              </a:ext>
            </a:extLst>
          </p:cNvPr>
          <p:cNvGraphicFramePr/>
          <p:nvPr>
            <p:extLst>
              <p:ext uri="{D42A27DB-BD31-4B8C-83A1-F6EECF244321}">
                <p14:modId xmlns:p14="http://schemas.microsoft.com/office/powerpoint/2010/main" val="23466199"/>
              </p:ext>
            </p:extLst>
          </p:nvPr>
        </p:nvGraphicFramePr>
        <p:xfrm>
          <a:off x="0" y="1773388"/>
          <a:ext cx="12191999" cy="4996754"/>
        </p:xfrm>
        <a:graphic>
          <a:graphicData uri="http://schemas.openxmlformats.org/drawingml/2006/table">
            <a:tbl>
              <a:tblPr/>
              <a:tblGrid>
                <a:gridCol w="1977632">
                  <a:extLst>
                    <a:ext uri="{9D8B030D-6E8A-4147-A177-3AD203B41FA5}">
                      <a16:colId xmlns:a16="http://schemas.microsoft.com/office/drawing/2014/main" val="20000"/>
                    </a:ext>
                  </a:extLst>
                </a:gridCol>
                <a:gridCol w="2466944">
                  <a:extLst>
                    <a:ext uri="{9D8B030D-6E8A-4147-A177-3AD203B41FA5}">
                      <a16:colId xmlns:a16="http://schemas.microsoft.com/office/drawing/2014/main" val="20001"/>
                    </a:ext>
                  </a:extLst>
                </a:gridCol>
                <a:gridCol w="3720802">
                  <a:extLst>
                    <a:ext uri="{9D8B030D-6E8A-4147-A177-3AD203B41FA5}">
                      <a16:colId xmlns:a16="http://schemas.microsoft.com/office/drawing/2014/main" val="20002"/>
                    </a:ext>
                  </a:extLst>
                </a:gridCol>
                <a:gridCol w="4026621">
                  <a:extLst>
                    <a:ext uri="{9D8B030D-6E8A-4147-A177-3AD203B41FA5}">
                      <a16:colId xmlns:a16="http://schemas.microsoft.com/office/drawing/2014/main" val="20003"/>
                    </a:ext>
                  </a:extLst>
                </a:gridCol>
              </a:tblGrid>
              <a:tr h="411672">
                <a:tc>
                  <a:txBody>
                    <a:bodyPr/>
                    <a:lstStyle/>
                    <a:p>
                      <a:pPr algn="ctr"/>
                      <a:r>
                        <a:rPr lang="en-GB" sz="1200" b="1" noProof="0" dirty="0">
                          <a:solidFill>
                            <a:schemeClr val="bg1"/>
                          </a:solidFill>
                          <a:latin typeface="Helvetica Neue"/>
                          <a:ea typeface="Helvetica Neue"/>
                          <a:cs typeface="Helvetica Neue"/>
                        </a:rPr>
                        <a:t>Study Name &amp; Design</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21E73"/>
                    </a:solidFill>
                  </a:tcPr>
                </a:tc>
                <a:tc>
                  <a:txBody>
                    <a:bodyPr/>
                    <a:lstStyle/>
                    <a:p>
                      <a:pPr algn="ctr"/>
                      <a:r>
                        <a:rPr lang="en-GB" sz="1200" b="1" noProof="0" dirty="0">
                          <a:solidFill>
                            <a:schemeClr val="bg1"/>
                          </a:solidFill>
                          <a:latin typeface="Helvetica Neue"/>
                          <a:ea typeface="Helvetica Neue"/>
                          <a:cs typeface="Helvetica Neue"/>
                        </a:rPr>
                        <a:t>Primary Method Used</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21E73"/>
                    </a:solidFill>
                  </a:tcPr>
                </a:tc>
                <a:tc>
                  <a:txBody>
                    <a:bodyPr/>
                    <a:lstStyle/>
                    <a:p>
                      <a:pPr algn="ctr"/>
                      <a:r>
                        <a:rPr lang="en-GB" sz="1200" b="1" noProof="0" dirty="0">
                          <a:solidFill>
                            <a:schemeClr val="bg1"/>
                          </a:solidFill>
                          <a:latin typeface="Helvetica Neue"/>
                          <a:ea typeface="Helvetica Neue"/>
                          <a:cs typeface="Helvetica Neue"/>
                        </a:rPr>
                        <a:t>Primary Results</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21E73"/>
                    </a:solidFill>
                  </a:tcPr>
                </a:tc>
                <a:tc>
                  <a:txBody>
                    <a:bodyPr/>
                    <a:lstStyle/>
                    <a:p>
                      <a:pPr algn="ctr"/>
                      <a:r>
                        <a:rPr lang="en-GB" sz="1200" b="1" noProof="0" dirty="0">
                          <a:solidFill>
                            <a:schemeClr val="bg1"/>
                          </a:solidFill>
                          <a:latin typeface="Helvetica Neue"/>
                          <a:ea typeface="Helvetica Neue"/>
                          <a:cs typeface="Helvetica Neue"/>
                        </a:rPr>
                        <a:t>Primary Conclusion</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21E73"/>
                    </a:solidFill>
                  </a:tcPr>
                </a:tc>
                <a:extLst>
                  <a:ext uri="{0D108BD9-81ED-4DB2-BD59-A6C34878D82A}">
                    <a16:rowId xmlns:a16="http://schemas.microsoft.com/office/drawing/2014/main" val="10000"/>
                  </a:ext>
                </a:extLst>
              </a:tr>
              <a:tr h="337442">
                <a:tc gridSpan="4">
                  <a:txBody>
                    <a:bodyPr/>
                    <a:lstStyle/>
                    <a:p>
                      <a:r>
                        <a:rPr sz="1400" b="1" dirty="0">
                          <a:solidFill>
                            <a:srgbClr val="003087"/>
                          </a:solidFill>
                          <a:latin typeface="Helvetica Neue"/>
                          <a:ea typeface="Helvetica Neue"/>
                          <a:cs typeface="Helvetica Neue"/>
                        </a:rPr>
                        <a:t>Perceptions only (n=9)</a:t>
                      </a:r>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a:p>
                  </a:txBody>
                  <a:tcPr>
                    <a:solidFill>
                      <a:srgbClr val="DDF3EA"/>
                    </a:solidFill>
                  </a:tcPr>
                </a:tc>
                <a:tc hMerge="1">
                  <a:txBody>
                    <a:bodyPr/>
                    <a:lstStyle/>
                    <a:p>
                      <a:endParaRPr/>
                    </a:p>
                  </a:txBody>
                  <a:tcPr>
                    <a:solidFill>
                      <a:srgbClr val="DDF3EA"/>
                    </a:solidFill>
                  </a:tcPr>
                </a:tc>
                <a:tc hMerge="1">
                  <a:txBody>
                    <a:bodyPr/>
                    <a:lstStyle/>
                    <a:p>
                      <a:endParaRPr/>
                    </a:p>
                  </a:txBody>
                  <a:tcPr>
                    <a:solidFill>
                      <a:srgbClr val="DDF3EA"/>
                    </a:solidFill>
                  </a:tcPr>
                </a:tc>
                <a:extLst>
                  <a:ext uri="{0D108BD9-81ED-4DB2-BD59-A6C34878D82A}">
                    <a16:rowId xmlns:a16="http://schemas.microsoft.com/office/drawing/2014/main" val="10001"/>
                  </a:ext>
                </a:extLst>
              </a:tr>
              <a:tr h="471960">
                <a:tc>
                  <a:txBody>
                    <a:bodyPr/>
                    <a:lstStyle/>
                    <a:p>
                      <a:r>
                        <a:rPr sz="1100" b="1" dirty="0">
                          <a:solidFill>
                            <a:srgbClr val="1F2937"/>
                          </a:solidFill>
                          <a:latin typeface="Helvetica Neue"/>
                          <a:ea typeface="Helvetica Neue"/>
                          <a:cs typeface="Helvetica Neue"/>
                        </a:rPr>
                        <a:t>Kumar et al., 2021</a:t>
                      </a:r>
                    </a:p>
                    <a:p>
                      <a:r>
                        <a:rPr sz="1100" b="0" dirty="0">
                          <a:solidFill>
                            <a:srgbClr val="1F2937"/>
                          </a:solidFill>
                          <a:latin typeface="Helvetica Neue"/>
                          <a:ea typeface="Helvetica Neue"/>
                          <a:cs typeface="Helvetica Neue"/>
                        </a:rPr>
                        <a:t>Cross-sectional survey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19-item knowledge and attitude questionnaire</a:t>
                      </a:r>
                      <a:r>
                        <a:rPr lang="en-GB" sz="1100" dirty="0">
                          <a:solidFill>
                            <a:srgbClr val="1F2937"/>
                          </a:solidFill>
                          <a:latin typeface="Helvetica Neue"/>
                          <a:ea typeface="Helvetica Neue"/>
                          <a:cs typeface="Helvetica Neue"/>
                        </a:rPr>
                        <a:t>.</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1F2937"/>
                          </a:solidFill>
                          <a:latin typeface="Helvetica Neue"/>
                          <a:ea typeface="Helvetica Neue"/>
                          <a:cs typeface="Helvetica Neue"/>
                        </a:rPr>
                        <a:t>Positive treatment attitudes; knowledge</a:t>
                      </a:r>
                      <a:r>
                        <a:rPr sz="1100" dirty="0">
                          <a:solidFill>
                            <a:srgbClr val="1F2937"/>
                          </a:solidFill>
                          <a:latin typeface="Helvetica Neue"/>
                          <a:ea typeface="Helvetica Neue"/>
                          <a:cs typeface="Helvetica Neue"/>
                        </a:rPr>
                        <a:t> was limited</a:t>
                      </a:r>
                      <a:r>
                        <a:rPr lang="en-GB" sz="1100" dirty="0">
                          <a:solidFill>
                            <a:srgbClr val="1F2937"/>
                          </a:solidFill>
                          <a:latin typeface="Helvetica Neue"/>
                          <a:ea typeface="Helvetica Neue"/>
                          <a:cs typeface="Helvetica Neue"/>
                        </a:rPr>
                        <a:t>.</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rgbClr val="1F2937"/>
                          </a:solidFill>
                          <a:latin typeface="Helvetica Neue"/>
                          <a:ea typeface="Helvetica Neue"/>
                          <a:cs typeface="Helvetica Neue"/>
                        </a:rPr>
                        <a:t>Recommended teaching of psychosomatic disorders.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71960">
                <a:tc>
                  <a:txBody>
                    <a:bodyPr/>
                    <a:lstStyle/>
                    <a:p>
                      <a:r>
                        <a:rPr sz="1100" b="1" dirty="0">
                          <a:solidFill>
                            <a:srgbClr val="1F2937"/>
                          </a:solidFill>
                          <a:latin typeface="Helvetica Neue"/>
                          <a:ea typeface="Helvetica Neue"/>
                          <a:cs typeface="Helvetica Neue"/>
                        </a:rPr>
                        <a:t>Zechner et al., 2023</a:t>
                      </a:r>
                    </a:p>
                    <a:p>
                      <a:r>
                        <a:rPr sz="1100" b="0" dirty="0">
                          <a:solidFill>
                            <a:srgbClr val="1F2937"/>
                          </a:solidFill>
                          <a:latin typeface="Helvetica Neue"/>
                          <a:ea typeface="Helvetica Neue"/>
                          <a:cs typeface="Helvetica Neue"/>
                        </a:rPr>
                        <a:t>Qualitative survey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1F2937"/>
                          </a:solidFill>
                          <a:latin typeface="Helvetica Neue"/>
                          <a:ea typeface="Helvetica Neue"/>
                          <a:cs typeface="Helvetica Neue"/>
                        </a:rPr>
                        <a:t>6</a:t>
                      </a:r>
                      <a:r>
                        <a:rPr sz="1100" dirty="0">
                          <a:solidFill>
                            <a:srgbClr val="1F2937"/>
                          </a:solidFill>
                          <a:latin typeface="Helvetica Neue"/>
                          <a:ea typeface="Helvetica Neue"/>
                          <a:cs typeface="Helvetica Neue"/>
                        </a:rPr>
                        <a:t> open-ended items; </a:t>
                      </a:r>
                      <a:r>
                        <a:rPr lang="en-GB" sz="1100" dirty="0">
                          <a:solidFill>
                            <a:srgbClr val="1F2937"/>
                          </a:solidFill>
                          <a:latin typeface="Helvetica Neue"/>
                          <a:ea typeface="Helvetica Neue"/>
                          <a:cs typeface="Helvetica Neue"/>
                        </a:rPr>
                        <a:t>qualitative </a:t>
                      </a:r>
                      <a:r>
                        <a:rPr sz="1100" dirty="0">
                          <a:solidFill>
                            <a:srgbClr val="1F2937"/>
                          </a:solidFill>
                          <a:latin typeface="Helvetica Neue"/>
                          <a:ea typeface="Helvetica Neue"/>
                          <a:cs typeface="Helvetica Neue"/>
                        </a:rPr>
                        <a:t>content analysis</a:t>
                      </a:r>
                      <a:r>
                        <a:rPr lang="en-GB" sz="1100" dirty="0">
                          <a:solidFill>
                            <a:srgbClr val="1F2937"/>
                          </a:solidFill>
                          <a:latin typeface="Helvetica Neue"/>
                          <a:ea typeface="Helvetica Neue"/>
                          <a:cs typeface="Helvetica Neue"/>
                        </a:rPr>
                        <a:t>.</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Fear</a:t>
                      </a:r>
                      <a:r>
                        <a:rPr lang="en-GB" sz="1100" dirty="0">
                          <a:solidFill>
                            <a:srgbClr val="1F2937"/>
                          </a:solidFill>
                          <a:latin typeface="Helvetica Neue"/>
                          <a:ea typeface="Helvetica Neue"/>
                          <a:cs typeface="Helvetica Neue"/>
                        </a:rPr>
                        <a:t> of personal harm </a:t>
                      </a:r>
                      <a:r>
                        <a:rPr sz="1100" dirty="0">
                          <a:solidFill>
                            <a:srgbClr val="1F2937"/>
                          </a:solidFill>
                          <a:latin typeface="Helvetica Neue"/>
                          <a:ea typeface="Helvetica Neue"/>
                          <a:cs typeface="Helvetica Neue"/>
                        </a:rPr>
                        <a:t>and </a:t>
                      </a:r>
                      <a:r>
                        <a:rPr lang="en-GB" sz="1100" dirty="0">
                          <a:solidFill>
                            <a:srgbClr val="1F2937"/>
                          </a:solidFill>
                          <a:latin typeface="Helvetica Neue"/>
                          <a:ea typeface="Helvetica Neue"/>
                          <a:cs typeface="Helvetica Neue"/>
                        </a:rPr>
                        <a:t>professional </a:t>
                      </a:r>
                      <a:r>
                        <a:rPr sz="1100" dirty="0">
                          <a:solidFill>
                            <a:srgbClr val="1F2937"/>
                          </a:solidFill>
                          <a:latin typeface="Helvetica Neue"/>
                          <a:ea typeface="Helvetica Neue"/>
                          <a:cs typeface="Helvetica Neue"/>
                        </a:rPr>
                        <a:t>role uncertainty </a:t>
                      </a:r>
                      <a:r>
                        <a:rPr lang="en-GB" sz="1100" dirty="0">
                          <a:solidFill>
                            <a:srgbClr val="1F2937"/>
                          </a:solidFill>
                          <a:latin typeface="Helvetica Neue"/>
                          <a:ea typeface="Helvetica Neue"/>
                          <a:cs typeface="Helvetica Neue"/>
                        </a:rPr>
                        <a:t>was</a:t>
                      </a:r>
                      <a:r>
                        <a:rPr sz="1100" dirty="0">
                          <a:solidFill>
                            <a:srgbClr val="1F2937"/>
                          </a:solidFill>
                          <a:latin typeface="Helvetica Neue"/>
                          <a:ea typeface="Helvetica Neue"/>
                          <a:cs typeface="Helvetica Neue"/>
                        </a:rPr>
                        <a:t> prominent.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solidFill>
                            <a:srgbClr val="1F2937"/>
                          </a:solidFill>
                          <a:latin typeface="Helvetica Neue"/>
                          <a:ea typeface="Helvetica Neue"/>
                          <a:cs typeface="Helvetica Neue"/>
                        </a:rPr>
                        <a:t>Clarification of professional </a:t>
                      </a:r>
                      <a:r>
                        <a:rPr sz="1100" b="1" dirty="0">
                          <a:solidFill>
                            <a:srgbClr val="1F2937"/>
                          </a:solidFill>
                          <a:latin typeface="Helvetica Neue"/>
                          <a:ea typeface="Helvetica Neue"/>
                          <a:cs typeface="Helvetica Neue"/>
                        </a:rPr>
                        <a:t>roles</a:t>
                      </a:r>
                      <a:r>
                        <a:rPr lang="en-GB" sz="1100" b="1" dirty="0">
                          <a:solidFill>
                            <a:srgbClr val="1F2937"/>
                          </a:solidFill>
                          <a:latin typeface="Helvetica Neue"/>
                          <a:ea typeface="Helvetica Neue"/>
                          <a:cs typeface="Helvetica Neue"/>
                        </a:rPr>
                        <a:t> particularly needed</a:t>
                      </a:r>
                      <a:r>
                        <a:rPr sz="1100" b="1" dirty="0">
                          <a:solidFill>
                            <a:srgbClr val="1F2937"/>
                          </a:solidFill>
                          <a:latin typeface="Helvetica Neue"/>
                          <a:ea typeface="Helvetica Neue"/>
                          <a:cs typeface="Helvetica Neue"/>
                        </a:rPr>
                        <a:t> in serious mental illness 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71960">
                <a:tc>
                  <a:txBody>
                    <a:bodyPr/>
                    <a:lstStyle/>
                    <a:p>
                      <a:r>
                        <a:rPr sz="1100" b="1" dirty="0">
                          <a:solidFill>
                            <a:srgbClr val="1F2937"/>
                          </a:solidFill>
                          <a:latin typeface="Helvetica Neue"/>
                          <a:ea typeface="Helvetica Neue"/>
                          <a:cs typeface="Helvetica Neue"/>
                        </a:rPr>
                        <a:t>Malek et al., 2022</a:t>
                      </a:r>
                    </a:p>
                    <a:p>
                      <a:r>
                        <a:rPr sz="1100" b="0" dirty="0">
                          <a:solidFill>
                            <a:srgbClr val="1F2937"/>
                          </a:solidFill>
                          <a:latin typeface="Helvetica Neue"/>
                          <a:ea typeface="Helvetica Neue"/>
                          <a:cs typeface="Helvetica Neue"/>
                        </a:rPr>
                        <a:t>Multicentre survey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Questionnaire</a:t>
                      </a:r>
                      <a:r>
                        <a:rPr lang="en-GB" sz="1100" dirty="0">
                          <a:solidFill>
                            <a:srgbClr val="1F2937"/>
                          </a:solidFill>
                          <a:latin typeface="Helvetica Neue"/>
                          <a:ea typeface="Helvetica Neue"/>
                          <a:cs typeface="Helvetica Neue"/>
                        </a:rPr>
                        <a:t> using Likert scale on</a:t>
                      </a:r>
                      <a:r>
                        <a:rPr sz="1100" dirty="0">
                          <a:solidFill>
                            <a:srgbClr val="1F2937"/>
                          </a:solidFill>
                          <a:latin typeface="Helvetica Neue"/>
                          <a:ea typeface="Helvetica Neue"/>
                          <a:cs typeface="Helvetica Neue"/>
                        </a:rPr>
                        <a:t> perception, attitude and willingness</a:t>
                      </a:r>
                      <a:r>
                        <a:rPr lang="en-GB" sz="1100" dirty="0">
                          <a:solidFill>
                            <a:srgbClr val="1F2937"/>
                          </a:solidFill>
                          <a:latin typeface="Helvetica Neue"/>
                          <a:ea typeface="Helvetica Neue"/>
                          <a:cs typeface="Helvetica Neue"/>
                        </a:rPr>
                        <a:t>.</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Positive attitudes; willingness </a:t>
                      </a:r>
                      <a:r>
                        <a:rPr lang="en-GB" sz="1100" dirty="0">
                          <a:solidFill>
                            <a:srgbClr val="1F2937"/>
                          </a:solidFill>
                          <a:latin typeface="Helvetica Neue"/>
                          <a:ea typeface="Helvetica Neue"/>
                          <a:cs typeface="Helvetica Neue"/>
                        </a:rPr>
                        <a:t>to interact </a:t>
                      </a:r>
                      <a:r>
                        <a:rPr sz="1100" dirty="0">
                          <a:solidFill>
                            <a:srgbClr val="1F2937"/>
                          </a:solidFill>
                          <a:latin typeface="Helvetica Neue"/>
                          <a:ea typeface="Helvetica Neue"/>
                          <a:cs typeface="Helvetica Neue"/>
                        </a:rPr>
                        <a:t>varied by context</a:t>
                      </a:r>
                      <a:r>
                        <a:rPr lang="en-GB" sz="1100" dirty="0">
                          <a:solidFill>
                            <a:srgbClr val="1F2937"/>
                          </a:solidFill>
                          <a:latin typeface="Helvetica Neue"/>
                          <a:ea typeface="Helvetica Neue"/>
                          <a:cs typeface="Helvetica Neue"/>
                        </a:rPr>
                        <a:t> and prior contact.</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b="0" dirty="0">
                          <a:solidFill>
                            <a:srgbClr val="1F2937"/>
                          </a:solidFill>
                          <a:latin typeface="Helvetica Neue"/>
                          <a:ea typeface="Helvetica Neue"/>
                          <a:cs typeface="Helvetica Neue"/>
                        </a:rPr>
                        <a:t>Curriculum should focus on barriers around willingness to interact.</a:t>
                      </a:r>
                      <a:endParaRPr sz="1100" b="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471960">
                <a:tc>
                  <a:txBody>
                    <a:bodyPr/>
                    <a:lstStyle/>
                    <a:p>
                      <a:r>
                        <a:rPr sz="1100" b="1" dirty="0">
                          <a:solidFill>
                            <a:srgbClr val="1F2937"/>
                          </a:solidFill>
                          <a:latin typeface="Helvetica Neue"/>
                          <a:ea typeface="Helvetica Neue"/>
                          <a:cs typeface="Helvetica Neue"/>
                        </a:rPr>
                        <a:t>Lennox et al., 2022</a:t>
                      </a:r>
                    </a:p>
                    <a:p>
                      <a:r>
                        <a:rPr sz="1100" b="0" dirty="0">
                          <a:solidFill>
                            <a:srgbClr val="1F2937"/>
                          </a:solidFill>
                          <a:latin typeface="Helvetica Neue"/>
                          <a:ea typeface="Helvetica Neue"/>
                          <a:cs typeface="Helvetica Neue"/>
                        </a:rPr>
                        <a:t>Cross-sectional survey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Questionnaire on mental health</a:t>
                      </a:r>
                      <a:r>
                        <a:rPr lang="en-GB" sz="1100" dirty="0">
                          <a:solidFill>
                            <a:srgbClr val="1F2937"/>
                          </a:solidFill>
                          <a:latin typeface="Helvetica Neue"/>
                          <a:ea typeface="Helvetica Neue"/>
                          <a:cs typeface="Helvetica Neue"/>
                        </a:rPr>
                        <a:t> using quantitative measures.</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Students </a:t>
                      </a:r>
                      <a:r>
                        <a:rPr lang="en-GB" sz="1100" dirty="0">
                          <a:solidFill>
                            <a:srgbClr val="1F2937"/>
                          </a:solidFill>
                          <a:latin typeface="Helvetica Neue"/>
                          <a:ea typeface="Helvetica Neue"/>
                          <a:cs typeface="Helvetica Neue"/>
                        </a:rPr>
                        <a:t>lacked knowledge on how to manage patients with mental health conditions. </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b="0" dirty="0">
                          <a:solidFill>
                            <a:srgbClr val="1F2937"/>
                          </a:solidFill>
                          <a:latin typeface="Helvetica Neue"/>
                          <a:ea typeface="Helvetica Neue"/>
                          <a:cs typeface="Helvetica Neue"/>
                        </a:rPr>
                        <a:t>Recommendation to use focus groups to reduce stereotypes and improve confidence in</a:t>
                      </a:r>
                      <a:r>
                        <a:rPr sz="1100" b="0" dirty="0">
                          <a:solidFill>
                            <a:srgbClr val="1F2937"/>
                          </a:solidFill>
                          <a:latin typeface="Helvetica Neue"/>
                          <a:ea typeface="Helvetica Neue"/>
                          <a:cs typeface="Helvetica Neue"/>
                        </a:rPr>
                        <a:t> signposting.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471960">
                <a:tc>
                  <a:txBody>
                    <a:bodyPr/>
                    <a:lstStyle/>
                    <a:p>
                      <a:r>
                        <a:rPr sz="1100" b="1" dirty="0">
                          <a:solidFill>
                            <a:srgbClr val="1F2937"/>
                          </a:solidFill>
                          <a:latin typeface="Helvetica Neue"/>
                          <a:ea typeface="Helvetica Neue"/>
                          <a:cs typeface="Helvetica Neue"/>
                        </a:rPr>
                        <a:t>Zechner et al., 2022</a:t>
                      </a:r>
                    </a:p>
                    <a:p>
                      <a:r>
                        <a:rPr sz="1100" b="0" dirty="0">
                          <a:solidFill>
                            <a:srgbClr val="1F2937"/>
                          </a:solidFill>
                          <a:latin typeface="Helvetica Neue"/>
                          <a:ea typeface="Helvetica Neue"/>
                          <a:cs typeface="Helvetica Neue"/>
                        </a:rPr>
                        <a:t>Qualitative survey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1F2937"/>
                          </a:solidFill>
                          <a:latin typeface="Helvetica Neue"/>
                          <a:ea typeface="Helvetica Neue"/>
                          <a:cs typeface="Helvetica Neue"/>
                        </a:rPr>
                        <a:t>5</a:t>
                      </a:r>
                      <a:r>
                        <a:rPr sz="1100" dirty="0">
                          <a:solidFill>
                            <a:srgbClr val="1F2937"/>
                          </a:solidFill>
                          <a:latin typeface="Helvetica Neue"/>
                          <a:ea typeface="Helvetica Neue"/>
                          <a:cs typeface="Helvetica Neue"/>
                        </a:rPr>
                        <a:t> open-ended items; </a:t>
                      </a:r>
                      <a:r>
                        <a:rPr lang="en-GB" sz="1100" dirty="0">
                          <a:solidFill>
                            <a:srgbClr val="1F2937"/>
                          </a:solidFill>
                          <a:latin typeface="Helvetica Neue"/>
                          <a:ea typeface="Helvetica Neue"/>
                          <a:cs typeface="Helvetica Neue"/>
                        </a:rPr>
                        <a:t>qualitative </a:t>
                      </a:r>
                      <a:r>
                        <a:rPr sz="1100" dirty="0">
                          <a:solidFill>
                            <a:srgbClr val="1F2937"/>
                          </a:solidFill>
                          <a:latin typeface="Helvetica Neue"/>
                          <a:ea typeface="Helvetica Neue"/>
                          <a:cs typeface="Helvetica Neue"/>
                        </a:rPr>
                        <a:t>content analysis</a:t>
                      </a:r>
                      <a:r>
                        <a:rPr lang="en-GB" sz="1100" dirty="0">
                          <a:solidFill>
                            <a:srgbClr val="1F2937"/>
                          </a:solidFill>
                          <a:latin typeface="Helvetica Neue"/>
                          <a:ea typeface="Helvetica Neue"/>
                          <a:cs typeface="Helvetica Neue"/>
                        </a:rPr>
                        <a:t>.</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Gaps in </a:t>
                      </a:r>
                      <a:r>
                        <a:rPr lang="en-GB" sz="1100" dirty="0">
                          <a:solidFill>
                            <a:srgbClr val="1F2937"/>
                          </a:solidFill>
                          <a:latin typeface="Helvetica Neue"/>
                          <a:ea typeface="Helvetica Neue"/>
                          <a:cs typeface="Helvetica Neue"/>
                        </a:rPr>
                        <a:t>mental health </a:t>
                      </a:r>
                      <a:r>
                        <a:rPr sz="1100" dirty="0">
                          <a:solidFill>
                            <a:srgbClr val="1F2937"/>
                          </a:solidFill>
                          <a:latin typeface="Helvetica Neue"/>
                          <a:ea typeface="Helvetica Neue"/>
                          <a:cs typeface="Helvetica Neue"/>
                        </a:rPr>
                        <a:t>literacy, communication</a:t>
                      </a:r>
                      <a:r>
                        <a:rPr lang="en-GB" sz="1100" dirty="0">
                          <a:solidFill>
                            <a:srgbClr val="1F2937"/>
                          </a:solidFill>
                          <a:latin typeface="Helvetica Neue"/>
                          <a:ea typeface="Helvetica Neue"/>
                          <a:cs typeface="Helvetica Neue"/>
                        </a:rPr>
                        <a:t> skills</a:t>
                      </a:r>
                      <a:r>
                        <a:rPr sz="1100" dirty="0">
                          <a:solidFill>
                            <a:srgbClr val="1F2937"/>
                          </a:solidFill>
                          <a:latin typeface="Helvetica Neue"/>
                          <a:ea typeface="Helvetica Neue"/>
                          <a:cs typeface="Helvetica Neue"/>
                        </a:rPr>
                        <a:t>,</a:t>
                      </a:r>
                      <a:r>
                        <a:rPr lang="en-GB" sz="1100" dirty="0">
                          <a:solidFill>
                            <a:srgbClr val="1F2937"/>
                          </a:solidFill>
                          <a:latin typeface="Helvetica Neue"/>
                          <a:ea typeface="Helvetica Neue"/>
                          <a:cs typeface="Helvetica Neue"/>
                        </a:rPr>
                        <a:t> referral skills and general</a:t>
                      </a:r>
                      <a:r>
                        <a:rPr sz="1100" dirty="0">
                          <a:solidFill>
                            <a:srgbClr val="1F2937"/>
                          </a:solidFill>
                          <a:latin typeface="Helvetica Neue"/>
                          <a:ea typeface="Helvetica Neue"/>
                          <a:cs typeface="Helvetica Neue"/>
                        </a:rPr>
                        <a:t> </a:t>
                      </a:r>
                      <a:r>
                        <a:rPr lang="en-GB" sz="1100" dirty="0">
                          <a:solidFill>
                            <a:srgbClr val="1F2937"/>
                          </a:solidFill>
                          <a:latin typeface="Helvetica Neue"/>
                          <a:ea typeface="Helvetica Neue"/>
                          <a:cs typeface="Helvetica Neue"/>
                        </a:rPr>
                        <a:t>anxiety due to lack of training.</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b="0" dirty="0">
                          <a:solidFill>
                            <a:srgbClr val="1F2937"/>
                          </a:solidFill>
                          <a:latin typeface="Helvetica Neue"/>
                          <a:ea typeface="Helvetica Neue"/>
                          <a:cs typeface="Helvetica Neue"/>
                        </a:rPr>
                        <a:t>Need for educational interventions to challenge the stigma and beliefs that these patients are dangerous.</a:t>
                      </a:r>
                      <a:endParaRPr sz="1100" b="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471960">
                <a:tc>
                  <a:txBody>
                    <a:bodyPr/>
                    <a:lstStyle/>
                    <a:p>
                      <a:r>
                        <a:rPr sz="1100" b="1" dirty="0">
                          <a:solidFill>
                            <a:srgbClr val="1F2937"/>
                          </a:solidFill>
                          <a:latin typeface="Helvetica Neue"/>
                          <a:ea typeface="Helvetica Neue"/>
                          <a:cs typeface="Helvetica Neue"/>
                        </a:rPr>
                        <a:t>Mubayrik et al., 2021</a:t>
                      </a:r>
                    </a:p>
                    <a:p>
                      <a:r>
                        <a:rPr sz="1100" b="0" dirty="0">
                          <a:solidFill>
                            <a:srgbClr val="1F2937"/>
                          </a:solidFill>
                          <a:latin typeface="Helvetica Neue"/>
                          <a:ea typeface="Helvetica Neue"/>
                          <a:cs typeface="Helvetica Neue"/>
                        </a:rPr>
                        <a:t>Cross-sectional survey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21-item</a:t>
                      </a:r>
                      <a:r>
                        <a:rPr lang="en-GB" sz="1100" dirty="0">
                          <a:solidFill>
                            <a:srgbClr val="1F2937"/>
                          </a:solidFill>
                          <a:latin typeface="Helvetica Neue"/>
                          <a:ea typeface="Helvetica Neue"/>
                          <a:cs typeface="Helvetica Neue"/>
                        </a:rPr>
                        <a:t> Likert scale survey on</a:t>
                      </a:r>
                      <a:r>
                        <a:rPr sz="1100" dirty="0">
                          <a:solidFill>
                            <a:srgbClr val="1F2937"/>
                          </a:solidFill>
                          <a:latin typeface="Helvetica Neue"/>
                          <a:ea typeface="Helvetica Neue"/>
                          <a:cs typeface="Helvetica Neue"/>
                        </a:rPr>
                        <a:t> knowledge</a:t>
                      </a:r>
                      <a:r>
                        <a:rPr lang="en-GB" sz="1100" dirty="0">
                          <a:solidFill>
                            <a:srgbClr val="1F2937"/>
                          </a:solidFill>
                          <a:latin typeface="Helvetica Neue"/>
                          <a:ea typeface="Helvetica Neue"/>
                          <a:cs typeface="Helvetica Neue"/>
                        </a:rPr>
                        <a:t>, attitudes and </a:t>
                      </a:r>
                      <a:r>
                        <a:rPr sz="1100" dirty="0">
                          <a:solidFill>
                            <a:srgbClr val="1F2937"/>
                          </a:solidFill>
                          <a:latin typeface="Helvetica Neue"/>
                          <a:ea typeface="Helvetica Neue"/>
                          <a:cs typeface="Helvetica Neue"/>
                        </a:rPr>
                        <a:t>stigma</a:t>
                      </a:r>
                      <a:r>
                        <a:rPr lang="en-GB" sz="1100" dirty="0">
                          <a:solidFill>
                            <a:srgbClr val="1F2937"/>
                          </a:solidFill>
                          <a:latin typeface="Helvetica Neue"/>
                          <a:ea typeface="Helvetica Neue"/>
                          <a:cs typeface="Helvetica Neue"/>
                        </a:rPr>
                        <a:t>.</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1F2937"/>
                          </a:solidFill>
                          <a:latin typeface="Helvetica Neue"/>
                          <a:ea typeface="Helvetica Neue"/>
                          <a:cs typeface="Helvetica Neue"/>
                        </a:rPr>
                        <a:t>Positive</a:t>
                      </a:r>
                      <a:r>
                        <a:rPr sz="1100" dirty="0">
                          <a:solidFill>
                            <a:srgbClr val="1F2937"/>
                          </a:solidFill>
                          <a:latin typeface="Helvetica Neue"/>
                          <a:ea typeface="Helvetica Neue"/>
                          <a:cs typeface="Helvetica Neue"/>
                        </a:rPr>
                        <a:t> views coexisted with </a:t>
                      </a:r>
                      <a:r>
                        <a:rPr lang="en-GB" sz="1100" noProof="0" dirty="0">
                          <a:solidFill>
                            <a:srgbClr val="1F2937"/>
                          </a:solidFill>
                          <a:latin typeface="Helvetica Neue"/>
                          <a:ea typeface="Helvetica Neue"/>
                          <a:cs typeface="Helvetica Neue"/>
                        </a:rPr>
                        <a:t>stigmatising</a:t>
                      </a:r>
                      <a:r>
                        <a:rPr sz="1100" dirty="0">
                          <a:solidFill>
                            <a:srgbClr val="1F2937"/>
                          </a:solidFill>
                          <a:latin typeface="Helvetica Neue"/>
                          <a:ea typeface="Helvetica Neue"/>
                          <a:cs typeface="Helvetica Neue"/>
                        </a:rPr>
                        <a:t> beliefs.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b="0" dirty="0">
                          <a:solidFill>
                            <a:srgbClr val="1F2937"/>
                          </a:solidFill>
                          <a:latin typeface="Helvetica Neue"/>
                          <a:ea typeface="Helvetica Neue"/>
                          <a:cs typeface="Helvetica Neue"/>
                        </a:rPr>
                        <a:t>Mixed attitudes indicate a need to reinforce</a:t>
                      </a:r>
                      <a:r>
                        <a:rPr sz="1100" b="0" dirty="0">
                          <a:solidFill>
                            <a:srgbClr val="1F2937"/>
                          </a:solidFill>
                          <a:latin typeface="Helvetica Neue"/>
                          <a:ea typeface="Helvetica Neue"/>
                          <a:cs typeface="Helvetica Neue"/>
                        </a:rPr>
                        <a:t> knowledge and actively counter stigma.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471960">
                <a:tc>
                  <a:txBody>
                    <a:bodyPr/>
                    <a:lstStyle/>
                    <a:p>
                      <a:r>
                        <a:rPr sz="1100" b="1" dirty="0">
                          <a:solidFill>
                            <a:srgbClr val="1F2937"/>
                          </a:solidFill>
                          <a:latin typeface="Helvetica Neue"/>
                          <a:ea typeface="Helvetica Neue"/>
                          <a:cs typeface="Helvetica Neue"/>
                        </a:rPr>
                        <a:t>Madhan et al., 2012</a:t>
                      </a:r>
                    </a:p>
                    <a:p>
                      <a:r>
                        <a:rPr sz="1100" b="0" dirty="0">
                          <a:solidFill>
                            <a:srgbClr val="1F2937"/>
                          </a:solidFill>
                          <a:latin typeface="Helvetica Neue"/>
                          <a:ea typeface="Helvetica Neue"/>
                          <a:cs typeface="Helvetica Neue"/>
                        </a:rPr>
                        <a:t>Cross-sectional survey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Medical Condition Regard Scale</a:t>
                      </a:r>
                      <a:r>
                        <a:rPr lang="en-GB" sz="1100" dirty="0">
                          <a:solidFill>
                            <a:srgbClr val="1F2937"/>
                          </a:solidFill>
                          <a:latin typeface="Helvetica Neue"/>
                          <a:ea typeface="Helvetica Neue"/>
                          <a:cs typeface="Helvetica Neue"/>
                        </a:rPr>
                        <a:t>, a validated Likert scale tool.</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1F2937"/>
                          </a:solidFill>
                          <a:latin typeface="Helvetica Neue"/>
                          <a:ea typeface="Helvetica Neue"/>
                          <a:cs typeface="Helvetica Neue"/>
                        </a:rPr>
                        <a:t>Positive attitudes but condition-dependant; statistically significant decrease in positive regard during degree.</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b="0" dirty="0">
                          <a:solidFill>
                            <a:srgbClr val="1F2937"/>
                          </a:solidFill>
                          <a:latin typeface="Helvetica Neue"/>
                          <a:ea typeface="Helvetica Neue"/>
                          <a:cs typeface="Helvetica Neue"/>
                        </a:rPr>
                        <a:t>Interdisciplinary approach recommended to maintain positive attitudes as students progress to clinical years.</a:t>
                      </a:r>
                      <a:endParaRPr sz="1100" b="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471960">
                <a:tc>
                  <a:txBody>
                    <a:bodyPr/>
                    <a:lstStyle/>
                    <a:p>
                      <a:r>
                        <a:rPr sz="1100" b="1" dirty="0">
                          <a:solidFill>
                            <a:srgbClr val="1F2937"/>
                          </a:solidFill>
                          <a:latin typeface="Helvetica Neue"/>
                          <a:ea typeface="Helvetica Neue"/>
                          <a:cs typeface="Helvetica Neue"/>
                        </a:rPr>
                        <a:t>Kuthy et al., 2005</a:t>
                      </a:r>
                    </a:p>
                    <a:p>
                      <a:r>
                        <a:rPr sz="1100" b="0" dirty="0">
                          <a:solidFill>
                            <a:srgbClr val="1F2937"/>
                          </a:solidFill>
                          <a:latin typeface="Helvetica Neue"/>
                          <a:ea typeface="Helvetica Neue"/>
                          <a:cs typeface="Helvetica Neue"/>
                        </a:rPr>
                        <a:t>Cross-sectional survey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1F2937"/>
                          </a:solidFill>
                          <a:latin typeface="Helvetica Neue"/>
                          <a:ea typeface="Helvetica Neue"/>
                          <a:cs typeface="Helvetica Neue"/>
                        </a:rPr>
                        <a:t>Questionnaire on comfort </a:t>
                      </a:r>
                      <a:r>
                        <a:rPr sz="1100" dirty="0">
                          <a:solidFill>
                            <a:srgbClr val="1F2937"/>
                          </a:solidFill>
                          <a:latin typeface="Helvetica Neue"/>
                          <a:ea typeface="Helvetica Neue"/>
                          <a:cs typeface="Helvetica Neue"/>
                        </a:rPr>
                        <a:t>an</a:t>
                      </a:r>
                      <a:r>
                        <a:rPr lang="en-GB" sz="1100" dirty="0">
                          <a:solidFill>
                            <a:srgbClr val="1F2937"/>
                          </a:solidFill>
                          <a:latin typeface="Helvetica Neue"/>
                          <a:ea typeface="Helvetica Neue"/>
                          <a:cs typeface="Helvetica Neue"/>
                        </a:rPr>
                        <a:t>d</a:t>
                      </a:r>
                      <a:r>
                        <a:rPr sz="1100" dirty="0">
                          <a:solidFill>
                            <a:srgbClr val="1F2937"/>
                          </a:solidFill>
                          <a:latin typeface="Helvetica Neue"/>
                          <a:ea typeface="Helvetica Neue"/>
                          <a:cs typeface="Helvetica Neue"/>
                        </a:rPr>
                        <a:t> future-willingness</a:t>
                      </a:r>
                      <a:r>
                        <a:rPr lang="en-GB" sz="1100" dirty="0">
                          <a:solidFill>
                            <a:srgbClr val="1F2937"/>
                          </a:solidFill>
                          <a:latin typeface="Helvetica Neue"/>
                          <a:ea typeface="Helvetica Neue"/>
                          <a:cs typeface="Helvetica Neue"/>
                        </a:rPr>
                        <a:t> to provide care.</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Comfort </a:t>
                      </a:r>
                      <a:r>
                        <a:rPr lang="en-GB" sz="1100" dirty="0">
                          <a:solidFill>
                            <a:srgbClr val="1F2937"/>
                          </a:solidFill>
                          <a:latin typeface="Helvetica Neue"/>
                          <a:ea typeface="Helvetica Neue"/>
                          <a:cs typeface="Helvetica Neue"/>
                        </a:rPr>
                        <a:t>to treat levels </a:t>
                      </a:r>
                      <a:r>
                        <a:rPr sz="1100" dirty="0">
                          <a:solidFill>
                            <a:srgbClr val="1F2937"/>
                          </a:solidFill>
                          <a:latin typeface="Helvetica Neue"/>
                          <a:ea typeface="Helvetica Neue"/>
                          <a:cs typeface="Helvetica Neue"/>
                        </a:rPr>
                        <a:t>varied</a:t>
                      </a:r>
                      <a:r>
                        <a:rPr lang="en-GB" sz="1100" dirty="0">
                          <a:solidFill>
                            <a:srgbClr val="1F2937"/>
                          </a:solidFill>
                          <a:latin typeface="Helvetica Neue"/>
                          <a:ea typeface="Helvetica Neue"/>
                          <a:cs typeface="Helvetica Neue"/>
                        </a:rPr>
                        <a:t> significantly</a:t>
                      </a:r>
                      <a:r>
                        <a:rPr sz="1100" dirty="0">
                          <a:solidFill>
                            <a:srgbClr val="1F2937"/>
                          </a:solidFill>
                          <a:latin typeface="Helvetica Neue"/>
                          <a:ea typeface="Helvetica Neue"/>
                          <a:cs typeface="Helvetica Neue"/>
                        </a:rPr>
                        <a:t>; fewer than 60% would treat vulnerable groups</a:t>
                      </a:r>
                      <a:r>
                        <a:rPr lang="en-GB" sz="1100" dirty="0">
                          <a:solidFill>
                            <a:srgbClr val="1F2937"/>
                          </a:solidFill>
                          <a:latin typeface="Helvetica Neue"/>
                          <a:ea typeface="Helvetica Neue"/>
                          <a:cs typeface="Helvetica Neue"/>
                        </a:rPr>
                        <a:t> in future practice</a:t>
                      </a:r>
                      <a:r>
                        <a:rPr sz="1100" dirty="0">
                          <a:solidFill>
                            <a:srgbClr val="1F2937"/>
                          </a:solidFill>
                          <a:latin typeface="Helvetica Neue"/>
                          <a:ea typeface="Helvetica Neue"/>
                          <a:cs typeface="Helvetica Neue"/>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b="0" dirty="0">
                          <a:solidFill>
                            <a:srgbClr val="1F2937"/>
                          </a:solidFill>
                          <a:latin typeface="Helvetica Neue"/>
                          <a:ea typeface="Helvetica Neue"/>
                          <a:cs typeface="Helvetica Neue"/>
                        </a:rPr>
                        <a:t>Clinical exposure may improve </a:t>
                      </a:r>
                      <a:r>
                        <a:rPr lang="en-GB" sz="1100" b="0" dirty="0">
                          <a:solidFill>
                            <a:srgbClr val="1F2937"/>
                          </a:solidFill>
                          <a:latin typeface="Helvetica Neue"/>
                          <a:ea typeface="Helvetica Neue"/>
                          <a:cs typeface="Helvetica Neue"/>
                        </a:rPr>
                        <a:t>attitudes and </a:t>
                      </a:r>
                      <a:r>
                        <a:rPr sz="1100" b="0" dirty="0">
                          <a:solidFill>
                            <a:srgbClr val="1F2937"/>
                          </a:solidFill>
                          <a:latin typeface="Helvetica Neue"/>
                          <a:ea typeface="Helvetica Neue"/>
                          <a:cs typeface="Helvetica Neue"/>
                        </a:rPr>
                        <a:t>willingness to treat.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471960">
                <a:tc>
                  <a:txBody>
                    <a:bodyPr/>
                    <a:lstStyle/>
                    <a:p>
                      <a:r>
                        <a:rPr lang="en-GB" sz="1100" b="1" dirty="0">
                          <a:solidFill>
                            <a:srgbClr val="1F2937"/>
                          </a:solidFill>
                          <a:latin typeface="Helvetica Neue"/>
                          <a:ea typeface="Helvetica Neue"/>
                          <a:cs typeface="Helvetica Neue"/>
                        </a:rPr>
                        <a:t>Jung-Eun </a:t>
                      </a:r>
                      <a:r>
                        <a:rPr sz="1100" b="1" dirty="0">
                          <a:solidFill>
                            <a:srgbClr val="1F2937"/>
                          </a:solidFill>
                          <a:latin typeface="Helvetica Neue"/>
                          <a:ea typeface="Helvetica Neue"/>
                          <a:cs typeface="Helvetica Neue"/>
                        </a:rPr>
                        <a:t>Ha et al., 2016</a:t>
                      </a:r>
                    </a:p>
                    <a:p>
                      <a:r>
                        <a:rPr sz="1100" b="0" dirty="0">
                          <a:solidFill>
                            <a:srgbClr val="1F2937"/>
                          </a:solidFill>
                          <a:latin typeface="Helvetica Neue"/>
                          <a:ea typeface="Helvetica Neue"/>
                          <a:cs typeface="Helvetica Neue"/>
                        </a:rPr>
                        <a:t>Cross-sectional survey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38-item </a:t>
                      </a:r>
                      <a:r>
                        <a:rPr lang="en-GB" sz="1100" dirty="0">
                          <a:solidFill>
                            <a:srgbClr val="1F2937"/>
                          </a:solidFill>
                          <a:latin typeface="Helvetica Neue"/>
                          <a:ea typeface="Helvetica Neue"/>
                          <a:cs typeface="Helvetica Neue"/>
                        </a:rPr>
                        <a:t>questionnaire on </a:t>
                      </a:r>
                      <a:r>
                        <a:rPr sz="1100" dirty="0">
                          <a:solidFill>
                            <a:srgbClr val="1F2937"/>
                          </a:solidFill>
                          <a:latin typeface="Helvetica Neue"/>
                          <a:ea typeface="Helvetica Neue"/>
                          <a:cs typeface="Helvetica Neue"/>
                        </a:rPr>
                        <a:t>knowledge, perception and attitude</a:t>
                      </a:r>
                      <a:r>
                        <a:rPr lang="en-GB" sz="1100" dirty="0">
                          <a:solidFill>
                            <a:srgbClr val="1F2937"/>
                          </a:solidFill>
                          <a:latin typeface="Helvetica Neue"/>
                          <a:ea typeface="Helvetica Neue"/>
                          <a:cs typeface="Helvetica Neue"/>
                        </a:rPr>
                        <a:t>.</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Education or prior contact linked to more positive attitudes.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b="0" dirty="0">
                          <a:solidFill>
                            <a:srgbClr val="1F2937"/>
                          </a:solidFill>
                          <a:latin typeface="Helvetica Neue"/>
                          <a:ea typeface="Helvetica Neue"/>
                          <a:cs typeface="Helvetica Neue"/>
                        </a:rPr>
                        <a:t>Strengthen clinical exposure to these patients to improve student attitudes.</a:t>
                      </a:r>
                      <a:endParaRPr sz="1100" b="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bl>
          </a:graphicData>
        </a:graphic>
      </p:graphicFrame>
      <p:sp>
        <p:nvSpPr>
          <p:cNvPr id="2" name="Title 9">
            <a:extLst>
              <a:ext uri="{FF2B5EF4-FFF2-40B4-BE49-F238E27FC236}">
                <a16:creationId xmlns:a16="http://schemas.microsoft.com/office/drawing/2014/main" id="{9C929E58-FFC0-CECC-048F-8273E88B33BC}"/>
              </a:ext>
            </a:extLst>
          </p:cNvPr>
          <p:cNvSpPr txBox="1">
            <a:spLocks/>
          </p:cNvSpPr>
          <p:nvPr/>
        </p:nvSpPr>
        <p:spPr>
          <a:xfrm>
            <a:off x="4116390" y="940385"/>
            <a:ext cx="3959220" cy="92800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rgbClr val="3A527D"/>
                </a:solidFill>
                <a:latin typeface="Arial" panose="020B0604020202020204" pitchFamily="34" charset="0"/>
                <a:ea typeface="+mj-ea"/>
                <a:cs typeface="Arial" panose="020B0604020202020204" pitchFamily="34" charset="0"/>
              </a:defRPr>
            </a:lvl1pPr>
          </a:lstStyle>
          <a:p>
            <a:pPr algn="ctr"/>
            <a:r>
              <a:rPr lang="en-GB" sz="4100" dirty="0">
                <a:latin typeface="Helvetica Neue Thin" panose="020B0403020202020204" pitchFamily="34" charset="0"/>
                <a:ea typeface="Helvetica Neue Thin" panose="020B0403020202020204" pitchFamily="34" charset="0"/>
              </a:rPr>
              <a:t>Results</a:t>
            </a:r>
            <a:endParaRPr lang="en-GB" sz="2400" dirty="0">
              <a:latin typeface="Helvetica Neue Thin"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2910289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4EC9B-65B2-CC62-F10D-1A1EFF06CBA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FB472CB-392E-A7C7-92F6-C063F44FD87F}"/>
              </a:ext>
            </a:extLst>
          </p:cNvPr>
          <p:cNvSpPr txBox="1"/>
          <p:nvPr/>
        </p:nvSpPr>
        <p:spPr>
          <a:xfrm>
            <a:off x="-3471620" y="-2572719"/>
            <a:ext cx="184731" cy="369332"/>
          </a:xfrm>
          <a:prstGeom prst="rect">
            <a:avLst/>
          </a:prstGeom>
          <a:noFill/>
        </p:spPr>
        <p:txBody>
          <a:bodyPr wrap="none" rtlCol="0">
            <a:spAutoFit/>
          </a:bodyPr>
          <a:lstStyle/>
          <a:p>
            <a:endParaRPr lang="en-US"/>
          </a:p>
        </p:txBody>
      </p:sp>
      <p:sp>
        <p:nvSpPr>
          <p:cNvPr id="5" name="Rectangle 4">
            <a:extLst>
              <a:ext uri="{FF2B5EF4-FFF2-40B4-BE49-F238E27FC236}">
                <a16:creationId xmlns:a16="http://schemas.microsoft.com/office/drawing/2014/main" id="{2DD93175-00C2-C7D5-BD35-40E51279DF8C}"/>
              </a:ext>
            </a:extLst>
          </p:cNvPr>
          <p:cNvSpPr/>
          <p:nvPr/>
        </p:nvSpPr>
        <p:spPr>
          <a:xfrm>
            <a:off x="0" y="6354563"/>
            <a:ext cx="12192000" cy="6211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Rectangle-5-1">
            <a:extLst>
              <a:ext uri="{FF2B5EF4-FFF2-40B4-BE49-F238E27FC236}">
                <a16:creationId xmlns:a16="http://schemas.microsoft.com/office/drawing/2014/main" id="{566B0973-7D72-B245-B683-DBB20B692D0C}"/>
              </a:ext>
            </a:extLst>
          </p:cNvPr>
          <p:cNvSpPr>
            <a:spLocks noGrp="1"/>
          </p:cNvSpPr>
          <p:nvPr/>
        </p:nvSpPr>
        <p:spPr>
          <a:xfrm>
            <a:off x="-4015640" y="3557239"/>
            <a:ext cx="3568732" cy="2971800"/>
          </a:xfrm>
          <a:prstGeom prst="roundRect">
            <a:avLst>
              <a:gd name="adj" fmla="val 2564"/>
            </a:avLst>
          </a:prstGeom>
          <a:solidFill>
            <a:srgbClr val="F2F2F2"/>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Rounded-Rectangle-7-3">
            <a:extLst>
              <a:ext uri="{FF2B5EF4-FFF2-40B4-BE49-F238E27FC236}">
                <a16:creationId xmlns:a16="http://schemas.microsoft.com/office/drawing/2014/main" id="{7BED0416-5D36-747E-B62C-F5D025B872E6}"/>
              </a:ext>
            </a:extLst>
          </p:cNvPr>
          <p:cNvSpPr>
            <a:spLocks noGrp="1"/>
          </p:cNvSpPr>
          <p:nvPr/>
        </p:nvSpPr>
        <p:spPr>
          <a:xfrm>
            <a:off x="12541282" y="3557239"/>
            <a:ext cx="3568732" cy="2971800"/>
          </a:xfrm>
          <a:prstGeom prst="roundRect">
            <a:avLst>
              <a:gd name="adj" fmla="val 2564"/>
            </a:avLst>
          </a:prstGeom>
          <a:solidFill>
            <a:srgbClr val="F2F2F2"/>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Title 9">
            <a:extLst>
              <a:ext uri="{FF2B5EF4-FFF2-40B4-BE49-F238E27FC236}">
                <a16:creationId xmlns:a16="http://schemas.microsoft.com/office/drawing/2014/main" id="{E03A9D10-3FD8-EA82-890D-8C1CDCE9D303}"/>
              </a:ext>
            </a:extLst>
          </p:cNvPr>
          <p:cNvSpPr txBox="1">
            <a:spLocks/>
          </p:cNvSpPr>
          <p:nvPr/>
        </p:nvSpPr>
        <p:spPr>
          <a:xfrm>
            <a:off x="4116390" y="940385"/>
            <a:ext cx="3959220" cy="92800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rgbClr val="3A527D"/>
                </a:solidFill>
                <a:latin typeface="Arial" panose="020B0604020202020204" pitchFamily="34" charset="0"/>
                <a:ea typeface="+mj-ea"/>
                <a:cs typeface="Arial" panose="020B0604020202020204" pitchFamily="34" charset="0"/>
              </a:defRPr>
            </a:lvl1pPr>
          </a:lstStyle>
          <a:p>
            <a:pPr algn="ctr"/>
            <a:r>
              <a:rPr lang="en-GB" sz="4100" dirty="0">
                <a:latin typeface="Helvetica Neue Thin" panose="020B0403020202020204" pitchFamily="34" charset="0"/>
                <a:ea typeface="Helvetica Neue Thin" panose="020B0403020202020204" pitchFamily="34" charset="0"/>
              </a:rPr>
              <a:t>Results</a:t>
            </a:r>
            <a:endParaRPr lang="en-GB" sz="2400" dirty="0">
              <a:latin typeface="Helvetica Neue Thin" panose="020B0403020202020204" pitchFamily="34" charset="0"/>
              <a:ea typeface="Helvetica Neue Thin" panose="020B0403020202020204" pitchFamily="34" charset="0"/>
            </a:endParaRPr>
          </a:p>
        </p:txBody>
      </p:sp>
      <p:graphicFrame>
        <p:nvGraphicFramePr>
          <p:cNvPr id="10" name="Table 9">
            <a:extLst>
              <a:ext uri="{FF2B5EF4-FFF2-40B4-BE49-F238E27FC236}">
                <a16:creationId xmlns:a16="http://schemas.microsoft.com/office/drawing/2014/main" id="{43E5F8B8-F971-8251-3345-54D45C2DB46D}"/>
              </a:ext>
            </a:extLst>
          </p:cNvPr>
          <p:cNvGraphicFramePr/>
          <p:nvPr>
            <p:extLst>
              <p:ext uri="{D42A27DB-BD31-4B8C-83A1-F6EECF244321}">
                <p14:modId xmlns:p14="http://schemas.microsoft.com/office/powerpoint/2010/main" val="1978125631"/>
              </p:ext>
            </p:extLst>
          </p:nvPr>
        </p:nvGraphicFramePr>
        <p:xfrm>
          <a:off x="0" y="1773388"/>
          <a:ext cx="12192000" cy="6066434"/>
        </p:xfrm>
        <a:graphic>
          <a:graphicData uri="http://schemas.openxmlformats.org/drawingml/2006/table">
            <a:tbl>
              <a:tblPr/>
              <a:tblGrid>
                <a:gridCol w="1977632">
                  <a:extLst>
                    <a:ext uri="{9D8B030D-6E8A-4147-A177-3AD203B41FA5}">
                      <a16:colId xmlns:a16="http://schemas.microsoft.com/office/drawing/2014/main" val="20000"/>
                    </a:ext>
                  </a:extLst>
                </a:gridCol>
                <a:gridCol w="2466944">
                  <a:extLst>
                    <a:ext uri="{9D8B030D-6E8A-4147-A177-3AD203B41FA5}">
                      <a16:colId xmlns:a16="http://schemas.microsoft.com/office/drawing/2014/main" val="20001"/>
                    </a:ext>
                  </a:extLst>
                </a:gridCol>
                <a:gridCol w="3720802">
                  <a:extLst>
                    <a:ext uri="{9D8B030D-6E8A-4147-A177-3AD203B41FA5}">
                      <a16:colId xmlns:a16="http://schemas.microsoft.com/office/drawing/2014/main" val="20002"/>
                    </a:ext>
                  </a:extLst>
                </a:gridCol>
                <a:gridCol w="4026622">
                  <a:extLst>
                    <a:ext uri="{9D8B030D-6E8A-4147-A177-3AD203B41FA5}">
                      <a16:colId xmlns:a16="http://schemas.microsoft.com/office/drawing/2014/main" val="20003"/>
                    </a:ext>
                  </a:extLst>
                </a:gridCol>
              </a:tblGrid>
              <a:tr h="411672">
                <a:tc>
                  <a:txBody>
                    <a:bodyPr/>
                    <a:lstStyle/>
                    <a:p>
                      <a:pPr algn="ctr"/>
                      <a:r>
                        <a:rPr lang="en-GB" sz="1200" b="1" noProof="0" dirty="0">
                          <a:solidFill>
                            <a:schemeClr val="bg1"/>
                          </a:solidFill>
                          <a:latin typeface="Helvetica Neue"/>
                          <a:ea typeface="Helvetica Neue"/>
                          <a:cs typeface="Helvetica Neue"/>
                        </a:rPr>
                        <a:t>Study Name &amp; Design</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21E73"/>
                    </a:solidFill>
                  </a:tcPr>
                </a:tc>
                <a:tc>
                  <a:txBody>
                    <a:bodyPr/>
                    <a:lstStyle/>
                    <a:p>
                      <a:pPr algn="ctr"/>
                      <a:r>
                        <a:rPr lang="en-GB" sz="1200" b="1" noProof="0" dirty="0">
                          <a:solidFill>
                            <a:schemeClr val="bg1"/>
                          </a:solidFill>
                          <a:latin typeface="Helvetica Neue"/>
                          <a:ea typeface="Helvetica Neue"/>
                          <a:cs typeface="Helvetica Neue"/>
                        </a:rPr>
                        <a:t>Primary Method Used</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21E73"/>
                    </a:solidFill>
                  </a:tcPr>
                </a:tc>
                <a:tc>
                  <a:txBody>
                    <a:bodyPr/>
                    <a:lstStyle/>
                    <a:p>
                      <a:pPr algn="ctr"/>
                      <a:r>
                        <a:rPr lang="en-GB" sz="1200" b="1" noProof="0" dirty="0">
                          <a:solidFill>
                            <a:schemeClr val="bg1"/>
                          </a:solidFill>
                          <a:latin typeface="Helvetica Neue"/>
                          <a:ea typeface="Helvetica Neue"/>
                          <a:cs typeface="Helvetica Neue"/>
                        </a:rPr>
                        <a:t>Primary Results</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21E73"/>
                    </a:solidFill>
                  </a:tcPr>
                </a:tc>
                <a:tc>
                  <a:txBody>
                    <a:bodyPr/>
                    <a:lstStyle/>
                    <a:p>
                      <a:pPr algn="ctr"/>
                      <a:r>
                        <a:rPr lang="en-GB" sz="1200" b="1" noProof="0" dirty="0">
                          <a:solidFill>
                            <a:schemeClr val="bg1"/>
                          </a:solidFill>
                          <a:latin typeface="Helvetica Neue"/>
                          <a:ea typeface="Helvetica Neue"/>
                          <a:cs typeface="Helvetica Neue"/>
                        </a:rPr>
                        <a:t>Primary Conclusion</a:t>
                      </a: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21E73"/>
                    </a:solidFill>
                  </a:tcPr>
                </a:tc>
                <a:extLst>
                  <a:ext uri="{0D108BD9-81ED-4DB2-BD59-A6C34878D82A}">
                    <a16:rowId xmlns:a16="http://schemas.microsoft.com/office/drawing/2014/main" val="10000"/>
                  </a:ext>
                </a:extLst>
              </a:tr>
              <a:tr h="337442">
                <a:tc gridSpan="4">
                  <a:txBody>
                    <a:bodyPr/>
                    <a:lstStyle/>
                    <a:p>
                      <a:r>
                        <a:rPr lang="en-GB" sz="1400" b="1" dirty="0">
                          <a:solidFill>
                            <a:srgbClr val="003087"/>
                          </a:solidFill>
                          <a:latin typeface="Helvetica Neue"/>
                          <a:ea typeface="Helvetica Neue"/>
                          <a:cs typeface="Helvetica Neue"/>
                        </a:rPr>
                        <a:t>Perceptions &amp; Interventional (n=6)</a:t>
                      </a:r>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a:p>
                  </a:txBody>
                  <a:tcPr>
                    <a:solidFill>
                      <a:srgbClr val="DDF3EA"/>
                    </a:solidFill>
                  </a:tcPr>
                </a:tc>
                <a:tc hMerge="1">
                  <a:txBody>
                    <a:bodyPr/>
                    <a:lstStyle/>
                    <a:p>
                      <a:endParaRPr/>
                    </a:p>
                  </a:txBody>
                  <a:tcPr>
                    <a:solidFill>
                      <a:srgbClr val="DDF3EA"/>
                    </a:solidFill>
                  </a:tcPr>
                </a:tc>
                <a:tc hMerge="1">
                  <a:txBody>
                    <a:bodyPr/>
                    <a:lstStyle/>
                    <a:p>
                      <a:endParaRPr/>
                    </a:p>
                  </a:txBody>
                  <a:tcPr>
                    <a:solidFill>
                      <a:srgbClr val="DDF3EA"/>
                    </a:solidFill>
                  </a:tcPr>
                </a:tc>
                <a:extLst>
                  <a:ext uri="{0D108BD9-81ED-4DB2-BD59-A6C34878D82A}">
                    <a16:rowId xmlns:a16="http://schemas.microsoft.com/office/drawing/2014/main" val="10001"/>
                  </a:ext>
                </a:extLst>
              </a:tr>
              <a:tr h="471960">
                <a:tc>
                  <a:txBody>
                    <a:bodyPr/>
                    <a:lstStyle/>
                    <a:p>
                      <a:r>
                        <a:rPr sz="1100" b="1" dirty="0">
                          <a:solidFill>
                            <a:srgbClr val="1F2937"/>
                          </a:solidFill>
                          <a:latin typeface="Helvetica Neue"/>
                          <a:ea typeface="Helvetica Neue"/>
                          <a:cs typeface="Helvetica Neue"/>
                        </a:rPr>
                        <a:t>Zechner et al., 2020</a:t>
                      </a:r>
                    </a:p>
                    <a:p>
                      <a:r>
                        <a:rPr sz="1100" b="0" dirty="0">
                          <a:solidFill>
                            <a:srgbClr val="1F2937"/>
                          </a:solidFill>
                          <a:latin typeface="Helvetica Neue"/>
                          <a:ea typeface="Helvetica Neue"/>
                          <a:cs typeface="Helvetica Neue"/>
                        </a:rPr>
                        <a:t>Quasi-experimental mixed methods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Didactic teaching </a:t>
                      </a:r>
                      <a:r>
                        <a:rPr lang="en-GB" sz="1100" dirty="0">
                          <a:solidFill>
                            <a:srgbClr val="1F2937"/>
                          </a:solidFill>
                          <a:latin typeface="Helvetica Neue"/>
                          <a:ea typeface="Helvetica Neue"/>
                          <a:cs typeface="Helvetica Neue"/>
                        </a:rPr>
                        <a:t>and</a:t>
                      </a:r>
                      <a:r>
                        <a:rPr sz="1100" dirty="0">
                          <a:solidFill>
                            <a:srgbClr val="1F2937"/>
                          </a:solidFill>
                          <a:latin typeface="Helvetica Neue"/>
                          <a:ea typeface="Helvetica Neue"/>
                          <a:cs typeface="Helvetica Neue"/>
                        </a:rPr>
                        <a:t> service learning</a:t>
                      </a:r>
                      <a:r>
                        <a:rPr lang="en-GB" sz="1100" dirty="0">
                          <a:solidFill>
                            <a:srgbClr val="1F2937"/>
                          </a:solidFill>
                          <a:latin typeface="Helvetica Neue"/>
                          <a:ea typeface="Helvetica Neue"/>
                          <a:cs typeface="Helvetica Neue"/>
                        </a:rPr>
                        <a:t>.</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1F2937"/>
                          </a:solidFill>
                          <a:latin typeface="Helvetica Neue"/>
                          <a:ea typeface="Helvetica Neue"/>
                          <a:cs typeface="Helvetica Neue"/>
                        </a:rPr>
                        <a:t>Education interventions suggest stigma reduction</a:t>
                      </a:r>
                      <a:r>
                        <a:rPr sz="1100" dirty="0">
                          <a:solidFill>
                            <a:srgbClr val="1F2937"/>
                          </a:solidFill>
                          <a:latin typeface="Helvetica Neue"/>
                          <a:ea typeface="Helvetica Neue"/>
                          <a:cs typeface="Helvetica Neue"/>
                        </a:rPr>
                        <a:t>; </a:t>
                      </a:r>
                      <a:r>
                        <a:rPr lang="en-GB" sz="1100" dirty="0">
                          <a:solidFill>
                            <a:srgbClr val="1F2937"/>
                          </a:solidFill>
                          <a:latin typeface="Helvetica Neue"/>
                          <a:ea typeface="Helvetica Neue"/>
                          <a:cs typeface="Helvetica Neue"/>
                        </a:rPr>
                        <a:t>thematic analysis shows an increase in empathy, willingness to treat and reduced fear following contact with patients.</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b="0" dirty="0">
                          <a:solidFill>
                            <a:srgbClr val="1F2937"/>
                          </a:solidFill>
                          <a:latin typeface="Helvetica Neue"/>
                          <a:ea typeface="Helvetica Neue"/>
                          <a:cs typeface="Helvetica Neue"/>
                        </a:rPr>
                        <a:t>Teaching</a:t>
                      </a:r>
                      <a:r>
                        <a:rPr sz="1100" b="0" dirty="0">
                          <a:solidFill>
                            <a:srgbClr val="1F2937"/>
                          </a:solidFill>
                          <a:latin typeface="Helvetica Neue"/>
                          <a:ea typeface="Helvetica Neue"/>
                          <a:cs typeface="Helvetica Neue"/>
                        </a:rPr>
                        <a:t> </a:t>
                      </a:r>
                      <a:r>
                        <a:rPr lang="en-GB" sz="1100" b="0" dirty="0">
                          <a:solidFill>
                            <a:srgbClr val="1F2937"/>
                          </a:solidFill>
                          <a:latin typeface="Helvetica Neue"/>
                          <a:ea typeface="Helvetica Neue"/>
                          <a:cs typeface="Helvetica Neue"/>
                        </a:rPr>
                        <a:t>using</a:t>
                      </a:r>
                      <a:r>
                        <a:rPr sz="1100" b="0" dirty="0">
                          <a:solidFill>
                            <a:srgbClr val="1F2937"/>
                          </a:solidFill>
                          <a:latin typeface="Helvetica Neue"/>
                          <a:ea typeface="Helvetica Neue"/>
                          <a:cs typeface="Helvetica Neue"/>
                        </a:rPr>
                        <a:t> direct </a:t>
                      </a:r>
                      <a:r>
                        <a:rPr lang="en-GB" sz="1100" b="0" dirty="0">
                          <a:solidFill>
                            <a:srgbClr val="1F2937"/>
                          </a:solidFill>
                          <a:latin typeface="Helvetica Neue"/>
                          <a:ea typeface="Helvetica Neue"/>
                          <a:cs typeface="Helvetica Neue"/>
                        </a:rPr>
                        <a:t>patient </a:t>
                      </a:r>
                      <a:r>
                        <a:rPr sz="1100" b="0" dirty="0">
                          <a:solidFill>
                            <a:srgbClr val="1F2937"/>
                          </a:solidFill>
                          <a:latin typeface="Helvetica Neue"/>
                          <a:ea typeface="Helvetica Neue"/>
                          <a:cs typeface="Helvetica Neue"/>
                        </a:rPr>
                        <a:t>contact can improve attitudes</a:t>
                      </a:r>
                      <a:r>
                        <a:rPr lang="en-GB" sz="1100" b="0" dirty="0">
                          <a:solidFill>
                            <a:srgbClr val="1F2937"/>
                          </a:solidFill>
                          <a:latin typeface="Helvetica Neue"/>
                          <a:ea typeface="Helvetica Neue"/>
                          <a:cs typeface="Helvetica Neue"/>
                        </a:rPr>
                        <a:t> of students</a:t>
                      </a:r>
                      <a:r>
                        <a:rPr sz="1100" b="0" dirty="0">
                          <a:solidFill>
                            <a:srgbClr val="1F2937"/>
                          </a:solidFill>
                          <a:latin typeface="Helvetica Neue"/>
                          <a:ea typeface="Helvetica Neue"/>
                          <a:cs typeface="Helvetica Neue"/>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71960">
                <a:tc>
                  <a:txBody>
                    <a:bodyPr/>
                    <a:lstStyle/>
                    <a:p>
                      <a:r>
                        <a:rPr sz="1100" b="1" dirty="0">
                          <a:solidFill>
                            <a:srgbClr val="1F2937"/>
                          </a:solidFill>
                          <a:latin typeface="Helvetica Neue"/>
                          <a:ea typeface="Helvetica Neue"/>
                          <a:cs typeface="Helvetica Neue"/>
                        </a:rPr>
                        <a:t>Elliott et al., 2020</a:t>
                      </a:r>
                    </a:p>
                    <a:p>
                      <a:r>
                        <a:rPr sz="1100" b="0" dirty="0">
                          <a:solidFill>
                            <a:srgbClr val="1F2937"/>
                          </a:solidFill>
                          <a:latin typeface="Helvetica Neue"/>
                          <a:ea typeface="Helvetica Neue"/>
                          <a:cs typeface="Helvetica Neue"/>
                        </a:rPr>
                        <a:t>Mixed-methods service evaluation</a:t>
                      </a:r>
                      <a:endParaRPr lang="en-GB" sz="1100" b="0" dirty="0">
                        <a:solidFill>
                          <a:srgbClr val="1F2937"/>
                        </a:solidFill>
                        <a:latin typeface="Helvetica Neue"/>
                        <a:ea typeface="Helvetica Neue"/>
                        <a:cs typeface="Helvetica Neue"/>
                      </a:endParaRPr>
                    </a:p>
                    <a:p>
                      <a:endParaRPr lang="en-GB" sz="1100" b="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Scenario</a:t>
                      </a:r>
                      <a:r>
                        <a:rPr lang="en-GB" sz="1100" dirty="0">
                          <a:solidFill>
                            <a:srgbClr val="1F2937"/>
                          </a:solidFill>
                          <a:latin typeface="Helvetica Neue"/>
                          <a:ea typeface="Helvetica Neue"/>
                          <a:cs typeface="Helvetica Neue"/>
                        </a:rPr>
                        <a:t>-based</a:t>
                      </a:r>
                      <a:r>
                        <a:rPr sz="1100" dirty="0">
                          <a:solidFill>
                            <a:srgbClr val="1F2937"/>
                          </a:solidFill>
                          <a:latin typeface="Helvetica Neue"/>
                          <a:ea typeface="Helvetica Neue"/>
                          <a:cs typeface="Helvetica Neue"/>
                        </a:rPr>
                        <a:t> survey </a:t>
                      </a:r>
                      <a:r>
                        <a:rPr lang="en-GB" sz="1100" dirty="0">
                          <a:solidFill>
                            <a:srgbClr val="1F2937"/>
                          </a:solidFill>
                          <a:latin typeface="Helvetica Neue"/>
                          <a:ea typeface="Helvetica Neue"/>
                          <a:cs typeface="Helvetica Neue"/>
                        </a:rPr>
                        <a:t>and </a:t>
                      </a:r>
                      <a:r>
                        <a:rPr sz="1100" dirty="0">
                          <a:solidFill>
                            <a:srgbClr val="1F2937"/>
                          </a:solidFill>
                          <a:latin typeface="Helvetica Neue"/>
                          <a:ea typeface="Helvetica Neue"/>
                          <a:cs typeface="Helvetica Neue"/>
                        </a:rPr>
                        <a:t>focus groups</a:t>
                      </a:r>
                      <a:r>
                        <a:rPr lang="en-GB" sz="1100" dirty="0">
                          <a:solidFill>
                            <a:srgbClr val="1F2937"/>
                          </a:solidFill>
                          <a:latin typeface="Helvetica Neue"/>
                          <a:ea typeface="Helvetica Neue"/>
                          <a:cs typeface="Helvetica Neue"/>
                        </a:rPr>
                        <a:t>.</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1F2937"/>
                          </a:solidFill>
                          <a:latin typeface="Helvetica Neue"/>
                          <a:ea typeface="Helvetica Neue"/>
                          <a:cs typeface="Helvetica Neue"/>
                        </a:rPr>
                        <a:t>Levels of confidence to treat were</a:t>
                      </a:r>
                      <a:r>
                        <a:rPr sz="1100" dirty="0">
                          <a:solidFill>
                            <a:srgbClr val="1F2937"/>
                          </a:solidFill>
                          <a:latin typeface="Helvetica Neue"/>
                          <a:ea typeface="Helvetica Neue"/>
                          <a:cs typeface="Helvetica Neue"/>
                        </a:rPr>
                        <a:t> low, especially for undiagnosed conditions</a:t>
                      </a:r>
                      <a:r>
                        <a:rPr lang="en-GB" sz="1100" dirty="0">
                          <a:solidFill>
                            <a:srgbClr val="1F2937"/>
                          </a:solidFill>
                          <a:latin typeface="Helvetica Neue"/>
                          <a:ea typeface="Helvetica Neue"/>
                          <a:cs typeface="Helvetica Neue"/>
                        </a:rPr>
                        <a:t>; lack of mental health education was the primary theme.</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b="0" dirty="0">
                          <a:solidFill>
                            <a:srgbClr val="1F2937"/>
                          </a:solidFill>
                          <a:latin typeface="Helvetica Neue"/>
                          <a:ea typeface="Helvetica Neue"/>
                          <a:cs typeface="Helvetica Neue"/>
                        </a:rPr>
                        <a:t>Suggestion to integrate communication skills workshops, case-based teaching, mental health first-aid training and clear referral pathways into the curriculum.</a:t>
                      </a:r>
                      <a:endParaRPr sz="1100" b="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71960">
                <a:tc>
                  <a:txBody>
                    <a:bodyPr/>
                    <a:lstStyle/>
                    <a:p>
                      <a:r>
                        <a:rPr sz="1100" b="1" dirty="0">
                          <a:solidFill>
                            <a:srgbClr val="1F2937"/>
                          </a:solidFill>
                          <a:latin typeface="Helvetica Neue"/>
                          <a:ea typeface="Helvetica Neue"/>
                          <a:cs typeface="Helvetica Neue"/>
                        </a:rPr>
                        <a:t>Patterson et al., 2014</a:t>
                      </a:r>
                    </a:p>
                    <a:p>
                      <a:r>
                        <a:rPr sz="1100" b="0" dirty="0">
                          <a:solidFill>
                            <a:srgbClr val="1F2937"/>
                          </a:solidFill>
                          <a:latin typeface="Helvetica Neue"/>
                          <a:ea typeface="Helvetica Neue"/>
                          <a:cs typeface="Helvetica Neue"/>
                        </a:rPr>
                        <a:t>Mixed-methods intervention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1F2937"/>
                          </a:solidFill>
                          <a:latin typeface="Helvetica Neue"/>
                          <a:ea typeface="Helvetica Neue"/>
                          <a:cs typeface="Helvetica Neue"/>
                        </a:rPr>
                        <a:t>Targeted educational seminar with pre/post survey.</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1F2937"/>
                          </a:solidFill>
                          <a:latin typeface="Helvetica Neue"/>
                          <a:ea typeface="Helvetica Neue"/>
                          <a:cs typeface="Helvetica Neue"/>
                        </a:rPr>
                        <a:t>Positive attitudes; seminar further</a:t>
                      </a:r>
                      <a:r>
                        <a:rPr sz="1100" dirty="0">
                          <a:solidFill>
                            <a:srgbClr val="1F2937"/>
                          </a:solidFill>
                          <a:latin typeface="Helvetica Neue"/>
                          <a:ea typeface="Helvetica Neue"/>
                          <a:cs typeface="Helvetica Neue"/>
                        </a:rPr>
                        <a:t> improved </a:t>
                      </a:r>
                      <a:r>
                        <a:rPr lang="en-GB" sz="1100" dirty="0">
                          <a:solidFill>
                            <a:srgbClr val="1F2937"/>
                          </a:solidFill>
                          <a:latin typeface="Helvetica Neue"/>
                          <a:ea typeface="Helvetica Neue"/>
                          <a:cs typeface="Helvetica Neue"/>
                        </a:rPr>
                        <a:t>knowledge and beliefs</a:t>
                      </a:r>
                      <a:r>
                        <a:rPr sz="1100" dirty="0">
                          <a:solidFill>
                            <a:srgbClr val="1F2937"/>
                          </a:solidFill>
                          <a:latin typeface="Helvetica Neue"/>
                          <a:ea typeface="Helvetica Neue"/>
                          <a:cs typeface="Helvetica Neue"/>
                        </a:rPr>
                        <a:t>; early views reflected media stereotypes</a:t>
                      </a:r>
                      <a:r>
                        <a:rPr lang="en-GB" sz="1100" dirty="0">
                          <a:solidFill>
                            <a:srgbClr val="1F2937"/>
                          </a:solidFill>
                          <a:latin typeface="Helvetica Neue"/>
                          <a:ea typeface="Helvetica Neue"/>
                          <a:cs typeface="Helvetica Neue"/>
                        </a:rPr>
                        <a:t>, which were challenged by lived experiences.</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b="0" dirty="0">
                          <a:solidFill>
                            <a:srgbClr val="1F2937"/>
                          </a:solidFill>
                          <a:latin typeface="Helvetica Neue"/>
                          <a:ea typeface="Helvetica Neue"/>
                          <a:cs typeface="Helvetica Neue"/>
                        </a:rPr>
                        <a:t>Educational seminars with lived</a:t>
                      </a:r>
                      <a:r>
                        <a:rPr sz="1100" b="0" dirty="0">
                          <a:solidFill>
                            <a:srgbClr val="1F2937"/>
                          </a:solidFill>
                          <a:latin typeface="Helvetica Neue"/>
                          <a:ea typeface="Helvetica Neue"/>
                          <a:cs typeface="Helvetica Neue"/>
                        </a:rPr>
                        <a:t> experience </a:t>
                      </a:r>
                      <a:r>
                        <a:rPr lang="en-GB" sz="1100" b="0" dirty="0">
                          <a:solidFill>
                            <a:srgbClr val="1F2937"/>
                          </a:solidFill>
                          <a:latin typeface="Helvetica Neue"/>
                          <a:ea typeface="Helvetica Neue"/>
                          <a:cs typeface="Helvetica Neue"/>
                        </a:rPr>
                        <a:t>can improve attitudes and</a:t>
                      </a:r>
                      <a:r>
                        <a:rPr sz="1100" b="0" dirty="0">
                          <a:solidFill>
                            <a:srgbClr val="1F2937"/>
                          </a:solidFill>
                          <a:latin typeface="Helvetica Neue"/>
                          <a:ea typeface="Helvetica Neue"/>
                          <a:cs typeface="Helvetica Neue"/>
                        </a:rPr>
                        <a:t> challenge unconscious stigma.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17865">
                <a:tc>
                  <a:txBody>
                    <a:bodyPr/>
                    <a:lstStyle/>
                    <a:p>
                      <a:r>
                        <a:rPr sz="1100" b="1" dirty="0">
                          <a:solidFill>
                            <a:srgbClr val="1F2937"/>
                          </a:solidFill>
                          <a:latin typeface="Helvetica Neue"/>
                          <a:ea typeface="Helvetica Neue"/>
                          <a:cs typeface="Helvetica Neue"/>
                        </a:rPr>
                        <a:t>Brondani et al., 2021</a:t>
                      </a:r>
                    </a:p>
                    <a:p>
                      <a:r>
                        <a:rPr sz="1100" b="0" dirty="0">
                          <a:solidFill>
                            <a:srgbClr val="1F2937"/>
                          </a:solidFill>
                          <a:latin typeface="Helvetica Neue"/>
                          <a:ea typeface="Helvetica Neue"/>
                          <a:cs typeface="Helvetica Neue"/>
                        </a:rPr>
                        <a:t>Qualitative educational intervention</a:t>
                      </a:r>
                      <a:endParaRPr lang="en-GB" sz="1100" b="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Lived-experience </a:t>
                      </a:r>
                      <a:r>
                        <a:rPr lang="en-GB" sz="1100" dirty="0">
                          <a:solidFill>
                            <a:srgbClr val="1F2937"/>
                          </a:solidFill>
                          <a:latin typeface="Helvetica Neue"/>
                          <a:ea typeface="Helvetica Neue"/>
                          <a:cs typeface="Helvetica Neue"/>
                        </a:rPr>
                        <a:t>inverted-classroom</a:t>
                      </a:r>
                      <a:r>
                        <a:rPr sz="1100" dirty="0">
                          <a:solidFill>
                            <a:srgbClr val="1F2937"/>
                          </a:solidFill>
                          <a:latin typeface="Helvetica Neue"/>
                          <a:ea typeface="Helvetica Neue"/>
                          <a:cs typeface="Helvetica Neue"/>
                        </a:rPr>
                        <a:t> and student reflection</a:t>
                      </a:r>
                      <a:r>
                        <a:rPr lang="en-GB" sz="1100" dirty="0">
                          <a:solidFill>
                            <a:srgbClr val="1F2937"/>
                          </a:solidFill>
                          <a:latin typeface="Helvetica Neue"/>
                          <a:ea typeface="Helvetica Neue"/>
                          <a:cs typeface="Helvetica Neue"/>
                        </a:rPr>
                        <a:t> analysis.</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Vignette prompted </a:t>
                      </a:r>
                      <a:r>
                        <a:rPr lang="en-GB" sz="1100" dirty="0">
                          <a:solidFill>
                            <a:srgbClr val="1F2937"/>
                          </a:solidFill>
                          <a:latin typeface="Helvetica Neue"/>
                          <a:ea typeface="Helvetica Neue"/>
                          <a:cs typeface="Helvetica Neue"/>
                        </a:rPr>
                        <a:t>discussions about</a:t>
                      </a:r>
                      <a:r>
                        <a:rPr sz="1100" dirty="0">
                          <a:solidFill>
                            <a:srgbClr val="1F2937"/>
                          </a:solidFill>
                          <a:latin typeface="Helvetica Neue"/>
                          <a:ea typeface="Helvetica Neue"/>
                          <a:cs typeface="Helvetica Neue"/>
                        </a:rPr>
                        <a:t> stigma</a:t>
                      </a:r>
                      <a:r>
                        <a:rPr lang="en-GB" sz="1100" dirty="0">
                          <a:solidFill>
                            <a:srgbClr val="1F2937"/>
                          </a:solidFill>
                          <a:latin typeface="Helvetica Neue"/>
                          <a:ea typeface="Helvetica Neue"/>
                          <a:cs typeface="Helvetica Neue"/>
                        </a:rPr>
                        <a:t>, empathy</a:t>
                      </a:r>
                      <a:r>
                        <a:rPr sz="1100" dirty="0">
                          <a:solidFill>
                            <a:srgbClr val="1F2937"/>
                          </a:solidFill>
                          <a:latin typeface="Helvetica Neue"/>
                          <a:ea typeface="Helvetica Neue"/>
                          <a:cs typeface="Helvetica Neue"/>
                        </a:rPr>
                        <a:t> and </a:t>
                      </a:r>
                      <a:r>
                        <a:rPr lang="en-GB" sz="1100" noProof="0" dirty="0">
                          <a:solidFill>
                            <a:srgbClr val="1F2937"/>
                          </a:solidFill>
                          <a:latin typeface="Helvetica Neue"/>
                          <a:ea typeface="Helvetica Neue"/>
                          <a:cs typeface="Helvetica Neue"/>
                        </a:rPr>
                        <a:t>patient-centred</a:t>
                      </a:r>
                      <a:r>
                        <a:rPr sz="1100" dirty="0">
                          <a:solidFill>
                            <a:srgbClr val="1F2937"/>
                          </a:solidFill>
                          <a:latin typeface="Helvetica Neue"/>
                          <a:ea typeface="Helvetica Neue"/>
                          <a:cs typeface="Helvetica Neue"/>
                        </a:rPr>
                        <a:t> 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b="0" dirty="0">
                          <a:solidFill>
                            <a:srgbClr val="1F2937"/>
                          </a:solidFill>
                          <a:latin typeface="Helvetica Neue"/>
                          <a:ea typeface="Helvetica Neue"/>
                          <a:cs typeface="Helvetica Neue"/>
                        </a:rPr>
                        <a:t>Vignettes can support reflective learning</a:t>
                      </a:r>
                      <a:r>
                        <a:rPr lang="en-GB" sz="1100" b="0" dirty="0">
                          <a:solidFill>
                            <a:srgbClr val="1F2937"/>
                          </a:solidFill>
                          <a:latin typeface="Helvetica Neue"/>
                          <a:ea typeface="Helvetica Neue"/>
                          <a:cs typeface="Helvetica Neue"/>
                        </a:rPr>
                        <a:t> and increase awareness of stigma.</a:t>
                      </a:r>
                      <a:endParaRPr sz="1100" b="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471960">
                <a:tc>
                  <a:txBody>
                    <a:bodyPr/>
                    <a:lstStyle/>
                    <a:p>
                      <a:r>
                        <a:rPr sz="1100" b="1" dirty="0">
                          <a:solidFill>
                            <a:srgbClr val="1F2937"/>
                          </a:solidFill>
                          <a:latin typeface="Helvetica Neue"/>
                          <a:ea typeface="Helvetica Neue"/>
                          <a:cs typeface="Helvetica Neue"/>
                        </a:rPr>
                        <a:t>Grandon et al., 2023</a:t>
                      </a:r>
                    </a:p>
                    <a:p>
                      <a:r>
                        <a:rPr sz="1100" b="0" dirty="0">
                          <a:solidFill>
                            <a:srgbClr val="1F2937"/>
                          </a:solidFill>
                          <a:latin typeface="Helvetica Neue"/>
                          <a:ea typeface="Helvetica Neue"/>
                          <a:cs typeface="Helvetica Neue"/>
                        </a:rPr>
                        <a:t>RCT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Educational</a:t>
                      </a:r>
                      <a:r>
                        <a:rPr lang="en-GB" sz="1100" dirty="0">
                          <a:solidFill>
                            <a:srgbClr val="1F2937"/>
                          </a:solidFill>
                          <a:latin typeface="Helvetica Neue"/>
                          <a:ea typeface="Helvetica Neue"/>
                          <a:cs typeface="Helvetica Neue"/>
                        </a:rPr>
                        <a:t> and contact-based</a:t>
                      </a:r>
                      <a:r>
                        <a:rPr sz="1100" dirty="0">
                          <a:solidFill>
                            <a:srgbClr val="1F2937"/>
                          </a:solidFill>
                          <a:latin typeface="Helvetica Neue"/>
                          <a:ea typeface="Helvetica Neue"/>
                          <a:cs typeface="Helvetica Neue"/>
                        </a:rPr>
                        <a:t> intervention; attitude and </a:t>
                      </a:r>
                      <a:r>
                        <a:rPr lang="en-GB" sz="1100" dirty="0">
                          <a:solidFill>
                            <a:srgbClr val="1F2937"/>
                          </a:solidFill>
                          <a:latin typeface="Helvetica Neue"/>
                          <a:ea typeface="Helvetica Neue"/>
                          <a:cs typeface="Helvetica Neue"/>
                        </a:rPr>
                        <a:t>social </a:t>
                      </a:r>
                      <a:r>
                        <a:rPr sz="1100" dirty="0">
                          <a:solidFill>
                            <a:srgbClr val="1F2937"/>
                          </a:solidFill>
                          <a:latin typeface="Helvetica Neue"/>
                          <a:ea typeface="Helvetica Neue"/>
                          <a:cs typeface="Helvetica Neue"/>
                        </a:rPr>
                        <a:t>distance scales</a:t>
                      </a:r>
                      <a:r>
                        <a:rPr lang="en-GB" sz="1100" dirty="0">
                          <a:solidFill>
                            <a:srgbClr val="1F2937"/>
                          </a:solidFill>
                          <a:latin typeface="Helvetica Neue"/>
                          <a:ea typeface="Helvetica Neue"/>
                          <a:cs typeface="Helvetica Neue"/>
                        </a:rPr>
                        <a:t> used.</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1F2937"/>
                          </a:solidFill>
                          <a:latin typeface="Helvetica Neue"/>
                          <a:ea typeface="Helvetica Neue"/>
                          <a:cs typeface="Helvetica Neue"/>
                        </a:rPr>
                        <a:t>Stigma reduced</a:t>
                      </a:r>
                      <a:r>
                        <a:rPr sz="1100" dirty="0">
                          <a:solidFill>
                            <a:srgbClr val="1F2937"/>
                          </a:solidFill>
                          <a:latin typeface="Helvetica Neue"/>
                          <a:ea typeface="Helvetica Neue"/>
                          <a:cs typeface="Helvetica Neue"/>
                        </a:rPr>
                        <a:t> </a:t>
                      </a:r>
                      <a:r>
                        <a:rPr lang="en-GB" sz="1100" dirty="0">
                          <a:solidFill>
                            <a:srgbClr val="1F2937"/>
                          </a:solidFill>
                          <a:latin typeface="Helvetica Neue"/>
                          <a:ea typeface="Helvetica Neue"/>
                          <a:cs typeface="Helvetica Neue"/>
                        </a:rPr>
                        <a:t>compared to controls in all healthcare students.</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b="1" dirty="0">
                          <a:solidFill>
                            <a:srgbClr val="1F2937"/>
                          </a:solidFill>
                          <a:latin typeface="Helvetica Neue"/>
                          <a:ea typeface="Helvetica Neue"/>
                          <a:cs typeface="Helvetica Neue"/>
                        </a:rPr>
                        <a:t>Dentistry-specific evidence remains uncertain</a:t>
                      </a:r>
                      <a:r>
                        <a:rPr lang="en-GB" sz="1100" b="1" dirty="0">
                          <a:solidFill>
                            <a:srgbClr val="1F2937"/>
                          </a:solidFill>
                          <a:latin typeface="Helvetica Neue"/>
                          <a:ea typeface="Helvetica Neue"/>
                          <a:cs typeface="Helvetica Neue"/>
                        </a:rPr>
                        <a:t> due to small sample size.</a:t>
                      </a:r>
                      <a:endParaRPr sz="1100" b="1"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471960">
                <a:tc>
                  <a:txBody>
                    <a:bodyPr/>
                    <a:lstStyle/>
                    <a:p>
                      <a:r>
                        <a:rPr sz="1100" b="1" dirty="0">
                          <a:solidFill>
                            <a:srgbClr val="1F2937"/>
                          </a:solidFill>
                          <a:latin typeface="Helvetica Neue"/>
                          <a:ea typeface="Helvetica Neue"/>
                          <a:cs typeface="Helvetica Neue"/>
                        </a:rPr>
                        <a:t>Vielma-Aguilera et al., 2025</a:t>
                      </a:r>
                    </a:p>
                    <a:p>
                      <a:r>
                        <a:rPr sz="1100" b="0" dirty="0">
                          <a:solidFill>
                            <a:srgbClr val="1F2937"/>
                          </a:solidFill>
                          <a:latin typeface="Helvetica Neue"/>
                          <a:ea typeface="Helvetica Neue"/>
                          <a:cs typeface="Helvetica Neue"/>
                        </a:rPr>
                        <a:t>RCT, one-year follow-up</a:t>
                      </a:r>
                      <a:endParaRPr lang="en-GB" sz="1100" b="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Pre</a:t>
                      </a:r>
                      <a:r>
                        <a:rPr lang="en-GB" sz="1100" dirty="0">
                          <a:solidFill>
                            <a:srgbClr val="1F2937"/>
                          </a:solidFill>
                          <a:latin typeface="Helvetica Neue"/>
                          <a:ea typeface="Helvetica Neue"/>
                          <a:cs typeface="Helvetica Neue"/>
                        </a:rPr>
                        <a:t>-test, </a:t>
                      </a:r>
                      <a:r>
                        <a:rPr sz="1100" dirty="0">
                          <a:solidFill>
                            <a:srgbClr val="1F2937"/>
                          </a:solidFill>
                          <a:latin typeface="Helvetica Neue"/>
                          <a:ea typeface="Helvetica Neue"/>
                          <a:cs typeface="Helvetica Neue"/>
                        </a:rPr>
                        <a:t>post</a:t>
                      </a:r>
                      <a:r>
                        <a:rPr lang="en-GB" sz="1100" dirty="0">
                          <a:solidFill>
                            <a:srgbClr val="1F2937"/>
                          </a:solidFill>
                          <a:latin typeface="Helvetica Neue"/>
                          <a:ea typeface="Helvetica Neue"/>
                          <a:cs typeface="Helvetica Neue"/>
                        </a:rPr>
                        <a:t>-test and </a:t>
                      </a:r>
                      <a:r>
                        <a:rPr sz="1100" dirty="0">
                          <a:solidFill>
                            <a:srgbClr val="1F2937"/>
                          </a:solidFill>
                          <a:latin typeface="Helvetica Neue"/>
                          <a:ea typeface="Helvetica Neue"/>
                          <a:cs typeface="Helvetica Neue"/>
                        </a:rPr>
                        <a:t>one-year</a:t>
                      </a:r>
                      <a:r>
                        <a:rPr lang="en-GB" sz="1100" dirty="0">
                          <a:solidFill>
                            <a:srgbClr val="1F2937"/>
                          </a:solidFill>
                          <a:latin typeface="Helvetica Neue"/>
                          <a:ea typeface="Helvetica Neue"/>
                          <a:cs typeface="Helvetica Neue"/>
                        </a:rPr>
                        <a:t> follow-up</a:t>
                      </a:r>
                      <a:r>
                        <a:rPr sz="1100" dirty="0">
                          <a:solidFill>
                            <a:srgbClr val="1F2937"/>
                          </a:solidFill>
                          <a:latin typeface="Helvetica Neue"/>
                          <a:ea typeface="Helvetica Neue"/>
                          <a:cs typeface="Helvetica Neue"/>
                        </a:rPr>
                        <a:t> educational-contact</a:t>
                      </a:r>
                      <a:r>
                        <a:rPr lang="en-GB" sz="1100" dirty="0">
                          <a:solidFill>
                            <a:srgbClr val="1F2937"/>
                          </a:solidFill>
                          <a:latin typeface="Helvetica Neue"/>
                          <a:ea typeface="Helvetica Neue"/>
                          <a:cs typeface="Helvetica Neue"/>
                        </a:rPr>
                        <a:t> intervention trial.</a:t>
                      </a:r>
                      <a:endParaRPr sz="1100"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dirty="0">
                          <a:solidFill>
                            <a:srgbClr val="1F2937"/>
                          </a:solidFill>
                          <a:latin typeface="Helvetica Neue"/>
                          <a:ea typeface="Helvetica Neue"/>
                          <a:cs typeface="Helvetica Neue"/>
                        </a:rPr>
                        <a:t>No</a:t>
                      </a:r>
                      <a:r>
                        <a:rPr lang="en-GB" sz="1100" dirty="0">
                          <a:solidFill>
                            <a:srgbClr val="1F2937"/>
                          </a:solidFill>
                          <a:latin typeface="Helvetica Neue"/>
                          <a:ea typeface="Helvetica Neue"/>
                          <a:cs typeface="Helvetica Neue"/>
                        </a:rPr>
                        <a:t> statistically</a:t>
                      </a:r>
                      <a:r>
                        <a:rPr sz="1100" dirty="0">
                          <a:solidFill>
                            <a:srgbClr val="1F2937"/>
                          </a:solidFill>
                          <a:latin typeface="Helvetica Neue"/>
                          <a:ea typeface="Helvetica Neue"/>
                          <a:cs typeface="Helvetica Neue"/>
                        </a:rPr>
                        <a:t> significant stigma benefit remained </a:t>
                      </a:r>
                      <a:r>
                        <a:rPr lang="en-GB" sz="1100" dirty="0">
                          <a:solidFill>
                            <a:srgbClr val="1F2937"/>
                          </a:solidFill>
                          <a:latin typeface="Helvetica Neue"/>
                          <a:ea typeface="Helvetica Neue"/>
                          <a:cs typeface="Helvetica Neue"/>
                        </a:rPr>
                        <a:t>after</a:t>
                      </a:r>
                      <a:r>
                        <a:rPr sz="1100" dirty="0">
                          <a:solidFill>
                            <a:srgbClr val="1F2937"/>
                          </a:solidFill>
                          <a:latin typeface="Helvetica Neue"/>
                          <a:ea typeface="Helvetica Neue"/>
                          <a:cs typeface="Helvetica Neue"/>
                        </a:rPr>
                        <a:t> one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sz="1100" b="1" dirty="0">
                          <a:solidFill>
                            <a:srgbClr val="1F2937"/>
                          </a:solidFill>
                          <a:latin typeface="Helvetica Neue"/>
                          <a:ea typeface="Helvetica Neue"/>
                          <a:cs typeface="Helvetica Neue"/>
                        </a:rPr>
                        <a:t>Brief</a:t>
                      </a:r>
                      <a:r>
                        <a:rPr lang="en-GB" sz="1100" b="1" dirty="0">
                          <a:solidFill>
                            <a:srgbClr val="1F2937"/>
                          </a:solidFill>
                          <a:latin typeface="Helvetica Neue"/>
                          <a:ea typeface="Helvetica Neue"/>
                          <a:cs typeface="Helvetica Neue"/>
                        </a:rPr>
                        <a:t> educational</a:t>
                      </a:r>
                      <a:r>
                        <a:rPr sz="1100" b="1" dirty="0">
                          <a:solidFill>
                            <a:srgbClr val="1F2937"/>
                          </a:solidFill>
                          <a:latin typeface="Helvetica Neue"/>
                          <a:ea typeface="Helvetica Neue"/>
                          <a:cs typeface="Helvetica Neue"/>
                        </a:rPr>
                        <a:t> interventions need reinforcement</a:t>
                      </a:r>
                      <a:r>
                        <a:rPr lang="en-GB" sz="1100" b="1" dirty="0">
                          <a:solidFill>
                            <a:srgbClr val="1F2937"/>
                          </a:solidFill>
                          <a:latin typeface="Helvetica Neue"/>
                          <a:ea typeface="Helvetica Neue"/>
                          <a:cs typeface="Helvetica Neue"/>
                        </a:rPr>
                        <a:t> to maintain results.</a:t>
                      </a:r>
                      <a:endParaRPr sz="1100" b="1" dirty="0">
                        <a:solidFill>
                          <a:srgbClr val="1F2937"/>
                        </a:solidFill>
                        <a:latin typeface="Helvetica Neue"/>
                        <a:ea typeface="Helvetica Neue"/>
                        <a:cs typeface="Helvetica Neue"/>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471960">
                <a:tc>
                  <a:txBody>
                    <a:bodyPr/>
                    <a:lstStyle/>
                    <a:p>
                      <a:endParaRPr sz="1100" b="1" dirty="0">
                        <a:solidFill>
                          <a:srgbClr val="1F2937"/>
                        </a:solidFill>
                        <a:latin typeface="Helvetica Neue"/>
                        <a:ea typeface="Helvetica Neue"/>
                        <a:cs typeface="Helvetica Neue"/>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sz="1100" dirty="0">
                        <a:solidFill>
                          <a:srgbClr val="1F2937"/>
                        </a:solidFill>
                        <a:latin typeface="Helvetica Neue"/>
                        <a:ea typeface="Helvetica Neue"/>
                        <a:cs typeface="Helvetica Neue"/>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sz="1100" dirty="0">
                        <a:solidFill>
                          <a:srgbClr val="1F2937"/>
                        </a:solidFill>
                        <a:latin typeface="Helvetica Neue"/>
                        <a:ea typeface="Helvetica Neue"/>
                        <a:cs typeface="Helvetica Neue"/>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sz="1100" dirty="0">
                        <a:solidFill>
                          <a:srgbClr val="1F2937"/>
                        </a:solidFill>
                        <a:latin typeface="Helvetica Neue"/>
                        <a:ea typeface="Helvetica Neue"/>
                        <a:cs typeface="Helvetica Neue"/>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471960">
                <a:tc>
                  <a:txBody>
                    <a:bodyPr/>
                    <a:lstStyle/>
                    <a:p>
                      <a:endParaRPr sz="1100" b="1" dirty="0">
                        <a:solidFill>
                          <a:srgbClr val="1F2937"/>
                        </a:solidFill>
                        <a:latin typeface="Helvetica Neue"/>
                        <a:ea typeface="Helvetica Neue"/>
                        <a:cs typeface="Helvetica Neue"/>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sz="1100" dirty="0">
                        <a:solidFill>
                          <a:srgbClr val="1F2937"/>
                        </a:solidFill>
                        <a:latin typeface="Helvetica Neue"/>
                        <a:ea typeface="Helvetica Neue"/>
                        <a:cs typeface="Helvetica Neue"/>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sz="1100" dirty="0">
                        <a:solidFill>
                          <a:srgbClr val="1F2937"/>
                        </a:solidFill>
                        <a:latin typeface="Helvetica Neue"/>
                        <a:ea typeface="Helvetica Neue"/>
                        <a:cs typeface="Helvetica Neue"/>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sz="1100" dirty="0">
                        <a:solidFill>
                          <a:srgbClr val="1F2937"/>
                        </a:solidFill>
                        <a:latin typeface="Helvetica Neue"/>
                        <a:ea typeface="Helvetica Neue"/>
                        <a:cs typeface="Helvetica Neue"/>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471960">
                <a:tc>
                  <a:txBody>
                    <a:bodyPr/>
                    <a:lstStyle/>
                    <a:p>
                      <a:endParaRPr lang="en-GB" sz="1100" b="0" dirty="0">
                        <a:solidFill>
                          <a:srgbClr val="1F2937"/>
                        </a:solidFill>
                        <a:latin typeface="Helvetica Neue"/>
                        <a:ea typeface="Helvetica Neue"/>
                        <a:cs typeface="Helvetica Neue"/>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sz="1100" dirty="0">
                        <a:solidFill>
                          <a:srgbClr val="1F2937"/>
                        </a:solidFill>
                        <a:latin typeface="Helvetica Neue"/>
                        <a:ea typeface="Helvetica Neue"/>
                        <a:cs typeface="Helvetica Neue"/>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sz="1100" dirty="0">
                        <a:solidFill>
                          <a:srgbClr val="1F2937"/>
                        </a:solidFill>
                        <a:latin typeface="Helvetica Neue"/>
                        <a:ea typeface="Helvetica Neue"/>
                        <a:cs typeface="Helvetica Neue"/>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sz="1100" b="1" dirty="0">
                        <a:solidFill>
                          <a:srgbClr val="1F2937"/>
                        </a:solidFill>
                        <a:latin typeface="Helvetica Neue"/>
                        <a:ea typeface="Helvetica Neue"/>
                        <a:cs typeface="Helvetica Neue"/>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1246060"/>
                  </a:ext>
                </a:extLst>
              </a:tr>
            </a:tbl>
          </a:graphicData>
        </a:graphic>
      </p:graphicFrame>
    </p:spTree>
    <p:extLst>
      <p:ext uri="{BB962C8B-B14F-4D97-AF65-F5344CB8AC3E}">
        <p14:creationId xmlns:p14="http://schemas.microsoft.com/office/powerpoint/2010/main" val="24081394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42A00-6636-BB4A-5159-AFAD0A3BE53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872392E-BB81-ED89-10B6-DE2E6EAB80BA}"/>
              </a:ext>
            </a:extLst>
          </p:cNvPr>
          <p:cNvSpPr txBox="1"/>
          <p:nvPr/>
        </p:nvSpPr>
        <p:spPr>
          <a:xfrm>
            <a:off x="-3471620" y="-2572719"/>
            <a:ext cx="184731" cy="369332"/>
          </a:xfrm>
          <a:prstGeom prst="rect">
            <a:avLst/>
          </a:prstGeom>
          <a:noFill/>
        </p:spPr>
        <p:txBody>
          <a:bodyPr wrap="none" rtlCol="0">
            <a:spAutoFit/>
          </a:bodyPr>
          <a:lstStyle/>
          <a:p>
            <a:endParaRPr lang="en-US"/>
          </a:p>
        </p:txBody>
      </p:sp>
      <p:sp>
        <p:nvSpPr>
          <p:cNvPr id="2" name="Title 9">
            <a:extLst>
              <a:ext uri="{FF2B5EF4-FFF2-40B4-BE49-F238E27FC236}">
                <a16:creationId xmlns:a16="http://schemas.microsoft.com/office/drawing/2014/main" id="{D9B0881E-5ECE-1A17-6A3C-63457AF718C4}"/>
              </a:ext>
            </a:extLst>
          </p:cNvPr>
          <p:cNvSpPr txBox="1">
            <a:spLocks/>
          </p:cNvSpPr>
          <p:nvPr/>
        </p:nvSpPr>
        <p:spPr>
          <a:xfrm>
            <a:off x="349699" y="1071013"/>
            <a:ext cx="3959220" cy="92800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rgbClr val="3A527D"/>
                </a:solidFill>
                <a:latin typeface="Arial" panose="020B0604020202020204" pitchFamily="34" charset="0"/>
                <a:ea typeface="+mj-ea"/>
                <a:cs typeface="Arial" panose="020B0604020202020204" pitchFamily="34" charset="0"/>
              </a:defRPr>
            </a:lvl1pPr>
          </a:lstStyle>
          <a:p>
            <a:r>
              <a:rPr lang="en-GB" sz="4100" dirty="0">
                <a:latin typeface="Helvetica Neue Thin" panose="020B0403020202020204" pitchFamily="34" charset="0"/>
                <a:ea typeface="Helvetica Neue Thin" panose="020B0403020202020204" pitchFamily="34" charset="0"/>
              </a:rPr>
              <a:t>Results</a:t>
            </a:r>
            <a:endParaRPr lang="en-GB" sz="2400" dirty="0">
              <a:latin typeface="Helvetica Neue Thin" panose="020B0403020202020204" pitchFamily="34" charset="0"/>
              <a:ea typeface="Helvetica Neue Thin" panose="020B0403020202020204" pitchFamily="34" charset="0"/>
            </a:endParaRPr>
          </a:p>
        </p:txBody>
      </p:sp>
      <p:sp>
        <p:nvSpPr>
          <p:cNvPr id="12" name="Content-Placeholder-15-12">
            <a:extLst>
              <a:ext uri="{FF2B5EF4-FFF2-40B4-BE49-F238E27FC236}">
                <a16:creationId xmlns:a16="http://schemas.microsoft.com/office/drawing/2014/main" id="{B4E684D7-A27D-AECF-7B44-A0DB970D03BE}"/>
              </a:ext>
            </a:extLst>
          </p:cNvPr>
          <p:cNvSpPr>
            <a:spLocks noGrp="1"/>
          </p:cNvSpPr>
          <p:nvPr/>
        </p:nvSpPr>
        <p:spPr>
          <a:xfrm>
            <a:off x="437733" y="1962151"/>
            <a:ext cx="11404568" cy="1599438"/>
          </a:xfrm>
          <a:prstGeom prst="rect">
            <a:avLst/>
          </a:prstGeom>
        </p:spPr>
        <p:txBody>
          <a:bodyPr lIns="0" tIns="0" rIns="0" bIns="0">
            <a:noAutofit/>
          </a:bodyPr>
          <a:lstStyle/>
          <a:p>
            <a:pPr algn="l">
              <a:lnSpc>
                <a:spcPct val="105000"/>
              </a:lnSpc>
              <a:spcAft>
                <a:spcPts val="600"/>
              </a:spcAft>
              <a:buNone/>
              <a:defRPr sz="1600">
                <a:solidFill>
                  <a:srgbClr val="000000"/>
                </a:solidFill>
                <a:latin typeface="Helvetica Neue"/>
                <a:ea typeface="Helvetica Neue"/>
                <a:cs typeface="Helvetica Neue"/>
              </a:defRPr>
            </a:pPr>
            <a:r>
              <a:rPr sz="1800" b="1" dirty="0">
                <a:solidFill>
                  <a:srgbClr val="000000"/>
                </a:solidFill>
                <a:latin typeface="Helvetica Neue"/>
                <a:ea typeface="Helvetica Neue"/>
                <a:cs typeface="Helvetica Neue"/>
              </a:rPr>
              <a:t>Across 15 studies involving 2,949 students</a:t>
            </a:r>
          </a:p>
          <a:p>
            <a:pPr algn="l">
              <a:lnSpc>
                <a:spcPct val="112000"/>
              </a:lnSpc>
              <a:buNone/>
              <a:defRPr sz="1600">
                <a:solidFill>
                  <a:srgbClr val="000000"/>
                </a:solidFill>
                <a:latin typeface="Helvetica Neue"/>
                <a:ea typeface="Helvetica Neue"/>
                <a:cs typeface="Helvetica Neue"/>
              </a:defRPr>
            </a:pPr>
            <a:r>
              <a:rPr sz="1500" dirty="0">
                <a:solidFill>
                  <a:srgbClr val="000000"/>
                </a:solidFill>
                <a:latin typeface="Helvetica Neue"/>
                <a:ea typeface="Helvetica Neue"/>
                <a:cs typeface="Helvetica Neue"/>
              </a:rPr>
              <a:t>Students were usually willing to interact with and treat people with mental health conditions, but clinical uncertainty and emotional discomfort persisted. Structured teaching </a:t>
            </a:r>
            <a:r>
              <a:rPr lang="en-GB" sz="1500" dirty="0">
                <a:solidFill>
                  <a:srgbClr val="000000"/>
                </a:solidFill>
                <a:latin typeface="Helvetica Neue"/>
                <a:ea typeface="Helvetica Neue"/>
                <a:cs typeface="Helvetica Neue"/>
              </a:rPr>
              <a:t>and</a:t>
            </a:r>
            <a:r>
              <a:rPr sz="1500" dirty="0">
                <a:solidFill>
                  <a:srgbClr val="000000"/>
                </a:solidFill>
                <a:latin typeface="Helvetica Neue"/>
                <a:ea typeface="Helvetica Neue"/>
                <a:cs typeface="Helvetica Neue"/>
              </a:rPr>
              <a:t> contact-based learning improved attitudes and confidence</a:t>
            </a:r>
            <a:r>
              <a:rPr lang="en-GB" sz="1500" dirty="0">
                <a:solidFill>
                  <a:srgbClr val="000000"/>
                </a:solidFill>
                <a:latin typeface="Helvetica Neue"/>
                <a:ea typeface="Helvetica Neue"/>
                <a:cs typeface="Helvetica Neue"/>
              </a:rPr>
              <a:t>, however</a:t>
            </a:r>
            <a:r>
              <a:rPr sz="1500" dirty="0">
                <a:solidFill>
                  <a:srgbClr val="000000"/>
                </a:solidFill>
                <a:latin typeface="Helvetica Neue"/>
                <a:ea typeface="Helvetica Neue"/>
                <a:cs typeface="Helvetica Neue"/>
              </a:rPr>
              <a:t> gains were not sustained without reinforcement.</a:t>
            </a:r>
          </a:p>
        </p:txBody>
      </p:sp>
      <p:sp>
        <p:nvSpPr>
          <p:cNvPr id="13" name="Rounded-Rectangle-5-1">
            <a:extLst>
              <a:ext uri="{FF2B5EF4-FFF2-40B4-BE49-F238E27FC236}">
                <a16:creationId xmlns:a16="http://schemas.microsoft.com/office/drawing/2014/main" id="{FD07688F-1738-1BBA-7371-FE27909760BC}"/>
              </a:ext>
            </a:extLst>
          </p:cNvPr>
          <p:cNvSpPr>
            <a:spLocks noGrp="1"/>
          </p:cNvSpPr>
          <p:nvPr/>
        </p:nvSpPr>
        <p:spPr>
          <a:xfrm>
            <a:off x="434970" y="3557239"/>
            <a:ext cx="3568732" cy="2971800"/>
          </a:xfrm>
          <a:prstGeom prst="roundRect">
            <a:avLst>
              <a:gd name="adj" fmla="val 2564"/>
            </a:avLst>
          </a:prstGeom>
          <a:solidFill>
            <a:srgbClr val="F2F2F2"/>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Rounded-Rectangle-6-2">
            <a:extLst>
              <a:ext uri="{FF2B5EF4-FFF2-40B4-BE49-F238E27FC236}">
                <a16:creationId xmlns:a16="http://schemas.microsoft.com/office/drawing/2014/main" id="{4126A59B-CBFB-420B-6617-8536593FF884}"/>
              </a:ext>
            </a:extLst>
          </p:cNvPr>
          <p:cNvSpPr>
            <a:spLocks noGrp="1"/>
          </p:cNvSpPr>
          <p:nvPr/>
        </p:nvSpPr>
        <p:spPr>
          <a:xfrm>
            <a:off x="4352984" y="3557239"/>
            <a:ext cx="3568732" cy="2971800"/>
          </a:xfrm>
          <a:prstGeom prst="roundRect">
            <a:avLst>
              <a:gd name="adj" fmla="val 2564"/>
            </a:avLst>
          </a:prstGeom>
          <a:solidFill>
            <a:srgbClr val="F2F2F2"/>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Rounded-Rectangle-7-3">
            <a:extLst>
              <a:ext uri="{FF2B5EF4-FFF2-40B4-BE49-F238E27FC236}">
                <a16:creationId xmlns:a16="http://schemas.microsoft.com/office/drawing/2014/main" id="{0DF28712-4356-5E31-F356-F4A86025D374}"/>
              </a:ext>
            </a:extLst>
          </p:cNvPr>
          <p:cNvSpPr>
            <a:spLocks noGrp="1"/>
          </p:cNvSpPr>
          <p:nvPr/>
        </p:nvSpPr>
        <p:spPr>
          <a:xfrm>
            <a:off x="8273569" y="3557239"/>
            <a:ext cx="3568732" cy="2971800"/>
          </a:xfrm>
          <a:prstGeom prst="roundRect">
            <a:avLst>
              <a:gd name="adj" fmla="val 2564"/>
            </a:avLst>
          </a:prstGeom>
          <a:solidFill>
            <a:srgbClr val="F2F2F2"/>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Content-Placeholder-9-6">
            <a:extLst>
              <a:ext uri="{FF2B5EF4-FFF2-40B4-BE49-F238E27FC236}">
                <a16:creationId xmlns:a16="http://schemas.microsoft.com/office/drawing/2014/main" id="{6367AA0C-10BF-F6E3-4991-C54BBABB69ED}"/>
              </a:ext>
            </a:extLst>
          </p:cNvPr>
          <p:cNvSpPr>
            <a:spLocks noGrp="1"/>
          </p:cNvSpPr>
          <p:nvPr/>
        </p:nvSpPr>
        <p:spPr>
          <a:xfrm>
            <a:off x="631531" y="5263000"/>
            <a:ext cx="2940082" cy="1014048"/>
          </a:xfrm>
          <a:prstGeom prst="rect">
            <a:avLst/>
          </a:prstGeom>
        </p:spPr>
        <p:txBody>
          <a:bodyPr lIns="91440" tIns="45720" rIns="91440" bIns="45720">
            <a:normAutofit/>
          </a:bodyPr>
          <a:lstStyle/>
          <a:p>
            <a:pPr algn="l">
              <a:lnSpc>
                <a:spcPct val="100000"/>
              </a:lnSpc>
              <a:buNone/>
              <a:defRPr sz="2400">
                <a:solidFill>
                  <a:srgbClr val="000000"/>
                </a:solidFill>
                <a:latin typeface="Helvetica Neue"/>
                <a:ea typeface="Helvetica Neue"/>
                <a:cs typeface="Helvetica Neue"/>
              </a:defRPr>
            </a:pPr>
            <a:r>
              <a:rPr lang="en-GB"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Overall positive student attitudes, however some stereotypes and fears persist.</a:t>
            </a:r>
            <a:endParaRP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Content-Placeholder-10-7">
            <a:extLst>
              <a:ext uri="{FF2B5EF4-FFF2-40B4-BE49-F238E27FC236}">
                <a16:creationId xmlns:a16="http://schemas.microsoft.com/office/drawing/2014/main" id="{01C60D43-F55B-F016-C583-4FEEBB65F8B6}"/>
              </a:ext>
            </a:extLst>
          </p:cNvPr>
          <p:cNvSpPr>
            <a:spLocks noGrp="1"/>
          </p:cNvSpPr>
          <p:nvPr/>
        </p:nvSpPr>
        <p:spPr>
          <a:xfrm>
            <a:off x="8475747" y="5263000"/>
            <a:ext cx="3164373" cy="1125680"/>
          </a:xfrm>
          <a:prstGeom prst="rect">
            <a:avLst/>
          </a:prstGeom>
        </p:spPr>
        <p:txBody>
          <a:bodyPr lIns="91440" tIns="45720" rIns="91440" bIns="45720">
            <a:normAutofit fontScale="96465"/>
          </a:bodyPr>
          <a:lstStyle/>
          <a:p>
            <a:pPr>
              <a:defRPr sz="2400">
                <a:solidFill>
                  <a:srgbClr val="000000"/>
                </a:solidFill>
                <a:latin typeface="Helvetica Neue"/>
                <a:ea typeface="Helvetica Neue"/>
                <a:cs typeface="Helvetica Neue"/>
              </a:defRPr>
            </a:pPr>
            <a:r>
              <a:rPr lang="en-GB"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Educational and contact-based interventions improve attitudes,  knowledge</a:t>
            </a:r>
            <a:r>
              <a:rPr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 and confidence</a:t>
            </a:r>
            <a:r>
              <a:rPr lang="en-GB"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 in the short-term.</a:t>
            </a:r>
            <a:endParaRPr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Content-Placeholder-11-8">
            <a:extLst>
              <a:ext uri="{FF2B5EF4-FFF2-40B4-BE49-F238E27FC236}">
                <a16:creationId xmlns:a16="http://schemas.microsoft.com/office/drawing/2014/main" id="{19CA258F-5637-987F-FCC8-2EAE111E44DD}"/>
              </a:ext>
            </a:extLst>
          </p:cNvPr>
          <p:cNvSpPr>
            <a:spLocks noGrp="1"/>
          </p:cNvSpPr>
          <p:nvPr/>
        </p:nvSpPr>
        <p:spPr>
          <a:xfrm>
            <a:off x="4550401" y="5263000"/>
            <a:ext cx="2940082" cy="1125680"/>
          </a:xfrm>
          <a:prstGeom prst="rect">
            <a:avLst/>
          </a:prstGeom>
        </p:spPr>
        <p:txBody>
          <a:bodyPr lIns="91440" tIns="45720" rIns="91440" bIns="45720">
            <a:normAutofit/>
          </a:bodyPr>
          <a:lstStyle/>
          <a:p>
            <a:pPr>
              <a:defRPr sz="2400">
                <a:solidFill>
                  <a:srgbClr val="000000"/>
                </a:solidFill>
                <a:latin typeface="Helvetica Neue"/>
                <a:ea typeface="Helvetica Neue"/>
                <a:cs typeface="Helvetica Neue"/>
              </a:defRPr>
            </a:pPr>
            <a:r>
              <a:rPr lang="en-GB"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Training on referral pathways and treating patients with severe mental illnesses are the key areas to strengthen.</a:t>
            </a:r>
            <a:endParaRP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Content-Placeholder-9-9">
            <a:extLst>
              <a:ext uri="{FF2B5EF4-FFF2-40B4-BE49-F238E27FC236}">
                <a16:creationId xmlns:a16="http://schemas.microsoft.com/office/drawing/2014/main" id="{68B25105-678C-6AD0-8994-D07992D50491}"/>
              </a:ext>
            </a:extLst>
          </p:cNvPr>
          <p:cNvSpPr>
            <a:spLocks noGrp="1"/>
          </p:cNvSpPr>
          <p:nvPr/>
        </p:nvSpPr>
        <p:spPr>
          <a:xfrm>
            <a:off x="743676" y="3903687"/>
            <a:ext cx="2940082" cy="1359313"/>
          </a:xfrm>
          <a:prstGeom prst="rect">
            <a:avLst/>
          </a:prstGeom>
        </p:spPr>
        <p:txBody>
          <a:bodyPr lIns="0" tIns="0" rIns="0" bIns="0" anchor="b">
            <a:normAutofit/>
          </a:bodyPr>
          <a:lstStyle/>
          <a:p>
            <a:pPr algn="l">
              <a:lnSpc>
                <a:spcPct val="90000"/>
              </a:lnSpc>
              <a:buNone/>
              <a:defRPr sz="2400">
                <a:solidFill>
                  <a:srgbClr val="000000"/>
                </a:solidFill>
                <a:latin typeface="Helvetica Neue"/>
                <a:ea typeface="Helvetica Neue"/>
                <a:cs typeface="Helvetica Neue"/>
              </a:defRPr>
            </a:pPr>
            <a:r>
              <a:rPr sz="2400" b="1"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Positive</a:t>
            </a:r>
            <a:r>
              <a:rPr lang="en-GB" sz="2400" b="1"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
Attitudes</a:t>
            </a:r>
            <a:endParaRPr sz="2400" b="1"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 name="Content-Placeholder-9-10">
            <a:extLst>
              <a:ext uri="{FF2B5EF4-FFF2-40B4-BE49-F238E27FC236}">
                <a16:creationId xmlns:a16="http://schemas.microsoft.com/office/drawing/2014/main" id="{D020E0F9-7961-ABE7-6F6C-CCD1E7EBD558}"/>
              </a:ext>
            </a:extLst>
          </p:cNvPr>
          <p:cNvSpPr>
            <a:spLocks noGrp="1"/>
          </p:cNvSpPr>
          <p:nvPr/>
        </p:nvSpPr>
        <p:spPr>
          <a:xfrm>
            <a:off x="4662546" y="3903687"/>
            <a:ext cx="2940082" cy="1359313"/>
          </a:xfrm>
          <a:prstGeom prst="rect">
            <a:avLst/>
          </a:prstGeom>
        </p:spPr>
        <p:txBody>
          <a:bodyPr lIns="0" tIns="0" rIns="0" bIns="0" anchor="b">
            <a:normAutofit/>
          </a:bodyPr>
          <a:lstStyle/>
          <a:p>
            <a:pPr algn="l">
              <a:lnSpc>
                <a:spcPct val="90000"/>
              </a:lnSpc>
              <a:buNone/>
              <a:defRPr sz="2400">
                <a:solidFill>
                  <a:srgbClr val="000000"/>
                </a:solidFill>
                <a:latin typeface="Helvetica Neue"/>
                <a:ea typeface="Helvetica Neue"/>
                <a:cs typeface="Helvetica Neue"/>
              </a:defRPr>
            </a:pPr>
            <a:r>
              <a:rPr sz="2400" b="1"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Knowledge</a:t>
            </a:r>
            <a:r>
              <a:rPr lang="en-GB" sz="2400" b="1"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
&amp; Preparedness</a:t>
            </a:r>
            <a:endParaRPr sz="2400" b="1"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 name="Content-Placeholder-9-11">
            <a:extLst>
              <a:ext uri="{FF2B5EF4-FFF2-40B4-BE49-F238E27FC236}">
                <a16:creationId xmlns:a16="http://schemas.microsoft.com/office/drawing/2014/main" id="{A414D4FE-3079-5BF1-B75F-E100512C94F7}"/>
              </a:ext>
            </a:extLst>
          </p:cNvPr>
          <p:cNvSpPr>
            <a:spLocks noGrp="1"/>
          </p:cNvSpPr>
          <p:nvPr/>
        </p:nvSpPr>
        <p:spPr>
          <a:xfrm>
            <a:off x="8587893" y="3903688"/>
            <a:ext cx="2940082" cy="1359313"/>
          </a:xfrm>
          <a:prstGeom prst="rect">
            <a:avLst/>
          </a:prstGeom>
        </p:spPr>
        <p:txBody>
          <a:bodyPr lIns="0" tIns="0" rIns="0" bIns="0" anchor="b">
            <a:normAutofit/>
          </a:bodyPr>
          <a:lstStyle/>
          <a:p>
            <a:pPr algn="l">
              <a:lnSpc>
                <a:spcPct val="90000"/>
              </a:lnSpc>
              <a:buNone/>
              <a:defRPr sz="2400">
                <a:solidFill>
                  <a:srgbClr val="000000"/>
                </a:solidFill>
                <a:latin typeface="Helvetica Neue"/>
                <a:ea typeface="Helvetica Neue"/>
                <a:cs typeface="Helvetica Neue"/>
              </a:defRPr>
            </a:pPr>
            <a:r>
              <a:rPr lang="en-GB" sz="2400" b="1"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Curricular Interventions</a:t>
            </a:r>
            <a:endParaRPr sz="2400" b="1"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3579820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3B962-F519-8196-F4AD-FDF2E5124BA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396B466-0327-2F20-A881-8AC89AE93A3D}"/>
              </a:ext>
            </a:extLst>
          </p:cNvPr>
          <p:cNvSpPr txBox="1"/>
          <p:nvPr/>
        </p:nvSpPr>
        <p:spPr>
          <a:xfrm>
            <a:off x="-3471620" y="-2572719"/>
            <a:ext cx="184731" cy="369332"/>
          </a:xfrm>
          <a:prstGeom prst="rect">
            <a:avLst/>
          </a:prstGeom>
          <a:noFill/>
        </p:spPr>
        <p:txBody>
          <a:bodyPr wrap="none" rtlCol="0">
            <a:spAutoFit/>
          </a:bodyPr>
          <a:lstStyle/>
          <a:p>
            <a:endParaRPr lang="en-US"/>
          </a:p>
        </p:txBody>
      </p:sp>
      <p:cxnSp>
        <p:nvCxnSpPr>
          <p:cNvPr id="20" name="Google-Shape-2259-p159-4">
            <a:extLst>
              <a:ext uri="{FF2B5EF4-FFF2-40B4-BE49-F238E27FC236}">
                <a16:creationId xmlns:a16="http://schemas.microsoft.com/office/drawing/2014/main" id="{D34CC659-68A7-EEB4-C213-AD32F93EC4BB}"/>
              </a:ext>
            </a:extLst>
          </p:cNvPr>
          <p:cNvCxnSpPr>
            <a:cxnSpLocks/>
          </p:cNvCxnSpPr>
          <p:nvPr/>
        </p:nvCxnSpPr>
        <p:spPr>
          <a:xfrm>
            <a:off x="337757" y="4850966"/>
            <a:ext cx="11935033" cy="0"/>
          </a:xfrm>
          <a:prstGeom prst="straightConnector1">
            <a:avLst/>
          </a:prstGeom>
          <a:ln w="9525">
            <a:solidFill>
              <a:srgbClr val="000000"/>
            </a:solidFill>
            <a:prstDash val="solid"/>
          </a:ln>
        </p:spPr>
      </p:cxnSp>
      <p:sp>
        <p:nvSpPr>
          <p:cNvPr id="21" name="Google-Shape-2260-p159-5">
            <a:extLst>
              <a:ext uri="{FF2B5EF4-FFF2-40B4-BE49-F238E27FC236}">
                <a16:creationId xmlns:a16="http://schemas.microsoft.com/office/drawing/2014/main" id="{0B3A3D03-5CCD-E972-9B22-20C9CB8D6ED0}"/>
              </a:ext>
            </a:extLst>
          </p:cNvPr>
          <p:cNvSpPr>
            <a:spLocks noGrp="1"/>
          </p:cNvSpPr>
          <p:nvPr/>
        </p:nvSpPr>
        <p:spPr>
          <a:xfrm>
            <a:off x="337757" y="4797435"/>
            <a:ext cx="107061" cy="107061"/>
          </a:xfrm>
          <a:prstGeom prst="ellipse">
            <a:avLst/>
          </a:prstGeom>
          <a:solidFill>
            <a:srgbClr val="000000"/>
          </a:solidFill>
        </p:spPr>
        <p:txBody>
          <a:bodyPr/>
          <a:lstStyle/>
          <a:p>
            <a:endParaRPr lang="en-US"/>
          </a:p>
        </p:txBody>
      </p:sp>
      <p:sp>
        <p:nvSpPr>
          <p:cNvPr id="22" name="Google-Shape-2261-p159-6">
            <a:extLst>
              <a:ext uri="{FF2B5EF4-FFF2-40B4-BE49-F238E27FC236}">
                <a16:creationId xmlns:a16="http://schemas.microsoft.com/office/drawing/2014/main" id="{0E46B063-2460-6677-FFA8-F3F4FADA7807}"/>
              </a:ext>
            </a:extLst>
          </p:cNvPr>
          <p:cNvSpPr>
            <a:spLocks noGrp="1"/>
          </p:cNvSpPr>
          <p:nvPr/>
        </p:nvSpPr>
        <p:spPr>
          <a:xfrm>
            <a:off x="4251770" y="4797435"/>
            <a:ext cx="107061" cy="107061"/>
          </a:xfrm>
          <a:prstGeom prst="ellipse">
            <a:avLst/>
          </a:prstGeom>
          <a:solidFill>
            <a:srgbClr val="000000"/>
          </a:solidFill>
        </p:spPr>
        <p:txBody>
          <a:bodyPr/>
          <a:lstStyle/>
          <a:p>
            <a:endParaRPr lang="en-US"/>
          </a:p>
        </p:txBody>
      </p:sp>
      <p:sp>
        <p:nvSpPr>
          <p:cNvPr id="23" name="Google-Shape-2262-p159-7">
            <a:extLst>
              <a:ext uri="{FF2B5EF4-FFF2-40B4-BE49-F238E27FC236}">
                <a16:creationId xmlns:a16="http://schemas.microsoft.com/office/drawing/2014/main" id="{350B3F26-1CDE-812A-ADF5-4D463A5B3583}"/>
              </a:ext>
            </a:extLst>
          </p:cNvPr>
          <p:cNvSpPr>
            <a:spLocks noGrp="1"/>
          </p:cNvSpPr>
          <p:nvPr/>
        </p:nvSpPr>
        <p:spPr>
          <a:xfrm>
            <a:off x="8176070" y="4797435"/>
            <a:ext cx="107061" cy="107061"/>
          </a:xfrm>
          <a:prstGeom prst="ellipse">
            <a:avLst/>
          </a:prstGeom>
          <a:solidFill>
            <a:srgbClr val="000000"/>
          </a:solidFill>
        </p:spPr>
        <p:txBody>
          <a:bodyPr/>
          <a:lstStyle/>
          <a:p>
            <a:endParaRPr lang="en-US"/>
          </a:p>
        </p:txBody>
      </p:sp>
      <p:sp>
        <p:nvSpPr>
          <p:cNvPr id="24" name="Rounded-Rectangle-19-8">
            <a:extLst>
              <a:ext uri="{FF2B5EF4-FFF2-40B4-BE49-F238E27FC236}">
                <a16:creationId xmlns:a16="http://schemas.microsoft.com/office/drawing/2014/main" id="{2E781276-8B4A-0664-EDBD-4D68385534B1}"/>
              </a:ext>
            </a:extLst>
          </p:cNvPr>
          <p:cNvSpPr>
            <a:spLocks noGrp="1"/>
          </p:cNvSpPr>
          <p:nvPr/>
        </p:nvSpPr>
        <p:spPr>
          <a:xfrm>
            <a:off x="393668" y="911140"/>
            <a:ext cx="3568732" cy="3619500"/>
          </a:xfrm>
          <a:prstGeom prst="roundRect">
            <a:avLst>
              <a:gd name="adj" fmla="val 2135"/>
            </a:avLst>
          </a:prstGeom>
          <a:solidFill>
            <a:srgbClr val="F2F2F2"/>
          </a:solidFill>
        </p:spPr>
        <p:txBody>
          <a:bodyPr/>
          <a:lstStyle/>
          <a:p>
            <a:endParaRPr lang="en-US"/>
          </a:p>
        </p:txBody>
      </p:sp>
      <p:sp>
        <p:nvSpPr>
          <p:cNvPr id="25" name="Content-Placeholder-8-9">
            <a:extLst>
              <a:ext uri="{FF2B5EF4-FFF2-40B4-BE49-F238E27FC236}">
                <a16:creationId xmlns:a16="http://schemas.microsoft.com/office/drawing/2014/main" id="{35D3C239-1802-2BED-E620-F4BB6EB8D43D}"/>
              </a:ext>
            </a:extLst>
          </p:cNvPr>
          <p:cNvSpPr>
            <a:spLocks noGrp="1"/>
          </p:cNvSpPr>
          <p:nvPr/>
        </p:nvSpPr>
        <p:spPr>
          <a:xfrm>
            <a:off x="703421" y="1316143"/>
            <a:ext cx="2949321" cy="2566797"/>
          </a:xfrm>
          <a:prstGeom prst="rect">
            <a:avLst/>
          </a:prstGeom>
        </p:spPr>
        <p:txBody>
          <a:bodyPr lIns="0" tIns="0" rIns="0" bIns="0">
            <a:noAutofit/>
          </a:bodyPr>
          <a:lstStyle/>
          <a:p>
            <a:pPr algn="l">
              <a:lnSpc>
                <a:spcPct val="105000"/>
              </a:lnSpc>
              <a:spcAft>
                <a:spcPts val="560"/>
              </a:spcAft>
              <a:buNone/>
              <a:defRPr sz="1600">
                <a:solidFill>
                  <a:srgbClr val="000000"/>
                </a:solidFill>
                <a:latin typeface="Helvetica Neue"/>
                <a:ea typeface="Helvetica Neue"/>
                <a:cs typeface="Helvetica Neue"/>
              </a:defRPr>
            </a:pPr>
            <a:r>
              <a:rPr sz="1950" b="1" dirty="0">
                <a:solidFill>
                  <a:srgbClr val="000000"/>
                </a:solidFill>
                <a:latin typeface="Helvetica Neue"/>
                <a:ea typeface="Helvetica Neue"/>
                <a:cs typeface="Helvetica Neue"/>
              </a:rPr>
              <a:t>Embed mental-health literacy</a:t>
            </a:r>
          </a:p>
          <a:p>
            <a:pPr>
              <a:lnSpc>
                <a:spcPct val="112000"/>
              </a:lnSpc>
              <a:defRPr sz="1600">
                <a:solidFill>
                  <a:srgbClr val="000000"/>
                </a:solidFill>
                <a:latin typeface="Helvetica Neue"/>
                <a:ea typeface="Helvetica Neue"/>
                <a:cs typeface="Helvetica Neue"/>
              </a:defRPr>
            </a:pPr>
            <a:r>
              <a:rPr lang="en-GB" sz="1550" dirty="0">
                <a:solidFill>
                  <a:srgbClr val="000000"/>
                </a:solidFill>
                <a:latin typeface="Helvetica Neue"/>
                <a:ea typeface="Helvetica Neue"/>
                <a:cs typeface="Helvetica Neue"/>
              </a:rPr>
              <a:t>Education about</a:t>
            </a:r>
            <a:r>
              <a:rPr sz="1550" dirty="0">
                <a:solidFill>
                  <a:srgbClr val="000000"/>
                </a:solidFill>
                <a:latin typeface="Helvetica Neue"/>
                <a:ea typeface="Helvetica Neue"/>
                <a:cs typeface="Helvetica Neue"/>
              </a:rPr>
              <a:t> </a:t>
            </a:r>
            <a:r>
              <a:rPr lang="en-GB" sz="1550" dirty="0">
                <a:solidFill>
                  <a:srgbClr val="000000"/>
                </a:solidFill>
                <a:latin typeface="Helvetica Neue"/>
                <a:ea typeface="Helvetica Neue"/>
                <a:cs typeface="Helvetica Neue"/>
              </a:rPr>
              <a:t>common and severe mental health</a:t>
            </a:r>
            <a:r>
              <a:rPr sz="1550" dirty="0">
                <a:solidFill>
                  <a:srgbClr val="000000"/>
                </a:solidFill>
                <a:latin typeface="Helvetica Neue"/>
                <a:ea typeface="Helvetica Neue"/>
                <a:cs typeface="Helvetica Neue"/>
              </a:rPr>
              <a:t> conditions,</a:t>
            </a:r>
            <a:r>
              <a:rPr lang="en-GB" sz="1550" dirty="0">
                <a:solidFill>
                  <a:srgbClr val="000000"/>
                </a:solidFill>
                <a:latin typeface="Helvetica Neue"/>
                <a:ea typeface="Helvetica Neue"/>
                <a:cs typeface="Helvetica Neue"/>
              </a:rPr>
              <a:t> referral pathways and oral health implications of</a:t>
            </a:r>
            <a:r>
              <a:rPr sz="1550" dirty="0">
                <a:solidFill>
                  <a:srgbClr val="000000"/>
                </a:solidFill>
                <a:latin typeface="Helvetica Neue"/>
                <a:ea typeface="Helvetica Neue"/>
                <a:cs typeface="Helvetica Neue"/>
              </a:rPr>
              <a:t> </a:t>
            </a:r>
            <a:r>
              <a:rPr lang="en-GB" sz="1550" dirty="0">
                <a:solidFill>
                  <a:srgbClr val="000000"/>
                </a:solidFill>
                <a:latin typeface="Helvetica Neue"/>
                <a:ea typeface="Helvetica Neue"/>
                <a:cs typeface="Helvetica Neue"/>
              </a:rPr>
              <a:t>psychosomatic disorders.</a:t>
            </a:r>
            <a:endParaRPr sz="1550" dirty="0">
              <a:solidFill>
                <a:srgbClr val="000000"/>
              </a:solidFill>
              <a:latin typeface="Helvetica Neue"/>
              <a:ea typeface="Helvetica Neue"/>
              <a:cs typeface="Helvetica Neue"/>
            </a:endParaRPr>
          </a:p>
        </p:txBody>
      </p:sp>
      <p:sp>
        <p:nvSpPr>
          <p:cNvPr id="26" name="Rounded-Rectangle-21-10">
            <a:extLst>
              <a:ext uri="{FF2B5EF4-FFF2-40B4-BE49-F238E27FC236}">
                <a16:creationId xmlns:a16="http://schemas.microsoft.com/office/drawing/2014/main" id="{1E23E529-5C53-626D-28BF-A562851F8140}"/>
              </a:ext>
            </a:extLst>
          </p:cNvPr>
          <p:cNvSpPr>
            <a:spLocks noGrp="1"/>
          </p:cNvSpPr>
          <p:nvPr/>
        </p:nvSpPr>
        <p:spPr>
          <a:xfrm>
            <a:off x="4308443" y="911140"/>
            <a:ext cx="3568732" cy="3619500"/>
          </a:xfrm>
          <a:prstGeom prst="roundRect">
            <a:avLst>
              <a:gd name="adj" fmla="val 2135"/>
            </a:avLst>
          </a:prstGeom>
          <a:solidFill>
            <a:srgbClr val="F2F2F2"/>
          </a:solidFill>
        </p:spPr>
        <p:txBody>
          <a:bodyPr/>
          <a:lstStyle/>
          <a:p>
            <a:endParaRPr lang="en-US"/>
          </a:p>
        </p:txBody>
      </p:sp>
      <p:sp>
        <p:nvSpPr>
          <p:cNvPr id="27" name="Content-Placeholder-8-11">
            <a:extLst>
              <a:ext uri="{FF2B5EF4-FFF2-40B4-BE49-F238E27FC236}">
                <a16:creationId xmlns:a16="http://schemas.microsoft.com/office/drawing/2014/main" id="{F1EB38DD-584E-0B61-5B3A-5E70285D6618}"/>
              </a:ext>
            </a:extLst>
          </p:cNvPr>
          <p:cNvSpPr>
            <a:spLocks noGrp="1"/>
          </p:cNvSpPr>
          <p:nvPr/>
        </p:nvSpPr>
        <p:spPr>
          <a:xfrm>
            <a:off x="4618196" y="1316143"/>
            <a:ext cx="2949321" cy="2566797"/>
          </a:xfrm>
          <a:prstGeom prst="rect">
            <a:avLst/>
          </a:prstGeom>
        </p:spPr>
        <p:txBody>
          <a:bodyPr lIns="0" tIns="0" rIns="0" bIns="0">
            <a:noAutofit/>
          </a:bodyPr>
          <a:lstStyle/>
          <a:p>
            <a:pPr algn="l">
              <a:lnSpc>
                <a:spcPct val="105000"/>
              </a:lnSpc>
              <a:spcAft>
                <a:spcPts val="560"/>
              </a:spcAft>
              <a:buNone/>
              <a:defRPr sz="1600">
                <a:solidFill>
                  <a:srgbClr val="000000"/>
                </a:solidFill>
                <a:latin typeface="Helvetica Neue"/>
                <a:ea typeface="Helvetica Neue"/>
                <a:cs typeface="Helvetica Neue"/>
              </a:defRPr>
            </a:pPr>
            <a:r>
              <a:rPr sz="1950" b="1" dirty="0">
                <a:solidFill>
                  <a:srgbClr val="000000"/>
                </a:solidFill>
                <a:latin typeface="Helvetica Neue"/>
                <a:ea typeface="Helvetica Neue"/>
                <a:cs typeface="Helvetica Neue"/>
              </a:rPr>
              <a:t>Build confidence through </a:t>
            </a:r>
            <a:r>
              <a:rPr lang="en-GB" sz="1950" b="1" dirty="0">
                <a:solidFill>
                  <a:srgbClr val="000000"/>
                </a:solidFill>
                <a:latin typeface="Helvetica Neue"/>
                <a:ea typeface="Helvetica Neue"/>
                <a:cs typeface="Helvetica Neue"/>
              </a:rPr>
              <a:t>interventions</a:t>
            </a:r>
            <a:endParaRPr sz="1950" b="1" dirty="0">
              <a:solidFill>
                <a:srgbClr val="000000"/>
              </a:solidFill>
              <a:latin typeface="Helvetica Neue"/>
              <a:ea typeface="Helvetica Neue"/>
              <a:cs typeface="Helvetica Neue"/>
            </a:endParaRPr>
          </a:p>
          <a:p>
            <a:pPr algn="l">
              <a:lnSpc>
                <a:spcPct val="112000"/>
              </a:lnSpc>
              <a:buNone/>
              <a:defRPr sz="1600">
                <a:solidFill>
                  <a:srgbClr val="000000"/>
                </a:solidFill>
                <a:latin typeface="Helvetica Neue"/>
                <a:ea typeface="Helvetica Neue"/>
                <a:cs typeface="Helvetica Neue"/>
              </a:defRPr>
            </a:pPr>
            <a:r>
              <a:rPr sz="1575" dirty="0">
                <a:solidFill>
                  <a:srgbClr val="000000"/>
                </a:solidFill>
                <a:latin typeface="Helvetica Neue"/>
                <a:ea typeface="Helvetica Neue"/>
                <a:cs typeface="Helvetica Neue"/>
              </a:rPr>
              <a:t>Use </a:t>
            </a:r>
            <a:r>
              <a:rPr lang="en-GB" sz="1575" dirty="0">
                <a:solidFill>
                  <a:srgbClr val="000000"/>
                </a:solidFill>
                <a:latin typeface="Helvetica Neue"/>
                <a:ea typeface="Helvetica Neue"/>
                <a:cs typeface="Helvetica Neue"/>
              </a:rPr>
              <a:t>of educational seminars, </a:t>
            </a:r>
            <a:r>
              <a:rPr sz="1575" dirty="0">
                <a:solidFill>
                  <a:srgbClr val="000000"/>
                </a:solidFill>
                <a:latin typeface="Helvetica Neue"/>
                <a:ea typeface="Helvetica Neue"/>
                <a:cs typeface="Helvetica Neue"/>
              </a:rPr>
              <a:t>communication workshops, simulated cases and learning with people who have </a:t>
            </a:r>
            <a:r>
              <a:rPr lang="en-GB" sz="1575" dirty="0">
                <a:solidFill>
                  <a:srgbClr val="000000"/>
                </a:solidFill>
                <a:latin typeface="Helvetica Neue"/>
                <a:ea typeface="Helvetica Neue"/>
                <a:cs typeface="Helvetica Neue"/>
              </a:rPr>
              <a:t>mental health conditions.</a:t>
            </a:r>
            <a:endParaRPr sz="1575" dirty="0">
              <a:solidFill>
                <a:srgbClr val="000000"/>
              </a:solidFill>
              <a:latin typeface="Helvetica Neue"/>
              <a:ea typeface="Helvetica Neue"/>
              <a:cs typeface="Helvetica Neue"/>
            </a:endParaRPr>
          </a:p>
        </p:txBody>
      </p:sp>
      <p:sp>
        <p:nvSpPr>
          <p:cNvPr id="28" name="Rounded-Rectangle-23-12">
            <a:extLst>
              <a:ext uri="{FF2B5EF4-FFF2-40B4-BE49-F238E27FC236}">
                <a16:creationId xmlns:a16="http://schemas.microsoft.com/office/drawing/2014/main" id="{74900FD8-1047-6C0F-654C-67093863A13F}"/>
              </a:ext>
            </a:extLst>
          </p:cNvPr>
          <p:cNvSpPr>
            <a:spLocks noGrp="1"/>
          </p:cNvSpPr>
          <p:nvPr/>
        </p:nvSpPr>
        <p:spPr>
          <a:xfrm>
            <a:off x="8237506" y="911140"/>
            <a:ext cx="3568732" cy="3619500"/>
          </a:xfrm>
          <a:prstGeom prst="roundRect">
            <a:avLst>
              <a:gd name="adj" fmla="val 2135"/>
            </a:avLst>
          </a:prstGeom>
          <a:solidFill>
            <a:srgbClr val="F2F2F2"/>
          </a:solidFill>
        </p:spPr>
        <p:txBody>
          <a:bodyPr/>
          <a:lstStyle/>
          <a:p>
            <a:endParaRPr lang="en-US"/>
          </a:p>
        </p:txBody>
      </p:sp>
      <p:sp>
        <p:nvSpPr>
          <p:cNvPr id="29" name="Content-Placeholder-8-13">
            <a:extLst>
              <a:ext uri="{FF2B5EF4-FFF2-40B4-BE49-F238E27FC236}">
                <a16:creationId xmlns:a16="http://schemas.microsoft.com/office/drawing/2014/main" id="{84677E1A-9DBD-3666-6FE4-3EF220527B69}"/>
              </a:ext>
            </a:extLst>
          </p:cNvPr>
          <p:cNvSpPr>
            <a:spLocks noGrp="1"/>
          </p:cNvSpPr>
          <p:nvPr/>
        </p:nvSpPr>
        <p:spPr>
          <a:xfrm>
            <a:off x="8547259" y="1316143"/>
            <a:ext cx="2949321" cy="2566797"/>
          </a:xfrm>
          <a:prstGeom prst="rect">
            <a:avLst/>
          </a:prstGeom>
        </p:spPr>
        <p:txBody>
          <a:bodyPr lIns="0" tIns="0" rIns="0" bIns="0">
            <a:noAutofit/>
          </a:bodyPr>
          <a:lstStyle/>
          <a:p>
            <a:pPr algn="l">
              <a:lnSpc>
                <a:spcPct val="105000"/>
              </a:lnSpc>
              <a:spcAft>
                <a:spcPts val="560"/>
              </a:spcAft>
              <a:buNone/>
              <a:defRPr sz="1600">
                <a:solidFill>
                  <a:srgbClr val="000000"/>
                </a:solidFill>
                <a:latin typeface="Helvetica Neue"/>
                <a:ea typeface="Helvetica Neue"/>
                <a:cs typeface="Helvetica Neue"/>
              </a:defRPr>
            </a:pPr>
            <a:r>
              <a:rPr sz="1950" b="1" dirty="0">
                <a:solidFill>
                  <a:srgbClr val="000000"/>
                </a:solidFill>
                <a:latin typeface="Helvetica Neue"/>
                <a:ea typeface="Helvetica Neue"/>
                <a:cs typeface="Helvetica Neue"/>
              </a:rPr>
              <a:t>Reinforce and evaluate</a:t>
            </a:r>
          </a:p>
          <a:p>
            <a:pPr algn="l">
              <a:lnSpc>
                <a:spcPct val="112000"/>
              </a:lnSpc>
              <a:buNone/>
              <a:defRPr sz="1600">
                <a:solidFill>
                  <a:srgbClr val="000000"/>
                </a:solidFill>
                <a:latin typeface="Helvetica Neue"/>
                <a:ea typeface="Helvetica Neue"/>
                <a:cs typeface="Helvetica Neue"/>
              </a:defRPr>
            </a:pPr>
            <a:r>
              <a:rPr sz="1575" dirty="0">
                <a:solidFill>
                  <a:srgbClr val="000000"/>
                </a:solidFill>
                <a:latin typeface="Helvetica Neue"/>
                <a:ea typeface="Helvetica Neue"/>
                <a:cs typeface="Helvetica Neue"/>
              </a:rPr>
              <a:t>Revisit </a:t>
            </a:r>
            <a:r>
              <a:rPr lang="en-GB" sz="1575" dirty="0">
                <a:solidFill>
                  <a:srgbClr val="000000"/>
                </a:solidFill>
                <a:latin typeface="Helvetica Neue"/>
                <a:ea typeface="Helvetica Neue"/>
                <a:cs typeface="Helvetica Neue"/>
              </a:rPr>
              <a:t>knowledge and attitudes </a:t>
            </a:r>
            <a:r>
              <a:rPr sz="1575" dirty="0">
                <a:solidFill>
                  <a:srgbClr val="000000"/>
                </a:solidFill>
                <a:latin typeface="Helvetica Neue"/>
                <a:ea typeface="Helvetica Neue"/>
                <a:cs typeface="Helvetica Neue"/>
              </a:rPr>
              <a:t>longitudinally</a:t>
            </a:r>
            <a:r>
              <a:rPr lang="en-GB" sz="1575" dirty="0">
                <a:solidFill>
                  <a:srgbClr val="000000"/>
                </a:solidFill>
                <a:latin typeface="Helvetica Neue"/>
                <a:ea typeface="Helvetica Neue"/>
                <a:cs typeface="Helvetica Neue"/>
              </a:rPr>
              <a:t> to assess changes throughout undergraduate training.</a:t>
            </a:r>
            <a:endParaRPr sz="1575" dirty="0">
              <a:solidFill>
                <a:srgbClr val="000000"/>
              </a:solidFill>
              <a:latin typeface="Helvetica Neue"/>
              <a:ea typeface="Helvetica Neue"/>
              <a:cs typeface="Helvetica Neue"/>
            </a:endParaRPr>
          </a:p>
        </p:txBody>
      </p:sp>
      <p:sp>
        <p:nvSpPr>
          <p:cNvPr id="30" name="Text-Placeholder-16-14">
            <a:extLst>
              <a:ext uri="{FF2B5EF4-FFF2-40B4-BE49-F238E27FC236}">
                <a16:creationId xmlns:a16="http://schemas.microsoft.com/office/drawing/2014/main" id="{49549ACF-225A-3DC9-5F49-86F717646918}"/>
              </a:ext>
            </a:extLst>
          </p:cNvPr>
          <p:cNvSpPr>
            <a:spLocks noGrp="1"/>
          </p:cNvSpPr>
          <p:nvPr/>
        </p:nvSpPr>
        <p:spPr>
          <a:xfrm>
            <a:off x="4251770" y="5111760"/>
            <a:ext cx="2595944" cy="391954"/>
          </a:xfrm>
          <a:prstGeom prst="rect">
            <a:avLst/>
          </a:prstGeom>
        </p:spPr>
        <p:txBody>
          <a:bodyPr lIns="91440" tIns="45720" rIns="91440" bIns="45720">
            <a:noAutofit/>
          </a:bodyPr>
          <a:lstStyle/>
          <a:p>
            <a:pPr algn="l">
              <a:lnSpc>
                <a:spcPct val="105000"/>
              </a:lnSpc>
              <a:buNone/>
              <a:defRPr sz="2400">
                <a:solidFill>
                  <a:srgbClr val="000000"/>
                </a:solidFill>
                <a:latin typeface="Helvetica Neue"/>
                <a:ea typeface="Helvetica Neue"/>
                <a:cs typeface="Helvetica Neue"/>
              </a:defRPr>
            </a:pPr>
            <a:r>
              <a:rPr sz="1950" b="1">
                <a:solidFill>
                  <a:srgbClr val="000000"/>
                </a:solidFill>
                <a:latin typeface="Helvetica Neue"/>
                <a:ea typeface="Helvetica Neue"/>
                <a:cs typeface="Helvetica Neue"/>
              </a:rPr>
              <a:t>Practise</a:t>
            </a:r>
          </a:p>
        </p:txBody>
      </p:sp>
      <p:sp>
        <p:nvSpPr>
          <p:cNvPr id="31" name="Text-Placeholder-16-15">
            <a:extLst>
              <a:ext uri="{FF2B5EF4-FFF2-40B4-BE49-F238E27FC236}">
                <a16:creationId xmlns:a16="http://schemas.microsoft.com/office/drawing/2014/main" id="{5B50F22A-0DEC-1DB3-7692-82B9605891EC}"/>
              </a:ext>
            </a:extLst>
          </p:cNvPr>
          <p:cNvSpPr>
            <a:spLocks noGrp="1"/>
          </p:cNvSpPr>
          <p:nvPr/>
        </p:nvSpPr>
        <p:spPr>
          <a:xfrm>
            <a:off x="390906" y="5111760"/>
            <a:ext cx="2595944" cy="391954"/>
          </a:xfrm>
          <a:prstGeom prst="rect">
            <a:avLst/>
          </a:prstGeom>
        </p:spPr>
        <p:txBody>
          <a:bodyPr lIns="91440" tIns="45720" rIns="91440" bIns="45720">
            <a:noAutofit/>
          </a:bodyPr>
          <a:lstStyle/>
          <a:p>
            <a:pPr algn="l">
              <a:lnSpc>
                <a:spcPct val="105000"/>
              </a:lnSpc>
              <a:buNone/>
              <a:defRPr sz="2400">
                <a:solidFill>
                  <a:srgbClr val="000000"/>
                </a:solidFill>
                <a:latin typeface="Helvetica Neue"/>
                <a:ea typeface="Helvetica Neue"/>
                <a:cs typeface="Helvetica Neue"/>
              </a:defRPr>
            </a:pPr>
            <a:r>
              <a:rPr sz="1950" b="1">
                <a:solidFill>
                  <a:srgbClr val="000000"/>
                </a:solidFill>
                <a:latin typeface="Helvetica Neue"/>
                <a:ea typeface="Helvetica Neue"/>
                <a:cs typeface="Helvetica Neue"/>
              </a:rPr>
              <a:t>Embed</a:t>
            </a:r>
          </a:p>
        </p:txBody>
      </p:sp>
      <p:sp>
        <p:nvSpPr>
          <p:cNvPr id="32" name="Text-Placeholder-16-16">
            <a:extLst>
              <a:ext uri="{FF2B5EF4-FFF2-40B4-BE49-F238E27FC236}">
                <a16:creationId xmlns:a16="http://schemas.microsoft.com/office/drawing/2014/main" id="{14094442-F545-86C2-E099-B9AD8C0E532D}"/>
              </a:ext>
            </a:extLst>
          </p:cNvPr>
          <p:cNvSpPr>
            <a:spLocks noGrp="1"/>
          </p:cNvSpPr>
          <p:nvPr/>
        </p:nvSpPr>
        <p:spPr>
          <a:xfrm>
            <a:off x="8225409" y="5111760"/>
            <a:ext cx="2595944" cy="391954"/>
          </a:xfrm>
          <a:prstGeom prst="rect">
            <a:avLst/>
          </a:prstGeom>
        </p:spPr>
        <p:txBody>
          <a:bodyPr lIns="91440" tIns="45720" rIns="91440" bIns="45720">
            <a:noAutofit/>
          </a:bodyPr>
          <a:lstStyle/>
          <a:p>
            <a:pPr algn="l">
              <a:lnSpc>
                <a:spcPct val="105000"/>
              </a:lnSpc>
              <a:buNone/>
              <a:defRPr sz="2400">
                <a:solidFill>
                  <a:srgbClr val="000000"/>
                </a:solidFill>
                <a:latin typeface="Helvetica Neue"/>
                <a:ea typeface="Helvetica Neue"/>
                <a:cs typeface="Helvetica Neue"/>
              </a:defRPr>
            </a:pPr>
            <a:r>
              <a:rPr sz="1950" b="1">
                <a:solidFill>
                  <a:srgbClr val="000000"/>
                </a:solidFill>
                <a:latin typeface="Helvetica Neue"/>
                <a:ea typeface="Helvetica Neue"/>
                <a:cs typeface="Helvetica Neue"/>
              </a:rPr>
              <a:t>Sustain</a:t>
            </a:r>
          </a:p>
        </p:txBody>
      </p:sp>
      <p:sp>
        <p:nvSpPr>
          <p:cNvPr id="33" name="Title 9">
            <a:extLst>
              <a:ext uri="{FF2B5EF4-FFF2-40B4-BE49-F238E27FC236}">
                <a16:creationId xmlns:a16="http://schemas.microsoft.com/office/drawing/2014/main" id="{333A27D6-ED35-0B3F-4D2C-7CCCA07806A3}"/>
              </a:ext>
            </a:extLst>
          </p:cNvPr>
          <p:cNvSpPr txBox="1">
            <a:spLocks/>
          </p:cNvSpPr>
          <p:nvPr/>
        </p:nvSpPr>
        <p:spPr>
          <a:xfrm>
            <a:off x="4113199" y="5503714"/>
            <a:ext cx="3959220" cy="92800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rgbClr val="3A527D"/>
                </a:solidFill>
                <a:latin typeface="Arial" panose="020B0604020202020204" pitchFamily="34" charset="0"/>
                <a:ea typeface="+mj-ea"/>
                <a:cs typeface="Arial" panose="020B0604020202020204" pitchFamily="34" charset="0"/>
              </a:defRPr>
            </a:lvl1pPr>
          </a:lstStyle>
          <a:p>
            <a:pPr algn="ctr"/>
            <a:r>
              <a:rPr lang="en-GB" sz="4100" dirty="0">
                <a:latin typeface="Helvetica Neue Thin" panose="020B0403020202020204" pitchFamily="34" charset="0"/>
                <a:ea typeface="Helvetica Neue Thin" panose="020B0403020202020204" pitchFamily="34" charset="0"/>
              </a:rPr>
              <a:t>Actions</a:t>
            </a:r>
            <a:endParaRPr lang="en-GB" sz="2400" dirty="0">
              <a:latin typeface="Helvetica Neue Thin"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14495230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0B63E-3949-7F53-7908-57C5F072FEB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14F9331-6037-7C44-E6B5-DECBA8AEFF46}"/>
              </a:ext>
            </a:extLst>
          </p:cNvPr>
          <p:cNvSpPr txBox="1"/>
          <p:nvPr/>
        </p:nvSpPr>
        <p:spPr>
          <a:xfrm>
            <a:off x="-3471620" y="-2572719"/>
            <a:ext cx="184731" cy="369332"/>
          </a:xfrm>
          <a:prstGeom prst="rect">
            <a:avLst/>
          </a:prstGeom>
          <a:noFill/>
        </p:spPr>
        <p:txBody>
          <a:bodyPr wrap="none" rtlCol="0">
            <a:spAutoFit/>
          </a:bodyPr>
          <a:lstStyle/>
          <a:p>
            <a:endParaRPr lang="en-US"/>
          </a:p>
        </p:txBody>
      </p:sp>
      <p:sp>
        <p:nvSpPr>
          <p:cNvPr id="2" name="TextBox 1">
            <a:extLst>
              <a:ext uri="{FF2B5EF4-FFF2-40B4-BE49-F238E27FC236}">
                <a16:creationId xmlns:a16="http://schemas.microsoft.com/office/drawing/2014/main" id="{B97F6DD4-057C-3C7B-67A9-58B9452064FF}"/>
              </a:ext>
            </a:extLst>
          </p:cNvPr>
          <p:cNvSpPr txBox="1"/>
          <p:nvPr/>
        </p:nvSpPr>
        <p:spPr>
          <a:xfrm>
            <a:off x="0" y="2058023"/>
            <a:ext cx="6410109" cy="2062103"/>
          </a:xfrm>
          <a:prstGeom prst="rect">
            <a:avLst/>
          </a:prstGeom>
          <a:noFill/>
        </p:spPr>
        <p:txBody>
          <a:bodyPr wrap="square">
            <a:spAutoFit/>
          </a:bodyPr>
          <a:lstStyle/>
          <a:p>
            <a:pPr marL="742950" lvl="1" indent="-285750" algn="just">
              <a:buFont typeface="Hiragino Maru Gothic ProN W4" panose="020F0400000000000000" pitchFamily="34" charset="-128"/>
              <a:buChar char="･"/>
            </a:pPr>
            <a:r>
              <a:rPr lang="en-GB" sz="1600" dirty="0">
                <a:latin typeface="Helvetica Neue Light" panose="02000403000000020004" pitchFamily="2" charset="0"/>
                <a:ea typeface="Helvetica Neue Light" panose="02000403000000020004" pitchFamily="2" charset="0"/>
                <a:cs typeface="Helvetica Neue" panose="02000503000000020004" pitchFamily="2" charset="0"/>
              </a:rPr>
              <a:t>Students are generally positive, but subtle stigma remains.</a:t>
            </a:r>
          </a:p>
          <a:p>
            <a:pPr marL="742950" lvl="1" indent="-285750" algn="just">
              <a:buFont typeface="Hiragino Maru Gothic ProN W4" panose="020F0400000000000000" pitchFamily="34" charset="-128"/>
              <a:buChar char="･"/>
            </a:pPr>
            <a:r>
              <a:rPr lang="en-GB" sz="1600" dirty="0">
                <a:latin typeface="Helvetica Neue Light" panose="02000403000000020004" pitchFamily="2" charset="0"/>
                <a:ea typeface="Helvetica Neue Light" panose="02000403000000020004" pitchFamily="2" charset="0"/>
                <a:cs typeface="Helvetica Neue" panose="02000503000000020004" pitchFamily="2" charset="0"/>
              </a:rPr>
              <a:t>Knowledge and preparedness are insufficient in certain areas e.g. severe mental illness, referral pathways.</a:t>
            </a:r>
          </a:p>
          <a:p>
            <a:pPr marL="742950" lvl="1" indent="-285750" algn="just">
              <a:buFont typeface="Hiragino Maru Gothic ProN W4" panose="020F0400000000000000" pitchFamily="34" charset="-128"/>
              <a:buChar char="･"/>
            </a:pPr>
            <a:r>
              <a:rPr lang="en-GB" sz="1600" dirty="0">
                <a:latin typeface="Helvetica Neue Light" panose="02000403000000020004" pitchFamily="2" charset="0"/>
                <a:ea typeface="Helvetica Neue Light" panose="02000403000000020004" pitchFamily="2" charset="0"/>
                <a:cs typeface="Helvetica Neue" panose="02000503000000020004" pitchFamily="2" charset="0"/>
              </a:rPr>
              <a:t>Educational interventions improve attitudes, especially when they involve contact-based learning, although effects may require reinforcement.</a:t>
            </a:r>
          </a:p>
          <a:p>
            <a:pPr marL="742950" lvl="1" indent="-285750" algn="just">
              <a:buFont typeface="Hiragino Maru Gothic ProN W4" panose="020F0400000000000000" pitchFamily="34" charset="-128"/>
              <a:buChar char="･"/>
            </a:pPr>
            <a:r>
              <a:rPr lang="en-GB" sz="1600" dirty="0">
                <a:latin typeface="Helvetica Neue Medium" panose="02000503000000020004" pitchFamily="2" charset="0"/>
                <a:ea typeface="Helvetica Neue Medium" panose="02000503000000020004" pitchFamily="2" charset="0"/>
                <a:cs typeface="Helvetica Neue Medium" panose="02000503000000020004" pitchFamily="2" charset="0"/>
              </a:rPr>
              <a:t>Dental education is a contributing factor in improving access to dental care and oral health inequalities.</a:t>
            </a:r>
          </a:p>
        </p:txBody>
      </p:sp>
      <p:sp>
        <p:nvSpPr>
          <p:cNvPr id="8" name="Title 9">
            <a:extLst>
              <a:ext uri="{FF2B5EF4-FFF2-40B4-BE49-F238E27FC236}">
                <a16:creationId xmlns:a16="http://schemas.microsoft.com/office/drawing/2014/main" id="{59A3AB9C-4813-E74F-FE8F-C47A652364BC}"/>
              </a:ext>
            </a:extLst>
          </p:cNvPr>
          <p:cNvSpPr txBox="1">
            <a:spLocks/>
          </p:cNvSpPr>
          <p:nvPr/>
        </p:nvSpPr>
        <p:spPr>
          <a:xfrm>
            <a:off x="4116390" y="1130017"/>
            <a:ext cx="3959220" cy="92800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rgbClr val="3A527D"/>
                </a:solidFill>
                <a:latin typeface="Arial" panose="020B0604020202020204" pitchFamily="34" charset="0"/>
                <a:ea typeface="+mj-ea"/>
                <a:cs typeface="Arial" panose="020B0604020202020204" pitchFamily="34" charset="0"/>
              </a:defRPr>
            </a:lvl1pPr>
          </a:lstStyle>
          <a:p>
            <a:pPr algn="ctr"/>
            <a:r>
              <a:rPr lang="en-GB" sz="4100" dirty="0">
                <a:latin typeface="Helvetica Neue Thin" panose="020B0403020202020204" pitchFamily="34" charset="0"/>
                <a:ea typeface="Helvetica Neue Thin" panose="020B0403020202020204" pitchFamily="34" charset="0"/>
              </a:rPr>
              <a:t>Conclusions</a:t>
            </a:r>
            <a:endParaRPr lang="en-GB" sz="2400" dirty="0">
              <a:latin typeface="Helvetica Neue Thin" panose="020B0403020202020204" pitchFamily="34" charset="0"/>
              <a:ea typeface="Helvetica Neue Thin" panose="020B0403020202020204" pitchFamily="34" charset="0"/>
            </a:endParaRPr>
          </a:p>
        </p:txBody>
      </p:sp>
      <p:sp>
        <p:nvSpPr>
          <p:cNvPr id="10" name="TextBox 9">
            <a:extLst>
              <a:ext uri="{FF2B5EF4-FFF2-40B4-BE49-F238E27FC236}">
                <a16:creationId xmlns:a16="http://schemas.microsoft.com/office/drawing/2014/main" id="{E12C6519-505D-315D-AAA9-28D278A16F1F}"/>
              </a:ext>
            </a:extLst>
          </p:cNvPr>
          <p:cNvSpPr txBox="1"/>
          <p:nvPr/>
        </p:nvSpPr>
        <p:spPr>
          <a:xfrm>
            <a:off x="6704403" y="3733813"/>
            <a:ext cx="5125078" cy="1107996"/>
          </a:xfrm>
          <a:prstGeom prst="rect">
            <a:avLst/>
          </a:prstGeom>
          <a:noFill/>
        </p:spPr>
        <p:txBody>
          <a:bodyPr wrap="square" rtlCol="0">
            <a:spAutoFit/>
          </a:bodyPr>
          <a:lstStyle/>
          <a:p>
            <a:r>
              <a:rPr lang="en-US" b="1" dirty="0">
                <a:latin typeface="Helvetica Neue" panose="02000503000000020004" pitchFamily="2" charset="0"/>
                <a:ea typeface="Helvetica Neue" panose="02000503000000020004" pitchFamily="2" charset="0"/>
                <a:cs typeface="Helvetica Neue" panose="02000503000000020004" pitchFamily="2" charset="0"/>
              </a:rPr>
              <a:t>Limitations</a:t>
            </a:r>
            <a:endParaRPr lang="en-US" sz="1600" b="1" dirty="0">
              <a:latin typeface="Helvetica Neue" panose="02000503000000020004" pitchFamily="2" charset="0"/>
              <a:ea typeface="Helvetica Neue" panose="02000503000000020004" pitchFamily="2" charset="0"/>
              <a:cs typeface="Helvetica Neue" panose="02000503000000020004" pitchFamily="2" charset="0"/>
            </a:endParaRPr>
          </a:p>
          <a:p>
            <a:pPr marL="742950" lvl="1" indent="-285750" algn="just">
              <a:buFont typeface="Hiragino Maru Gothic ProN W4" panose="020F0400000000000000" pitchFamily="34" charset="-128"/>
              <a:buChar char="･"/>
            </a:pP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Small sample sizes.</a:t>
            </a:r>
          </a:p>
          <a:p>
            <a:pPr marL="742950" lvl="1" indent="-285750" algn="just">
              <a:buFont typeface="Hiragino Maru Gothic ProN W4" panose="020F0400000000000000" pitchFamily="34" charset="-128"/>
              <a:buChar char="･"/>
            </a:pP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Limited </a:t>
            </a:r>
            <a:r>
              <a:rPr lang="en-GB" sz="1600" noProof="0" dirty="0">
                <a:latin typeface="Helvetica Neue Light" panose="02000403000000020004" pitchFamily="2" charset="0"/>
                <a:ea typeface="Helvetica Neue Light" panose="02000403000000020004" pitchFamily="2" charset="0"/>
                <a:cs typeface="Helvetica Neue" panose="02000503000000020004" pitchFamily="2" charset="0"/>
              </a:rPr>
              <a:t>generalisability</a:t>
            </a: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 across populations. </a:t>
            </a:r>
          </a:p>
          <a:p>
            <a:pPr marL="742950" lvl="1" indent="-285750" algn="just">
              <a:buFont typeface="Hiragino Maru Gothic ProN W4" panose="020F0400000000000000" pitchFamily="34" charset="-128"/>
              <a:buChar char="･"/>
            </a:pP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Lack of longitudinal data.</a:t>
            </a:r>
          </a:p>
        </p:txBody>
      </p:sp>
      <p:sp>
        <p:nvSpPr>
          <p:cNvPr id="11" name="TextBox 10">
            <a:extLst>
              <a:ext uri="{FF2B5EF4-FFF2-40B4-BE49-F238E27FC236}">
                <a16:creationId xmlns:a16="http://schemas.microsoft.com/office/drawing/2014/main" id="{67937C80-834E-F36F-B603-9DEFC5757ABA}"/>
              </a:ext>
            </a:extLst>
          </p:cNvPr>
          <p:cNvSpPr txBox="1"/>
          <p:nvPr/>
        </p:nvSpPr>
        <p:spPr>
          <a:xfrm>
            <a:off x="6704403" y="4961902"/>
            <a:ext cx="5240670" cy="1107996"/>
          </a:xfrm>
          <a:prstGeom prst="rect">
            <a:avLst/>
          </a:prstGeom>
          <a:noFill/>
        </p:spPr>
        <p:txBody>
          <a:bodyPr wrap="square" rtlCol="0">
            <a:spAutoFit/>
          </a:bodyPr>
          <a:lstStyle/>
          <a:p>
            <a:r>
              <a:rPr lang="en-US" b="1" dirty="0">
                <a:latin typeface="Helvetica Neue" panose="02000503000000020004" pitchFamily="2" charset="0"/>
                <a:ea typeface="Helvetica Neue" panose="02000503000000020004" pitchFamily="2" charset="0"/>
                <a:cs typeface="Helvetica Neue" panose="02000503000000020004" pitchFamily="2" charset="0"/>
              </a:rPr>
              <a:t>Research Suggestions</a:t>
            </a:r>
          </a:p>
          <a:p>
            <a:pPr marL="742950" lvl="1" indent="-285750" algn="just">
              <a:buFont typeface="Hiragino Maru Gothic ProN W4" panose="020F0400000000000000" pitchFamily="34" charset="-128"/>
              <a:buChar char="･"/>
            </a:pP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Design RCTs to assess curricular interventions.</a:t>
            </a:r>
          </a:p>
          <a:p>
            <a:pPr marL="742950" lvl="1" indent="-285750" algn="just">
              <a:buFont typeface="Hiragino Maru Gothic ProN W4" panose="020F0400000000000000" pitchFamily="34" charset="-128"/>
              <a:buChar char="･"/>
            </a:pP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Use </a:t>
            </a:r>
            <a:r>
              <a:rPr lang="en-GB" sz="1600" noProof="0" dirty="0">
                <a:latin typeface="Helvetica Neue Light" panose="02000403000000020004" pitchFamily="2" charset="0"/>
                <a:ea typeface="Helvetica Neue Light" panose="02000403000000020004" pitchFamily="2" charset="0"/>
                <a:cs typeface="Helvetica Neue" panose="02000503000000020004" pitchFamily="2" charset="0"/>
              </a:rPr>
              <a:t>standardised</a:t>
            </a: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 interventions &amp; questionnaires.</a:t>
            </a:r>
          </a:p>
          <a:p>
            <a:pPr marL="742950" lvl="1" indent="-285750" algn="just">
              <a:buFont typeface="Hiragino Maru Gothic ProN W4" panose="020F0400000000000000" pitchFamily="34" charset="-128"/>
              <a:buChar char="･"/>
            </a:pP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Conduct long-term follow-up studies.</a:t>
            </a:r>
          </a:p>
        </p:txBody>
      </p:sp>
      <p:cxnSp>
        <p:nvCxnSpPr>
          <p:cNvPr id="12" name="Google-Shape-2259-p159-4">
            <a:extLst>
              <a:ext uri="{FF2B5EF4-FFF2-40B4-BE49-F238E27FC236}">
                <a16:creationId xmlns:a16="http://schemas.microsoft.com/office/drawing/2014/main" id="{F3857885-8C06-A97D-D031-F4C00BA9BA72}"/>
              </a:ext>
            </a:extLst>
          </p:cNvPr>
          <p:cNvCxnSpPr>
            <a:cxnSpLocks/>
          </p:cNvCxnSpPr>
          <p:nvPr/>
        </p:nvCxnSpPr>
        <p:spPr>
          <a:xfrm>
            <a:off x="6580800" y="1695600"/>
            <a:ext cx="34570" cy="4715103"/>
          </a:xfrm>
          <a:prstGeom prst="straightConnector1">
            <a:avLst/>
          </a:prstGeom>
          <a:ln w="9525">
            <a:solidFill>
              <a:srgbClr val="000000"/>
            </a:solidFill>
            <a:prstDash val="solid"/>
          </a:ln>
        </p:spPr>
      </p:cxnSp>
      <p:sp>
        <p:nvSpPr>
          <p:cNvPr id="13" name="Google-Shape-2260-p159-5">
            <a:extLst>
              <a:ext uri="{FF2B5EF4-FFF2-40B4-BE49-F238E27FC236}">
                <a16:creationId xmlns:a16="http://schemas.microsoft.com/office/drawing/2014/main" id="{2883CCBA-C888-AF58-0482-1DE161938B47}"/>
              </a:ext>
            </a:extLst>
          </p:cNvPr>
          <p:cNvSpPr>
            <a:spLocks noGrp="1"/>
          </p:cNvSpPr>
          <p:nvPr/>
        </p:nvSpPr>
        <p:spPr>
          <a:xfrm>
            <a:off x="6528011" y="2194803"/>
            <a:ext cx="107061" cy="107061"/>
          </a:xfrm>
          <a:prstGeom prst="ellipse">
            <a:avLst/>
          </a:prstGeom>
          <a:solidFill>
            <a:srgbClr val="000000"/>
          </a:solidFill>
        </p:spPr>
        <p:txBody>
          <a:bodyPr/>
          <a:lstStyle/>
          <a:p>
            <a:endParaRPr lang="en-US"/>
          </a:p>
        </p:txBody>
      </p:sp>
      <p:sp>
        <p:nvSpPr>
          <p:cNvPr id="14" name="Google-Shape-2261-p159-6">
            <a:extLst>
              <a:ext uri="{FF2B5EF4-FFF2-40B4-BE49-F238E27FC236}">
                <a16:creationId xmlns:a16="http://schemas.microsoft.com/office/drawing/2014/main" id="{7D10664A-7D2B-75D4-1B2F-560DA172CF90}"/>
              </a:ext>
            </a:extLst>
          </p:cNvPr>
          <p:cNvSpPr>
            <a:spLocks noGrp="1"/>
          </p:cNvSpPr>
          <p:nvPr/>
        </p:nvSpPr>
        <p:spPr>
          <a:xfrm>
            <a:off x="6544553" y="3877321"/>
            <a:ext cx="107061" cy="107061"/>
          </a:xfrm>
          <a:prstGeom prst="ellipse">
            <a:avLst/>
          </a:prstGeom>
          <a:solidFill>
            <a:srgbClr val="000000"/>
          </a:solidFill>
        </p:spPr>
        <p:txBody>
          <a:bodyPr/>
          <a:lstStyle/>
          <a:p>
            <a:endParaRPr lang="en-US"/>
          </a:p>
        </p:txBody>
      </p:sp>
      <p:sp>
        <p:nvSpPr>
          <p:cNvPr id="15" name="Google-Shape-2262-p159-7">
            <a:extLst>
              <a:ext uri="{FF2B5EF4-FFF2-40B4-BE49-F238E27FC236}">
                <a16:creationId xmlns:a16="http://schemas.microsoft.com/office/drawing/2014/main" id="{9628479D-F947-FEA8-5632-F7E248A210C0}"/>
              </a:ext>
            </a:extLst>
          </p:cNvPr>
          <p:cNvSpPr>
            <a:spLocks noGrp="1"/>
          </p:cNvSpPr>
          <p:nvPr/>
        </p:nvSpPr>
        <p:spPr>
          <a:xfrm>
            <a:off x="6544553" y="5090481"/>
            <a:ext cx="107061" cy="107061"/>
          </a:xfrm>
          <a:prstGeom prst="ellipse">
            <a:avLst/>
          </a:prstGeom>
          <a:solidFill>
            <a:srgbClr val="000000"/>
          </a:solidFill>
        </p:spPr>
        <p:txBody>
          <a:bodyPr/>
          <a:lstStyle/>
          <a:p>
            <a:endParaRPr lang="en-US"/>
          </a:p>
        </p:txBody>
      </p:sp>
      <p:sp>
        <p:nvSpPr>
          <p:cNvPr id="26" name="TextBox 25">
            <a:extLst>
              <a:ext uri="{FF2B5EF4-FFF2-40B4-BE49-F238E27FC236}">
                <a16:creationId xmlns:a16="http://schemas.microsoft.com/office/drawing/2014/main" id="{2E02DA93-9E37-B67A-9E41-4A1D289DCCC4}"/>
              </a:ext>
            </a:extLst>
          </p:cNvPr>
          <p:cNvSpPr txBox="1"/>
          <p:nvPr/>
        </p:nvSpPr>
        <p:spPr>
          <a:xfrm>
            <a:off x="6704403" y="2063667"/>
            <a:ext cx="1729831" cy="369332"/>
          </a:xfrm>
          <a:prstGeom prst="rect">
            <a:avLst/>
          </a:prstGeom>
          <a:noFill/>
        </p:spPr>
        <p:txBody>
          <a:bodyPr wrap="square">
            <a:spAutoFit/>
          </a:bodyPr>
          <a:lstStyle/>
          <a:p>
            <a:r>
              <a:rPr lang="en-GB" sz="1800" b="1" dirty="0">
                <a:latin typeface="Helvetica Neue" panose="02000503000000020004" pitchFamily="2" charset="0"/>
                <a:ea typeface="Helvetica Neue" panose="02000503000000020004" pitchFamily="2" charset="0"/>
                <a:cs typeface="Helvetica Neue" panose="02000503000000020004" pitchFamily="2" charset="0"/>
              </a:rPr>
              <a:t>Summary</a:t>
            </a:r>
            <a:endParaRPr lang="en-US" dirty="0"/>
          </a:p>
        </p:txBody>
      </p:sp>
    </p:spTree>
    <p:extLst>
      <p:ext uri="{BB962C8B-B14F-4D97-AF65-F5344CB8AC3E}">
        <p14:creationId xmlns:p14="http://schemas.microsoft.com/office/powerpoint/2010/main" val="3209967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8F86"/>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E67814A-6173-B09C-EBB7-ADB124AC12B6}"/>
              </a:ext>
            </a:extLst>
          </p:cNvPr>
          <p:cNvSpPr/>
          <p:nvPr/>
        </p:nvSpPr>
        <p:spPr>
          <a:xfrm>
            <a:off x="0" y="5991367"/>
            <a:ext cx="12192000" cy="866633"/>
          </a:xfrm>
          <a:prstGeom prst="rect">
            <a:avLst/>
          </a:prstGeom>
          <a:solidFill>
            <a:srgbClr val="008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2A73A2-0223-B744-A489-0C75C425CE3E}"/>
              </a:ext>
            </a:extLst>
          </p:cNvPr>
          <p:cNvSpPr txBox="1"/>
          <p:nvPr/>
        </p:nvSpPr>
        <p:spPr>
          <a:xfrm>
            <a:off x="-3471620" y="-2572719"/>
            <a:ext cx="184731" cy="369332"/>
          </a:xfrm>
          <a:prstGeom prst="rect">
            <a:avLst/>
          </a:prstGeom>
          <a:noFill/>
        </p:spPr>
        <p:txBody>
          <a:bodyPr wrap="none" rtlCol="0">
            <a:spAutoFit/>
          </a:bodyPr>
          <a:lstStyle/>
          <a:p>
            <a:endParaRPr lang="en-US"/>
          </a:p>
        </p:txBody>
      </p:sp>
      <p:sp>
        <p:nvSpPr>
          <p:cNvPr id="3" name="Title 9">
            <a:extLst>
              <a:ext uri="{FF2B5EF4-FFF2-40B4-BE49-F238E27FC236}">
                <a16:creationId xmlns:a16="http://schemas.microsoft.com/office/drawing/2014/main" id="{D1388D56-4D12-3714-7EDD-CD17F15EE52D}"/>
              </a:ext>
            </a:extLst>
          </p:cNvPr>
          <p:cNvSpPr txBox="1">
            <a:spLocks noGrp="1"/>
          </p:cNvSpPr>
          <p:nvPr>
            <p:ph type="title"/>
          </p:nvPr>
        </p:nvSpPr>
        <p:spPr>
          <a:xfrm>
            <a:off x="9457679" y="0"/>
            <a:ext cx="9309100" cy="9588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rgbClr val="3A527D"/>
                </a:solidFill>
                <a:latin typeface="Arial" panose="020B0604020202020204" pitchFamily="34" charset="0"/>
                <a:ea typeface="+mj-ea"/>
                <a:cs typeface="Arial" panose="020B0604020202020204" pitchFamily="34" charset="0"/>
              </a:defRPr>
            </a:lvl1pPr>
          </a:lstStyle>
          <a:p>
            <a:r>
              <a:rPr lang="en-GB" sz="4100" dirty="0">
                <a:solidFill>
                  <a:schemeClr val="bg1"/>
                </a:solidFill>
                <a:latin typeface="Helvetica Neue Thin" panose="020B0403020202020204" pitchFamily="34" charset="0"/>
                <a:ea typeface="Helvetica Neue Thin" panose="020B0403020202020204" pitchFamily="34" charset="0"/>
              </a:rPr>
              <a:t>References</a:t>
            </a:r>
            <a:endParaRPr lang="en-GB" sz="3100" dirty="0">
              <a:solidFill>
                <a:schemeClr val="bg1"/>
              </a:solidFill>
              <a:latin typeface="Helvetica Neue Thin" panose="020B0403020202020204" pitchFamily="34" charset="0"/>
              <a:ea typeface="Helvetica Neue Thin" panose="020B0403020202020204" pitchFamily="34" charset="0"/>
            </a:endParaRPr>
          </a:p>
        </p:txBody>
      </p:sp>
      <p:sp>
        <p:nvSpPr>
          <p:cNvPr id="6" name="TextBox 5">
            <a:extLst>
              <a:ext uri="{FF2B5EF4-FFF2-40B4-BE49-F238E27FC236}">
                <a16:creationId xmlns:a16="http://schemas.microsoft.com/office/drawing/2014/main" id="{98480F76-2C31-704E-FC69-7476C5EBECFF}"/>
              </a:ext>
            </a:extLst>
          </p:cNvPr>
          <p:cNvSpPr txBox="1"/>
          <p:nvPr/>
        </p:nvSpPr>
        <p:spPr>
          <a:xfrm>
            <a:off x="267195" y="1147979"/>
            <a:ext cx="11657610" cy="5509200"/>
          </a:xfrm>
          <a:prstGeom prst="rect">
            <a:avLst/>
          </a:prstGeom>
          <a:noFill/>
        </p:spPr>
        <p:txBody>
          <a:bodyPr wrap="square" numCol="3">
            <a:spAutoFit/>
          </a:bodyPr>
          <a:lstStyle/>
          <a:p>
            <a:r>
              <a:rPr lang="en-US" sz="11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Presentation References</a:t>
            </a:r>
          </a:p>
          <a:p>
            <a:r>
              <a:rPr lang="en-US" sz="1100" dirty="0">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1. Morris S, Hill S, </a:t>
            </a:r>
            <a:r>
              <a:rPr lang="en-US" sz="1100" dirty="0" err="1">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Brugha</a:t>
            </a:r>
            <a:r>
              <a:rPr lang="en-US" sz="1100" dirty="0">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 T, McManus S, editors. Adult Psychiatric Morbidity Survey: Survey of Mental Health and Wellbeing, England, 2023/4. NHS England; 2025. Available from: https://</a:t>
            </a:r>
            <a:r>
              <a:rPr lang="en-US" sz="1100" dirty="0" err="1">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digital.nhs.uk</a:t>
            </a:r>
            <a:r>
              <a:rPr lang="en-US" sz="1100" dirty="0">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/data-and-information/publications/statistical/adult-psychiatric-morbidity-survey/survey-of-mental-health-and-wellbeing-england-2023-24. </a:t>
            </a:r>
          </a:p>
          <a:p>
            <a:endParaRPr lang="en-US" sz="1100" dirty="0">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2. World Health Organization Regional Office for Europe. Mental health [Internet]. Copenhagen: WHO Regional Office for Europe; 2026 Jan 8. Available from: https://</a:t>
            </a:r>
            <a:r>
              <a:rPr lang="en-US" sz="1100" dirty="0" err="1">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www.who.int</a:t>
            </a:r>
            <a:r>
              <a:rPr lang="en-US" sz="1100" dirty="0">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a:t>
            </a:r>
            <a:r>
              <a:rPr lang="en-US" sz="1100" dirty="0" err="1">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europe</a:t>
            </a:r>
            <a:r>
              <a:rPr lang="en-US" sz="1100" dirty="0">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/news-room/fact-sheets/item/mental-health</a:t>
            </a:r>
          </a:p>
          <a:p>
            <a:endParaRPr lang="en-US" sz="1100" dirty="0">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3. Page MJ, McKenzie JE, Bossuyt PM, </a:t>
            </a:r>
            <a:r>
              <a:rPr lang="en-US" sz="1100" dirty="0" err="1">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Boutron</a:t>
            </a:r>
            <a:r>
              <a:rPr lang="en-US" sz="1100" dirty="0">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 I, Hoffmann TC, Mulrow CD, et al. The PRISMA 2020 statement: an updated guideline for reporting systematic reviews. BMJ 2021;372:n71. </a:t>
            </a:r>
            <a:r>
              <a:rPr lang="en-US" sz="1100" dirty="0" err="1">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doi</a:t>
            </a:r>
            <a:r>
              <a:rPr lang="en-US" sz="1100" dirty="0">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rPr>
              <a:t>: 10.1136/bmj.n71</a:t>
            </a:r>
          </a:p>
          <a:p>
            <a:endParaRPr lang="en-US" sz="1100" dirty="0">
              <a:solidFill>
                <a:schemeClr val="bg1"/>
              </a:solidFill>
              <a:latin typeface="Helvetica Neue UltraLight" panose="02000206000000020004" pitchFamily="2" charset="0"/>
              <a:ea typeface="Helvetica Neue UltraLight" panose="02000206000000020004" pitchFamily="2" charset="0"/>
              <a:cs typeface="Helvetica Neue" panose="02000503000000020004" pitchFamily="2" charset="0"/>
            </a:endParaRPr>
          </a:p>
          <a:p>
            <a:r>
              <a:rPr lang="en-US" sz="11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Included Studies References</a:t>
            </a:r>
          </a:p>
          <a:p>
            <a:r>
              <a:rPr lang="en-US" sz="1100" dirty="0">
                <a:solidFill>
                  <a:schemeClr val="bg1"/>
                </a:solidFill>
                <a:latin typeface="Helvetica Neue UltraLight" panose="02000206000000020004" pitchFamily="2" charset="0"/>
                <a:ea typeface="Helvetica Neue UltraLight" panose="02000206000000020004" pitchFamily="2" charset="0"/>
              </a:rPr>
              <a:t>4. Zechner MK, Sean Murphy, Ann Vasilenko, Gail </a:t>
            </a:r>
            <a:r>
              <a:rPr lang="en-US" sz="1100" dirty="0" err="1">
                <a:solidFill>
                  <a:schemeClr val="bg1"/>
                </a:solidFill>
                <a:latin typeface="Helvetica Neue UltraLight" panose="02000206000000020004" pitchFamily="2" charset="0"/>
                <a:ea typeface="Helvetica Neue UltraLight" panose="02000206000000020004" pitchFamily="2" charset="0"/>
              </a:rPr>
              <a:t>Drucks</a:t>
            </a:r>
            <a:r>
              <a:rPr lang="en-US" sz="1100" dirty="0">
                <a:solidFill>
                  <a:schemeClr val="bg1"/>
                </a:solidFill>
                <a:latin typeface="Helvetica Neue UltraLight" panose="02000206000000020004" pitchFamily="2" charset="0"/>
                <a:ea typeface="Helvetica Neue UltraLight" panose="02000206000000020004" pitchFamily="2" charset="0"/>
              </a:rPr>
              <a:t>, Cindy McMahon, Kim Singhal, Rishi. Evaluating the Impact of an Educational Program on Stigmatizing Attitudes in Dental Hygiene Students. American Journal of Psychiatric Rehabilitation. 2020;23(3):121–41.</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5. Santhosh Kumar MP, </a:t>
            </a:r>
            <a:r>
              <a:rPr lang="en-US" sz="1100" dirty="0" err="1">
                <a:solidFill>
                  <a:schemeClr val="bg1"/>
                </a:solidFill>
                <a:latin typeface="Helvetica Neue UltraLight" panose="02000206000000020004" pitchFamily="2" charset="0"/>
                <a:ea typeface="Helvetica Neue UltraLight" panose="02000206000000020004" pitchFamily="2" charset="0"/>
              </a:rPr>
              <a:t>Thenarasu</a:t>
            </a:r>
            <a:r>
              <a:rPr lang="en-US" sz="1100" dirty="0">
                <a:solidFill>
                  <a:schemeClr val="bg1"/>
                </a:solidFill>
                <a:latin typeface="Helvetica Neue UltraLight" panose="02000206000000020004" pitchFamily="2" charset="0"/>
                <a:ea typeface="Helvetica Neue UltraLight" panose="02000206000000020004" pitchFamily="2" charset="0"/>
              </a:rPr>
              <a:t> V. Knowledge, awareness, and attitude of dental students towards management of dental patients with psychological problems. International Journal of Clinical Dentistry. 2021;14(2):241–51.</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6. Brondani M, Alan R, Donnelly L. The role of an educational vignette to teach dental students on issues of substance use and mental health disorders in patients at the University of British Columbia: an exploratory qualitative study. BMC Medical Education. 2021;21(1).</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7. Vielma-Aguilera A, </a:t>
            </a:r>
            <a:r>
              <a:rPr lang="en-US" sz="1100" dirty="0" err="1">
                <a:solidFill>
                  <a:schemeClr val="bg1"/>
                </a:solidFill>
                <a:latin typeface="Helvetica Neue UltraLight" panose="02000206000000020004" pitchFamily="2" charset="0"/>
                <a:ea typeface="Helvetica Neue UltraLight" panose="02000206000000020004" pitchFamily="2" charset="0"/>
              </a:rPr>
              <a:t>Grandón</a:t>
            </a:r>
            <a:r>
              <a:rPr lang="en-US" sz="1100" dirty="0">
                <a:solidFill>
                  <a:schemeClr val="bg1"/>
                </a:solidFill>
                <a:latin typeface="Helvetica Neue UltraLight" panose="02000206000000020004" pitchFamily="2" charset="0"/>
                <a:ea typeface="Helvetica Neue UltraLight" panose="02000206000000020004" pitchFamily="2" charset="0"/>
              </a:rPr>
              <a:t> P, Vidal D, Bustos C, Contreras Y, Castillo G, et al. One year later: Effectiveness of an intervention to reduce the stigma of mental disorders among university students. Psychiatry Research. 2025;351.</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8. </a:t>
            </a:r>
            <a:r>
              <a:rPr lang="en-US" sz="1100" dirty="0" err="1">
                <a:solidFill>
                  <a:schemeClr val="bg1"/>
                </a:solidFill>
                <a:latin typeface="Helvetica Neue UltraLight" panose="02000206000000020004" pitchFamily="2" charset="0"/>
                <a:ea typeface="Helvetica Neue UltraLight" panose="02000206000000020004" pitchFamily="2" charset="0"/>
              </a:rPr>
              <a:t>Grandón</a:t>
            </a:r>
            <a:r>
              <a:rPr lang="en-US" sz="1100" dirty="0">
                <a:solidFill>
                  <a:schemeClr val="bg1"/>
                </a:solidFill>
                <a:latin typeface="Helvetica Neue UltraLight" panose="02000206000000020004" pitchFamily="2" charset="0"/>
                <a:ea typeface="Helvetica Neue UltraLight" panose="02000206000000020004" pitchFamily="2" charset="0"/>
              </a:rPr>
              <a:t> P, Vidal D, Vielma-Aguilera A, Bustos C, Contreras Y, Castillo G, et al. Effectiveness of an intervention to reduce stigma towards people with a mental disorder diagnosis in university students of healthcare careers. Psychiatry Research. 2023;328.</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9. Kuthy RA, </a:t>
            </a:r>
            <a:r>
              <a:rPr lang="en-US" sz="1100" dirty="0" err="1">
                <a:solidFill>
                  <a:schemeClr val="bg1"/>
                </a:solidFill>
                <a:latin typeface="Helvetica Neue UltraLight" panose="02000206000000020004" pitchFamily="2" charset="0"/>
                <a:ea typeface="Helvetica Neue UltraLight" panose="02000206000000020004" pitchFamily="2" charset="0"/>
              </a:rPr>
              <a:t>McQuistan</a:t>
            </a:r>
            <a:r>
              <a:rPr lang="en-US" sz="1100" dirty="0">
                <a:solidFill>
                  <a:schemeClr val="bg1"/>
                </a:solidFill>
                <a:latin typeface="Helvetica Neue UltraLight" panose="02000206000000020004" pitchFamily="2" charset="0"/>
                <a:ea typeface="Helvetica Neue UltraLight" panose="02000206000000020004" pitchFamily="2" charset="0"/>
              </a:rPr>
              <a:t> MR, Riniker KJ, Heller KE, Qian F. Students' comfort level in treating vulnerable populations and future willingness to treat: results prior to extramural participation. Journal of dental education. 2005;69(12):1307–14.</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10. Ha J-E, Hong S-M. Survey on Knowledge Level, Perception, and Attitudes of Dental Hygiene Students Toward Mental Disorders in Korea. Indian journal of science and technology. 2016;9.</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11. Malek M, Yudin Z, Hamid N, Harun N, Bono S. Dental Students' Perception, Attitude and Willingness to Interact with Mental Illness Patients: A Multicentre Cross-Sectional Study. Journal of Dentistry Indonesia. 2022;29(1):43–51.</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12. Madhan B, Gayathri H, </a:t>
            </a:r>
            <a:r>
              <a:rPr lang="en-US" sz="1100" dirty="0" err="1">
                <a:solidFill>
                  <a:schemeClr val="bg1"/>
                </a:solidFill>
                <a:latin typeface="Helvetica Neue UltraLight" panose="02000206000000020004" pitchFamily="2" charset="0"/>
                <a:ea typeface="Helvetica Neue UltraLight" panose="02000206000000020004" pitchFamily="2" charset="0"/>
              </a:rPr>
              <a:t>Garhnayak</a:t>
            </a:r>
            <a:r>
              <a:rPr lang="en-US" sz="1100" dirty="0">
                <a:solidFill>
                  <a:schemeClr val="bg1"/>
                </a:solidFill>
                <a:latin typeface="Helvetica Neue UltraLight" panose="02000206000000020004" pitchFamily="2" charset="0"/>
                <a:ea typeface="Helvetica Neue UltraLight" panose="02000206000000020004" pitchFamily="2" charset="0"/>
              </a:rPr>
              <a:t> L, Naik ES. Dental students' regard for patients from often-stigmatized populations: Findings from an </a:t>
            </a:r>
            <a:r>
              <a:rPr lang="en-US" sz="1100" dirty="0" err="1">
                <a:solidFill>
                  <a:schemeClr val="bg1"/>
                </a:solidFill>
                <a:latin typeface="Helvetica Neue UltraLight" panose="02000206000000020004" pitchFamily="2" charset="0"/>
                <a:ea typeface="Helvetica Neue UltraLight" panose="02000206000000020004" pitchFamily="2" charset="0"/>
              </a:rPr>
              <a:t>indian</a:t>
            </a:r>
            <a:r>
              <a:rPr lang="en-US" sz="1100" dirty="0">
                <a:solidFill>
                  <a:schemeClr val="bg1"/>
                </a:solidFill>
                <a:latin typeface="Helvetica Neue UltraLight" panose="02000206000000020004" pitchFamily="2" charset="0"/>
                <a:ea typeface="Helvetica Neue UltraLight" panose="02000206000000020004" pitchFamily="2" charset="0"/>
              </a:rPr>
              <a:t> dental school. Journal of Dental Education. 2012;76(2):210–7.</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13. Patterson S, Ford P. Dentistry students’ views about mental illness and impact of a targeted seminar on knowledge and attitudes: A mixed-method study. Journal of Mental Health Training, Education and Practice. 2014;9(3):190–202.</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14.	Elliott E, Sharma S, Omar A, Hurst D. How confidently do students address patients with psychiatric conditions in the dental clinic? A service evaluation in a UK dental school. British Dental Journal. 2020;228(5):376–80.</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15.	Mubayrik AB, Alhefdhi RJ, </a:t>
            </a:r>
            <a:r>
              <a:rPr lang="en-US" sz="1100" dirty="0" err="1">
                <a:solidFill>
                  <a:schemeClr val="bg1"/>
                </a:solidFill>
                <a:latin typeface="Helvetica Neue UltraLight" panose="02000206000000020004" pitchFamily="2" charset="0"/>
                <a:ea typeface="Helvetica Neue UltraLight" panose="02000206000000020004" pitchFamily="2" charset="0"/>
              </a:rPr>
              <a:t>Alrwais</a:t>
            </a:r>
            <a:r>
              <a:rPr lang="en-US" sz="1100" dirty="0">
                <a:solidFill>
                  <a:schemeClr val="bg1"/>
                </a:solidFill>
                <a:latin typeface="Helvetica Neue UltraLight" panose="02000206000000020004" pitchFamily="2" charset="0"/>
                <a:ea typeface="Helvetica Neue UltraLight" panose="02000206000000020004" pitchFamily="2" charset="0"/>
              </a:rPr>
              <a:t> FS, Alzahrani SS, </a:t>
            </a:r>
            <a:r>
              <a:rPr lang="en-US" sz="1100" dirty="0" err="1">
                <a:solidFill>
                  <a:schemeClr val="bg1"/>
                </a:solidFill>
                <a:latin typeface="Helvetica Neue UltraLight" panose="02000206000000020004" pitchFamily="2" charset="0"/>
                <a:ea typeface="Helvetica Neue UltraLight" panose="02000206000000020004" pitchFamily="2" charset="0"/>
              </a:rPr>
              <a:t>Almeaither</a:t>
            </a:r>
            <a:r>
              <a:rPr lang="en-US" sz="1100" dirty="0">
                <a:solidFill>
                  <a:schemeClr val="bg1"/>
                </a:solidFill>
                <a:latin typeface="Helvetica Neue UltraLight" panose="02000206000000020004" pitchFamily="2" charset="0"/>
                <a:ea typeface="Helvetica Neue UltraLight" panose="02000206000000020004" pitchFamily="2" charset="0"/>
              </a:rPr>
              <a:t> RM, Altamimi AM, et al. DENTAL STUDENTS’ KNOWLEDGE AND ATTITUDES ABOUT MENTAL ILLNESS. Annals of Dental Specialty. 2021;9(3):65–71.</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16.	Zechner M, Singhal V, Murphy A, </a:t>
            </a:r>
            <a:r>
              <a:rPr lang="en-US" sz="1100" dirty="0" err="1">
                <a:solidFill>
                  <a:schemeClr val="bg1"/>
                </a:solidFill>
                <a:latin typeface="Helvetica Neue UltraLight" panose="02000206000000020004" pitchFamily="2" charset="0"/>
                <a:ea typeface="Helvetica Neue UltraLight" panose="02000206000000020004" pitchFamily="2" charset="0"/>
              </a:rPr>
              <a:t>Karyczak</a:t>
            </a:r>
            <a:r>
              <a:rPr lang="en-US" sz="1100" dirty="0">
                <a:solidFill>
                  <a:schemeClr val="bg1"/>
                </a:solidFill>
                <a:latin typeface="Helvetica Neue UltraLight" panose="02000206000000020004" pitchFamily="2" charset="0"/>
                <a:ea typeface="Helvetica Neue UltraLight" panose="02000206000000020004" pitchFamily="2" charset="0"/>
              </a:rPr>
              <a:t> S. Exploring Dental Students’ Perceptions of Mental Illness to Address Unmet Needs: A Preliminary Study. Open Dentistry Journal. 2022;16(Special issue 3).</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17.	Lennox C, Pandya JK, Lyttle R, Pandya S, Penlington C, Bowes C. Mental health and inclusivity support and education in a UK dental school: a cross-sectional survey. British Dental Journal. 2022;233(12):1029–34.</a:t>
            </a:r>
          </a:p>
          <a:p>
            <a:endParaRPr lang="en-US" sz="1100" dirty="0">
              <a:solidFill>
                <a:schemeClr val="bg1"/>
              </a:solidFill>
              <a:latin typeface="Helvetica Neue UltraLight" panose="02000206000000020004" pitchFamily="2" charset="0"/>
              <a:ea typeface="Helvetica Neue UltraLight" panose="02000206000000020004" pitchFamily="2" charset="0"/>
            </a:endParaRPr>
          </a:p>
          <a:p>
            <a:r>
              <a:rPr lang="en-US" sz="1100" dirty="0">
                <a:solidFill>
                  <a:schemeClr val="bg1"/>
                </a:solidFill>
                <a:latin typeface="Helvetica Neue UltraLight" panose="02000206000000020004" pitchFamily="2" charset="0"/>
                <a:ea typeface="Helvetica Neue UltraLight" panose="02000206000000020004" pitchFamily="2" charset="0"/>
              </a:rPr>
              <a:t>18.	Zechner MR, Singhal V, Murphy AA, York J, </a:t>
            </a:r>
            <a:r>
              <a:rPr lang="en-US" sz="1100" dirty="0" err="1">
                <a:solidFill>
                  <a:schemeClr val="bg1"/>
                </a:solidFill>
                <a:latin typeface="Helvetica Neue UltraLight" panose="02000206000000020004" pitchFamily="2" charset="0"/>
                <a:ea typeface="Helvetica Neue UltraLight" panose="02000206000000020004" pitchFamily="2" charset="0"/>
              </a:rPr>
              <a:t>Karyczak</a:t>
            </a:r>
            <a:r>
              <a:rPr lang="en-US" sz="1100" dirty="0">
                <a:solidFill>
                  <a:schemeClr val="bg1"/>
                </a:solidFill>
                <a:latin typeface="Helvetica Neue UltraLight" panose="02000206000000020004" pitchFamily="2" charset="0"/>
                <a:ea typeface="Helvetica Neue UltraLight" panose="02000206000000020004" pitchFamily="2" charset="0"/>
              </a:rPr>
              <a:t> S, Muhammad A. Dental pre-doctoral student perceptions about serious mental illness: Concerns and role clarification. Journal of Dental Education. 2023;87(5):639–45.</a:t>
            </a:r>
          </a:p>
        </p:txBody>
      </p:sp>
    </p:spTree>
    <p:extLst>
      <p:ext uri="{BB962C8B-B14F-4D97-AF65-F5344CB8AC3E}">
        <p14:creationId xmlns:p14="http://schemas.microsoft.com/office/powerpoint/2010/main" val="35522260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22000-304F-5688-5F32-B87562EF689B}"/>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56495DA6-AC5D-AC01-F962-E209D8538B30}"/>
              </a:ext>
            </a:extLst>
          </p:cNvPr>
          <p:cNvSpPr>
            <a:spLocks noGrp="1"/>
          </p:cNvSpPr>
          <p:nvPr>
            <p:ph type="title" idx="4294967295"/>
          </p:nvPr>
        </p:nvSpPr>
        <p:spPr>
          <a:xfrm>
            <a:off x="2536031" y="2160162"/>
            <a:ext cx="7119937" cy="1268838"/>
          </a:xfrm>
        </p:spPr>
        <p:txBody>
          <a:bodyPr>
            <a:normAutofit/>
          </a:bodyPr>
          <a:lstStyle>
            <a:lvl1pPr>
              <a:defRPr sz="4000">
                <a:solidFill>
                  <a:schemeClr val="bg1"/>
                </a:solidFill>
                <a:latin typeface="Arial Black" panose="020B0A04020102020204" pitchFamily="34" charset="0"/>
              </a:defRPr>
            </a:lvl1pPr>
          </a:lstStyle>
          <a:p>
            <a:pPr algn="ctr"/>
            <a:r>
              <a:rPr lang="en-US" sz="4400" spc="300" dirty="0">
                <a:ln w="0">
                  <a:solidFill>
                    <a:srgbClr val="021E73">
                      <a:alpha val="49660"/>
                    </a:srgbClr>
                  </a:solidFill>
                </a:ln>
                <a:solidFill>
                  <a:schemeClr val="bg1">
                    <a:alpha val="82000"/>
                  </a:schemeClr>
                </a:solidFill>
                <a:latin typeface="Helvetica Neue Medium" panose="02000503000000020004" pitchFamily="2" charset="0"/>
                <a:ea typeface="Helvetica Neue Medium" panose="02000503000000020004" pitchFamily="2" charset="0"/>
                <a:cs typeface="Helvetica Neue Medium" panose="02000503000000020004" pitchFamily="2" charset="0"/>
              </a:rPr>
              <a:t>Thank</a:t>
            </a:r>
            <a:r>
              <a:rPr lang="en-US" sz="4400" spc="300" dirty="0">
                <a:ln w="0">
                  <a:solidFill>
                    <a:srgbClr val="021E73">
                      <a:alpha val="54000"/>
                    </a:srgbClr>
                  </a:solidFill>
                </a:ln>
                <a:solidFill>
                  <a:schemeClr val="bg1">
                    <a:alpha val="82000"/>
                  </a:schemeClr>
                </a:solidFill>
                <a:latin typeface="Helvetica Neue Medium" panose="02000503000000020004" pitchFamily="2" charset="0"/>
                <a:ea typeface="Helvetica Neue Medium" panose="02000503000000020004" pitchFamily="2" charset="0"/>
                <a:cs typeface="Helvetica Neue Medium" panose="02000503000000020004" pitchFamily="2" charset="0"/>
              </a:rPr>
              <a:t> You</a:t>
            </a:r>
            <a:endParaRPr lang="en-GB" sz="4400" spc="300" dirty="0">
              <a:ln w="0">
                <a:solidFill>
                  <a:srgbClr val="021E73">
                    <a:alpha val="54000"/>
                  </a:srgbClr>
                </a:solidFill>
              </a:ln>
              <a:solidFill>
                <a:schemeClr val="bg1">
                  <a:alpha val="82000"/>
                </a:schemeClr>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Tree>
    <p:extLst>
      <p:ext uri="{BB962C8B-B14F-4D97-AF65-F5344CB8AC3E}">
        <p14:creationId xmlns:p14="http://schemas.microsoft.com/office/powerpoint/2010/main" val="287497415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44537-8851-3042-10FA-6C00961232B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CD28B09-87DF-76CE-5B4F-63D685BF46DE}"/>
              </a:ext>
            </a:extLst>
          </p:cNvPr>
          <p:cNvSpPr txBox="1"/>
          <p:nvPr/>
        </p:nvSpPr>
        <p:spPr>
          <a:xfrm>
            <a:off x="-3471620" y="-2572719"/>
            <a:ext cx="184731" cy="369332"/>
          </a:xfrm>
          <a:prstGeom prst="rect">
            <a:avLst/>
          </a:prstGeom>
          <a:noFill/>
        </p:spPr>
        <p:txBody>
          <a:bodyPr wrap="none" rtlCol="0">
            <a:spAutoFit/>
          </a:bodyPr>
          <a:lstStyle/>
          <a:p>
            <a:endParaRPr lang="en-US"/>
          </a:p>
        </p:txBody>
      </p:sp>
      <p:sp>
        <p:nvSpPr>
          <p:cNvPr id="7" name="TextBox 6">
            <a:extLst>
              <a:ext uri="{FF2B5EF4-FFF2-40B4-BE49-F238E27FC236}">
                <a16:creationId xmlns:a16="http://schemas.microsoft.com/office/drawing/2014/main" id="{04FB1085-EE8B-0848-A040-725603748E72}"/>
              </a:ext>
            </a:extLst>
          </p:cNvPr>
          <p:cNvSpPr txBox="1"/>
          <p:nvPr/>
        </p:nvSpPr>
        <p:spPr>
          <a:xfrm>
            <a:off x="4163911" y="3570043"/>
            <a:ext cx="3759129" cy="584775"/>
          </a:xfrm>
          <a:prstGeom prst="rect">
            <a:avLst/>
          </a:prstGeom>
          <a:noFill/>
        </p:spPr>
        <p:txBody>
          <a:bodyPr wrap="square">
            <a:spAutoFit/>
          </a:bodyPr>
          <a:lstStyle/>
          <a:p>
            <a:pPr marL="0" marR="0" lvl="0" indent="0" algn="ctr" rtl="0">
              <a:lnSpc>
                <a:spcPct val="80000"/>
              </a:lnSpc>
              <a:spcBef>
                <a:spcPts val="0"/>
              </a:spcBef>
              <a:spcAft>
                <a:spcPts val="0"/>
              </a:spcAft>
              <a:buNone/>
            </a:pPr>
            <a:r>
              <a:rPr lang="en-GB" sz="2000" dirty="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rPr>
              <a:t>Dr Daniel Gabriel</a:t>
            </a:r>
          </a:p>
          <a:p>
            <a:pPr marL="0" marR="0" lvl="0" indent="0" algn="ctr" rtl="0">
              <a:lnSpc>
                <a:spcPct val="80000"/>
              </a:lnSpc>
              <a:spcBef>
                <a:spcPts val="0"/>
              </a:spcBef>
              <a:spcAft>
                <a:spcPts val="0"/>
              </a:spcAft>
              <a:buNone/>
            </a:pPr>
            <a:endParaRPr lang="en-GB" sz="600" dirty="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ctr" rtl="0">
              <a:lnSpc>
                <a:spcPct val="80000"/>
              </a:lnSpc>
              <a:spcBef>
                <a:spcPts val="0"/>
              </a:spcBef>
              <a:spcAft>
                <a:spcPts val="0"/>
              </a:spcAft>
              <a:buNone/>
            </a:pPr>
            <a:r>
              <a:rPr lang="en-GB" sz="1400" dirty="0">
                <a:latin typeface="Helvetica Neue Thin" panose="020B0403020202020204" pitchFamily="34" charset="0"/>
                <a:ea typeface="Helvetica Neue Thin" panose="020B0403020202020204" pitchFamily="34" charset="0"/>
                <a:cs typeface="Helvetica Neue Medium" panose="02000503000000020004" pitchFamily="2" charset="0"/>
              </a:rPr>
              <a:t>BSc (Hons), BDS</a:t>
            </a:r>
            <a:endParaRPr lang="en-GB" sz="1400" dirty="0">
              <a:solidFill>
                <a:schemeClr val="tx1"/>
              </a:solidFill>
              <a:latin typeface="Helvetica Neue Thin" panose="020B0403020202020204" pitchFamily="34" charset="0"/>
              <a:ea typeface="Helvetica Neue Thin" panose="020B0403020202020204" pitchFamily="34" charset="0"/>
              <a:cs typeface="Helvetica Neue Medium" panose="02000503000000020004" pitchFamily="2" charset="0"/>
            </a:endParaRPr>
          </a:p>
        </p:txBody>
      </p:sp>
      <p:sp>
        <p:nvSpPr>
          <p:cNvPr id="8" name="TextBox 7">
            <a:extLst>
              <a:ext uri="{FF2B5EF4-FFF2-40B4-BE49-F238E27FC236}">
                <a16:creationId xmlns:a16="http://schemas.microsoft.com/office/drawing/2014/main" id="{FC67319E-F32A-B8AE-A7F9-4D30DC730C51}"/>
              </a:ext>
            </a:extLst>
          </p:cNvPr>
          <p:cNvSpPr txBox="1"/>
          <p:nvPr/>
        </p:nvSpPr>
        <p:spPr>
          <a:xfrm>
            <a:off x="1025931" y="3570043"/>
            <a:ext cx="3211576" cy="830997"/>
          </a:xfrm>
          <a:prstGeom prst="rect">
            <a:avLst/>
          </a:prstGeom>
          <a:noFill/>
        </p:spPr>
        <p:txBody>
          <a:bodyPr wrap="square">
            <a:spAutoFit/>
          </a:bodyPr>
          <a:lstStyle/>
          <a:p>
            <a:pPr lvl="0" algn="ctr">
              <a:lnSpc>
                <a:spcPct val="80000"/>
              </a:lnSpc>
            </a:pPr>
            <a:r>
              <a:rPr lang="en-GB" sz="2000" dirty="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rPr>
              <a:t>Dr Chukwuemeka Ibeachu</a:t>
            </a:r>
          </a:p>
          <a:p>
            <a:pPr lvl="0" algn="ctr">
              <a:lnSpc>
                <a:spcPct val="80000"/>
              </a:lnSpc>
            </a:pPr>
            <a:endParaRPr lang="en-GB" sz="600" dirty="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a:p>
            <a:pPr lvl="0" algn="ctr">
              <a:lnSpc>
                <a:spcPct val="80000"/>
              </a:lnSpc>
            </a:pPr>
            <a:r>
              <a:rPr lang="en-GB" sz="1400" dirty="0">
                <a:solidFill>
                  <a:schemeClr val="tx1"/>
                </a:solidFill>
                <a:latin typeface="Helvetica Neue Thin" panose="020B0403020202020204" pitchFamily="34" charset="0"/>
                <a:ea typeface="Helvetica Neue Thin" panose="020B0403020202020204" pitchFamily="34" charset="0"/>
                <a:cs typeface="Helvetica Neue Medium" panose="02000503000000020004" pitchFamily="2" charset="0"/>
              </a:rPr>
              <a:t>DVM, MSc, PhD, FHEA</a:t>
            </a:r>
          </a:p>
        </p:txBody>
      </p:sp>
      <p:sp>
        <p:nvSpPr>
          <p:cNvPr id="9" name="TextBox 8">
            <a:extLst>
              <a:ext uri="{FF2B5EF4-FFF2-40B4-BE49-F238E27FC236}">
                <a16:creationId xmlns:a16="http://schemas.microsoft.com/office/drawing/2014/main" id="{CD6364BA-2852-EB6F-30F4-AFFABFEDDF46}"/>
              </a:ext>
            </a:extLst>
          </p:cNvPr>
          <p:cNvSpPr txBox="1"/>
          <p:nvPr/>
        </p:nvSpPr>
        <p:spPr>
          <a:xfrm>
            <a:off x="8159632" y="3570042"/>
            <a:ext cx="2734791" cy="830997"/>
          </a:xfrm>
          <a:prstGeom prst="rect">
            <a:avLst/>
          </a:prstGeom>
          <a:noFill/>
        </p:spPr>
        <p:txBody>
          <a:bodyPr wrap="square">
            <a:spAutoFit/>
          </a:bodyPr>
          <a:lstStyle/>
          <a:p>
            <a:pPr algn="ctr">
              <a:lnSpc>
                <a:spcPct val="80000"/>
              </a:lnSpc>
            </a:pPr>
            <a:r>
              <a:rPr lang="en-GB" sz="2000" dirty="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rPr>
              <a:t>Dr Alexander Montasem</a:t>
            </a:r>
          </a:p>
          <a:p>
            <a:pPr algn="ctr">
              <a:lnSpc>
                <a:spcPct val="80000"/>
              </a:lnSpc>
            </a:pPr>
            <a:endParaRPr lang="en-GB" sz="600" dirty="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a:p>
            <a:pPr algn="ctr">
              <a:lnSpc>
                <a:spcPct val="80000"/>
              </a:lnSpc>
            </a:pPr>
            <a:r>
              <a:rPr lang="en-GB" sz="1400" dirty="0">
                <a:latin typeface="Helvetica Neue Thin" panose="020B0403020202020204" pitchFamily="34" charset="0"/>
                <a:ea typeface="Helvetica Neue Thin" panose="020B0403020202020204" pitchFamily="34" charset="0"/>
                <a:cs typeface="Helvetica Neue Medium" panose="02000503000000020004" pitchFamily="2" charset="0"/>
              </a:rPr>
              <a:t>BSc, MSc, MSc, PhD</a:t>
            </a:r>
            <a:endParaRPr lang="en-GB" sz="1400" dirty="0">
              <a:solidFill>
                <a:schemeClr val="tx1"/>
              </a:solidFill>
              <a:latin typeface="Helvetica Neue Thin" panose="020B0403020202020204" pitchFamily="34" charset="0"/>
              <a:ea typeface="Helvetica Neue Thin" panose="020B0403020202020204" pitchFamily="34" charset="0"/>
              <a:cs typeface="Helvetica Neue Medium" panose="02000503000000020004" pitchFamily="2" charset="0"/>
            </a:endParaRPr>
          </a:p>
        </p:txBody>
      </p:sp>
      <p:pic>
        <p:nvPicPr>
          <p:cNvPr id="10" name="Picture 9" descr="A person in a blue scrubs&#10;&#10;AI-generated content may be incorrect.">
            <a:extLst>
              <a:ext uri="{FF2B5EF4-FFF2-40B4-BE49-F238E27FC236}">
                <a16:creationId xmlns:a16="http://schemas.microsoft.com/office/drawing/2014/main" id="{B1B46F4F-8456-4F65-FF03-33A66F200954}"/>
              </a:ext>
            </a:extLst>
          </p:cNvPr>
          <p:cNvPicPr>
            <a:picLocks noChangeAspect="1"/>
          </p:cNvPicPr>
          <p:nvPr/>
        </p:nvPicPr>
        <p:blipFill>
          <a:blip r:embed="rId3">
            <a:extLst>
              <a:ext uri="{28A0092B-C50C-407E-A947-70E740481C1C}">
                <a14:useLocalDpi xmlns:a14="http://schemas.microsoft.com/office/drawing/2010/main" val="0"/>
              </a:ext>
            </a:extLst>
          </a:blip>
          <a:srcRect l="26243" t="24406" r="17161" b="37935"/>
          <a:stretch>
            <a:fillRect/>
          </a:stretch>
        </p:blipFill>
        <p:spPr>
          <a:xfrm>
            <a:off x="4998546" y="1338005"/>
            <a:ext cx="2089861" cy="2089861"/>
          </a:xfrm>
          <a:prstGeom prst="rect">
            <a:avLst/>
          </a:prstGeom>
          <a:ln w="3175">
            <a:solidFill>
              <a:srgbClr val="F2F2F2"/>
            </a:solidFill>
          </a:ln>
          <a:effectLst>
            <a:softEdge rad="0"/>
          </a:effectLst>
        </p:spPr>
      </p:pic>
      <p:pic>
        <p:nvPicPr>
          <p:cNvPr id="12" name="Picture 11" descr="Emeka IBEACHU | University of Lancashire, Preston | UCLAN | Research profile">
            <a:extLst>
              <a:ext uri="{FF2B5EF4-FFF2-40B4-BE49-F238E27FC236}">
                <a16:creationId xmlns:a16="http://schemas.microsoft.com/office/drawing/2014/main" id="{09CF1E65-8EC9-D9B1-2659-B6FCC632627C}"/>
              </a:ext>
            </a:extLst>
          </p:cNvPr>
          <p:cNvPicPr>
            <a:picLocks noChangeAspect="1"/>
          </p:cNvPicPr>
          <p:nvPr/>
        </p:nvPicPr>
        <p:blipFill>
          <a:blip r:embed="rId4"/>
          <a:stretch>
            <a:fillRect/>
          </a:stretch>
        </p:blipFill>
        <p:spPr>
          <a:xfrm>
            <a:off x="1586789" y="1338005"/>
            <a:ext cx="2089861" cy="2089861"/>
          </a:xfrm>
          <a:prstGeom prst="rect">
            <a:avLst/>
          </a:prstGeom>
          <a:ln w="3175">
            <a:solidFill>
              <a:srgbClr val="F2F2F2"/>
            </a:solidFill>
          </a:ln>
        </p:spPr>
      </p:pic>
      <p:pic>
        <p:nvPicPr>
          <p:cNvPr id="13" name="Picture 12" descr="Genealogy | Special Issue : Exploring Equality, Diversity and Inclusion in  Healthcare Settings and Medical Education Institutions: Lived Experiences,  Interventions, Policies, Theories and Best Practices">
            <a:extLst>
              <a:ext uri="{FF2B5EF4-FFF2-40B4-BE49-F238E27FC236}">
                <a16:creationId xmlns:a16="http://schemas.microsoft.com/office/drawing/2014/main" id="{091E8B6E-4145-7BBC-A12E-A3CE9E9EDC78}"/>
              </a:ext>
            </a:extLst>
          </p:cNvPr>
          <p:cNvPicPr>
            <a:picLocks noChangeAspect="1"/>
          </p:cNvPicPr>
          <p:nvPr/>
        </p:nvPicPr>
        <p:blipFill>
          <a:blip r:embed="rId5"/>
          <a:stretch>
            <a:fillRect/>
          </a:stretch>
        </p:blipFill>
        <p:spPr>
          <a:xfrm>
            <a:off x="8410304" y="1338004"/>
            <a:ext cx="2074726" cy="2074726"/>
          </a:xfrm>
          <a:prstGeom prst="rect">
            <a:avLst/>
          </a:prstGeom>
          <a:ln w="3175">
            <a:solidFill>
              <a:srgbClr val="F2F2F2"/>
            </a:solidFill>
          </a:ln>
        </p:spPr>
      </p:pic>
      <p:pic>
        <p:nvPicPr>
          <p:cNvPr id="14" name="Content Placeholder 8">
            <a:extLst>
              <a:ext uri="{FF2B5EF4-FFF2-40B4-BE49-F238E27FC236}">
                <a16:creationId xmlns:a16="http://schemas.microsoft.com/office/drawing/2014/main" id="{4A7AC3C1-4188-5DE0-F4AC-936DBC21E5F9}"/>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5518796" y="4493972"/>
            <a:ext cx="1154408" cy="1390854"/>
          </a:xfrm>
          <a:prstGeom prst="rect">
            <a:avLst/>
          </a:prstGeom>
        </p:spPr>
      </p:pic>
      <p:pic>
        <p:nvPicPr>
          <p:cNvPr id="15" name="Picture 14">
            <a:extLst>
              <a:ext uri="{FF2B5EF4-FFF2-40B4-BE49-F238E27FC236}">
                <a16:creationId xmlns:a16="http://schemas.microsoft.com/office/drawing/2014/main" id="{27BEA7DA-38F8-40F7-056A-E0F5D8AFE3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64979" y="4462135"/>
            <a:ext cx="2837778" cy="1683957"/>
          </a:xfrm>
          <a:prstGeom prst="rect">
            <a:avLst/>
          </a:prstGeom>
        </p:spPr>
      </p:pic>
      <p:pic>
        <p:nvPicPr>
          <p:cNvPr id="3" name="Picture 2" descr="Untitled Document">
            <a:extLst>
              <a:ext uri="{FF2B5EF4-FFF2-40B4-BE49-F238E27FC236}">
                <a16:creationId xmlns:a16="http://schemas.microsoft.com/office/drawing/2014/main" id="{6606CA6C-D7F6-4998-A91F-6BA23C1DBAC7}"/>
              </a:ext>
            </a:extLst>
          </p:cNvPr>
          <p:cNvPicPr>
            <a:picLocks noChangeAspect="1"/>
          </p:cNvPicPr>
          <p:nvPr/>
        </p:nvPicPr>
        <p:blipFill>
          <a:blip r:embed="rId8"/>
          <a:stretch>
            <a:fillRect/>
          </a:stretch>
        </p:blipFill>
        <p:spPr>
          <a:xfrm>
            <a:off x="1789243" y="4592590"/>
            <a:ext cx="2790286" cy="711523"/>
          </a:xfrm>
          <a:prstGeom prst="rect">
            <a:avLst/>
          </a:prstGeom>
        </p:spPr>
      </p:pic>
      <p:pic>
        <p:nvPicPr>
          <p:cNvPr id="2" name="Picture 1" descr="University of Wolverhampton (free download) » vectorlogo.es">
            <a:extLst>
              <a:ext uri="{FF2B5EF4-FFF2-40B4-BE49-F238E27FC236}">
                <a16:creationId xmlns:a16="http://schemas.microsoft.com/office/drawing/2014/main" id="{93E88969-25AF-7119-C883-67D819CF84D3}"/>
              </a:ext>
            </a:extLst>
          </p:cNvPr>
          <p:cNvPicPr>
            <a:picLocks noChangeAspect="1"/>
          </p:cNvPicPr>
          <p:nvPr/>
        </p:nvPicPr>
        <p:blipFill>
          <a:blip r:embed="rId9"/>
          <a:srcRect l="10627" t="30953" r="7358" b="30394"/>
          <a:stretch>
            <a:fillRect/>
          </a:stretch>
        </p:blipFill>
        <p:spPr>
          <a:xfrm>
            <a:off x="1586789" y="5434887"/>
            <a:ext cx="3211576" cy="768802"/>
          </a:xfrm>
          <a:prstGeom prst="rect">
            <a:avLst/>
          </a:prstGeom>
        </p:spPr>
      </p:pic>
    </p:spTree>
    <p:extLst>
      <p:ext uri="{BB962C8B-B14F-4D97-AF65-F5344CB8AC3E}">
        <p14:creationId xmlns:p14="http://schemas.microsoft.com/office/powerpoint/2010/main" val="25533080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0B63E-3949-7F53-7908-57C5F072FEB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14F9331-6037-7C44-E6B5-DECBA8AEFF46}"/>
              </a:ext>
            </a:extLst>
          </p:cNvPr>
          <p:cNvSpPr txBox="1"/>
          <p:nvPr/>
        </p:nvSpPr>
        <p:spPr>
          <a:xfrm>
            <a:off x="-3471620" y="-2572719"/>
            <a:ext cx="184731" cy="369332"/>
          </a:xfrm>
          <a:prstGeom prst="rect">
            <a:avLst/>
          </a:prstGeom>
          <a:noFill/>
        </p:spPr>
        <p:txBody>
          <a:bodyPr wrap="none" rtlCol="0">
            <a:spAutoFit/>
          </a:bodyPr>
          <a:lstStyle/>
          <a:p>
            <a:endParaRPr lang="en-US"/>
          </a:p>
        </p:txBody>
      </p:sp>
      <p:sp>
        <p:nvSpPr>
          <p:cNvPr id="2" name="Title 9">
            <a:extLst>
              <a:ext uri="{FF2B5EF4-FFF2-40B4-BE49-F238E27FC236}">
                <a16:creationId xmlns:a16="http://schemas.microsoft.com/office/drawing/2014/main" id="{8BF8B025-7014-E7F8-AC2A-823216DCAF66}"/>
              </a:ext>
            </a:extLst>
          </p:cNvPr>
          <p:cNvSpPr txBox="1">
            <a:spLocks/>
          </p:cNvSpPr>
          <p:nvPr/>
        </p:nvSpPr>
        <p:spPr>
          <a:xfrm>
            <a:off x="-450393" y="1048212"/>
            <a:ext cx="6546393" cy="92800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rgbClr val="3A527D"/>
                </a:solidFill>
                <a:latin typeface="Arial" panose="020B0604020202020204" pitchFamily="34" charset="0"/>
                <a:ea typeface="+mj-ea"/>
                <a:cs typeface="Arial" panose="020B0604020202020204" pitchFamily="34" charset="0"/>
              </a:defRPr>
            </a:lvl1pPr>
          </a:lstStyle>
          <a:p>
            <a:pPr algn="ctr"/>
            <a:r>
              <a:rPr lang="en-GB" dirty="0">
                <a:latin typeface="Helvetica Neue Thin" panose="020B0403020202020204" pitchFamily="34" charset="0"/>
                <a:ea typeface="Helvetica Neue Thin" panose="020B0403020202020204" pitchFamily="34" charset="0"/>
              </a:rPr>
              <a:t>Why is this Important?</a:t>
            </a:r>
          </a:p>
        </p:txBody>
      </p:sp>
      <p:grpSp>
        <p:nvGrpSpPr>
          <p:cNvPr id="24" name="Group 23">
            <a:extLst>
              <a:ext uri="{FF2B5EF4-FFF2-40B4-BE49-F238E27FC236}">
                <a16:creationId xmlns:a16="http://schemas.microsoft.com/office/drawing/2014/main" id="{5F75950C-EA96-A13D-41F7-0C707B5CEB31}"/>
              </a:ext>
            </a:extLst>
          </p:cNvPr>
          <p:cNvGrpSpPr/>
          <p:nvPr/>
        </p:nvGrpSpPr>
        <p:grpSpPr>
          <a:xfrm>
            <a:off x="5" y="6858000"/>
            <a:ext cx="12191995" cy="1351182"/>
            <a:chOff x="5" y="5382345"/>
            <a:chExt cx="12191995" cy="1351182"/>
          </a:xfrm>
        </p:grpSpPr>
        <p:pic>
          <p:nvPicPr>
            <p:cNvPr id="22" name="Picture 21">
              <a:extLst>
                <a:ext uri="{FF2B5EF4-FFF2-40B4-BE49-F238E27FC236}">
                  <a16:creationId xmlns:a16="http://schemas.microsoft.com/office/drawing/2014/main" id="{C70FA23C-8295-0F54-BC3D-B775A2C47512}"/>
                </a:ext>
              </a:extLst>
            </p:cNvPr>
            <p:cNvPicPr>
              <a:picLocks noChangeAspect="1"/>
            </p:cNvPicPr>
            <p:nvPr/>
          </p:nvPicPr>
          <p:blipFill>
            <a:blip r:embed="rId3"/>
            <a:stretch>
              <a:fillRect/>
            </a:stretch>
          </p:blipFill>
          <p:spPr>
            <a:xfrm>
              <a:off x="5" y="5382345"/>
              <a:ext cx="12191995" cy="1351182"/>
            </a:xfrm>
            <a:prstGeom prst="rect">
              <a:avLst/>
            </a:prstGeom>
          </p:spPr>
        </p:pic>
        <p:sp>
          <p:nvSpPr>
            <p:cNvPr id="23" name="TextBox 22">
              <a:extLst>
                <a:ext uri="{FF2B5EF4-FFF2-40B4-BE49-F238E27FC236}">
                  <a16:creationId xmlns:a16="http://schemas.microsoft.com/office/drawing/2014/main" id="{08186822-7FFA-B107-EC4D-D398401B2D9F}"/>
                </a:ext>
              </a:extLst>
            </p:cNvPr>
            <p:cNvSpPr txBox="1"/>
            <p:nvPr/>
          </p:nvSpPr>
          <p:spPr>
            <a:xfrm>
              <a:off x="457199" y="5734770"/>
              <a:ext cx="11409379" cy="923330"/>
            </a:xfrm>
            <a:prstGeom prst="rect">
              <a:avLst/>
            </a:prstGeom>
            <a:noFill/>
          </p:spPr>
          <p:txBody>
            <a:bodyPr wrap="square" rtlCol="0">
              <a:spAutoFit/>
            </a:bodyPr>
            <a:lstStyle/>
            <a:p>
              <a:pPr algn="ctr"/>
              <a:r>
                <a:rPr lang="en-US" spc="17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Dental professionals’ attitudes, knowledge and confidence can have a direct, positive impact on the oral and systemic health of patients experiencing mental health conditions.</a:t>
              </a:r>
            </a:p>
            <a:p>
              <a:pPr algn="ctr"/>
              <a:endParaRPr lang="en-US" spc="17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grpSp>
      <p:sp>
        <p:nvSpPr>
          <p:cNvPr id="25" name="Rounded-Rectangle-5-1">
            <a:extLst>
              <a:ext uri="{FF2B5EF4-FFF2-40B4-BE49-F238E27FC236}">
                <a16:creationId xmlns:a16="http://schemas.microsoft.com/office/drawing/2014/main" id="{79EACB11-1258-73C1-DEB2-BF52183A3831}"/>
              </a:ext>
            </a:extLst>
          </p:cNvPr>
          <p:cNvSpPr>
            <a:spLocks noGrp="1"/>
          </p:cNvSpPr>
          <p:nvPr/>
        </p:nvSpPr>
        <p:spPr>
          <a:xfrm>
            <a:off x="457199" y="2117055"/>
            <a:ext cx="5459507" cy="2575307"/>
          </a:xfrm>
          <a:prstGeom prst="roundRect">
            <a:avLst>
              <a:gd name="adj" fmla="val 2564"/>
            </a:avLst>
          </a:prstGeom>
          <a:solidFill>
            <a:srgbClr val="F2F2F2"/>
          </a:solidFill>
        </p:spPr>
        <p:txBody>
          <a:bodyP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a:p>
            <a:r>
              <a:rPr lang="en-US" sz="2400" b="1" dirty="0">
                <a:latin typeface="Helvetica Neue" panose="02000503000000020004" pitchFamily="2" charset="0"/>
                <a:ea typeface="Helvetica Neue" panose="02000503000000020004" pitchFamily="2" charset="0"/>
                <a:cs typeface="Helvetica Neue" panose="02000503000000020004" pitchFamily="2" charset="0"/>
              </a:rPr>
              <a:t>  Mental Health Statistics </a:t>
            </a:r>
          </a:p>
          <a:p>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a:p>
            <a:pPr marL="742950" lvl="1" indent="-285750" algn="just">
              <a:buFont typeface="Hiragino Maru Gothic ProN W4" panose="020F0400000000000000" pitchFamily="34" charset="-128"/>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In England, </a:t>
            </a:r>
            <a:r>
              <a:rPr lang="en-GB" sz="1600" dirty="0">
                <a:latin typeface="Helvetica Neue" panose="02000503000000020004" pitchFamily="2" charset="0"/>
                <a:ea typeface="Helvetica Neue" panose="02000503000000020004" pitchFamily="2" charset="0"/>
                <a:cs typeface="Helvetica Neue" panose="02000503000000020004" pitchFamily="2" charset="0"/>
              </a:rPr>
              <a:t>1 in 5 adults suffer with a common mental health condition.</a:t>
            </a:r>
            <a:r>
              <a:rPr lang="en-GB" sz="1600" baseline="30000" dirty="0">
                <a:latin typeface="Helvetica Neue" panose="02000503000000020004" pitchFamily="2" charset="0"/>
                <a:ea typeface="Helvetica Neue" panose="02000503000000020004" pitchFamily="2" charset="0"/>
                <a:cs typeface="Helvetica Neue" panose="02000503000000020004" pitchFamily="2" charset="0"/>
              </a:rPr>
              <a:t>1</a:t>
            </a:r>
            <a:endParaRPr lang="en-US" sz="1600" baseline="30000" dirty="0">
              <a:latin typeface="Helvetica Neue" panose="02000503000000020004" pitchFamily="2" charset="0"/>
              <a:ea typeface="Helvetica Neue" panose="02000503000000020004" pitchFamily="2" charset="0"/>
              <a:cs typeface="Helvetica Neue" panose="02000503000000020004" pitchFamily="2" charset="0"/>
            </a:endParaRPr>
          </a:p>
          <a:p>
            <a:pPr marL="742950" lvl="1" indent="-285750" algn="just">
              <a:buFont typeface="Hiragino Maru Gothic ProN W4" panose="020F0400000000000000" pitchFamily="34" charset="-128"/>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In Europe, </a:t>
            </a:r>
            <a:r>
              <a:rPr lang="en-GB" sz="1600" dirty="0">
                <a:latin typeface="Helvetica Neue" panose="02000503000000020004" pitchFamily="2" charset="0"/>
                <a:ea typeface="Helvetica Neue" panose="02000503000000020004" pitchFamily="2" charset="0"/>
                <a:cs typeface="Helvetica Neue" panose="02000503000000020004" pitchFamily="2" charset="0"/>
              </a:rPr>
              <a:t>1 in 6 (or about 140 million) live with a mental health condition. </a:t>
            </a:r>
            <a:r>
              <a:rPr lang="en-US" sz="1600" dirty="0">
                <a:latin typeface="Helvetica Neue" panose="02000503000000020004" pitchFamily="2" charset="0"/>
                <a:ea typeface="Helvetica Neue" panose="02000503000000020004" pitchFamily="2" charset="0"/>
                <a:cs typeface="Helvetica Neue" panose="02000503000000020004" pitchFamily="2" charset="0"/>
              </a:rPr>
              <a:t>There are approx. 300 suicides every day, which is the leading cause of death among people aged 15–29 years.</a:t>
            </a:r>
            <a:r>
              <a:rPr lang="en-US" sz="1600" baseline="30000" dirty="0">
                <a:latin typeface="Helvetica Neue" panose="02000503000000020004" pitchFamily="2" charset="0"/>
                <a:ea typeface="Helvetica Neue" panose="02000503000000020004" pitchFamily="2" charset="0"/>
                <a:cs typeface="Helvetica Neue" panose="02000503000000020004" pitchFamily="2" charset="0"/>
              </a:rPr>
              <a:t>2</a:t>
            </a: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endParaRPr lang="en-US" dirty="0"/>
          </a:p>
        </p:txBody>
      </p:sp>
      <p:sp>
        <p:nvSpPr>
          <p:cNvPr id="26" name="Rounded-Rectangle-5-1">
            <a:extLst>
              <a:ext uri="{FF2B5EF4-FFF2-40B4-BE49-F238E27FC236}">
                <a16:creationId xmlns:a16="http://schemas.microsoft.com/office/drawing/2014/main" id="{5AF68DF9-37D8-665E-E9E1-56A1B44638D5}"/>
              </a:ext>
            </a:extLst>
          </p:cNvPr>
          <p:cNvSpPr>
            <a:spLocks noGrp="1"/>
          </p:cNvSpPr>
          <p:nvPr/>
        </p:nvSpPr>
        <p:spPr>
          <a:xfrm>
            <a:off x="6345247" y="2117055"/>
            <a:ext cx="5459507" cy="2575307"/>
          </a:xfrm>
          <a:prstGeom prst="roundRect">
            <a:avLst>
              <a:gd name="adj" fmla="val 2564"/>
            </a:avLst>
          </a:prstGeom>
          <a:solidFill>
            <a:srgbClr val="F2F2F2"/>
          </a:solidFill>
        </p:spPr>
        <p:txBody>
          <a:bodyP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a:p>
            <a:r>
              <a:rPr lang="en-US" sz="2400" b="1" dirty="0">
                <a:latin typeface="Helvetica Neue" panose="02000503000000020004" pitchFamily="2" charset="0"/>
                <a:ea typeface="Helvetica Neue" panose="02000503000000020004" pitchFamily="2" charset="0"/>
                <a:cs typeface="Helvetica Neue" panose="02000503000000020004" pitchFamily="2" charset="0"/>
              </a:rPr>
              <a:t>  Personal Experience</a:t>
            </a:r>
          </a:p>
          <a:p>
            <a:pPr algn="just"/>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a:p>
            <a:pPr marL="742950" lvl="1" indent="-285750" algn="just">
              <a:buFont typeface="Hiragino Maru Gothic ProN W4" panose="020F0400000000000000" pitchFamily="34" charset="-128"/>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Experienced depression, anxiety and multiple somatic symptoms.</a:t>
            </a:r>
          </a:p>
          <a:p>
            <a:pPr marL="742950" lvl="1" indent="-285750" algn="just">
              <a:buFont typeface="Hiragino Maru Gothic ProN W4" panose="020F0400000000000000" pitchFamily="34" charset="-128"/>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Suspended my degree for one year.</a:t>
            </a:r>
          </a:p>
          <a:p>
            <a:pPr marL="742950" lvl="1" indent="-285750" algn="just">
              <a:buFont typeface="Hiragino Maru Gothic ProN W4" panose="020F0400000000000000" pitchFamily="34" charset="-128"/>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Was signposted to counselling and CBT and used guided neuroplastic practice to achieve a complete recovery.</a:t>
            </a:r>
          </a:p>
          <a:p>
            <a:endParaRPr lang="en-US" dirty="0"/>
          </a:p>
        </p:txBody>
      </p:sp>
    </p:spTree>
    <p:extLst>
      <p:ext uri="{BB962C8B-B14F-4D97-AF65-F5344CB8AC3E}">
        <p14:creationId xmlns:p14="http://schemas.microsoft.com/office/powerpoint/2010/main" val="24612075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EAF9E-F803-B522-F5E7-23348F9C7E1A}"/>
            </a:ext>
          </a:extLst>
        </p:cNvPr>
        <p:cNvGrpSpPr/>
        <p:nvPr/>
      </p:nvGrpSpPr>
      <p:grpSpPr>
        <a:xfrm>
          <a:off x="0" y="0"/>
          <a:ext cx="0" cy="0"/>
          <a:chOff x="0" y="0"/>
          <a:chExt cx="0" cy="0"/>
        </a:xfrm>
      </p:grpSpPr>
      <p:sp>
        <p:nvSpPr>
          <p:cNvPr id="12" name="Rounded-Rectangle-5-1">
            <a:extLst>
              <a:ext uri="{FF2B5EF4-FFF2-40B4-BE49-F238E27FC236}">
                <a16:creationId xmlns:a16="http://schemas.microsoft.com/office/drawing/2014/main" id="{DA51174A-72E8-FA28-1C66-36A413EDC4C5}"/>
              </a:ext>
            </a:extLst>
          </p:cNvPr>
          <p:cNvSpPr>
            <a:spLocks noGrp="1"/>
          </p:cNvSpPr>
          <p:nvPr/>
        </p:nvSpPr>
        <p:spPr>
          <a:xfrm>
            <a:off x="457199" y="2117055"/>
            <a:ext cx="5459507" cy="2575307"/>
          </a:xfrm>
          <a:prstGeom prst="roundRect">
            <a:avLst>
              <a:gd name="adj" fmla="val 2564"/>
            </a:avLst>
          </a:prstGeom>
          <a:solidFill>
            <a:srgbClr val="F2F2F2"/>
          </a:solidFill>
        </p:spPr>
        <p:txBody>
          <a:bodyP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a:p>
            <a:r>
              <a:rPr lang="en-US" sz="2400" b="1" dirty="0">
                <a:latin typeface="Helvetica Neue" panose="02000503000000020004" pitchFamily="2" charset="0"/>
                <a:ea typeface="Helvetica Neue" panose="02000503000000020004" pitchFamily="2" charset="0"/>
                <a:cs typeface="Helvetica Neue" panose="02000503000000020004" pitchFamily="2" charset="0"/>
              </a:rPr>
              <a:t>  Mental Health Statistics </a:t>
            </a:r>
          </a:p>
          <a:p>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a:p>
            <a:pPr marL="742950" lvl="1" indent="-285750" algn="just">
              <a:buFont typeface="Hiragino Maru Gothic ProN W4" panose="020F0400000000000000" pitchFamily="34" charset="-128"/>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In England, </a:t>
            </a:r>
            <a:r>
              <a:rPr lang="en-GB" sz="1600" dirty="0">
                <a:latin typeface="Helvetica Neue" panose="02000503000000020004" pitchFamily="2" charset="0"/>
                <a:ea typeface="Helvetica Neue" panose="02000503000000020004" pitchFamily="2" charset="0"/>
                <a:cs typeface="Helvetica Neue" panose="02000503000000020004" pitchFamily="2" charset="0"/>
              </a:rPr>
              <a:t>1 in 5 adults suffer with a common mental health condition.</a:t>
            </a:r>
            <a:r>
              <a:rPr lang="en-GB" sz="1600" baseline="30000" dirty="0">
                <a:latin typeface="Helvetica Neue" panose="02000503000000020004" pitchFamily="2" charset="0"/>
                <a:ea typeface="Helvetica Neue" panose="02000503000000020004" pitchFamily="2" charset="0"/>
                <a:cs typeface="Helvetica Neue" panose="02000503000000020004" pitchFamily="2" charset="0"/>
              </a:rPr>
              <a:t>1</a:t>
            </a:r>
            <a:endParaRPr lang="en-US" sz="1600" baseline="30000" dirty="0">
              <a:latin typeface="Helvetica Neue" panose="02000503000000020004" pitchFamily="2" charset="0"/>
              <a:ea typeface="Helvetica Neue" panose="02000503000000020004" pitchFamily="2" charset="0"/>
              <a:cs typeface="Helvetica Neue" panose="02000503000000020004" pitchFamily="2" charset="0"/>
            </a:endParaRPr>
          </a:p>
          <a:p>
            <a:pPr marL="742950" lvl="1" indent="-285750" algn="just">
              <a:buFont typeface="Hiragino Maru Gothic ProN W4" panose="020F0400000000000000" pitchFamily="34" charset="-128"/>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In Europe, </a:t>
            </a:r>
            <a:r>
              <a:rPr lang="en-GB" sz="1600" dirty="0">
                <a:latin typeface="Helvetica Neue" panose="02000503000000020004" pitchFamily="2" charset="0"/>
                <a:ea typeface="Helvetica Neue" panose="02000503000000020004" pitchFamily="2" charset="0"/>
                <a:cs typeface="Helvetica Neue" panose="02000503000000020004" pitchFamily="2" charset="0"/>
              </a:rPr>
              <a:t>1 in 6 (or about 140 million) live with a mental health condition. </a:t>
            </a:r>
            <a:r>
              <a:rPr lang="en-US" sz="1600" dirty="0">
                <a:latin typeface="Helvetica Neue" panose="02000503000000020004" pitchFamily="2" charset="0"/>
                <a:ea typeface="Helvetica Neue" panose="02000503000000020004" pitchFamily="2" charset="0"/>
                <a:cs typeface="Helvetica Neue" panose="02000503000000020004" pitchFamily="2" charset="0"/>
              </a:rPr>
              <a:t>There are approx. 300 suicides every day, which is the leading cause of death among people aged 15–29 years.</a:t>
            </a:r>
            <a:r>
              <a:rPr lang="en-US" sz="1600" baseline="30000" dirty="0">
                <a:latin typeface="Helvetica Neue" panose="02000503000000020004" pitchFamily="2" charset="0"/>
                <a:ea typeface="Helvetica Neue" panose="02000503000000020004" pitchFamily="2" charset="0"/>
                <a:cs typeface="Helvetica Neue" panose="02000503000000020004" pitchFamily="2" charset="0"/>
              </a:rPr>
              <a:t>2</a:t>
            </a: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a:p>
            <a:endParaRPr lang="en-US" dirty="0"/>
          </a:p>
          <a:p>
            <a:endParaRPr lang="en-US" dirty="0"/>
          </a:p>
        </p:txBody>
      </p:sp>
      <p:sp>
        <p:nvSpPr>
          <p:cNvPr id="4" name="TextBox 3">
            <a:extLst>
              <a:ext uri="{FF2B5EF4-FFF2-40B4-BE49-F238E27FC236}">
                <a16:creationId xmlns:a16="http://schemas.microsoft.com/office/drawing/2014/main" id="{C0B43550-06B8-1A6B-908E-3E44858A0BAB}"/>
              </a:ext>
            </a:extLst>
          </p:cNvPr>
          <p:cNvSpPr txBox="1"/>
          <p:nvPr/>
        </p:nvSpPr>
        <p:spPr>
          <a:xfrm>
            <a:off x="-3471620" y="-2572719"/>
            <a:ext cx="184731" cy="369332"/>
          </a:xfrm>
          <a:prstGeom prst="rect">
            <a:avLst/>
          </a:prstGeom>
          <a:noFill/>
        </p:spPr>
        <p:txBody>
          <a:bodyPr wrap="none" rtlCol="0">
            <a:spAutoFit/>
          </a:bodyPr>
          <a:lstStyle/>
          <a:p>
            <a:endParaRPr lang="en-US"/>
          </a:p>
        </p:txBody>
      </p:sp>
      <p:sp>
        <p:nvSpPr>
          <p:cNvPr id="2" name="Title 9">
            <a:extLst>
              <a:ext uri="{FF2B5EF4-FFF2-40B4-BE49-F238E27FC236}">
                <a16:creationId xmlns:a16="http://schemas.microsoft.com/office/drawing/2014/main" id="{17EC2288-54D0-F657-CA9F-01FEF5E52C03}"/>
              </a:ext>
            </a:extLst>
          </p:cNvPr>
          <p:cNvSpPr txBox="1">
            <a:spLocks/>
          </p:cNvSpPr>
          <p:nvPr/>
        </p:nvSpPr>
        <p:spPr>
          <a:xfrm>
            <a:off x="-450393" y="1048212"/>
            <a:ext cx="6546393" cy="92800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rgbClr val="3A527D"/>
                </a:solidFill>
                <a:latin typeface="Arial" panose="020B0604020202020204" pitchFamily="34" charset="0"/>
                <a:ea typeface="+mj-ea"/>
                <a:cs typeface="Arial" panose="020B0604020202020204" pitchFamily="34" charset="0"/>
              </a:defRPr>
            </a:lvl1pPr>
          </a:lstStyle>
          <a:p>
            <a:pPr algn="ctr"/>
            <a:r>
              <a:rPr lang="en-GB" dirty="0">
                <a:latin typeface="Helvetica Neue Thin" panose="020B0403020202020204" pitchFamily="34" charset="0"/>
                <a:ea typeface="Helvetica Neue Thin" panose="020B0403020202020204" pitchFamily="34" charset="0"/>
              </a:rPr>
              <a:t>Why is this Important?</a:t>
            </a:r>
          </a:p>
        </p:txBody>
      </p:sp>
      <p:sp>
        <p:nvSpPr>
          <p:cNvPr id="13" name="Rounded-Rectangle-5-1">
            <a:extLst>
              <a:ext uri="{FF2B5EF4-FFF2-40B4-BE49-F238E27FC236}">
                <a16:creationId xmlns:a16="http://schemas.microsoft.com/office/drawing/2014/main" id="{FBC3C754-5DE3-6D90-7CBC-4A37DEB80263}"/>
              </a:ext>
            </a:extLst>
          </p:cNvPr>
          <p:cNvSpPr>
            <a:spLocks noGrp="1"/>
          </p:cNvSpPr>
          <p:nvPr/>
        </p:nvSpPr>
        <p:spPr>
          <a:xfrm>
            <a:off x="6345247" y="2117055"/>
            <a:ext cx="5459507" cy="2575307"/>
          </a:xfrm>
          <a:prstGeom prst="roundRect">
            <a:avLst>
              <a:gd name="adj" fmla="val 2564"/>
            </a:avLst>
          </a:prstGeom>
          <a:solidFill>
            <a:srgbClr val="F2F2F2"/>
          </a:solidFill>
        </p:spPr>
        <p:txBody>
          <a:bodyP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a:p>
            <a:r>
              <a:rPr lang="en-US" sz="2400" b="1" dirty="0">
                <a:latin typeface="Helvetica Neue" panose="02000503000000020004" pitchFamily="2" charset="0"/>
                <a:ea typeface="Helvetica Neue" panose="02000503000000020004" pitchFamily="2" charset="0"/>
                <a:cs typeface="Helvetica Neue" panose="02000503000000020004" pitchFamily="2" charset="0"/>
              </a:rPr>
              <a:t>  Personal Experience</a:t>
            </a:r>
          </a:p>
          <a:p>
            <a:pPr algn="just"/>
            <a:endParaRPr lang="en-US" sz="1000" dirty="0">
              <a:latin typeface="Helvetica Neue" panose="02000503000000020004" pitchFamily="2" charset="0"/>
              <a:ea typeface="Helvetica Neue" panose="02000503000000020004" pitchFamily="2" charset="0"/>
              <a:cs typeface="Helvetica Neue" panose="02000503000000020004" pitchFamily="2" charset="0"/>
            </a:endParaRPr>
          </a:p>
          <a:p>
            <a:pPr marL="742950" lvl="1" indent="-285750" algn="just">
              <a:buFont typeface="Hiragino Maru Gothic ProN W4" panose="020F0400000000000000" pitchFamily="34" charset="-128"/>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Experienced depression, anxiety and multiple somatic symptoms.</a:t>
            </a:r>
          </a:p>
          <a:p>
            <a:pPr marL="742950" lvl="1" indent="-285750" algn="just">
              <a:buFont typeface="Hiragino Maru Gothic ProN W4" panose="020F0400000000000000" pitchFamily="34" charset="-128"/>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Suspended my degree for one year.</a:t>
            </a:r>
          </a:p>
          <a:p>
            <a:pPr marL="742950" lvl="1" indent="-285750" algn="just">
              <a:buFont typeface="Hiragino Maru Gothic ProN W4" panose="020F0400000000000000" pitchFamily="34" charset="-128"/>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Was signposted to counselling and CBT and used guided neuroplastic practice to achieve a complete recovery.</a:t>
            </a:r>
          </a:p>
          <a:p>
            <a:endParaRPr lang="en-US" dirty="0"/>
          </a:p>
          <a:p>
            <a:endParaRPr lang="en-US" dirty="0"/>
          </a:p>
        </p:txBody>
      </p:sp>
      <p:grpSp>
        <p:nvGrpSpPr>
          <p:cNvPr id="24" name="Group 23">
            <a:extLst>
              <a:ext uri="{FF2B5EF4-FFF2-40B4-BE49-F238E27FC236}">
                <a16:creationId xmlns:a16="http://schemas.microsoft.com/office/drawing/2014/main" id="{26DF2010-B072-9D63-988D-B67CD78E85FE}"/>
              </a:ext>
            </a:extLst>
          </p:cNvPr>
          <p:cNvGrpSpPr/>
          <p:nvPr/>
        </p:nvGrpSpPr>
        <p:grpSpPr>
          <a:xfrm>
            <a:off x="0" y="5506818"/>
            <a:ext cx="12191995" cy="1351182"/>
            <a:chOff x="5" y="5382345"/>
            <a:chExt cx="12191995" cy="1351182"/>
          </a:xfrm>
        </p:grpSpPr>
        <p:pic>
          <p:nvPicPr>
            <p:cNvPr id="22" name="Picture 21">
              <a:extLst>
                <a:ext uri="{FF2B5EF4-FFF2-40B4-BE49-F238E27FC236}">
                  <a16:creationId xmlns:a16="http://schemas.microsoft.com/office/drawing/2014/main" id="{4257C77F-0D22-ADA1-CFA0-AA47F25197BB}"/>
                </a:ext>
              </a:extLst>
            </p:cNvPr>
            <p:cNvPicPr>
              <a:picLocks noChangeAspect="1"/>
            </p:cNvPicPr>
            <p:nvPr/>
          </p:nvPicPr>
          <p:blipFill>
            <a:blip r:embed="rId3"/>
            <a:stretch>
              <a:fillRect/>
            </a:stretch>
          </p:blipFill>
          <p:spPr>
            <a:xfrm>
              <a:off x="5" y="5382345"/>
              <a:ext cx="12191995" cy="1351182"/>
            </a:xfrm>
            <a:prstGeom prst="rect">
              <a:avLst/>
            </a:prstGeom>
          </p:spPr>
        </p:pic>
        <p:sp>
          <p:nvSpPr>
            <p:cNvPr id="23" name="TextBox 22">
              <a:extLst>
                <a:ext uri="{FF2B5EF4-FFF2-40B4-BE49-F238E27FC236}">
                  <a16:creationId xmlns:a16="http://schemas.microsoft.com/office/drawing/2014/main" id="{319B5480-E960-9039-CAC9-A28DE185EBFA}"/>
                </a:ext>
              </a:extLst>
            </p:cNvPr>
            <p:cNvSpPr txBox="1"/>
            <p:nvPr/>
          </p:nvSpPr>
          <p:spPr>
            <a:xfrm>
              <a:off x="457199" y="5734770"/>
              <a:ext cx="11409379" cy="646331"/>
            </a:xfrm>
            <a:prstGeom prst="rect">
              <a:avLst/>
            </a:prstGeom>
            <a:noFill/>
          </p:spPr>
          <p:txBody>
            <a:bodyPr wrap="square" rtlCol="0">
              <a:spAutoFit/>
            </a:bodyPr>
            <a:lstStyle/>
            <a:p>
              <a:pPr algn="ctr"/>
              <a:r>
                <a:rPr lang="en-US" spc="17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Dental professionals’ attitudes, knowledge and confidence can have a direct, positive impact on the oral and systemic health of patients experiencing mental health conditions.</a:t>
              </a:r>
            </a:p>
          </p:txBody>
        </p:sp>
      </p:grpSp>
    </p:spTree>
    <p:extLst>
      <p:ext uri="{BB962C8B-B14F-4D97-AF65-F5344CB8AC3E}">
        <p14:creationId xmlns:p14="http://schemas.microsoft.com/office/powerpoint/2010/main" val="32984341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47032-2D81-FC7C-9223-5CC34420A68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41F0A49-3B4C-8B9E-8E98-3E7836D71A81}"/>
              </a:ext>
            </a:extLst>
          </p:cNvPr>
          <p:cNvSpPr txBox="1"/>
          <p:nvPr/>
        </p:nvSpPr>
        <p:spPr>
          <a:xfrm>
            <a:off x="-3471620" y="-2572719"/>
            <a:ext cx="184731" cy="369332"/>
          </a:xfrm>
          <a:prstGeom prst="rect">
            <a:avLst/>
          </a:prstGeom>
          <a:noFill/>
        </p:spPr>
        <p:txBody>
          <a:bodyPr wrap="none" rtlCol="0">
            <a:spAutoFit/>
          </a:bodyPr>
          <a:lstStyle/>
          <a:p>
            <a:endParaRPr lang="en-US"/>
          </a:p>
        </p:txBody>
      </p:sp>
      <p:sp>
        <p:nvSpPr>
          <p:cNvPr id="9" name="Title 8">
            <a:extLst>
              <a:ext uri="{FF2B5EF4-FFF2-40B4-BE49-F238E27FC236}">
                <a16:creationId xmlns:a16="http://schemas.microsoft.com/office/drawing/2014/main" id="{B99AD50B-500D-F50B-12EF-49172B702E7E}"/>
              </a:ext>
            </a:extLst>
          </p:cNvPr>
          <p:cNvSpPr>
            <a:spLocks noGrp="1"/>
          </p:cNvSpPr>
          <p:nvPr>
            <p:ph type="title"/>
          </p:nvPr>
        </p:nvSpPr>
        <p:spPr>
          <a:xfrm>
            <a:off x="152808" y="1087377"/>
            <a:ext cx="2895600" cy="820596"/>
          </a:xfrm>
        </p:spPr>
        <p:txBody>
          <a:bodyPr/>
          <a:lstStyle/>
          <a:p>
            <a:pPr algn="ctr"/>
            <a:r>
              <a:rPr lang="en-US" dirty="0">
                <a:latin typeface="Helvetica Neue Thin" panose="020B0403020202020204" pitchFamily="34" charset="0"/>
                <a:ea typeface="Helvetica Neue Thin" panose="020B0403020202020204" pitchFamily="34" charset="0"/>
              </a:rPr>
              <a:t>Background</a:t>
            </a:r>
            <a:endParaRPr lang="en-US" sz="4800" dirty="0">
              <a:latin typeface="Helvetica Neue Thin" panose="020B0403020202020204" pitchFamily="34" charset="0"/>
              <a:ea typeface="Helvetica Neue Thin" panose="020B0403020202020204" pitchFamily="34" charset="0"/>
            </a:endParaRPr>
          </a:p>
        </p:txBody>
      </p:sp>
      <p:pic>
        <p:nvPicPr>
          <p:cNvPr id="15" name="Picture 14">
            <a:extLst>
              <a:ext uri="{FF2B5EF4-FFF2-40B4-BE49-F238E27FC236}">
                <a16:creationId xmlns:a16="http://schemas.microsoft.com/office/drawing/2014/main" id="{C8501818-A5CE-FFF9-BDEE-163D59E88BB6}"/>
              </a:ext>
            </a:extLst>
          </p:cNvPr>
          <p:cNvPicPr>
            <a:picLocks noChangeAspect="1"/>
          </p:cNvPicPr>
          <p:nvPr/>
        </p:nvPicPr>
        <p:blipFill>
          <a:blip r:embed="rId3"/>
          <a:srcRect t="17202"/>
          <a:stretch>
            <a:fillRect/>
          </a:stretch>
        </p:blipFill>
        <p:spPr>
          <a:xfrm>
            <a:off x="152808" y="2485453"/>
            <a:ext cx="6339807" cy="2624626"/>
          </a:xfrm>
          <a:prstGeom prst="rect">
            <a:avLst/>
          </a:prstGeom>
        </p:spPr>
      </p:pic>
      <p:sp>
        <p:nvSpPr>
          <p:cNvPr id="17" name="TextBox 16">
            <a:extLst>
              <a:ext uri="{FF2B5EF4-FFF2-40B4-BE49-F238E27FC236}">
                <a16:creationId xmlns:a16="http://schemas.microsoft.com/office/drawing/2014/main" id="{4363B484-09EC-3588-BE95-5B0CBC0E66DB}"/>
              </a:ext>
            </a:extLst>
          </p:cNvPr>
          <p:cNvSpPr txBox="1"/>
          <p:nvPr/>
        </p:nvSpPr>
        <p:spPr>
          <a:xfrm>
            <a:off x="152808" y="1975943"/>
            <a:ext cx="5667093" cy="492443"/>
          </a:xfrm>
          <a:prstGeom prst="rect">
            <a:avLst/>
          </a:prstGeom>
          <a:noFill/>
        </p:spPr>
        <p:txBody>
          <a:bodyPr wrap="square">
            <a:spAutoFit/>
          </a:bodyPr>
          <a:lstStyle/>
          <a:p>
            <a:r>
              <a:rPr lang="en-US" sz="1300" dirty="0">
                <a:latin typeface="Helvetica Neue Light" panose="02000403000000020004" pitchFamily="2" charset="0"/>
                <a:ea typeface="Helvetica Neue Light" panose="02000403000000020004" pitchFamily="2" charset="0"/>
                <a:cs typeface="Helvetica Neue" panose="02000503000000020004" pitchFamily="2" charset="0"/>
              </a:rPr>
              <a:t>Prevalence of common mental health conditions (CMHCs) in past week. 1993 to 2024 (Adults aged 16-64)</a:t>
            </a:r>
            <a:r>
              <a:rPr lang="en-US" sz="1300" baseline="30000" dirty="0">
                <a:latin typeface="Helvetica Neue Light" panose="02000403000000020004" pitchFamily="2" charset="0"/>
                <a:ea typeface="Helvetica Neue Light" panose="02000403000000020004" pitchFamily="2" charset="0"/>
                <a:cs typeface="Helvetica Neue" panose="02000503000000020004" pitchFamily="2" charset="0"/>
              </a:rPr>
              <a:t>1</a:t>
            </a:r>
            <a:endParaRPr lang="en-US" sz="1300" dirty="0">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19" name="Picture 18">
            <a:extLst>
              <a:ext uri="{FF2B5EF4-FFF2-40B4-BE49-F238E27FC236}">
                <a16:creationId xmlns:a16="http://schemas.microsoft.com/office/drawing/2014/main" id="{6EEB3A9F-60EA-C77C-F262-17C23E335361}"/>
              </a:ext>
            </a:extLst>
          </p:cNvPr>
          <p:cNvPicPr>
            <a:picLocks noChangeAspect="1"/>
          </p:cNvPicPr>
          <p:nvPr/>
        </p:nvPicPr>
        <p:blipFill>
          <a:blip r:embed="rId4"/>
          <a:stretch>
            <a:fillRect/>
          </a:stretch>
        </p:blipFill>
        <p:spPr>
          <a:xfrm>
            <a:off x="6806663" y="2485453"/>
            <a:ext cx="5090675" cy="2624626"/>
          </a:xfrm>
          <a:prstGeom prst="rect">
            <a:avLst/>
          </a:prstGeom>
        </p:spPr>
      </p:pic>
      <p:sp>
        <p:nvSpPr>
          <p:cNvPr id="22" name="TextBox 21">
            <a:extLst>
              <a:ext uri="{FF2B5EF4-FFF2-40B4-BE49-F238E27FC236}">
                <a16:creationId xmlns:a16="http://schemas.microsoft.com/office/drawing/2014/main" id="{B99319BE-1476-6588-E6A9-A1D02D1B3832}"/>
              </a:ext>
            </a:extLst>
          </p:cNvPr>
          <p:cNvSpPr txBox="1"/>
          <p:nvPr/>
        </p:nvSpPr>
        <p:spPr>
          <a:xfrm>
            <a:off x="6806662" y="1975943"/>
            <a:ext cx="5090675" cy="292388"/>
          </a:xfrm>
          <a:prstGeom prst="rect">
            <a:avLst/>
          </a:prstGeom>
          <a:noFill/>
        </p:spPr>
        <p:txBody>
          <a:bodyPr wrap="square">
            <a:spAutoFit/>
          </a:bodyPr>
          <a:lstStyle/>
          <a:p>
            <a:pPr marL="0" marR="0">
              <a:buNone/>
            </a:pPr>
            <a:r>
              <a:rPr lang="en-GB" sz="1300" dirty="0">
                <a:latin typeface="Helvetica Neue Light" panose="02000403000000020004" pitchFamily="2" charset="0"/>
                <a:ea typeface="Helvetica Neue Light" panose="02000403000000020004" pitchFamily="2" charset="0"/>
                <a:cs typeface="Helvetica Neue" panose="02000503000000020004" pitchFamily="2" charset="0"/>
              </a:rPr>
              <a:t>Student confidence ratings by survey question</a:t>
            </a:r>
            <a:r>
              <a:rPr lang="en-GB" sz="1300" baseline="30000" dirty="0">
                <a:latin typeface="Helvetica Neue Light" panose="02000403000000020004" pitchFamily="2" charset="0"/>
                <a:ea typeface="Helvetica Neue Light" panose="02000403000000020004" pitchFamily="2" charset="0"/>
                <a:cs typeface="Helvetica Neue" panose="02000503000000020004" pitchFamily="2" charset="0"/>
              </a:rPr>
              <a:t>14</a:t>
            </a:r>
            <a:endParaRPr lang="en-GB" sz="1300" dirty="0">
              <a:latin typeface="Helvetica Neue Light" panose="02000403000000020004" pitchFamily="2" charset="0"/>
              <a:ea typeface="Helvetica Neue Light" panose="02000403000000020004" pitchFamily="2" charset="0"/>
              <a:cs typeface="Helvetica Neue" panose="02000503000000020004" pitchFamily="2" charset="0"/>
            </a:endParaRPr>
          </a:p>
        </p:txBody>
      </p:sp>
    </p:spTree>
    <p:extLst>
      <p:ext uri="{BB962C8B-B14F-4D97-AF65-F5344CB8AC3E}">
        <p14:creationId xmlns:p14="http://schemas.microsoft.com/office/powerpoint/2010/main" val="8620726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14060-3122-6954-63CC-223B6D9BFBA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0826E1B-9FA3-2001-C8D5-26D7E7F4601C}"/>
              </a:ext>
            </a:extLst>
          </p:cNvPr>
          <p:cNvSpPr txBox="1"/>
          <p:nvPr/>
        </p:nvSpPr>
        <p:spPr>
          <a:xfrm>
            <a:off x="-3471620" y="-2572719"/>
            <a:ext cx="184731" cy="369332"/>
          </a:xfrm>
          <a:prstGeom prst="rect">
            <a:avLst/>
          </a:prstGeom>
          <a:noFill/>
        </p:spPr>
        <p:txBody>
          <a:bodyPr wrap="none" rtlCol="0">
            <a:spAutoFit/>
          </a:bodyPr>
          <a:lstStyle/>
          <a:p>
            <a:endParaRPr lang="en-US"/>
          </a:p>
        </p:txBody>
      </p:sp>
      <p:sp>
        <p:nvSpPr>
          <p:cNvPr id="9" name="Title 8">
            <a:extLst>
              <a:ext uri="{FF2B5EF4-FFF2-40B4-BE49-F238E27FC236}">
                <a16:creationId xmlns:a16="http://schemas.microsoft.com/office/drawing/2014/main" id="{42513081-9F69-7B02-E67C-4E21EFF513CA}"/>
              </a:ext>
            </a:extLst>
          </p:cNvPr>
          <p:cNvSpPr>
            <a:spLocks noGrp="1"/>
          </p:cNvSpPr>
          <p:nvPr>
            <p:ph type="title"/>
          </p:nvPr>
        </p:nvSpPr>
        <p:spPr>
          <a:xfrm>
            <a:off x="152808" y="1087377"/>
            <a:ext cx="2895600" cy="820596"/>
          </a:xfrm>
        </p:spPr>
        <p:txBody>
          <a:bodyPr/>
          <a:lstStyle/>
          <a:p>
            <a:pPr algn="ctr"/>
            <a:r>
              <a:rPr lang="en-US" dirty="0">
                <a:latin typeface="Helvetica Neue Thin" panose="020B0403020202020204" pitchFamily="34" charset="0"/>
                <a:ea typeface="Helvetica Neue Thin" panose="020B0403020202020204" pitchFamily="34" charset="0"/>
              </a:rPr>
              <a:t>Background</a:t>
            </a:r>
            <a:endParaRPr lang="en-US" sz="4800" dirty="0">
              <a:latin typeface="Helvetica Neue Thin" panose="020B0403020202020204" pitchFamily="34" charset="0"/>
              <a:ea typeface="Helvetica Neue Thin" panose="020B0403020202020204" pitchFamily="34" charset="0"/>
            </a:endParaRPr>
          </a:p>
        </p:txBody>
      </p:sp>
      <p:pic>
        <p:nvPicPr>
          <p:cNvPr id="15" name="Picture 14">
            <a:extLst>
              <a:ext uri="{FF2B5EF4-FFF2-40B4-BE49-F238E27FC236}">
                <a16:creationId xmlns:a16="http://schemas.microsoft.com/office/drawing/2014/main" id="{F3BAC3F6-B39A-A8B5-F75C-0784F6A1E6AD}"/>
              </a:ext>
            </a:extLst>
          </p:cNvPr>
          <p:cNvPicPr>
            <a:picLocks noChangeAspect="1"/>
          </p:cNvPicPr>
          <p:nvPr/>
        </p:nvPicPr>
        <p:blipFill>
          <a:blip r:embed="rId3">
            <a:alphaModFix amt="10000"/>
          </a:blip>
          <a:srcRect t="17202"/>
          <a:stretch>
            <a:fillRect/>
          </a:stretch>
        </p:blipFill>
        <p:spPr>
          <a:xfrm>
            <a:off x="152808" y="2485453"/>
            <a:ext cx="6339807" cy="2624626"/>
          </a:xfrm>
          <a:prstGeom prst="rect">
            <a:avLst/>
          </a:prstGeom>
        </p:spPr>
      </p:pic>
      <p:cxnSp>
        <p:nvCxnSpPr>
          <p:cNvPr id="18" name="Google-Shape-2259-p159-4">
            <a:extLst>
              <a:ext uri="{FF2B5EF4-FFF2-40B4-BE49-F238E27FC236}">
                <a16:creationId xmlns:a16="http://schemas.microsoft.com/office/drawing/2014/main" id="{B961541E-60DC-968A-2CC5-192BD3F1F77D}"/>
              </a:ext>
            </a:extLst>
          </p:cNvPr>
          <p:cNvCxnSpPr>
            <a:cxnSpLocks/>
          </p:cNvCxnSpPr>
          <p:nvPr/>
        </p:nvCxnSpPr>
        <p:spPr>
          <a:xfrm>
            <a:off x="1823472" y="7072586"/>
            <a:ext cx="0" cy="4824537"/>
          </a:xfrm>
          <a:prstGeom prst="straightConnector1">
            <a:avLst/>
          </a:prstGeom>
          <a:ln w="9525">
            <a:solidFill>
              <a:srgbClr val="000000"/>
            </a:solidFill>
            <a:prstDash val="solid"/>
          </a:ln>
        </p:spPr>
      </p:cxnSp>
      <p:pic>
        <p:nvPicPr>
          <p:cNvPr id="19" name="Picture 18">
            <a:extLst>
              <a:ext uri="{FF2B5EF4-FFF2-40B4-BE49-F238E27FC236}">
                <a16:creationId xmlns:a16="http://schemas.microsoft.com/office/drawing/2014/main" id="{09C1CDC7-7C81-4286-9348-74CAC60F749D}"/>
              </a:ext>
            </a:extLst>
          </p:cNvPr>
          <p:cNvPicPr>
            <a:picLocks noChangeAspect="1"/>
          </p:cNvPicPr>
          <p:nvPr/>
        </p:nvPicPr>
        <p:blipFill>
          <a:blip r:embed="rId4">
            <a:alphaModFix amt="10000"/>
          </a:blip>
          <a:stretch>
            <a:fillRect/>
          </a:stretch>
        </p:blipFill>
        <p:spPr>
          <a:xfrm>
            <a:off x="6806663" y="2485453"/>
            <a:ext cx="5090675" cy="2624626"/>
          </a:xfrm>
          <a:prstGeom prst="rect">
            <a:avLst/>
          </a:prstGeom>
        </p:spPr>
      </p:pic>
      <p:sp>
        <p:nvSpPr>
          <p:cNvPr id="26" name="TextBox 25">
            <a:extLst>
              <a:ext uri="{FF2B5EF4-FFF2-40B4-BE49-F238E27FC236}">
                <a16:creationId xmlns:a16="http://schemas.microsoft.com/office/drawing/2014/main" id="{231C67A4-3358-C1B0-F0C6-E6BEF674A1DE}"/>
              </a:ext>
            </a:extLst>
          </p:cNvPr>
          <p:cNvSpPr txBox="1"/>
          <p:nvPr/>
        </p:nvSpPr>
        <p:spPr>
          <a:xfrm>
            <a:off x="2011193" y="6030930"/>
            <a:ext cx="7882177" cy="292388"/>
          </a:xfrm>
          <a:prstGeom prst="rect">
            <a:avLst/>
          </a:prstGeom>
          <a:noFill/>
        </p:spPr>
        <p:txBody>
          <a:bodyPr wrap="square">
            <a:spAutoFit/>
          </a:bodyPr>
          <a:lstStyle/>
          <a:p>
            <a:r>
              <a:rPr lang="en-US" sz="1300" b="1" dirty="0">
                <a:latin typeface="Helvetica Neue Light" panose="02000403000000020004" pitchFamily="2" charset="0"/>
                <a:ea typeface="Helvetica Neue Light" panose="02000403000000020004" pitchFamily="2" charset="0"/>
              </a:rPr>
              <a:t>Multi-Level Influences on Dental Students’ Confidence in Caring for Patients with Mental Health Conditions</a:t>
            </a:r>
            <a:r>
              <a:rPr lang="en-US" sz="1300" b="1" baseline="30000" dirty="0">
                <a:latin typeface="Helvetica Neue Light" panose="02000403000000020004" pitchFamily="2" charset="0"/>
                <a:ea typeface="Helvetica Neue Light" panose="02000403000000020004" pitchFamily="2" charset="0"/>
              </a:rPr>
              <a:t>18</a:t>
            </a:r>
            <a:endParaRPr lang="en-US" sz="1300" b="1" dirty="0">
              <a:latin typeface="Helvetica Neue Light" panose="02000403000000020004" pitchFamily="2" charset="0"/>
              <a:ea typeface="Helvetica Neue Light" panose="02000403000000020004" pitchFamily="2" charset="0"/>
            </a:endParaRPr>
          </a:p>
        </p:txBody>
      </p:sp>
      <p:sp>
        <p:nvSpPr>
          <p:cNvPr id="2" name="TextBox 1">
            <a:extLst>
              <a:ext uri="{FF2B5EF4-FFF2-40B4-BE49-F238E27FC236}">
                <a16:creationId xmlns:a16="http://schemas.microsoft.com/office/drawing/2014/main" id="{87BC4B11-80A3-E1EA-82E3-0833123F543B}"/>
              </a:ext>
            </a:extLst>
          </p:cNvPr>
          <p:cNvSpPr txBox="1"/>
          <p:nvPr/>
        </p:nvSpPr>
        <p:spPr>
          <a:xfrm>
            <a:off x="152808" y="1975943"/>
            <a:ext cx="5667093" cy="492443"/>
          </a:xfrm>
          <a:prstGeom prst="rect">
            <a:avLst/>
          </a:prstGeom>
          <a:noFill/>
        </p:spPr>
        <p:txBody>
          <a:bodyPr wrap="square">
            <a:spAutoFit/>
          </a:bodyPr>
          <a:lstStyle/>
          <a:p>
            <a:r>
              <a:rPr lang="en-US" sz="1300" dirty="0">
                <a:solidFill>
                  <a:schemeClr val="bg1">
                    <a:lumMod val="95000"/>
                  </a:schemeClr>
                </a:solidFill>
                <a:latin typeface="Helvetica Neue Light" panose="02000403000000020004" pitchFamily="2" charset="0"/>
                <a:ea typeface="Helvetica Neue Light" panose="02000403000000020004" pitchFamily="2" charset="0"/>
                <a:cs typeface="Helvetica Neue" panose="02000503000000020004" pitchFamily="2" charset="0"/>
              </a:rPr>
              <a:t>Prevalence of common mental health conditions (CMHCs) in past week. 1993 to 2024 (Adults aged 16-64)</a:t>
            </a:r>
            <a:r>
              <a:rPr lang="en-US" sz="1300" baseline="30000" dirty="0">
                <a:solidFill>
                  <a:schemeClr val="bg1">
                    <a:lumMod val="95000"/>
                  </a:schemeClr>
                </a:solidFill>
                <a:latin typeface="Helvetica Neue Light" panose="02000403000000020004" pitchFamily="2" charset="0"/>
                <a:ea typeface="Helvetica Neue Light" panose="02000403000000020004" pitchFamily="2" charset="0"/>
                <a:cs typeface="Helvetica Neue" panose="02000503000000020004" pitchFamily="2" charset="0"/>
              </a:rPr>
              <a:t>1</a:t>
            </a:r>
            <a:endParaRPr lang="en-US" sz="1300" dirty="0">
              <a:solidFill>
                <a:schemeClr val="bg1">
                  <a:lumMod val="9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8" name="TextBox 7">
            <a:extLst>
              <a:ext uri="{FF2B5EF4-FFF2-40B4-BE49-F238E27FC236}">
                <a16:creationId xmlns:a16="http://schemas.microsoft.com/office/drawing/2014/main" id="{E6A88575-EE14-3784-60E3-813DF045D76E}"/>
              </a:ext>
            </a:extLst>
          </p:cNvPr>
          <p:cNvSpPr txBox="1"/>
          <p:nvPr/>
        </p:nvSpPr>
        <p:spPr>
          <a:xfrm>
            <a:off x="6806662" y="1975943"/>
            <a:ext cx="5090675" cy="292388"/>
          </a:xfrm>
          <a:prstGeom prst="rect">
            <a:avLst/>
          </a:prstGeom>
          <a:noFill/>
        </p:spPr>
        <p:txBody>
          <a:bodyPr wrap="square">
            <a:spAutoFit/>
          </a:bodyPr>
          <a:lstStyle/>
          <a:p>
            <a:pPr marL="0" marR="0">
              <a:buNone/>
            </a:pPr>
            <a:r>
              <a:rPr lang="en-GB" sz="1300" dirty="0">
                <a:solidFill>
                  <a:schemeClr val="bg1">
                    <a:lumMod val="95000"/>
                  </a:schemeClr>
                </a:solidFill>
                <a:latin typeface="Helvetica Neue Light" panose="02000403000000020004" pitchFamily="2" charset="0"/>
                <a:ea typeface="Helvetica Neue Light" panose="02000403000000020004" pitchFamily="2" charset="0"/>
                <a:cs typeface="Helvetica Neue" panose="02000503000000020004" pitchFamily="2" charset="0"/>
              </a:rPr>
              <a:t>Student confidence ratings by survey question</a:t>
            </a:r>
            <a:r>
              <a:rPr lang="en-GB" sz="1300" baseline="30000" dirty="0">
                <a:solidFill>
                  <a:schemeClr val="bg1">
                    <a:lumMod val="95000"/>
                  </a:schemeClr>
                </a:solidFill>
                <a:latin typeface="Helvetica Neue Light" panose="02000403000000020004" pitchFamily="2" charset="0"/>
                <a:ea typeface="Helvetica Neue Light" panose="02000403000000020004" pitchFamily="2" charset="0"/>
                <a:cs typeface="Helvetica Neue" panose="02000503000000020004" pitchFamily="2" charset="0"/>
              </a:rPr>
              <a:t>14</a:t>
            </a:r>
            <a:endParaRPr lang="en-GB" sz="1300" dirty="0">
              <a:solidFill>
                <a:schemeClr val="bg1">
                  <a:lumMod val="9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23" name="Picture 22">
            <a:extLst>
              <a:ext uri="{FF2B5EF4-FFF2-40B4-BE49-F238E27FC236}">
                <a16:creationId xmlns:a16="http://schemas.microsoft.com/office/drawing/2014/main" id="{A307E42B-7CD7-443A-5CB0-BAD766A884D3}"/>
              </a:ext>
            </a:extLst>
          </p:cNvPr>
          <p:cNvPicPr>
            <a:picLocks noChangeAspect="1"/>
          </p:cNvPicPr>
          <p:nvPr/>
        </p:nvPicPr>
        <p:blipFill>
          <a:blip r:embed="rId5"/>
          <a:stretch>
            <a:fillRect/>
          </a:stretch>
        </p:blipFill>
        <p:spPr>
          <a:xfrm>
            <a:off x="3625849" y="1497675"/>
            <a:ext cx="4652866" cy="4533255"/>
          </a:xfrm>
          <a:prstGeom prst="rect">
            <a:avLst/>
          </a:prstGeom>
        </p:spPr>
      </p:pic>
    </p:spTree>
    <p:extLst>
      <p:ext uri="{BB962C8B-B14F-4D97-AF65-F5344CB8AC3E}">
        <p14:creationId xmlns:p14="http://schemas.microsoft.com/office/powerpoint/2010/main" val="35149379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81113-39C9-31A4-D57B-ED2D6BA03339}"/>
            </a:ext>
          </a:extLst>
        </p:cNvPr>
        <p:cNvGrpSpPr/>
        <p:nvPr/>
      </p:nvGrpSpPr>
      <p:grpSpPr>
        <a:xfrm>
          <a:off x="0" y="0"/>
          <a:ext cx="0" cy="0"/>
          <a:chOff x="0" y="0"/>
          <a:chExt cx="0" cy="0"/>
        </a:xfrm>
      </p:grpSpPr>
      <p:cxnSp>
        <p:nvCxnSpPr>
          <p:cNvPr id="16" name="Google-Shape-2259-p159-4">
            <a:extLst>
              <a:ext uri="{FF2B5EF4-FFF2-40B4-BE49-F238E27FC236}">
                <a16:creationId xmlns:a16="http://schemas.microsoft.com/office/drawing/2014/main" id="{14A341BB-F27B-DC81-6153-8EDAA1BDB7E9}"/>
              </a:ext>
            </a:extLst>
          </p:cNvPr>
          <p:cNvCxnSpPr>
            <a:cxnSpLocks/>
          </p:cNvCxnSpPr>
          <p:nvPr/>
        </p:nvCxnSpPr>
        <p:spPr>
          <a:xfrm>
            <a:off x="1813779" y="1600200"/>
            <a:ext cx="0" cy="4824537"/>
          </a:xfrm>
          <a:prstGeom prst="straightConnector1">
            <a:avLst/>
          </a:prstGeom>
          <a:ln w="9525">
            <a:solidFill>
              <a:srgbClr val="000000"/>
            </a:solidFill>
            <a:prstDash val="solid"/>
          </a:ln>
        </p:spPr>
      </p:cxnSp>
      <p:sp>
        <p:nvSpPr>
          <p:cNvPr id="8" name="TextBox 7">
            <a:extLst>
              <a:ext uri="{FF2B5EF4-FFF2-40B4-BE49-F238E27FC236}">
                <a16:creationId xmlns:a16="http://schemas.microsoft.com/office/drawing/2014/main" id="{2E79B832-6146-8200-1A6E-569C74F4690F}"/>
              </a:ext>
            </a:extLst>
          </p:cNvPr>
          <p:cNvSpPr txBox="1"/>
          <p:nvPr/>
        </p:nvSpPr>
        <p:spPr>
          <a:xfrm>
            <a:off x="2026321" y="1639351"/>
            <a:ext cx="8495066" cy="4385816"/>
          </a:xfrm>
          <a:prstGeom prst="rect">
            <a:avLst/>
          </a:prstGeom>
          <a:noFill/>
        </p:spPr>
        <p:txBody>
          <a:bodyPr wrap="square">
            <a:spAutoFit/>
          </a:bodyPr>
          <a:lstStyle/>
          <a:p>
            <a:pPr algn="just"/>
            <a:endParaRPr lang="en-GB" sz="1600" u="none" strike="noStrike" spc="140" dirty="0">
              <a:effectLst/>
              <a:latin typeface="Helvetica Neue Light" panose="02000403000000020004" pitchFamily="2" charset="0"/>
              <a:ea typeface="Helvetica Neue Light" panose="02000403000000020004" pitchFamily="2" charset="0"/>
              <a:cs typeface="Helvetica Neue" panose="02000503000000020004" pitchFamily="2" charset="0"/>
            </a:endParaRPr>
          </a:p>
          <a:p>
            <a:pPr algn="just"/>
            <a:r>
              <a:rPr lang="en-GB" sz="1600" u="none" strike="noStrike" spc="140" dirty="0">
                <a:effectLst/>
                <a:latin typeface="Helvetica Neue Light" panose="02000403000000020004" pitchFamily="2" charset="0"/>
                <a:ea typeface="Helvetica Neue Light" panose="02000403000000020004" pitchFamily="2" charset="0"/>
                <a:cs typeface="Helvetica Neue" panose="02000503000000020004" pitchFamily="2" charset="0"/>
              </a:rPr>
              <a:t>Patients with mental health conditions experience more oral health inequalities.</a:t>
            </a:r>
          </a:p>
          <a:p>
            <a:pPr algn="just"/>
            <a:r>
              <a:rPr lang="en-GB" sz="300" u="none" strike="noStrike" spc="140" dirty="0">
                <a:effectLst/>
                <a:latin typeface="Helvetica Neue Light" panose="02000403000000020004" pitchFamily="2" charset="0"/>
                <a:ea typeface="Helvetica Neue Light" panose="02000403000000020004" pitchFamily="2" charset="0"/>
                <a:cs typeface="Helvetica Neue" panose="02000503000000020004" pitchFamily="2" charset="0"/>
              </a:rPr>
              <a:t> </a:t>
            </a:r>
            <a:endParaRPr lang="en-GB" sz="300" spc="140" dirty="0">
              <a:latin typeface="Helvetica Neue Light" panose="02000403000000020004" pitchFamily="2" charset="0"/>
              <a:ea typeface="Helvetica Neue Light" panose="02000403000000020004" pitchFamily="2" charset="0"/>
              <a:cs typeface="Helvetica Neue" panose="02000503000000020004" pitchFamily="2" charset="0"/>
            </a:endParaRPr>
          </a:p>
          <a:p>
            <a:pPr algn="just"/>
            <a:endParaRPr lang="en-GB" u="none" strike="noStrike" spc="140" dirty="0">
              <a:effectLst/>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z="300" spc="140" dirty="0">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z="300" spc="140" dirty="0">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z="300" spc="140" dirty="0">
              <a:latin typeface="Helvetica Neue" panose="02000503000000020004" pitchFamily="2" charset="0"/>
              <a:ea typeface="Helvetica Neue" panose="02000503000000020004" pitchFamily="2" charset="0"/>
              <a:cs typeface="Helvetica Neue" panose="02000503000000020004" pitchFamily="2" charset="0"/>
            </a:endParaRPr>
          </a:p>
          <a:p>
            <a:pPr algn="just"/>
            <a:r>
              <a:rPr lang="en-GB" sz="1600" spc="140" dirty="0">
                <a:latin typeface="Helvetica Neue Light" panose="02000403000000020004" pitchFamily="2" charset="0"/>
                <a:ea typeface="Helvetica Neue Light" panose="02000403000000020004" pitchFamily="2" charset="0"/>
                <a:cs typeface="Helvetica Neue" panose="02000503000000020004" pitchFamily="2" charset="0"/>
              </a:rPr>
              <a:t>Stigma contributes to those inequalities.</a:t>
            </a:r>
          </a:p>
          <a:p>
            <a:pPr algn="just"/>
            <a:endParaRPr lang="en-GB" sz="300" spc="140" dirty="0">
              <a:latin typeface="Helvetica Neue Light" panose="02000403000000020004" pitchFamily="2" charset="0"/>
              <a:ea typeface="Helvetica Neue Light" panose="02000403000000020004" pitchFamily="2" charset="0"/>
              <a:cs typeface="Helvetica Neue" panose="02000503000000020004" pitchFamily="2" charset="0"/>
            </a:endParaRPr>
          </a:p>
          <a:p>
            <a:pPr algn="just"/>
            <a:endParaRPr lang="en-GB" spc="140" dirty="0">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z="300" spc="140" dirty="0">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z="300" spc="140" dirty="0">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z="300" spc="140" dirty="0">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z="300" spc="140" dirty="0">
              <a:latin typeface="Helvetica Neue" panose="02000503000000020004" pitchFamily="2" charset="0"/>
              <a:ea typeface="Helvetica Neue" panose="02000503000000020004" pitchFamily="2" charset="0"/>
              <a:cs typeface="Helvetica Neue" panose="02000503000000020004" pitchFamily="2" charset="0"/>
            </a:endParaRPr>
          </a:p>
          <a:p>
            <a:pPr algn="just"/>
            <a:r>
              <a:rPr lang="en-GB" sz="1600" spc="140" dirty="0">
                <a:latin typeface="Helvetica Neue Light" panose="02000403000000020004" pitchFamily="2" charset="0"/>
                <a:ea typeface="Helvetica Neue Light" panose="02000403000000020004" pitchFamily="2" charset="0"/>
                <a:cs typeface="Helvetica Neue" panose="02000503000000020004" pitchFamily="2" charset="0"/>
              </a:rPr>
              <a:t>The attitudes of dental students are important because they are the future oral healthcare providers who will care for these patients.</a:t>
            </a:r>
            <a:endParaRPr lang="en-GB" sz="300" spc="140" dirty="0">
              <a:latin typeface="Helvetica Neue Light" panose="02000403000000020004" pitchFamily="2" charset="0"/>
              <a:ea typeface="Helvetica Neue Light" panose="02000403000000020004" pitchFamily="2" charset="0"/>
              <a:cs typeface="Helvetica Neue" panose="02000503000000020004" pitchFamily="2" charset="0"/>
            </a:endParaRPr>
          </a:p>
          <a:p>
            <a:pPr algn="just"/>
            <a:endParaRPr lang="en-GB" spc="140" dirty="0">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z="300" spc="140" dirty="0">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z="300" spc="140" dirty="0">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z="300" spc="140" dirty="0">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z="300" spc="140" dirty="0">
              <a:latin typeface="Helvetica Neue" panose="02000503000000020004" pitchFamily="2" charset="0"/>
              <a:ea typeface="Helvetica Neue" panose="02000503000000020004" pitchFamily="2" charset="0"/>
              <a:cs typeface="Helvetica Neue" panose="02000503000000020004" pitchFamily="2" charset="0"/>
            </a:endParaRPr>
          </a:p>
          <a:p>
            <a:pPr algn="just"/>
            <a:r>
              <a:rPr lang="en-GB" sz="1600" spc="140" dirty="0">
                <a:latin typeface="Helvetica Neue Light" panose="02000403000000020004" pitchFamily="2" charset="0"/>
                <a:ea typeface="Helvetica Neue Light" panose="02000403000000020004" pitchFamily="2" charset="0"/>
                <a:cs typeface="Helvetica Neue" panose="02000503000000020004" pitchFamily="2" charset="0"/>
              </a:rPr>
              <a:t>Educational interventions may reduce stigma and provide a more empathetic, equitable oral healthcare.</a:t>
            </a:r>
            <a:r>
              <a:rPr lang="en-GB" sz="1600" u="none" strike="noStrike" spc="140" dirty="0">
                <a:effectLst/>
                <a:latin typeface="Helvetica Neue" panose="02000503000000020004" pitchFamily="2" charset="0"/>
                <a:ea typeface="Helvetica Neue" panose="02000503000000020004" pitchFamily="2" charset="0"/>
                <a:cs typeface="Helvetica Neue" panose="02000503000000020004" pitchFamily="2" charset="0"/>
              </a:rPr>
              <a:t> </a:t>
            </a:r>
          </a:p>
          <a:p>
            <a:pPr algn="just"/>
            <a:endParaRPr lang="en-GB" sz="300" u="none" strike="noStrike" spc="140" dirty="0">
              <a:effectLst/>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pc="140" dirty="0">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pc="140" dirty="0">
              <a:latin typeface="Helvetica Neue" panose="02000503000000020004" pitchFamily="2" charset="0"/>
              <a:ea typeface="Helvetica Neue" panose="02000503000000020004" pitchFamily="2" charset="0"/>
              <a:cs typeface="Helvetica Neue" panose="02000503000000020004" pitchFamily="2" charset="0"/>
            </a:endParaRPr>
          </a:p>
          <a:p>
            <a:pPr algn="just"/>
            <a:endParaRPr lang="en-GB" sz="300" spc="140" dirty="0">
              <a:latin typeface="Helvetica Neue" panose="02000503000000020004" pitchFamily="2" charset="0"/>
              <a:ea typeface="Helvetica Neue" panose="02000503000000020004" pitchFamily="2" charset="0"/>
              <a:cs typeface="Helvetica Neue" panose="02000503000000020004" pitchFamily="2" charset="0"/>
            </a:endParaRPr>
          </a:p>
          <a:p>
            <a:pPr algn="just"/>
            <a:r>
              <a:rPr lang="en-GB" sz="1600" spc="140" dirty="0">
                <a:latin typeface="Helvetica Neue Light" panose="02000403000000020004" pitchFamily="2" charset="0"/>
                <a:ea typeface="Helvetica Neue Light" panose="02000403000000020004" pitchFamily="2" charset="0"/>
                <a:cs typeface="Helvetica Neue" panose="02000503000000020004" pitchFamily="2" charset="0"/>
              </a:rPr>
              <a:t>This is the first systematic synthesis of dental students’ attitudes and stigma-reduction interventions.</a:t>
            </a:r>
            <a:endParaRPr lang="en-US" sz="1600" spc="140" dirty="0">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4" name="TextBox 3">
            <a:extLst>
              <a:ext uri="{FF2B5EF4-FFF2-40B4-BE49-F238E27FC236}">
                <a16:creationId xmlns:a16="http://schemas.microsoft.com/office/drawing/2014/main" id="{A3E06C63-99F7-5731-A4CF-181B0773859A}"/>
              </a:ext>
            </a:extLst>
          </p:cNvPr>
          <p:cNvSpPr txBox="1"/>
          <p:nvPr/>
        </p:nvSpPr>
        <p:spPr>
          <a:xfrm>
            <a:off x="-3471620" y="-2572719"/>
            <a:ext cx="184731" cy="369332"/>
          </a:xfrm>
          <a:prstGeom prst="rect">
            <a:avLst/>
          </a:prstGeom>
          <a:noFill/>
        </p:spPr>
        <p:txBody>
          <a:bodyPr wrap="none" rtlCol="0">
            <a:spAutoFit/>
          </a:bodyPr>
          <a:lstStyle/>
          <a:p>
            <a:endParaRPr lang="en-US"/>
          </a:p>
        </p:txBody>
      </p:sp>
      <p:sp>
        <p:nvSpPr>
          <p:cNvPr id="2" name="Title 9">
            <a:extLst>
              <a:ext uri="{FF2B5EF4-FFF2-40B4-BE49-F238E27FC236}">
                <a16:creationId xmlns:a16="http://schemas.microsoft.com/office/drawing/2014/main" id="{7964B67C-A0CE-AFB7-DF02-5A7611464D81}"/>
              </a:ext>
            </a:extLst>
          </p:cNvPr>
          <p:cNvSpPr txBox="1">
            <a:spLocks/>
          </p:cNvSpPr>
          <p:nvPr/>
        </p:nvSpPr>
        <p:spPr>
          <a:xfrm>
            <a:off x="-339594" y="1006271"/>
            <a:ext cx="3959220" cy="92800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rgbClr val="3A527D"/>
                </a:solidFill>
                <a:latin typeface="Arial" panose="020B0604020202020204" pitchFamily="34" charset="0"/>
                <a:ea typeface="+mj-ea"/>
                <a:cs typeface="Arial" panose="020B0604020202020204" pitchFamily="34" charset="0"/>
              </a:defRPr>
            </a:lvl1pPr>
          </a:lstStyle>
          <a:p>
            <a:pPr algn="ctr"/>
            <a:r>
              <a:rPr lang="en-GB" sz="4100" dirty="0">
                <a:latin typeface="Helvetica Neue Thin" panose="020B0403020202020204" pitchFamily="34" charset="0"/>
                <a:ea typeface="Helvetica Neue Thin" panose="020B0403020202020204" pitchFamily="34" charset="0"/>
              </a:rPr>
              <a:t>Introduction</a:t>
            </a:r>
            <a:endParaRPr lang="en-GB" sz="3100" dirty="0">
              <a:latin typeface="Helvetica Neue Thin" panose="020B0403020202020204" pitchFamily="34" charset="0"/>
              <a:ea typeface="Helvetica Neue Thin" panose="020B0403020202020204" pitchFamily="34" charset="0"/>
            </a:endParaRPr>
          </a:p>
        </p:txBody>
      </p:sp>
      <p:sp>
        <p:nvSpPr>
          <p:cNvPr id="17" name="Google-Shape-2260-p159-5">
            <a:extLst>
              <a:ext uri="{FF2B5EF4-FFF2-40B4-BE49-F238E27FC236}">
                <a16:creationId xmlns:a16="http://schemas.microsoft.com/office/drawing/2014/main" id="{B84AE7B2-D4D3-CD44-64F1-1F0C68CC4FC6}"/>
              </a:ext>
            </a:extLst>
          </p:cNvPr>
          <p:cNvSpPr>
            <a:spLocks noGrp="1"/>
          </p:cNvSpPr>
          <p:nvPr/>
        </p:nvSpPr>
        <p:spPr>
          <a:xfrm>
            <a:off x="1756973" y="3479653"/>
            <a:ext cx="107061" cy="107061"/>
          </a:xfrm>
          <a:prstGeom prst="ellipse">
            <a:avLst/>
          </a:prstGeom>
          <a:solidFill>
            <a:srgbClr val="000000"/>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Google-Shape-2261-p159-6">
            <a:extLst>
              <a:ext uri="{FF2B5EF4-FFF2-40B4-BE49-F238E27FC236}">
                <a16:creationId xmlns:a16="http://schemas.microsoft.com/office/drawing/2014/main" id="{6661C4B7-D312-06D6-82D6-ACB05280E712}"/>
              </a:ext>
            </a:extLst>
          </p:cNvPr>
          <p:cNvSpPr>
            <a:spLocks noGrp="1"/>
          </p:cNvSpPr>
          <p:nvPr/>
        </p:nvSpPr>
        <p:spPr>
          <a:xfrm>
            <a:off x="1756973" y="2000040"/>
            <a:ext cx="107061" cy="107061"/>
          </a:xfrm>
          <a:prstGeom prst="ellipse">
            <a:avLst/>
          </a:prstGeom>
          <a:solidFill>
            <a:srgbClr val="000000"/>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Google-Shape-2262-p159-7">
            <a:extLst>
              <a:ext uri="{FF2B5EF4-FFF2-40B4-BE49-F238E27FC236}">
                <a16:creationId xmlns:a16="http://schemas.microsoft.com/office/drawing/2014/main" id="{AEDA81A0-0218-856B-E469-F944C54B8ED8}"/>
              </a:ext>
            </a:extLst>
          </p:cNvPr>
          <p:cNvSpPr>
            <a:spLocks noGrp="1"/>
          </p:cNvSpPr>
          <p:nvPr/>
        </p:nvSpPr>
        <p:spPr>
          <a:xfrm>
            <a:off x="1762127" y="2689459"/>
            <a:ext cx="107061" cy="107061"/>
          </a:xfrm>
          <a:prstGeom prst="ellipse">
            <a:avLst/>
          </a:prstGeom>
          <a:solidFill>
            <a:srgbClr val="000000"/>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 name="Google-Shape-2261-p159-6">
            <a:extLst>
              <a:ext uri="{FF2B5EF4-FFF2-40B4-BE49-F238E27FC236}">
                <a16:creationId xmlns:a16="http://schemas.microsoft.com/office/drawing/2014/main" id="{5A5FA7D6-6014-456C-FD9B-B56F71DE0DDF}"/>
              </a:ext>
            </a:extLst>
          </p:cNvPr>
          <p:cNvSpPr>
            <a:spLocks noGrp="1"/>
          </p:cNvSpPr>
          <p:nvPr/>
        </p:nvSpPr>
        <p:spPr>
          <a:xfrm>
            <a:off x="1756973" y="4439509"/>
            <a:ext cx="107061" cy="107061"/>
          </a:xfrm>
          <a:prstGeom prst="ellipse">
            <a:avLst/>
          </a:prstGeom>
          <a:solidFill>
            <a:srgbClr val="000000"/>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 name="Google-Shape-2261-p159-6">
            <a:extLst>
              <a:ext uri="{FF2B5EF4-FFF2-40B4-BE49-F238E27FC236}">
                <a16:creationId xmlns:a16="http://schemas.microsoft.com/office/drawing/2014/main" id="{A812B208-8A63-F023-55A9-5C0C5A35E46C}"/>
              </a:ext>
            </a:extLst>
          </p:cNvPr>
          <p:cNvSpPr>
            <a:spLocks noGrp="1"/>
          </p:cNvSpPr>
          <p:nvPr/>
        </p:nvSpPr>
        <p:spPr>
          <a:xfrm>
            <a:off x="1762128" y="5589735"/>
            <a:ext cx="107061" cy="107061"/>
          </a:xfrm>
          <a:prstGeom prst="ellipse">
            <a:avLst/>
          </a:prstGeom>
          <a:solidFill>
            <a:srgbClr val="000000"/>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3405951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5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87F3E-5EC9-E147-CC71-0D949DD4F05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E83375A-9390-FA77-E799-6FBF8D613624}"/>
              </a:ext>
            </a:extLst>
          </p:cNvPr>
          <p:cNvSpPr txBox="1"/>
          <p:nvPr/>
        </p:nvSpPr>
        <p:spPr>
          <a:xfrm>
            <a:off x="-3471620" y="-2572719"/>
            <a:ext cx="184731" cy="369332"/>
          </a:xfrm>
          <a:prstGeom prst="rect">
            <a:avLst/>
          </a:prstGeom>
          <a:noFill/>
        </p:spPr>
        <p:txBody>
          <a:bodyPr wrap="none" rtlCol="0">
            <a:sp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 name="Title 9">
            <a:extLst>
              <a:ext uri="{FF2B5EF4-FFF2-40B4-BE49-F238E27FC236}">
                <a16:creationId xmlns:a16="http://schemas.microsoft.com/office/drawing/2014/main" id="{8C527F21-9D91-FB75-1BB7-B5F9D4A5799B}"/>
              </a:ext>
            </a:extLst>
          </p:cNvPr>
          <p:cNvSpPr txBox="1">
            <a:spLocks/>
          </p:cNvSpPr>
          <p:nvPr/>
        </p:nvSpPr>
        <p:spPr>
          <a:xfrm>
            <a:off x="449494" y="1390651"/>
            <a:ext cx="3959220" cy="92800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rgbClr val="3A527D"/>
                </a:solidFill>
                <a:latin typeface="Arial" panose="020B0604020202020204" pitchFamily="34" charset="0"/>
                <a:ea typeface="+mj-ea"/>
                <a:cs typeface="Arial" panose="020B0604020202020204" pitchFamily="34" charset="0"/>
              </a:defRPr>
            </a:lvl1pPr>
          </a:lstStyle>
          <a:p>
            <a:r>
              <a:rPr lang="en-GB" sz="4100" dirty="0">
                <a:latin typeface="Helvetica Neue Thin" panose="020B0403020202020204" pitchFamily="34" charset="0"/>
                <a:ea typeface="Helvetica Neue Thin" panose="020B0403020202020204" pitchFamily="34" charset="0"/>
                <a:cs typeface="Helvetica Neue" panose="02000503000000020004" pitchFamily="2" charset="0"/>
              </a:rPr>
              <a:t>Methodology</a:t>
            </a:r>
            <a:endParaRPr lang="en-GB" sz="3100" dirty="0">
              <a:latin typeface="Helvetica Neue Thin" panose="020B0403020202020204" pitchFamily="34" charset="0"/>
              <a:ea typeface="Helvetica Neue Thin" panose="020B0403020202020204" pitchFamily="34" charset="0"/>
              <a:cs typeface="Helvetica Neue" panose="02000503000000020004" pitchFamily="2" charset="0"/>
            </a:endParaRPr>
          </a:p>
        </p:txBody>
      </p:sp>
      <p:cxnSp>
        <p:nvCxnSpPr>
          <p:cNvPr id="8" name="Google-Shape-2259-p159-4">
            <a:extLst>
              <a:ext uri="{FF2B5EF4-FFF2-40B4-BE49-F238E27FC236}">
                <a16:creationId xmlns:a16="http://schemas.microsoft.com/office/drawing/2014/main" id="{71E05F4A-E89E-6923-553E-F37C205DDAEB}"/>
              </a:ext>
            </a:extLst>
          </p:cNvPr>
          <p:cNvCxnSpPr>
            <a:cxnSpLocks/>
          </p:cNvCxnSpPr>
          <p:nvPr/>
        </p:nvCxnSpPr>
        <p:spPr>
          <a:xfrm>
            <a:off x="337757" y="3373755"/>
            <a:ext cx="11946050" cy="0"/>
          </a:xfrm>
          <a:prstGeom prst="straightConnector1">
            <a:avLst/>
          </a:prstGeom>
          <a:ln w="9525">
            <a:solidFill>
              <a:srgbClr val="000000"/>
            </a:solidFill>
            <a:prstDash val="solid"/>
          </a:ln>
        </p:spPr>
      </p:cxnSp>
      <p:sp>
        <p:nvSpPr>
          <p:cNvPr id="9" name="Google-Shape-2260-p159-5">
            <a:extLst>
              <a:ext uri="{FF2B5EF4-FFF2-40B4-BE49-F238E27FC236}">
                <a16:creationId xmlns:a16="http://schemas.microsoft.com/office/drawing/2014/main" id="{9A84759C-159E-15D9-DF98-FAD8AED6EA31}"/>
              </a:ext>
            </a:extLst>
          </p:cNvPr>
          <p:cNvSpPr>
            <a:spLocks noGrp="1"/>
          </p:cNvSpPr>
          <p:nvPr/>
        </p:nvSpPr>
        <p:spPr>
          <a:xfrm>
            <a:off x="337757" y="3320225"/>
            <a:ext cx="107061" cy="107061"/>
          </a:xfrm>
          <a:prstGeom prst="ellipse">
            <a:avLst/>
          </a:prstGeom>
          <a:solidFill>
            <a:srgbClr val="000000"/>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Google-Shape-2261-p159-6">
            <a:extLst>
              <a:ext uri="{FF2B5EF4-FFF2-40B4-BE49-F238E27FC236}">
                <a16:creationId xmlns:a16="http://schemas.microsoft.com/office/drawing/2014/main" id="{C40E7D6E-FC67-D30E-D4E6-24A039E0A61B}"/>
              </a:ext>
            </a:extLst>
          </p:cNvPr>
          <p:cNvSpPr>
            <a:spLocks noGrp="1"/>
          </p:cNvSpPr>
          <p:nvPr/>
        </p:nvSpPr>
        <p:spPr>
          <a:xfrm>
            <a:off x="4251770" y="3320225"/>
            <a:ext cx="107061" cy="107061"/>
          </a:xfrm>
          <a:prstGeom prst="ellipse">
            <a:avLst/>
          </a:prstGeom>
          <a:solidFill>
            <a:srgbClr val="000000"/>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Google-Shape-2262-p159-7">
            <a:extLst>
              <a:ext uri="{FF2B5EF4-FFF2-40B4-BE49-F238E27FC236}">
                <a16:creationId xmlns:a16="http://schemas.microsoft.com/office/drawing/2014/main" id="{D501D9BB-41D1-B076-7976-96722CAAA31B}"/>
              </a:ext>
            </a:extLst>
          </p:cNvPr>
          <p:cNvSpPr>
            <a:spLocks noGrp="1"/>
          </p:cNvSpPr>
          <p:nvPr/>
        </p:nvSpPr>
        <p:spPr>
          <a:xfrm>
            <a:off x="8176070" y="3320225"/>
            <a:ext cx="107061" cy="107061"/>
          </a:xfrm>
          <a:prstGeom prst="ellipse">
            <a:avLst/>
          </a:prstGeom>
          <a:solidFill>
            <a:srgbClr val="000000"/>
          </a:solidFill>
        </p:spPr>
        <p:txBody>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Content-Placeholder-15-8">
            <a:extLst>
              <a:ext uri="{FF2B5EF4-FFF2-40B4-BE49-F238E27FC236}">
                <a16:creationId xmlns:a16="http://schemas.microsoft.com/office/drawing/2014/main" id="{FB489093-5DBC-50E9-FE77-F9501DBECAD2}"/>
              </a:ext>
            </a:extLst>
          </p:cNvPr>
          <p:cNvSpPr>
            <a:spLocks noGrp="1"/>
          </p:cNvSpPr>
          <p:nvPr/>
        </p:nvSpPr>
        <p:spPr>
          <a:xfrm>
            <a:off x="393668" y="2843308"/>
            <a:ext cx="1612868" cy="262414"/>
          </a:xfrm>
          <a:prstGeom prst="rect">
            <a:avLst/>
          </a:prstGeom>
        </p:spPr>
        <p:txBody>
          <a:bodyPr lIns="0" tIns="0" rIns="0" bIns="0">
            <a:noAutofit/>
          </a:bodyPr>
          <a:lstStyle/>
          <a:p>
            <a:pPr algn="l">
              <a:lnSpc>
                <a:spcPct val="105000"/>
              </a:lnSpc>
              <a:buNone/>
              <a:defRPr sz="1600">
                <a:solidFill>
                  <a:srgbClr val="000000"/>
                </a:solidFill>
                <a:latin typeface="Helvetica Neue"/>
                <a:ea typeface="Helvetica Neue"/>
                <a:cs typeface="Helvetica Neue"/>
              </a:defRPr>
            </a:pPr>
            <a:r>
              <a:rPr sz="1575"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01  Search</a:t>
            </a:r>
            <a:r>
              <a:rPr lang="en-GB" sz="1575"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ing</a:t>
            </a:r>
            <a:endParaRPr sz="1575"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Content-Placeholder-15-9">
            <a:extLst>
              <a:ext uri="{FF2B5EF4-FFF2-40B4-BE49-F238E27FC236}">
                <a16:creationId xmlns:a16="http://schemas.microsoft.com/office/drawing/2014/main" id="{916E6604-D1F7-ECE2-BA8D-365F8E743B69}"/>
              </a:ext>
            </a:extLst>
          </p:cNvPr>
          <p:cNvSpPr>
            <a:spLocks noGrp="1"/>
          </p:cNvSpPr>
          <p:nvPr/>
        </p:nvSpPr>
        <p:spPr>
          <a:xfrm>
            <a:off x="4294156" y="2843308"/>
            <a:ext cx="1612868" cy="262414"/>
          </a:xfrm>
          <a:prstGeom prst="rect">
            <a:avLst/>
          </a:prstGeom>
        </p:spPr>
        <p:txBody>
          <a:bodyPr lIns="0" tIns="0" rIns="0" bIns="0">
            <a:noAutofit/>
          </a:bodyPr>
          <a:lstStyle/>
          <a:p>
            <a:pPr algn="l">
              <a:lnSpc>
                <a:spcPct val="105000"/>
              </a:lnSpc>
              <a:buNone/>
              <a:defRPr sz="1600">
                <a:solidFill>
                  <a:srgbClr val="000000"/>
                </a:solidFill>
                <a:latin typeface="Helvetica Neue"/>
                <a:ea typeface="Helvetica Neue"/>
                <a:cs typeface="Helvetica Neue"/>
              </a:defRPr>
            </a:pPr>
            <a:r>
              <a:rPr sz="1575"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02  Screen</a:t>
            </a:r>
            <a:r>
              <a:rPr lang="en-GB" sz="1575"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ing</a:t>
            </a:r>
            <a:endParaRPr sz="1575"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Content-Placeholder-15-10">
            <a:extLst>
              <a:ext uri="{FF2B5EF4-FFF2-40B4-BE49-F238E27FC236}">
                <a16:creationId xmlns:a16="http://schemas.microsoft.com/office/drawing/2014/main" id="{FDCBA54D-919C-06A6-C38E-3E5B7A8C71FE}"/>
              </a:ext>
            </a:extLst>
          </p:cNvPr>
          <p:cNvSpPr>
            <a:spLocks noGrp="1"/>
          </p:cNvSpPr>
          <p:nvPr/>
        </p:nvSpPr>
        <p:spPr>
          <a:xfrm>
            <a:off x="8223218" y="2843308"/>
            <a:ext cx="1612868" cy="262414"/>
          </a:xfrm>
          <a:prstGeom prst="rect">
            <a:avLst/>
          </a:prstGeom>
        </p:spPr>
        <p:txBody>
          <a:bodyPr lIns="0" tIns="0" rIns="0" bIns="0">
            <a:noAutofit/>
          </a:bodyPr>
          <a:lstStyle/>
          <a:p>
            <a:pPr algn="l">
              <a:lnSpc>
                <a:spcPct val="105000"/>
              </a:lnSpc>
              <a:buNone/>
              <a:defRPr sz="1600">
                <a:solidFill>
                  <a:srgbClr val="000000"/>
                </a:solidFill>
                <a:latin typeface="Helvetica Neue"/>
                <a:ea typeface="Helvetica Neue"/>
                <a:cs typeface="Helvetica Neue"/>
              </a:defRPr>
            </a:pPr>
            <a:r>
              <a:rPr lang="en-GB" sz="1575" noProof="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03  Synthesising</a:t>
            </a:r>
          </a:p>
        </p:txBody>
      </p:sp>
      <p:sp>
        <p:nvSpPr>
          <p:cNvPr id="15" name="Text-Placeholder-16-11">
            <a:extLst>
              <a:ext uri="{FF2B5EF4-FFF2-40B4-BE49-F238E27FC236}">
                <a16:creationId xmlns:a16="http://schemas.microsoft.com/office/drawing/2014/main" id="{4B525396-DDC7-227E-E72B-4E60A63CE3FA}"/>
              </a:ext>
            </a:extLst>
          </p:cNvPr>
          <p:cNvSpPr>
            <a:spLocks noGrp="1"/>
          </p:cNvSpPr>
          <p:nvPr/>
        </p:nvSpPr>
        <p:spPr>
          <a:xfrm>
            <a:off x="4317111" y="3822668"/>
            <a:ext cx="3156109" cy="1586294"/>
          </a:xfrm>
          <a:prstGeom prst="rect">
            <a:avLst/>
          </a:prstGeom>
        </p:spPr>
        <p:txBody>
          <a:bodyPr lIns="0" tIns="0" rIns="0" bIns="0">
            <a:noAutofit/>
          </a:bodyPr>
          <a:lstStyle/>
          <a:p>
            <a:pPr algn="l">
              <a:lnSpc>
                <a:spcPct val="105000"/>
              </a:lnSpc>
              <a:spcAft>
                <a:spcPts val="420"/>
              </a:spcAft>
              <a:buNone/>
              <a:defRPr sz="2400">
                <a:solidFill>
                  <a:srgbClr val="000000"/>
                </a:solidFill>
                <a:latin typeface="Helvetica Neue"/>
                <a:ea typeface="Helvetica Neue"/>
                <a:cs typeface="Helvetica Neue"/>
              </a:defRPr>
            </a:pPr>
            <a:r>
              <a:rPr sz="21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Two independent reviewers</a:t>
            </a:r>
          </a:p>
          <a:p>
            <a:pPr algn="l">
              <a:lnSpc>
                <a:spcPct val="105000"/>
              </a:lnSpc>
              <a:buNone/>
              <a:defRPr sz="2400">
                <a:solidFill>
                  <a:srgbClr val="000000"/>
                </a:solidFill>
                <a:latin typeface="Helvetica Neue"/>
                <a:ea typeface="Helvetica Neue"/>
                <a:cs typeface="Helvetica Neue"/>
              </a:defRPr>
            </a:pPr>
            <a:r>
              <a:rPr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Predefined criteria; excluded </a:t>
            </a:r>
            <a:r>
              <a:rPr lang="en-GB"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literature </a:t>
            </a:r>
            <a:r>
              <a:rPr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reviews and qualified dentists</a:t>
            </a:r>
          </a:p>
        </p:txBody>
      </p:sp>
      <p:sp>
        <p:nvSpPr>
          <p:cNvPr id="16" name="Text-Placeholder-16-12">
            <a:extLst>
              <a:ext uri="{FF2B5EF4-FFF2-40B4-BE49-F238E27FC236}">
                <a16:creationId xmlns:a16="http://schemas.microsoft.com/office/drawing/2014/main" id="{EE69B9EF-3539-219D-7D50-6FC5C4BAF5E9}"/>
              </a:ext>
            </a:extLst>
          </p:cNvPr>
          <p:cNvSpPr>
            <a:spLocks noGrp="1"/>
          </p:cNvSpPr>
          <p:nvPr/>
        </p:nvSpPr>
        <p:spPr>
          <a:xfrm>
            <a:off x="399859" y="3822668"/>
            <a:ext cx="3156109" cy="1586294"/>
          </a:xfrm>
          <a:prstGeom prst="rect">
            <a:avLst/>
          </a:prstGeom>
        </p:spPr>
        <p:txBody>
          <a:bodyPr lIns="0" tIns="0" rIns="0" bIns="0">
            <a:noAutofit/>
          </a:bodyPr>
          <a:lstStyle/>
          <a:p>
            <a:pPr algn="l">
              <a:lnSpc>
                <a:spcPct val="105000"/>
              </a:lnSpc>
              <a:spcAft>
                <a:spcPts val="420"/>
              </a:spcAft>
              <a:buNone/>
              <a:defRPr sz="2400">
                <a:solidFill>
                  <a:srgbClr val="000000"/>
                </a:solidFill>
                <a:latin typeface="Helvetica Neue"/>
                <a:ea typeface="Helvetica Neue"/>
                <a:cs typeface="Helvetica Neue"/>
              </a:defRPr>
            </a:pPr>
            <a:r>
              <a:rPr sz="21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Six databases </a:t>
            </a:r>
            <a:r>
              <a:rPr lang="en-GB" sz="21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&amp;</a:t>
            </a:r>
            <a:r>
              <a:rPr sz="21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 bibliographies</a:t>
            </a:r>
          </a:p>
          <a:p>
            <a:pPr algn="l">
              <a:lnSpc>
                <a:spcPct val="105000"/>
              </a:lnSpc>
              <a:buNone/>
              <a:defRPr sz="2400">
                <a:solidFill>
                  <a:srgbClr val="000000"/>
                </a:solidFill>
                <a:latin typeface="Helvetica Neue"/>
                <a:ea typeface="Helvetica Neue"/>
                <a:cs typeface="Helvetica Neue"/>
              </a:defRPr>
            </a:pPr>
            <a:r>
              <a:rPr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English-language publications</a:t>
            </a:r>
            <a:r>
              <a:rPr lang="en-GB"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a:t>
            </a:r>
            <a:r>
              <a:rPr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 2005–2026</a:t>
            </a:r>
          </a:p>
        </p:txBody>
      </p:sp>
      <p:sp>
        <p:nvSpPr>
          <p:cNvPr id="17" name="Text-Placeholder-16-13">
            <a:extLst>
              <a:ext uri="{FF2B5EF4-FFF2-40B4-BE49-F238E27FC236}">
                <a16:creationId xmlns:a16="http://schemas.microsoft.com/office/drawing/2014/main" id="{97FAC357-1DB9-F02F-F4AD-7A7ABD520FD1}"/>
              </a:ext>
            </a:extLst>
          </p:cNvPr>
          <p:cNvSpPr>
            <a:spLocks noGrp="1"/>
          </p:cNvSpPr>
          <p:nvPr/>
        </p:nvSpPr>
        <p:spPr>
          <a:xfrm>
            <a:off x="8177879" y="3822668"/>
            <a:ext cx="3156109" cy="1586294"/>
          </a:xfrm>
          <a:prstGeom prst="rect">
            <a:avLst/>
          </a:prstGeom>
        </p:spPr>
        <p:txBody>
          <a:bodyPr lIns="0" tIns="0" rIns="0" bIns="0">
            <a:noAutofit/>
          </a:bodyPr>
          <a:lstStyle/>
          <a:p>
            <a:pPr algn="l">
              <a:lnSpc>
                <a:spcPct val="105000"/>
              </a:lnSpc>
              <a:spcAft>
                <a:spcPts val="420"/>
              </a:spcAft>
              <a:buNone/>
              <a:defRPr sz="2400">
                <a:solidFill>
                  <a:srgbClr val="000000"/>
                </a:solidFill>
                <a:latin typeface="Helvetica Neue"/>
                <a:ea typeface="Helvetica Neue"/>
                <a:cs typeface="Helvetica Neue"/>
              </a:defRPr>
            </a:pPr>
            <a:r>
              <a:rPr sz="21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Narrative synthesis</a:t>
            </a:r>
          </a:p>
          <a:p>
            <a:pPr algn="l">
              <a:lnSpc>
                <a:spcPct val="105000"/>
              </a:lnSpc>
              <a:buNone/>
              <a:defRPr sz="2400">
                <a:solidFill>
                  <a:srgbClr val="000000"/>
                </a:solidFill>
                <a:latin typeface="Helvetica Neue"/>
                <a:ea typeface="Helvetica Neue"/>
                <a:cs typeface="Helvetica Neue"/>
              </a:defRPr>
            </a:pPr>
            <a:r>
              <a:rPr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15 studies from </a:t>
            </a:r>
            <a:r>
              <a:rPr lang="en-GB"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nine</a:t>
            </a:r>
            <a:r>
              <a:rPr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 countries</a:t>
            </a:r>
            <a:r>
              <a:rPr lang="en-GB"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a:t>
            </a:r>
            <a:r>
              <a:rPr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 RCT</a:t>
            </a:r>
            <a:r>
              <a:rPr lang="en-GB"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s</a:t>
            </a:r>
            <a:r>
              <a:rPr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 cross-sectional, qualitative and mixed methods</a:t>
            </a:r>
            <a:r>
              <a:rPr lang="en-GB"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 designs</a:t>
            </a:r>
            <a:endParaRPr sz="165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9900438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5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E7F8A-6AE7-0076-7EB0-834DCCAB4BED}"/>
            </a:ext>
          </a:extLst>
        </p:cNvPr>
        <p:cNvGrpSpPr/>
        <p:nvPr/>
      </p:nvGrpSpPr>
      <p:grpSpPr>
        <a:xfrm>
          <a:off x="0" y="0"/>
          <a:ext cx="0" cy="0"/>
          <a:chOff x="0" y="0"/>
          <a:chExt cx="0" cy="0"/>
        </a:xfrm>
      </p:grpSpPr>
      <p:sp>
        <p:nvSpPr>
          <p:cNvPr id="12" name="Title 2">
            <a:extLst>
              <a:ext uri="{FF2B5EF4-FFF2-40B4-BE49-F238E27FC236}">
                <a16:creationId xmlns:a16="http://schemas.microsoft.com/office/drawing/2014/main" id="{F8B28628-235A-B815-A664-741CBF9FD1C6}"/>
              </a:ext>
            </a:extLst>
          </p:cNvPr>
          <p:cNvSpPr>
            <a:spLocks noGrp="1"/>
          </p:cNvSpPr>
          <p:nvPr>
            <p:ph type="title"/>
          </p:nvPr>
        </p:nvSpPr>
        <p:spPr>
          <a:xfrm>
            <a:off x="356542" y="3146950"/>
            <a:ext cx="2495146" cy="1497469"/>
          </a:xfrm>
        </p:spPr>
        <p:txBody>
          <a:bodyPr anchor="ctr">
            <a:noAutofit/>
          </a:bodyPr>
          <a:lstStyle/>
          <a:p>
            <a:r>
              <a:rPr lang="en-US" sz="3800" dirty="0">
                <a:latin typeface="Helvetica Neue Thin" panose="020B0403020202020204" pitchFamily="34" charset="0"/>
                <a:ea typeface="Helvetica Neue Thin" panose="020B0403020202020204" pitchFamily="34" charset="0"/>
              </a:rPr>
              <a:t>PRISMA Flow Chart </a:t>
            </a:r>
          </a:p>
        </p:txBody>
      </p:sp>
      <p:sp>
        <p:nvSpPr>
          <p:cNvPr id="4" name="TextBox 3">
            <a:extLst>
              <a:ext uri="{FF2B5EF4-FFF2-40B4-BE49-F238E27FC236}">
                <a16:creationId xmlns:a16="http://schemas.microsoft.com/office/drawing/2014/main" id="{C1E328F5-1106-DB41-05C6-EC1F3C5C6B4B}"/>
              </a:ext>
            </a:extLst>
          </p:cNvPr>
          <p:cNvSpPr txBox="1"/>
          <p:nvPr/>
        </p:nvSpPr>
        <p:spPr>
          <a:xfrm>
            <a:off x="-3471620" y="-2572719"/>
            <a:ext cx="184731" cy="369332"/>
          </a:xfrm>
          <a:prstGeom prst="rect">
            <a:avLst/>
          </a:prstGeom>
          <a:noFill/>
        </p:spPr>
        <p:txBody>
          <a:bodyPr wrap="none" rtlCol="0">
            <a:spAutoFit/>
          </a:bodyPr>
          <a:lstStyle/>
          <a:p>
            <a:endParaRPr lang="en-US"/>
          </a:p>
        </p:txBody>
      </p:sp>
      <p:sp>
        <p:nvSpPr>
          <p:cNvPr id="5" name="Rectangle 4">
            <a:extLst>
              <a:ext uri="{FF2B5EF4-FFF2-40B4-BE49-F238E27FC236}">
                <a16:creationId xmlns:a16="http://schemas.microsoft.com/office/drawing/2014/main" id="{1EE517B6-87D5-3191-8BD2-4D82B50AAA4A}"/>
              </a:ext>
            </a:extLst>
          </p:cNvPr>
          <p:cNvSpPr/>
          <p:nvPr/>
        </p:nvSpPr>
        <p:spPr>
          <a:xfrm>
            <a:off x="0" y="6354563"/>
            <a:ext cx="12192000" cy="6211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Google-Shape-2259-p159-4">
            <a:extLst>
              <a:ext uri="{FF2B5EF4-FFF2-40B4-BE49-F238E27FC236}">
                <a16:creationId xmlns:a16="http://schemas.microsoft.com/office/drawing/2014/main" id="{D198CEC2-10B0-CD14-435A-780800BD855B}"/>
              </a:ext>
            </a:extLst>
          </p:cNvPr>
          <p:cNvCxnSpPr/>
          <p:nvPr/>
        </p:nvCxnSpPr>
        <p:spPr>
          <a:xfrm>
            <a:off x="0" y="6905246"/>
            <a:ext cx="12245435" cy="286"/>
          </a:xfrm>
          <a:prstGeom prst="straightConnector1">
            <a:avLst/>
          </a:prstGeom>
          <a:ln w="9525">
            <a:solidFill>
              <a:srgbClr val="000000"/>
            </a:solidFill>
            <a:prstDash val="solid"/>
          </a:ln>
        </p:spPr>
      </p:cxnSp>
      <p:pic>
        <p:nvPicPr>
          <p:cNvPr id="25" name="Picture 24">
            <a:extLst>
              <a:ext uri="{FF2B5EF4-FFF2-40B4-BE49-F238E27FC236}">
                <a16:creationId xmlns:a16="http://schemas.microsoft.com/office/drawing/2014/main" id="{995DB8ED-BF56-74B4-0501-A4BBAD3DA7B8}"/>
              </a:ext>
            </a:extLst>
          </p:cNvPr>
          <p:cNvPicPr>
            <a:picLocks noChangeAspect="1"/>
          </p:cNvPicPr>
          <p:nvPr/>
        </p:nvPicPr>
        <p:blipFill>
          <a:blip r:embed="rId3"/>
          <a:stretch>
            <a:fillRect/>
          </a:stretch>
        </p:blipFill>
        <p:spPr>
          <a:xfrm>
            <a:off x="3562300" y="1019474"/>
            <a:ext cx="5067400" cy="5885200"/>
          </a:xfrm>
          <a:prstGeom prst="rect">
            <a:avLst/>
          </a:prstGeom>
        </p:spPr>
      </p:pic>
    </p:spTree>
    <p:extLst>
      <p:ext uri="{BB962C8B-B14F-4D97-AF65-F5344CB8AC3E}">
        <p14:creationId xmlns:p14="http://schemas.microsoft.com/office/powerpoint/2010/main" val="36356889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0B0F0"/>
      </a:hlink>
      <a:folHlink>
        <a:srgbClr val="0070C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L Dental School PowerPoint Template CURRENT AS OF 23092019.pptx" id="{B9F20480-3172-4AE6-9960-0B3571054B18}" vid="{7BC87DDE-FF57-4450-A840-AE5DA63B71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13E9E24197A034EA23120B163769EC9" ma:contentTypeVersion="24" ma:contentTypeDescription="Create a new document." ma:contentTypeScope="" ma:versionID="5e977bfcea30af5623e7992cb590d2e8">
  <xsd:schema xmlns:xsd="http://www.w3.org/2001/XMLSchema" xmlns:xs="http://www.w3.org/2001/XMLSchema" xmlns:p="http://schemas.microsoft.com/office/2006/metadata/properties" xmlns:ns2="f5483e13-ecbb-4d24-95f2-a5b353603eb2" targetNamespace="http://schemas.microsoft.com/office/2006/metadata/properties" ma:root="true" ma:fieldsID="7abf305dc34f7ce36f0a51ef55c670af" ns2:_="">
    <xsd:import namespace="f5483e13-ecbb-4d24-95f2-a5b353603eb2"/>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483e13-ecbb-4d24-95f2-a5b353603eb2"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4" nillable="true" ma:displayName="Math Settings" ma:internalName="Math_Settings">
      <xsd:simpleType>
        <xsd:restriction base="dms:Text"/>
      </xsd:simpleType>
    </xsd:element>
    <xsd:element name="DefaultSectionNames" ma:index="15" nillable="true" ma:displayName="Default Section Names" ma:internalName="DefaultSectionNames">
      <xsd:simpleType>
        <xsd:restriction base="dms:Note">
          <xsd:maxLength value="255"/>
        </xsd:restriction>
      </xsd:simpleType>
    </xsd:element>
    <xsd:element name="Templates" ma:index="16" nillable="true" ma:displayName="Templates" ma:internalName="Templates">
      <xsd:simpleType>
        <xsd:restriction base="dms:Note">
          <xsd:maxLength value="255"/>
        </xsd:restriction>
      </xsd:simpleType>
    </xsd:element>
    <xsd:element name="Leaders" ma:index="17"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18"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19"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0" nillable="true" ma:displayName="Distribution Groups" ma:internalName="Distribution_Groups">
      <xsd:simpleType>
        <xsd:restriction base="dms:Note">
          <xsd:maxLength value="255"/>
        </xsd:restriction>
      </xsd:simpleType>
    </xsd:element>
    <xsd:element name="LMS_Mappings" ma:index="21" nillable="true" ma:displayName="LMS Mappings" ma:internalName="LMS_Mappings">
      <xsd:simpleType>
        <xsd:restriction base="dms:Note">
          <xsd:maxLength value="255"/>
        </xsd:restriction>
      </xsd:simpleType>
    </xsd:element>
    <xsd:element name="Invited_Leaders" ma:index="22" nillable="true" ma:displayName="Invited Leaders" ma:internalName="Invited_Leaders">
      <xsd:simpleType>
        <xsd:restriction base="dms:Note">
          <xsd:maxLength value="255"/>
        </xsd:restriction>
      </xsd:simpleType>
    </xsd:element>
    <xsd:element name="Invited_Members" ma:index="23" nillable="true" ma:displayName="Invited Members" ma:internalName="Invited_Members">
      <xsd:simpleType>
        <xsd:restriction base="dms:Note">
          <xsd:maxLength value="255"/>
        </xsd:restriction>
      </xsd:simpleType>
    </xsd:element>
    <xsd:element name="Self_Registration_Enabled" ma:index="24" nillable="true" ma:displayName="Self Registration Enabled" ma:internalName="Self_Registration_Enabled">
      <xsd:simpleType>
        <xsd:restriction base="dms:Boolean"/>
      </xsd:simpleType>
    </xsd:element>
    <xsd:element name="Has_Leaders_Only_SectionGroup" ma:index="25" nillable="true" ma:displayName="Has Leaders Only SectionGroup" ma:internalName="Has_Leaders_Only_SectionGroup">
      <xsd:simpleType>
        <xsd:restriction base="dms:Boolean"/>
      </xsd:simpleType>
    </xsd:element>
    <xsd:element name="Is_Collaboration_Space_Locked" ma:index="26" nillable="true" ma:displayName="Is Collaboration Space Locked" ma:internalName="Is_Collaboration_Space_Locked">
      <xsd:simpleType>
        <xsd:restriction base="dms:Boolean"/>
      </xsd:simpleType>
    </xsd:element>
    <xsd:element name="IsNotebookLocked" ma:index="27" nillable="true" ma:displayName="Is Notebook Locked" ma:internalName="IsNotebookLocked">
      <xsd:simpleType>
        <xsd:restriction base="dms:Boolean"/>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KeyPoints" ma:index="30" nillable="true" ma:displayName="MediaServiceAutoKeyPoints" ma:hidden="true" ma:internalName="MediaServiceAutoKeyPoints" ma:readOnly="true">
      <xsd:simpleType>
        <xsd:restriction base="dms:Note"/>
      </xsd:simpleType>
    </xsd:element>
    <xsd:element name="MediaServiceKeyPoints" ma:index="3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sNotebookLocked xmlns="f5483e13-ecbb-4d24-95f2-a5b353603eb2" xsi:nil="true"/>
    <Members xmlns="f5483e13-ecbb-4d24-95f2-a5b353603eb2">
      <UserInfo>
        <DisplayName/>
        <AccountId xsi:nil="true"/>
        <AccountType/>
      </UserInfo>
    </Members>
    <Member_Groups xmlns="f5483e13-ecbb-4d24-95f2-a5b353603eb2">
      <UserInfo>
        <DisplayName/>
        <AccountId xsi:nil="true"/>
        <AccountType/>
      </UserInfo>
    </Member_Groups>
    <Invited_Members xmlns="f5483e13-ecbb-4d24-95f2-a5b353603eb2" xsi:nil="true"/>
    <DefaultSectionNames xmlns="f5483e13-ecbb-4d24-95f2-a5b353603eb2" xsi:nil="true"/>
    <FolderType xmlns="f5483e13-ecbb-4d24-95f2-a5b353603eb2" xsi:nil="true"/>
    <CultureName xmlns="f5483e13-ecbb-4d24-95f2-a5b353603eb2" xsi:nil="true"/>
    <Leaders xmlns="f5483e13-ecbb-4d24-95f2-a5b353603eb2">
      <UserInfo>
        <DisplayName/>
        <AccountId xsi:nil="true"/>
        <AccountType/>
      </UserInfo>
    </Leaders>
    <Self_Registration_Enabled xmlns="f5483e13-ecbb-4d24-95f2-a5b353603eb2" xsi:nil="true"/>
    <TeamsChannelId xmlns="f5483e13-ecbb-4d24-95f2-a5b353603eb2" xsi:nil="true"/>
    <Invited_Leaders xmlns="f5483e13-ecbb-4d24-95f2-a5b353603eb2" xsi:nil="true"/>
    <NotebookType xmlns="f5483e13-ecbb-4d24-95f2-a5b353603eb2" xsi:nil="true"/>
    <Templates xmlns="f5483e13-ecbb-4d24-95f2-a5b353603eb2" xsi:nil="true"/>
    <Has_Leaders_Only_SectionGroup xmlns="f5483e13-ecbb-4d24-95f2-a5b353603eb2" xsi:nil="true"/>
    <Is_Collaboration_Space_Locked xmlns="f5483e13-ecbb-4d24-95f2-a5b353603eb2" xsi:nil="true"/>
    <AppVersion xmlns="f5483e13-ecbb-4d24-95f2-a5b353603eb2" xsi:nil="true"/>
    <LMS_Mappings xmlns="f5483e13-ecbb-4d24-95f2-a5b353603eb2" xsi:nil="true"/>
    <Owner xmlns="f5483e13-ecbb-4d24-95f2-a5b353603eb2">
      <UserInfo>
        <DisplayName/>
        <AccountId xsi:nil="true"/>
        <AccountType/>
      </UserInfo>
    </Owner>
    <Distribution_Groups xmlns="f5483e13-ecbb-4d24-95f2-a5b353603eb2" xsi:nil="true"/>
    <Math_Settings xmlns="f5483e13-ecbb-4d24-95f2-a5b353603eb2" xsi:nil="true"/>
  </documentManagement>
</p:properties>
</file>

<file path=customXml/itemProps1.xml><?xml version="1.0" encoding="utf-8"?>
<ds:datastoreItem xmlns:ds="http://schemas.openxmlformats.org/officeDocument/2006/customXml" ds:itemID="{91F5B602-641B-40E8-8BB7-9C01D818FF71}">
  <ds:schemaRefs>
    <ds:schemaRef ds:uri="http://schemas.microsoft.com/sharepoint/v3/contenttype/forms"/>
  </ds:schemaRefs>
</ds:datastoreItem>
</file>

<file path=customXml/itemProps2.xml><?xml version="1.0" encoding="utf-8"?>
<ds:datastoreItem xmlns:ds="http://schemas.openxmlformats.org/officeDocument/2006/customXml" ds:itemID="{633E1278-53BE-4D97-94C6-4075F2700B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483e13-ecbb-4d24-95f2-a5b353603e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126BE3-E3B0-4857-8FF1-1A66CC10E8EB}">
  <ds:schemaRefs>
    <ds:schemaRef ds:uri="http://purl.org/dc/dcmitype/"/>
    <ds:schemaRef ds:uri="http://purl.org/dc/terms/"/>
    <ds:schemaRef ds:uri="http://purl.org/dc/elements/1.1/"/>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f5483e13-ecbb-4d24-95f2-a5b353603eb2"/>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UoL Dental Shcool PowerPoint Template</Template>
  <TotalTime>4561</TotalTime>
  <Words>2291</Words>
  <Application>Microsoft Macintosh PowerPoint</Application>
  <PresentationFormat>Widescreen</PresentationFormat>
  <Paragraphs>256</Paragraphs>
  <Slides>16</Slides>
  <Notes>16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16</vt:i4>
      </vt:variant>
    </vt:vector>
  </HeadingPairs>
  <TitlesOfParts>
    <vt:vector size="29" baseType="lpstr">
      <vt:lpstr>Palatino Linotype</vt:lpstr>
      <vt:lpstr>Calibri Light</vt:lpstr>
      <vt:lpstr>Times New Roman</vt:lpstr>
      <vt:lpstr>Helvetica Neue Medium</vt:lpstr>
      <vt:lpstr>Helvetica Neue UltraLight</vt:lpstr>
      <vt:lpstr>Calibri</vt:lpstr>
      <vt:lpstr>Helvetica Neue Thin</vt:lpstr>
      <vt:lpstr>Arial</vt:lpstr>
      <vt:lpstr>Helvetica Neue</vt:lpstr>
      <vt:lpstr>Hiragino Maru Gothic ProN W4</vt:lpstr>
      <vt:lpstr>Helvetica Neue Medium</vt:lpstr>
      <vt:lpstr>Helvetica Neue Light</vt:lpstr>
      <vt:lpstr>Office Theme</vt:lpstr>
      <vt:lpstr>Dental Students' Attitudes Towards Patients with Mental Health Problems and the Role of Stigma-Reduction Interventions: A Systematic Review  </vt:lpstr>
      <vt:lpstr>PowerPoint Presentation</vt:lpstr>
      <vt:lpstr>PowerPoint Presentation</vt:lpstr>
      <vt:lpstr>PowerPoint Presentation</vt:lpstr>
      <vt:lpstr>Background</vt:lpstr>
      <vt:lpstr>Background</vt:lpstr>
      <vt:lpstr>PowerPoint Presentation</vt:lpstr>
      <vt:lpstr>PowerPoint Presentation</vt:lpstr>
      <vt:lpstr>PRISMA Flow Chart </vt:lpstr>
      <vt:lpstr>PowerPoint Presentation</vt:lpstr>
      <vt:lpstr>PowerPoint Presentation</vt:lpstr>
      <vt:lpstr>PowerPoint Presentation</vt:lpstr>
      <vt:lpstr>PowerPoint Presentation</vt:lpstr>
      <vt:lpstr>PowerPoint Presentation</vt:lpstr>
      <vt:lpstr>References</vt:lpstr>
      <vt:lpstr>Thank You</vt:lpstr>
    </vt:vector>
  </TitlesOfParts>
  <Company>The University of Liverpool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Course Code Name of Presenter Title/ Place of Work Presenter Email Address</dc:title>
  <dc:creator>Hearty, Ethan [ehearty]</dc:creator>
  <cp:lastModifiedBy>Gabriel, Daniel</cp:lastModifiedBy>
  <cp:revision>168</cp:revision>
  <dcterms:created xsi:type="dcterms:W3CDTF">2020-03-26T16:00:40Z</dcterms:created>
  <dcterms:modified xsi:type="dcterms:W3CDTF">2026-07-31T16:47:28Z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0x010100713E9E24197A034EA23120B163769EC9</vt:lpwstr>
  </property>
</Properties>
</file>