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3AB79D-3AB2-4ABD-9A5B-EA9EC89F32C0}" v="6" dt="2026-08-24T18:23:10.5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9775" autoAdjust="0"/>
  </p:normalViewPr>
  <p:slideViewPr>
    <p:cSldViewPr snapToGrid="0" snapToObjects="1">
      <p:cViewPr>
        <p:scale>
          <a:sx n="50" d="100"/>
          <a:sy n="50" d="100"/>
        </p:scale>
        <p:origin x="1184"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da Ryan" userId="d2d4737d-bba3-4600-a59c-7a4747dffacc" providerId="ADAL" clId="{4E268009-E976-4F06-A8B2-9454AE4F4231}"/>
    <pc:docChg chg="undo custSel modSld sldOrd">
      <pc:chgData name="Brenda Ryan" userId="d2d4737d-bba3-4600-a59c-7a4747dffacc" providerId="ADAL" clId="{4E268009-E976-4F06-A8B2-9454AE4F4231}" dt="2026-08-24T18:23:10.585" v="1409"/>
      <pc:docMkLst>
        <pc:docMk/>
      </pc:docMkLst>
      <pc:sldChg chg="addSp modSp mod modNotesTx">
        <pc:chgData name="Brenda Ryan" userId="d2d4737d-bba3-4600-a59c-7a4747dffacc" providerId="ADAL" clId="{4E268009-E976-4F06-A8B2-9454AE4F4231}" dt="2026-08-09T07:26:00.778" v="1386" actId="113"/>
        <pc:sldMkLst>
          <pc:docMk/>
          <pc:sldMk cId="0" sldId="256"/>
        </pc:sldMkLst>
        <pc:spChg chg="mod">
          <ac:chgData name="Brenda Ryan" userId="d2d4737d-bba3-4600-a59c-7a4747dffacc" providerId="ADAL" clId="{4E268009-E976-4F06-A8B2-9454AE4F4231}" dt="2026-08-04T04:00:29.879" v="259" actId="1076"/>
          <ac:spMkLst>
            <pc:docMk/>
            <pc:sldMk cId="0" sldId="256"/>
            <ac:spMk id="3" creationId="{00000000-0000-0000-0000-000000000000}"/>
          </ac:spMkLst>
        </pc:spChg>
        <pc:spChg chg="mod">
          <ac:chgData name="Brenda Ryan" userId="d2d4737d-bba3-4600-a59c-7a4747dffacc" providerId="ADAL" clId="{4E268009-E976-4F06-A8B2-9454AE4F4231}" dt="2026-08-09T07:25:52.161" v="1385" actId="20577"/>
          <ac:spMkLst>
            <pc:docMk/>
            <pc:sldMk cId="0" sldId="256"/>
            <ac:spMk id="6" creationId="{00000000-0000-0000-0000-000000000000}"/>
          </ac:spMkLst>
        </pc:spChg>
        <pc:spChg chg="mod">
          <ac:chgData name="Brenda Ryan" userId="d2d4737d-bba3-4600-a59c-7a4747dffacc" providerId="ADAL" clId="{4E268009-E976-4F06-A8B2-9454AE4F4231}" dt="2026-08-09T07:26:00.778" v="1386" actId="113"/>
          <ac:spMkLst>
            <pc:docMk/>
            <pc:sldMk cId="0" sldId="256"/>
            <ac:spMk id="9" creationId="{00000000-0000-0000-0000-000000000000}"/>
          </ac:spMkLst>
        </pc:spChg>
      </pc:sldChg>
      <pc:sldChg chg="modNotesTx">
        <pc:chgData name="Brenda Ryan" userId="d2d4737d-bba3-4600-a59c-7a4747dffacc" providerId="ADAL" clId="{4E268009-E976-4F06-A8B2-9454AE4F4231}" dt="2026-08-09T07:23:18.993" v="1324" actId="20577"/>
        <pc:sldMkLst>
          <pc:docMk/>
          <pc:sldMk cId="0" sldId="257"/>
        </pc:sldMkLst>
      </pc:sldChg>
      <pc:sldChg chg="modSp mod modNotesTx">
        <pc:chgData name="Brenda Ryan" userId="d2d4737d-bba3-4600-a59c-7a4747dffacc" providerId="ADAL" clId="{4E268009-E976-4F06-A8B2-9454AE4F4231}" dt="2026-08-09T07:25:22.389" v="1377" actId="20577"/>
        <pc:sldMkLst>
          <pc:docMk/>
          <pc:sldMk cId="0" sldId="258"/>
        </pc:sldMkLst>
        <pc:spChg chg="mod">
          <ac:chgData name="Brenda Ryan" userId="d2d4737d-bba3-4600-a59c-7a4747dffacc" providerId="ADAL" clId="{4E268009-E976-4F06-A8B2-9454AE4F4231}" dt="2026-08-09T07:25:11.303" v="1373" actId="20577"/>
          <ac:spMkLst>
            <pc:docMk/>
            <pc:sldMk cId="0" sldId="258"/>
            <ac:spMk id="6" creationId="{00000000-0000-0000-0000-000000000000}"/>
          </ac:spMkLst>
        </pc:spChg>
      </pc:sldChg>
      <pc:sldChg chg="modSp mod modNotesTx">
        <pc:chgData name="Brenda Ryan" userId="d2d4737d-bba3-4600-a59c-7a4747dffacc" providerId="ADAL" clId="{4E268009-E976-4F06-A8B2-9454AE4F4231}" dt="2026-08-09T07:23:04.314" v="1322" actId="6549"/>
        <pc:sldMkLst>
          <pc:docMk/>
          <pc:sldMk cId="0" sldId="259"/>
        </pc:sldMkLst>
        <pc:spChg chg="mod">
          <ac:chgData name="Brenda Ryan" userId="d2d4737d-bba3-4600-a59c-7a4747dffacc" providerId="ADAL" clId="{4E268009-E976-4F06-A8B2-9454AE4F4231}" dt="2026-08-04T04:12:20.827" v="323" actId="1076"/>
          <ac:spMkLst>
            <pc:docMk/>
            <pc:sldMk cId="0" sldId="259"/>
            <ac:spMk id="3" creationId="{00000000-0000-0000-0000-000000000000}"/>
          </ac:spMkLst>
        </pc:spChg>
        <pc:spChg chg="mod">
          <ac:chgData name="Brenda Ryan" userId="d2d4737d-bba3-4600-a59c-7a4747dffacc" providerId="ADAL" clId="{4E268009-E976-4F06-A8B2-9454AE4F4231}" dt="2026-08-09T07:05:51.491" v="1119" actId="255"/>
          <ac:spMkLst>
            <pc:docMk/>
            <pc:sldMk cId="0" sldId="259"/>
            <ac:spMk id="19" creationId="{00000000-0000-0000-0000-000000000000}"/>
          </ac:spMkLst>
        </pc:spChg>
        <pc:spChg chg="mod">
          <ac:chgData name="Brenda Ryan" userId="d2d4737d-bba3-4600-a59c-7a4747dffacc" providerId="ADAL" clId="{4E268009-E976-4F06-A8B2-9454AE4F4231}" dt="2026-08-09T07:05:41.431" v="1118" actId="1076"/>
          <ac:spMkLst>
            <pc:docMk/>
            <pc:sldMk cId="0" sldId="259"/>
            <ac:spMk id="20" creationId="{00000000-0000-0000-0000-000000000000}"/>
          </ac:spMkLst>
        </pc:spChg>
      </pc:sldChg>
      <pc:sldChg chg="modSp mod modNotesTx">
        <pc:chgData name="Brenda Ryan" userId="d2d4737d-bba3-4600-a59c-7a4747dffacc" providerId="ADAL" clId="{4E268009-E976-4F06-A8B2-9454AE4F4231}" dt="2026-08-24T18:17:56.982" v="1393" actId="20577"/>
        <pc:sldMkLst>
          <pc:docMk/>
          <pc:sldMk cId="0" sldId="260"/>
        </pc:sldMkLst>
        <pc:spChg chg="mod">
          <ac:chgData name="Brenda Ryan" userId="d2d4737d-bba3-4600-a59c-7a4747dffacc" providerId="ADAL" clId="{4E268009-E976-4F06-A8B2-9454AE4F4231}" dt="2026-08-09T07:26:47.368" v="1390" actId="20577"/>
          <ac:spMkLst>
            <pc:docMk/>
            <pc:sldMk cId="0" sldId="260"/>
            <ac:spMk id="2" creationId="{00000000-0000-0000-0000-000000000000}"/>
          </ac:spMkLst>
        </pc:spChg>
        <pc:spChg chg="mod">
          <ac:chgData name="Brenda Ryan" userId="d2d4737d-bba3-4600-a59c-7a4747dffacc" providerId="ADAL" clId="{4E268009-E976-4F06-A8B2-9454AE4F4231}" dt="2026-08-24T18:17:56.982" v="1393" actId="20577"/>
          <ac:spMkLst>
            <pc:docMk/>
            <pc:sldMk cId="0" sldId="260"/>
            <ac:spMk id="51" creationId="{00000000-0000-0000-0000-000000000000}"/>
          </ac:spMkLst>
        </pc:spChg>
        <pc:spChg chg="mod">
          <ac:chgData name="Brenda Ryan" userId="d2d4737d-bba3-4600-a59c-7a4747dffacc" providerId="ADAL" clId="{4E268009-E976-4F06-A8B2-9454AE4F4231}" dt="2026-08-04T04:09:45.663" v="309" actId="1076"/>
          <ac:spMkLst>
            <pc:docMk/>
            <pc:sldMk cId="0" sldId="260"/>
            <ac:spMk id="55" creationId="{52FBAA31-AAD9-764F-C3CE-8BA086CFE3EC}"/>
          </ac:spMkLst>
        </pc:spChg>
      </pc:sldChg>
      <pc:sldChg chg="modSp mod modNotesTx">
        <pc:chgData name="Brenda Ryan" userId="d2d4737d-bba3-4600-a59c-7a4747dffacc" providerId="ADAL" clId="{4E268009-E976-4F06-A8B2-9454AE4F4231}" dt="2026-08-09T07:11:19.279" v="1216" actId="20577"/>
        <pc:sldMkLst>
          <pc:docMk/>
          <pc:sldMk cId="0" sldId="261"/>
        </pc:sldMkLst>
        <pc:spChg chg="mod">
          <ac:chgData name="Brenda Ryan" userId="d2d4737d-bba3-4600-a59c-7a4747dffacc" providerId="ADAL" clId="{4E268009-E976-4F06-A8B2-9454AE4F4231}" dt="2026-08-04T04:10:53.399" v="317" actId="255"/>
          <ac:spMkLst>
            <pc:docMk/>
            <pc:sldMk cId="0" sldId="261"/>
            <ac:spMk id="3" creationId="{00000000-0000-0000-0000-000000000000}"/>
          </ac:spMkLst>
        </pc:spChg>
      </pc:sldChg>
      <pc:sldChg chg="modSp mod modNotesTx">
        <pc:chgData name="Brenda Ryan" userId="d2d4737d-bba3-4600-a59c-7a4747dffacc" providerId="ADAL" clId="{4E268009-E976-4F06-A8B2-9454AE4F4231}" dt="2026-08-09T07:14:36.849" v="1267" actId="20577"/>
        <pc:sldMkLst>
          <pc:docMk/>
          <pc:sldMk cId="0" sldId="262"/>
        </pc:sldMkLst>
        <pc:spChg chg="mod">
          <ac:chgData name="Brenda Ryan" userId="d2d4737d-bba3-4600-a59c-7a4747dffacc" providerId="ADAL" clId="{4E268009-E976-4F06-A8B2-9454AE4F4231}" dt="2026-08-04T04:02:01.442" v="269" actId="1076"/>
          <ac:spMkLst>
            <pc:docMk/>
            <pc:sldMk cId="0" sldId="262"/>
            <ac:spMk id="2" creationId="{00000000-0000-0000-0000-000000000000}"/>
          </ac:spMkLst>
        </pc:spChg>
        <pc:spChg chg="mod">
          <ac:chgData name="Brenda Ryan" userId="d2d4737d-bba3-4600-a59c-7a4747dffacc" providerId="ADAL" clId="{4E268009-E976-4F06-A8B2-9454AE4F4231}" dt="2026-08-04T04:11:17.813" v="319" actId="255"/>
          <ac:spMkLst>
            <pc:docMk/>
            <pc:sldMk cId="0" sldId="262"/>
            <ac:spMk id="3" creationId="{00000000-0000-0000-0000-000000000000}"/>
          </ac:spMkLst>
        </pc:spChg>
        <pc:spChg chg="mod">
          <ac:chgData name="Brenda Ryan" userId="d2d4737d-bba3-4600-a59c-7a4747dffacc" providerId="ADAL" clId="{4E268009-E976-4F06-A8B2-9454AE4F4231}" dt="2026-08-04T04:02:18.914" v="270" actId="1076"/>
          <ac:spMkLst>
            <pc:docMk/>
            <pc:sldMk cId="0" sldId="262"/>
            <ac:spMk id="5" creationId="{00000000-0000-0000-0000-000000000000}"/>
          </ac:spMkLst>
        </pc:spChg>
      </pc:sldChg>
      <pc:sldChg chg="modSp mod modNotesTx">
        <pc:chgData name="Brenda Ryan" userId="d2d4737d-bba3-4600-a59c-7a4747dffacc" providerId="ADAL" clId="{4E268009-E976-4F06-A8B2-9454AE4F4231}" dt="2026-08-09T07:17:02.026" v="1279" actId="20577"/>
        <pc:sldMkLst>
          <pc:docMk/>
          <pc:sldMk cId="0" sldId="263"/>
        </pc:sldMkLst>
        <pc:spChg chg="mod">
          <ac:chgData name="Brenda Ryan" userId="d2d4737d-bba3-4600-a59c-7a4747dffacc" providerId="ADAL" clId="{4E268009-E976-4F06-A8B2-9454AE4F4231}" dt="2026-08-04T04:12:04.193" v="322" actId="255"/>
          <ac:spMkLst>
            <pc:docMk/>
            <pc:sldMk cId="0" sldId="263"/>
            <ac:spMk id="3" creationId="{00000000-0000-0000-0000-000000000000}"/>
          </ac:spMkLst>
        </pc:spChg>
      </pc:sldChg>
      <pc:sldChg chg="modSp mod modNotesTx">
        <pc:chgData name="Brenda Ryan" userId="d2d4737d-bba3-4600-a59c-7a4747dffacc" providerId="ADAL" clId="{4E268009-E976-4F06-A8B2-9454AE4F4231}" dt="2026-08-09T07:20:17.434" v="1319" actId="20577"/>
        <pc:sldMkLst>
          <pc:docMk/>
          <pc:sldMk cId="0" sldId="264"/>
        </pc:sldMkLst>
        <pc:spChg chg="mod">
          <ac:chgData name="Brenda Ryan" userId="d2d4737d-bba3-4600-a59c-7a4747dffacc" providerId="ADAL" clId="{4E268009-E976-4F06-A8B2-9454AE4F4231}" dt="2026-08-04T04:11:41.384" v="320" actId="1076"/>
          <ac:spMkLst>
            <pc:docMk/>
            <pc:sldMk cId="0" sldId="264"/>
            <ac:spMk id="3" creationId="{00000000-0000-0000-0000-000000000000}"/>
          </ac:spMkLst>
        </pc:spChg>
        <pc:spChg chg="mod">
          <ac:chgData name="Brenda Ryan" userId="d2d4737d-bba3-4600-a59c-7a4747dffacc" providerId="ADAL" clId="{4E268009-E976-4F06-A8B2-9454AE4F4231}" dt="2026-08-04T04:03:31.582" v="275" actId="14100"/>
          <ac:spMkLst>
            <pc:docMk/>
            <pc:sldMk cId="0" sldId="264"/>
            <ac:spMk id="28" creationId="{00000000-0000-0000-0000-000000000000}"/>
          </ac:spMkLst>
        </pc:spChg>
        <pc:spChg chg="mod">
          <ac:chgData name="Brenda Ryan" userId="d2d4737d-bba3-4600-a59c-7a4747dffacc" providerId="ADAL" clId="{4E268009-E976-4F06-A8B2-9454AE4F4231}" dt="2026-08-04T04:03:20.115" v="272" actId="255"/>
          <ac:spMkLst>
            <pc:docMk/>
            <pc:sldMk cId="0" sldId="264"/>
            <ac:spMk id="29" creationId="{00000000-0000-0000-0000-000000000000}"/>
          </ac:spMkLst>
        </pc:spChg>
      </pc:sldChg>
      <pc:sldChg chg="addSp delSp modSp mod modNotesTx">
        <pc:chgData name="Brenda Ryan" userId="d2d4737d-bba3-4600-a59c-7a4747dffacc" providerId="ADAL" clId="{4E268009-E976-4F06-A8B2-9454AE4F4231}" dt="2026-08-24T18:20:50.747" v="1403" actId="255"/>
        <pc:sldMkLst>
          <pc:docMk/>
          <pc:sldMk cId="0" sldId="265"/>
        </pc:sldMkLst>
        <pc:spChg chg="mod">
          <ac:chgData name="Brenda Ryan" userId="d2d4737d-bba3-4600-a59c-7a4747dffacc" providerId="ADAL" clId="{4E268009-E976-4F06-A8B2-9454AE4F4231}" dt="2026-08-24T18:20:28.500" v="1402" actId="14100"/>
          <ac:spMkLst>
            <pc:docMk/>
            <pc:sldMk cId="0" sldId="265"/>
            <ac:spMk id="3" creationId="{00000000-0000-0000-0000-000000000000}"/>
          </ac:spMkLst>
        </pc:spChg>
        <pc:spChg chg="mod">
          <ac:chgData name="Brenda Ryan" userId="d2d4737d-bba3-4600-a59c-7a4747dffacc" providerId="ADAL" clId="{4E268009-E976-4F06-A8B2-9454AE4F4231}" dt="2026-08-24T18:20:50.747" v="1403" actId="255"/>
          <ac:spMkLst>
            <pc:docMk/>
            <pc:sldMk cId="0" sldId="265"/>
            <ac:spMk id="4" creationId="{00000000-0000-0000-0000-000000000000}"/>
          </ac:spMkLst>
        </pc:spChg>
        <pc:spChg chg="mod">
          <ac:chgData name="Brenda Ryan" userId="d2d4737d-bba3-4600-a59c-7a4747dffacc" providerId="ADAL" clId="{4E268009-E976-4F06-A8B2-9454AE4F4231}" dt="2026-08-04T04:04:44.980" v="284" actId="255"/>
          <ac:spMkLst>
            <pc:docMk/>
            <pc:sldMk cId="0" sldId="265"/>
            <ac:spMk id="5" creationId="{00000000-0000-0000-0000-000000000000}"/>
          </ac:spMkLst>
        </pc:spChg>
        <pc:spChg chg="mod">
          <ac:chgData name="Brenda Ryan" userId="d2d4737d-bba3-4600-a59c-7a4747dffacc" providerId="ADAL" clId="{4E268009-E976-4F06-A8B2-9454AE4F4231}" dt="2026-08-04T04:07:24.056" v="303" actId="255"/>
          <ac:spMkLst>
            <pc:docMk/>
            <pc:sldMk cId="0" sldId="265"/>
            <ac:spMk id="6" creationId="{00000000-0000-0000-0000-000000000000}"/>
          </ac:spMkLst>
        </pc:spChg>
        <pc:spChg chg="mod">
          <ac:chgData name="Brenda Ryan" userId="d2d4737d-bba3-4600-a59c-7a4747dffacc" providerId="ADAL" clId="{4E268009-E976-4F06-A8B2-9454AE4F4231}" dt="2026-08-04T04:04:53.319" v="285" actId="255"/>
          <ac:spMkLst>
            <pc:docMk/>
            <pc:sldMk cId="0" sldId="265"/>
            <ac:spMk id="8" creationId="{00000000-0000-0000-0000-000000000000}"/>
          </ac:spMkLst>
        </pc:spChg>
        <pc:spChg chg="mod">
          <ac:chgData name="Brenda Ryan" userId="d2d4737d-bba3-4600-a59c-7a4747dffacc" providerId="ADAL" clId="{4E268009-E976-4F06-A8B2-9454AE4F4231}" dt="2026-08-04T04:05:18.505" v="287" actId="255"/>
          <ac:spMkLst>
            <pc:docMk/>
            <pc:sldMk cId="0" sldId="265"/>
            <ac:spMk id="9" creationId="{00000000-0000-0000-0000-000000000000}"/>
          </ac:spMkLst>
        </pc:spChg>
        <pc:spChg chg="mod">
          <ac:chgData name="Brenda Ryan" userId="d2d4737d-bba3-4600-a59c-7a4747dffacc" providerId="ADAL" clId="{4E268009-E976-4F06-A8B2-9454AE4F4231}" dt="2026-08-04T04:05:42.378" v="291" actId="1076"/>
          <ac:spMkLst>
            <pc:docMk/>
            <pc:sldMk cId="0" sldId="265"/>
            <ac:spMk id="10" creationId="{00000000-0000-0000-0000-000000000000}"/>
          </ac:spMkLst>
        </pc:spChg>
        <pc:spChg chg="mod">
          <ac:chgData name="Brenda Ryan" userId="d2d4737d-bba3-4600-a59c-7a4747dffacc" providerId="ADAL" clId="{4E268009-E976-4F06-A8B2-9454AE4F4231}" dt="2026-08-04T04:07:19.537" v="302" actId="255"/>
          <ac:spMkLst>
            <pc:docMk/>
            <pc:sldMk cId="0" sldId="265"/>
            <ac:spMk id="11" creationId="{00000000-0000-0000-0000-000000000000}"/>
          </ac:spMkLst>
        </pc:spChg>
        <pc:spChg chg="mod">
          <ac:chgData name="Brenda Ryan" userId="d2d4737d-bba3-4600-a59c-7a4747dffacc" providerId="ADAL" clId="{4E268009-E976-4F06-A8B2-9454AE4F4231}" dt="2026-08-04T04:06:32" v="297" actId="255"/>
          <ac:spMkLst>
            <pc:docMk/>
            <pc:sldMk cId="0" sldId="265"/>
            <ac:spMk id="13" creationId="{00000000-0000-0000-0000-000000000000}"/>
          </ac:spMkLst>
        </pc:spChg>
        <pc:spChg chg="mod">
          <ac:chgData name="Brenda Ryan" userId="d2d4737d-bba3-4600-a59c-7a4747dffacc" providerId="ADAL" clId="{4E268009-E976-4F06-A8B2-9454AE4F4231}" dt="2026-08-04T04:06:16.137" v="296" actId="1076"/>
          <ac:spMkLst>
            <pc:docMk/>
            <pc:sldMk cId="0" sldId="265"/>
            <ac:spMk id="14" creationId="{00000000-0000-0000-0000-000000000000}"/>
          </ac:spMkLst>
        </pc:spChg>
        <pc:spChg chg="mod">
          <ac:chgData name="Brenda Ryan" userId="d2d4737d-bba3-4600-a59c-7a4747dffacc" providerId="ADAL" clId="{4E268009-E976-4F06-A8B2-9454AE4F4231}" dt="2026-08-04T04:04:05.475" v="277" actId="14100"/>
          <ac:spMkLst>
            <pc:docMk/>
            <pc:sldMk cId="0" sldId="265"/>
            <ac:spMk id="15" creationId="{00000000-0000-0000-0000-000000000000}"/>
          </ac:spMkLst>
        </pc:spChg>
        <pc:spChg chg="mod">
          <ac:chgData name="Brenda Ryan" userId="d2d4737d-bba3-4600-a59c-7a4747dffacc" providerId="ADAL" clId="{4E268009-E976-4F06-A8B2-9454AE4F4231}" dt="2026-08-04T04:07:12.853" v="301" actId="255"/>
          <ac:spMkLst>
            <pc:docMk/>
            <pc:sldMk cId="0" sldId="265"/>
            <ac:spMk id="16" creationId="{00000000-0000-0000-0000-000000000000}"/>
          </ac:spMkLst>
        </pc:spChg>
        <pc:spChg chg="mod">
          <ac:chgData name="Brenda Ryan" userId="d2d4737d-bba3-4600-a59c-7a4747dffacc" providerId="ADAL" clId="{4E268009-E976-4F06-A8B2-9454AE4F4231}" dt="2026-08-04T04:05:08.987" v="286" actId="255"/>
          <ac:spMkLst>
            <pc:docMk/>
            <pc:sldMk cId="0" sldId="265"/>
            <ac:spMk id="18" creationId="{00000000-0000-0000-0000-000000000000}"/>
          </ac:spMkLst>
        </pc:spChg>
        <pc:spChg chg="mod">
          <ac:chgData name="Brenda Ryan" userId="d2d4737d-bba3-4600-a59c-7a4747dffacc" providerId="ADAL" clId="{4E268009-E976-4F06-A8B2-9454AE4F4231}" dt="2026-08-04T04:06:11.521" v="295" actId="1076"/>
          <ac:spMkLst>
            <pc:docMk/>
            <pc:sldMk cId="0" sldId="265"/>
            <ac:spMk id="19" creationId="{00000000-0000-0000-0000-000000000000}"/>
          </ac:spMkLst>
        </pc:spChg>
        <pc:spChg chg="mod">
          <ac:chgData name="Brenda Ryan" userId="d2d4737d-bba3-4600-a59c-7a4747dffacc" providerId="ADAL" clId="{4E268009-E976-4F06-A8B2-9454AE4F4231}" dt="2026-08-04T04:07:04.612" v="300" actId="14100"/>
          <ac:spMkLst>
            <pc:docMk/>
            <pc:sldMk cId="0" sldId="265"/>
            <ac:spMk id="20" creationId="{00000000-0000-0000-0000-000000000000}"/>
          </ac:spMkLst>
        </pc:spChg>
        <pc:spChg chg="mod">
          <ac:chgData name="Brenda Ryan" userId="d2d4737d-bba3-4600-a59c-7a4747dffacc" providerId="ADAL" clId="{4E268009-E976-4F06-A8B2-9454AE4F4231}" dt="2026-08-04T04:06:50.975" v="299" actId="20577"/>
          <ac:spMkLst>
            <pc:docMk/>
            <pc:sldMk cId="0" sldId="265"/>
            <ac:spMk id="21" creationId="{00000000-0000-0000-0000-000000000000}"/>
          </ac:spMkLst>
        </pc:spChg>
        <pc:picChg chg="mod modCrop">
          <ac:chgData name="Brenda Ryan" userId="d2d4737d-bba3-4600-a59c-7a4747dffacc" providerId="ADAL" clId="{4E268009-E976-4F06-A8B2-9454AE4F4231}" dt="2026-08-24T18:20:05.497" v="1400" actId="14100"/>
          <ac:picMkLst>
            <pc:docMk/>
            <pc:sldMk cId="0" sldId="265"/>
            <ac:picMk id="2" creationId="{00000000-0000-0000-0000-000000000000}"/>
          </ac:picMkLst>
        </pc:picChg>
      </pc:sldChg>
      <pc:sldChg chg="addSp delSp modSp mod ord setBg modNotesTx">
        <pc:chgData name="Brenda Ryan" userId="d2d4737d-bba3-4600-a59c-7a4747dffacc" providerId="ADAL" clId="{4E268009-E976-4F06-A8B2-9454AE4F4231}" dt="2026-08-24T18:23:10.585" v="1409"/>
        <pc:sldMkLst>
          <pc:docMk/>
          <pc:sldMk cId="728691975" sldId="266"/>
        </pc:sldMkLst>
        <pc:picChg chg="add mod">
          <ac:chgData name="Brenda Ryan" userId="d2d4737d-bba3-4600-a59c-7a4747dffacc" providerId="ADAL" clId="{4E268009-E976-4F06-A8B2-9454AE4F4231}" dt="2026-08-24T18:16:17.563" v="1391" actId="1076"/>
          <ac:picMkLst>
            <pc:docMk/>
            <pc:sldMk cId="728691975" sldId="266"/>
            <ac:picMk id="7" creationId="{A214BB7E-1635-9189-C454-5FC18AE000B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26CE7F6B-DB6E-4C37-A64B-53903D2050D2}" type="datetimeFigureOut">
              <a:t>8/25/2026</a:t>
            </a:fld>
            <a:endParaRPr lang="en-GB"/>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7F871091-A0F1-49D1-BA8A-2CD330A34526}" type="slidenum">
              <a:t>‹#›</a:t>
            </a:fld>
            <a:endParaRPr lang="en-GB"/>
          </a:p>
        </p:txBody>
      </p:sp>
    </p:spTree>
    <p:extLst>
      <p:ext uri="{BB962C8B-B14F-4D97-AF65-F5344CB8AC3E}">
        <p14:creationId xmlns:p14="http://schemas.microsoft.com/office/powerpoint/2010/main" val="2660993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Good morning/afternoon. Today I am presenting our evaluation of Clinical Assessment Learning, or CAL, an online clinical logbook introduced to support recording of clinical experience, supervisor and mentor feedback and student reflection in authentic dental clinical settings – work-integrated learning </a:t>
            </a:r>
            <a:r>
              <a:rPr lang="en-US" dirty="0" err="1"/>
              <a:t>envornoments</a:t>
            </a:r>
            <a:r>
              <a:rPr lang="en-US" dirty="0"/>
              <a:t>.
Our central question was not simply whether users liked the platform. For work-integrated dental education, the more important question was whether a digital assessment tool can sit within real clinical workflows and sustain educationally meaningful use over time.
In the next quick 10mins I will briefly outline the implementation context, describe the survey evaluation, present student and mentor findings, and finish with implementation implications for digital assessment in dental education.
</a:t>
            </a:r>
          </a:p>
          <a:p>
            <a:endParaRPr lang="en-US" i="1"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Digital clinical logbooks are now common in dental education because they can capture clinical encounters, assessment data, feedback and reflective evidence in one place.
However, work-integrated learning creates particular implementation demands. </a:t>
            </a:r>
          </a:p>
          <a:p>
            <a:r>
              <a:rPr lang="en-US" dirty="0"/>
              <a:t>The learning environment is distributed, time pressured and shaped by real patient care. </a:t>
            </a:r>
          </a:p>
          <a:p>
            <a:r>
              <a:rPr lang="en-US" dirty="0"/>
              <a:t>Students and clinical mentors are often moving between patients, working on different devices, and balancing educational feedback with clinical responsibilities.</a:t>
            </a:r>
          </a:p>
          <a:p>
            <a:r>
              <a:rPr lang="en-US" dirty="0"/>
              <a:t>For our context, a postgraduate certificate program, educating dental and oral health therapists to expand their restorative skills across all ages of the population, primarily adults.
For that reason, our implementation premise was that CAL should be evaluated not just as a piece of software, but as an educational intervention located inside clinical workflow. </a:t>
            </a:r>
          </a:p>
          <a:p>
            <a:r>
              <a:rPr lang="en-US" dirty="0"/>
              <a:t>Therefore, our question was: “</a:t>
            </a:r>
            <a:r>
              <a:rPr lang="en-US" i="1" dirty="0"/>
              <a:t>does CAL help learners and mentors record, assess and reflect in ways that are compatible with the clinical day”</a:t>
            </a:r>
            <a:r>
              <a:rPr lang="en-US" dirty="0"/>
              <a:t>
</a:t>
            </a:r>
            <a:endParaRPr lang="en-US" i="1"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Our evaluation used a post-implementation cross-sectional survey at the conclusion of the program.
The survey asked students and clinical mentors to rate 11 statements about CAL(v1) using a five-point Likert scale from strongly disagree to strongly agree. </a:t>
            </a:r>
          </a:p>
          <a:p>
            <a:r>
              <a:rPr lang="en-US" dirty="0"/>
              <a:t>The items covered orientation, ease of use, formatting, prompts, feasibility, completion time, overall experience, feedback, rubrics, record keeping and reflection.
Because Likert responses are ordinal, we treated them descriptively. This presentation focuses on medians, response concentration and patterns of alignment between students and mentors, rather than over-interpreting small differences as inferential effects.
Two contextual questions asked how CAL was mostly completed — by device — and when it was mostly completed. </a:t>
            </a:r>
          </a:p>
          <a:p>
            <a:r>
              <a:rPr lang="en-US" dirty="0"/>
              <a:t>These items were important because workflow integration was a central part of the implementation question.
</a:t>
            </a:r>
            <a:endParaRPr lang="en-US" dirty="0">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37 completed responses from students and clinical mentors across 2 program cohorts in 2023 and 2024; </a:t>
            </a:r>
            <a:r>
              <a:rPr lang="en-US" dirty="0" err="1"/>
              <a:t>equalling</a:t>
            </a:r>
            <a:r>
              <a:rPr lang="en-US" dirty="0"/>
              <a:t> 25 students and 12 mentors.
The study context is important. CAL was implemented onsite, at the Dental Hospital University clinic and across varied work-integrated, private practice and public dental clinical settings, across Australia and New Zealand. </a:t>
            </a:r>
          </a:p>
          <a:p>
            <a:r>
              <a:rPr lang="en-US" dirty="0"/>
              <a:t>That makes the evaluation especially relevant for dental education programs where clinical learning happens outside a single university clinic and where local workflows differ.</a:t>
            </a:r>
          </a:p>
          <a:p>
            <a:r>
              <a:rPr lang="en-US" dirty="0"/>
              <a:t>
</a:t>
            </a:r>
            <a:r>
              <a:rPr lang="en-US" i="1" dirty="0"/>
              <a:t>- A key framing point for the audience is that we are not claiming population-level </a:t>
            </a:r>
            <a:r>
              <a:rPr lang="en-US" i="1" dirty="0" err="1"/>
              <a:t>generalisability</a:t>
            </a:r>
            <a:r>
              <a:rPr lang="en-US" i="1" dirty="0"/>
              <a:t>. Rather, the value is in understanding whether CAL was experienced as acceptable and educationally useful in authentic, distributed clinical practice.
</a:t>
            </a:r>
          </a:p>
          <a:p>
            <a:endParaRPr lang="en-US" i="1"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clearest quantitative finding is that CAL was experienced positively overall. Across the 11 items, median agreement scores were consistently in the positive range, between 4 and 5 on the five-point scale.
The evaluation data showed particularly strong positive responses for ease of use, orientation, look and feel, clear prompts, and record keeping. </a:t>
            </a:r>
          </a:p>
          <a:p>
            <a:r>
              <a:rPr lang="en-US" dirty="0"/>
              <a:t>This was important because these are the basic usability conditions required before a digital clinical logbook can achieve educational value.
The items showing some variability were not the technical interface items, but the educational process items: meaningful feedback and reflection. </a:t>
            </a:r>
          </a:p>
          <a:p>
            <a:r>
              <a:rPr lang="en-US" dirty="0"/>
              <a:t>That distinction mattered as it suggests the main implementation challenge is not resistance to digital assessment, but how the tool is embedded in the feedback and clinical reflection cycle.
</a:t>
            </a:r>
            <a:endParaRPr lang="en-US" dirty="0">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slide compares the proportion of student and mentor responses that were agree or strongly agree for each item in the evaluation data. </a:t>
            </a:r>
          </a:p>
          <a:p>
            <a:r>
              <a:rPr lang="en-US" dirty="0"/>
              <a:t>The overall pattern is one of role alignment. Students and mentors were generally moving in the same direction: positive ratings for usability, structure, feasibility and overall experience.
This is important because digital assessment platforms can fail if one user group sees value and another sees burden. Here, both groups appear to find CAL workable.
There are modest differences on some items, particularly around user-friendly record keeping, safe reflective space and feedback. </a:t>
            </a:r>
          </a:p>
          <a:p>
            <a:r>
              <a:rPr lang="en-US" dirty="0"/>
              <a:t>These are not unexpected because students and mentors interact with reflective and feedback functions differently. </a:t>
            </a:r>
          </a:p>
          <a:p>
            <a:r>
              <a:rPr lang="en-US" dirty="0"/>
              <a:t>For students, reflection is part of the learning record. For mentors, feedback is part of clinical assessment practice and must be actionable, timely and not overly burdensome.
</a:t>
            </a:r>
            <a:r>
              <a:rPr lang="en-US" i="1" dirty="0"/>
              <a:t>- The takeaway for implementation is that CAL appears to have a shared acceptability foundation across the two key roles. The next phase should focus less on persuading users to use CAL and more on </a:t>
            </a:r>
            <a:r>
              <a:rPr lang="en-US" i="1" dirty="0" err="1"/>
              <a:t>optimising</a:t>
            </a:r>
            <a:r>
              <a:rPr lang="en-US" i="1" dirty="0"/>
              <a:t> how specific feedback and reflective prompts function in the clinical day.</a:t>
            </a:r>
            <a:r>
              <a:rPr lang="en-US" dirty="0"/>
              <a:t>
</a:t>
            </a:r>
            <a:endParaRPr lang="en-US" dirty="0">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workflow items are particularly useful because they move the evaluation beyond sentiment about the platform. They show how CAL was actually being fitted into the clinical day.
Completion was distributed across desktop computers, laptops and mobile phones, with some iPad use. This confirms that flexible access is not a convenience feature; it is a core requirement for work-integrated clinical assessment.
Timing was also varied. Some respondents completed CAL after each patient or between patients, while others completed it at the end of the day, after hours at home. </a:t>
            </a:r>
          </a:p>
          <a:p>
            <a:r>
              <a:rPr lang="en-US" dirty="0"/>
              <a:t>This variation helped explain why some users perceived CAL as quick and straightforward, while others described issues such as repetition, burden, or the need for a back button and easier amendment.
Here we found that the implementation lesson is that usability cannot be separated from workflow. A platform may be easy to use in isolation, but still feel burdensome if the workflow expects completion at a clinically inconvenient time or if mentors receive too many prompts.
</a:t>
            </a:r>
            <a:endParaRPr lang="en-US" dirty="0">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open-text responses were highly actionable. Users repeatedly described CAL as easy, quick, accessible, well structured and straightforward. </a:t>
            </a:r>
          </a:p>
          <a:p>
            <a:r>
              <a:rPr lang="en-US" dirty="0"/>
              <a:t>These comments reinforce the quantitative pattern of high acceptability.
The improvement suggestions were even more informative. Several students wanted a visible tally of hours or procedures, so they could monitor progress without keeping a separate record. Others wanted back navigation to correct forgotten entries, durable access to PDF responses, or the ability to upload more clinical evidence such as before-and-after clinical images.
Reflection and feedback comments were especially important. Some respondents valued the reflective element, while others found the self-assessment section difficult or repetitive. </a:t>
            </a:r>
          </a:p>
          <a:p>
            <a:r>
              <a:rPr lang="en-US" dirty="0"/>
              <a:t>There were also comments about needing clearer examples for satisfactory or unsatisfactory performance, and clearer understanding of who mentor feedback was for.
</a:t>
            </a:r>
            <a:r>
              <a:rPr lang="en-US" i="1" dirty="0"/>
              <a:t>- These are not signs that users rejected CAL. They are signs of the next implementation task: refine the platform around clinical interruptions, user correction, visible progress, evidence capture and educationally specific feedback prompts.</a:t>
            </a:r>
            <a:r>
              <a:rPr lang="en-US" dirty="0"/>
              <a:t>
</a:t>
            </a:r>
            <a:endParaRPr lang="en-US" dirty="0">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Before moving to conclusions, it is important to frame the limitations clearly. This evaluation provides useful implementation evidence but was is not designed as a definitive effectiveness study.
First, the sample is small. 37 completed responses, and the role-coded raw files contain a small number of student and mentor responses. This means our analysis is intentionally descriptive and should avoid overstating small differences between groups.
Second, the design is post-implementation and cross-sectional. It captures user perceptions after implementation, but it does not show change over time, compare CAL with an alternative logbook, or establish causation.
Third, because the survey was voluntary and anonymous, there is potential response bias. Users with particularly positive or particularly difficult experiences may have been more motivated to respond.
Fourth, the context matters. The findings come from a postgraduate adult dental therapy work-integrated setting. The lessons are likely relevant to other distributed dental education programs, but transferability depends on local clinical workflows, assessment expectations and mentor roles.
Finally, the data focus on acceptability, perceived educational value and workflow integration. They do not directly measure learning outcomes, competence progression, feedback quality over time, or patient outcomes. The next phase, has these valuable areas for longitudinal follow-up.
So, the appropriate interpretation is that CAL appears acceptable and promising, and the findings identify specific design priorities for sustainable implementation.
</a:t>
            </a:r>
            <a:endParaRPr lang="en-US" dirty="0">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To conclude, CAL was highly acceptable to students and clinical mentors in a work-integrated dental education setting. The quantitative ratings were consistently positive, and the student and mentor patterns were broadly aligned.
The most important interpretation is that the platform itself was not the main barrier. Where variability appeared, it was mainly around feedback, reflection and workflow. That is exactly where digital assessment tools move from being usable software to being meaningful educational infrastructure.
The practical implications are clear. First, maintain the interface strengths: simple access, clear structure and quick completion. Second, strengthen the educational functions: make reflection prompts more specific, clarify mentor feedback expectations, and ensure feedback is visible and useful to the student. Third, design for the clinical day: include visible progress tracking, easy correction or back navigation, durable records, and flexible evidence upload.
The final message for dental education is that sustainable digital logbooks are not just assessment repositories. They are workflow-sensitive learning systems. If we design them with the realities of clinical placements in mind, they can support record keeping, feedback and reflection without becoming another administrative burden.
</a:t>
            </a:r>
            <a:endParaRPr lang="en-US" i="1"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F871091-A0F1-49D1-BA8A-2CD330A34526}" type="slidenum">
              <a:rPr lang="en-AU" smtClean="0"/>
              <a:t>11</a:t>
            </a:fld>
            <a:endParaRPr lang="en-AU"/>
          </a:p>
        </p:txBody>
      </p:sp>
    </p:spTree>
    <p:extLst>
      <p:ext uri="{BB962C8B-B14F-4D97-AF65-F5344CB8AC3E}">
        <p14:creationId xmlns:p14="http://schemas.microsoft.com/office/powerpoint/2010/main" val="3672000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AYOUT">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411480" y="6510528"/>
            <a:ext cx="11365992" cy="0"/>
          </a:xfrm>
          <a:prstGeom prst="line">
            <a:avLst/>
          </a:prstGeom>
          <a:noFill/>
          <a:ln w="8890">
            <a:solidFill>
              <a:srgbClr val="D9E2EC"/>
            </a:solidFill>
            <a:prstDash val="solid"/>
          </a:ln>
        </p:spPr>
        <p:txBody>
          <a:bodyPr/>
          <a:lstStyle/>
          <a:p>
            <a:endParaRPr lang="en-AU"/>
          </a:p>
        </p:txBody>
      </p:sp>
      <p:sp>
        <p:nvSpPr>
          <p:cNvPr id="3" name="Text 1"/>
          <p:cNvSpPr/>
          <p:nvPr/>
        </p:nvSpPr>
        <p:spPr>
          <a:xfrm>
            <a:off x="502920" y="6574536"/>
            <a:ext cx="7589520" cy="164592"/>
          </a:xfrm>
          <a:prstGeom prst="rect">
            <a:avLst/>
          </a:prstGeom>
          <a:noFill/>
          <a:ln/>
        </p:spPr>
        <p:txBody>
          <a:bodyPr wrap="square" rtlCol="0" anchor="ctr"/>
          <a:lstStyle/>
          <a:p>
            <a:pPr marL="0" indent="0">
              <a:buNone/>
            </a:pPr>
            <a:r>
              <a:rPr lang="en-US" sz="650" dirty="0">
                <a:solidFill>
                  <a:srgbClr val="64748B"/>
                </a:solidFill>
                <a:latin typeface="Aptos" pitchFamily="34" charset="0"/>
                <a:ea typeface="Aptos" pitchFamily="34" charset="-122"/>
                <a:cs typeface="Aptos" pitchFamily="34" charset="-120"/>
              </a:rPr>
              <a:t>Clinical Assessment Learning (CAL) | Work-integrated dental education</a:t>
            </a:r>
            <a:endParaRPr lang="en-US" sz="650" dirty="0"/>
          </a:p>
        </p:txBody>
      </p:sp>
      <p:sp>
        <p:nvSpPr>
          <p:cNvPr id="25"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D4D"/>
        </a:solidFill>
        <a:effectLst/>
      </p:bgPr>
    </p:bg>
    <p:spTree>
      <p:nvGrpSpPr>
        <p:cNvPr id="1" name=""/>
        <p:cNvGrpSpPr/>
        <p:nvPr/>
      </p:nvGrpSpPr>
      <p:grpSpPr>
        <a:xfrm>
          <a:off x="0" y="0"/>
          <a:ext cx="0" cy="0"/>
          <a:chOff x="0" y="0"/>
          <a:chExt cx="0" cy="0"/>
        </a:xfrm>
      </p:grpSpPr>
      <p:pic>
        <p:nvPicPr>
          <p:cNvPr id="2" name="Image 0" descr="/mnt/data/bdefb40ba7.png"/>
          <p:cNvPicPr>
            <a:picLocks noChangeAspect="1"/>
          </p:cNvPicPr>
          <p:nvPr/>
        </p:nvPicPr>
        <p:blipFill>
          <a:blip r:embed="rId3"/>
          <a:stretch>
            <a:fillRect/>
          </a:stretch>
        </p:blipFill>
        <p:spPr>
          <a:xfrm>
            <a:off x="3300919" y="0"/>
            <a:ext cx="8866262" cy="6858000"/>
          </a:xfrm>
          <a:prstGeom prst="rect">
            <a:avLst/>
          </a:prstGeom>
        </p:spPr>
      </p:pic>
      <p:sp>
        <p:nvSpPr>
          <p:cNvPr id="3" name="Shape 0"/>
          <p:cNvSpPr/>
          <p:nvPr/>
        </p:nvSpPr>
        <p:spPr>
          <a:xfrm>
            <a:off x="0" y="0"/>
            <a:ext cx="6492240" cy="6858000"/>
          </a:xfrm>
          <a:prstGeom prst="rect">
            <a:avLst/>
          </a:prstGeom>
          <a:solidFill>
            <a:srgbClr val="0B2D4D">
              <a:alpha val="97000"/>
            </a:srgbClr>
          </a:solidFill>
          <a:ln w="12700">
            <a:solidFill>
              <a:srgbClr val="0B2D4D"/>
            </a:solidFill>
            <a:prstDash val="solid"/>
          </a:ln>
        </p:spPr>
        <p:txBody>
          <a:bodyPr/>
          <a:lstStyle/>
          <a:p>
            <a:endParaRPr lang="en-AU"/>
          </a:p>
        </p:txBody>
      </p:sp>
      <p:sp>
        <p:nvSpPr>
          <p:cNvPr id="4" name="Shape 1"/>
          <p:cNvSpPr/>
          <p:nvPr/>
        </p:nvSpPr>
        <p:spPr>
          <a:xfrm>
            <a:off x="5806440" y="0"/>
            <a:ext cx="1143000" cy="6858000"/>
          </a:xfrm>
          <a:prstGeom prst="rect">
            <a:avLst/>
          </a:prstGeom>
          <a:solidFill>
            <a:srgbClr val="0B2D4D">
              <a:alpha val="65000"/>
            </a:srgbClr>
          </a:solidFill>
          <a:ln w="12700">
            <a:solidFill>
              <a:srgbClr val="0B2D4D">
                <a:alpha val="0"/>
              </a:srgbClr>
            </a:solidFill>
            <a:prstDash val="solid"/>
          </a:ln>
        </p:spPr>
        <p:txBody>
          <a:bodyPr/>
          <a:lstStyle/>
          <a:p>
            <a:endParaRPr lang="en-AU"/>
          </a:p>
        </p:txBody>
      </p:sp>
      <p:sp>
        <p:nvSpPr>
          <p:cNvPr id="5" name="Text 2"/>
          <p:cNvSpPr/>
          <p:nvPr/>
        </p:nvSpPr>
        <p:spPr>
          <a:xfrm>
            <a:off x="649514" y="1360569"/>
            <a:ext cx="4892040" cy="1234440"/>
          </a:xfrm>
          <a:prstGeom prst="rect">
            <a:avLst/>
          </a:prstGeom>
          <a:noFill/>
          <a:ln/>
        </p:spPr>
        <p:txBody>
          <a:bodyPr wrap="square" lIns="0" tIns="0" rIns="0" bIns="0" rtlCol="0" anchor="ctr">
            <a:noAutofit/>
          </a:bodyPr>
          <a:lstStyle/>
          <a:p>
            <a:pPr marL="0" indent="0">
              <a:buNone/>
            </a:pPr>
            <a:r>
              <a:rPr lang="en-US" sz="3200" b="1" dirty="0">
                <a:solidFill>
                  <a:srgbClr val="FFFFFF"/>
                </a:solidFill>
                <a:latin typeface="Aptos Display"/>
                <a:ea typeface="Aptos Display" pitchFamily="34" charset="-122"/>
                <a:cs typeface="Aptos Display" pitchFamily="34" charset="-120"/>
              </a:rPr>
              <a:t>Evaluating an Online Clinical Logbook in Work-Integrated Dental Education</a:t>
            </a:r>
            <a:endParaRPr lang="en-US" sz="3200" dirty="0">
              <a:latin typeface="Aptos Display"/>
            </a:endParaRPr>
          </a:p>
        </p:txBody>
      </p:sp>
      <p:sp>
        <p:nvSpPr>
          <p:cNvPr id="6" name="Text 3"/>
          <p:cNvSpPr/>
          <p:nvPr/>
        </p:nvSpPr>
        <p:spPr>
          <a:xfrm>
            <a:off x="649514" y="2722009"/>
            <a:ext cx="5029200" cy="1339628"/>
          </a:xfrm>
          <a:prstGeom prst="rect">
            <a:avLst/>
          </a:prstGeom>
          <a:noFill/>
          <a:ln/>
        </p:spPr>
        <p:txBody>
          <a:bodyPr wrap="square" lIns="0" tIns="0" rIns="0" bIns="0" rtlCol="0" anchor="ctr"/>
          <a:lstStyle/>
          <a:p>
            <a:pPr marL="0" indent="0">
              <a:buNone/>
            </a:pPr>
            <a:r>
              <a:rPr lang="en-US" sz="2400" dirty="0">
                <a:solidFill>
                  <a:srgbClr val="D7E9F1"/>
                </a:solidFill>
                <a:latin typeface="Aptos"/>
                <a:ea typeface="Aptos" pitchFamily="34" charset="-122"/>
                <a:cs typeface="Aptos" pitchFamily="34" charset="-120"/>
              </a:rPr>
              <a:t>Student and clinical mentor perspectives on a Clinical Assessment Learning (CAL) platform</a:t>
            </a:r>
            <a:endParaRPr lang="en-US" sz="2400" dirty="0">
              <a:latin typeface="Aptos"/>
            </a:endParaRPr>
          </a:p>
        </p:txBody>
      </p:sp>
      <p:sp>
        <p:nvSpPr>
          <p:cNvPr id="7" name="Shape 4"/>
          <p:cNvSpPr/>
          <p:nvPr/>
        </p:nvSpPr>
        <p:spPr>
          <a:xfrm>
            <a:off x="656771" y="5125575"/>
            <a:ext cx="5082548" cy="835297"/>
          </a:xfrm>
          <a:prstGeom prst="roundRect">
            <a:avLst>
              <a:gd name="adj" fmla="val 22857"/>
            </a:avLst>
          </a:prstGeom>
          <a:solidFill>
            <a:srgbClr val="1F9D8A"/>
          </a:solidFill>
          <a:ln w="12700">
            <a:solidFill>
              <a:srgbClr val="1F9D8A"/>
            </a:solidFill>
            <a:prstDash val="solid"/>
          </a:ln>
          <a:effectLst>
            <a:outerShdw blurRad="15240" dist="7620" dir="2700000" algn="bl" rotWithShape="0">
              <a:srgbClr val="000000">
                <a:alpha val="10000"/>
              </a:srgbClr>
            </a:outerShdw>
          </a:effectLst>
        </p:spPr>
        <p:txBody>
          <a:bodyPr/>
          <a:lstStyle/>
          <a:p>
            <a:endParaRPr lang="en-AU"/>
          </a:p>
        </p:txBody>
      </p:sp>
      <p:sp>
        <p:nvSpPr>
          <p:cNvPr id="9" name="Text 6"/>
          <p:cNvSpPr/>
          <p:nvPr/>
        </p:nvSpPr>
        <p:spPr>
          <a:xfrm>
            <a:off x="791174" y="5285232"/>
            <a:ext cx="4754880" cy="548640"/>
          </a:xfrm>
          <a:prstGeom prst="rect">
            <a:avLst/>
          </a:prstGeom>
          <a:noFill/>
          <a:ln/>
        </p:spPr>
        <p:txBody>
          <a:bodyPr wrap="square" lIns="0" tIns="0" rIns="0" bIns="0" rtlCol="0" anchor="ctr"/>
          <a:lstStyle/>
          <a:p>
            <a:r>
              <a:rPr lang="en-US" sz="1600" dirty="0">
                <a:solidFill>
                  <a:srgbClr val="EAF2F8"/>
                </a:solidFill>
                <a:latin typeface="Aptos"/>
                <a:ea typeface="Aptos" pitchFamily="34" charset="-122"/>
                <a:cs typeface="Aptos" pitchFamily="34" charset="-120"/>
              </a:rPr>
              <a:t> Julie </a:t>
            </a:r>
            <a:r>
              <a:rPr lang="en-US" sz="1600" dirty="0" err="1">
                <a:solidFill>
                  <a:srgbClr val="EAF2F8"/>
                </a:solidFill>
                <a:latin typeface="Aptos"/>
                <a:ea typeface="Aptos" pitchFamily="34" charset="-122"/>
                <a:cs typeface="Aptos" pitchFamily="34" charset="-120"/>
              </a:rPr>
              <a:t>Satur</a:t>
            </a:r>
            <a:r>
              <a:rPr lang="en-US" sz="1600" dirty="0">
                <a:solidFill>
                  <a:srgbClr val="EAF2F8"/>
                </a:solidFill>
                <a:latin typeface="Aptos"/>
                <a:ea typeface="Aptos" pitchFamily="34" charset="-122"/>
                <a:cs typeface="Aptos" pitchFamily="34" charset="-120"/>
              </a:rPr>
              <a:t>, Brenda Ryan, Matt White</a:t>
            </a:r>
            <a:endParaRPr lang="en-US" sz="1600" dirty="0">
              <a:latin typeface="Aptos"/>
            </a:endParaRPr>
          </a:p>
          <a:p>
            <a:pPr marL="0" indent="0">
              <a:buNone/>
            </a:pPr>
            <a:r>
              <a:rPr lang="en-US" sz="1600" dirty="0">
                <a:solidFill>
                  <a:srgbClr val="EAF2F8"/>
                </a:solidFill>
                <a:latin typeface="Aptos"/>
                <a:ea typeface="Aptos" pitchFamily="34" charset="-122"/>
                <a:cs typeface="Aptos" pitchFamily="34" charset="-120"/>
              </a:rPr>
              <a:t>Melbourne Dental School, The University of Melbourne</a:t>
            </a:r>
            <a:endParaRPr lang="en-US" sz="1600" dirty="0">
              <a:latin typeface="Aptos"/>
            </a:endParaRPr>
          </a:p>
        </p:txBody>
      </p:sp>
      <p:sp>
        <p:nvSpPr>
          <p:cNvPr id="25"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1</a:t>
            </a:fld>
            <a:endParaRPr lang="en-US"/>
          </a:p>
        </p:txBody>
      </p:sp>
      <p:pic>
        <p:nvPicPr>
          <p:cNvPr id="10" name="Picture 9" descr="SOE-BL_Titlepage">
            <a:extLst>
              <a:ext uri="{FF2B5EF4-FFF2-40B4-BE49-F238E27FC236}">
                <a16:creationId xmlns:a16="http://schemas.microsoft.com/office/drawing/2014/main" id="{0951B9B6-BE76-7FEE-917D-24DE98E35B04}"/>
              </a:ext>
            </a:extLst>
          </p:cNvPr>
          <p:cNvPicPr>
            <a:picLocks noChangeAspect="1"/>
          </p:cNvPicPr>
          <p:nvPr/>
        </p:nvPicPr>
        <p:blipFill>
          <a:blip r:embed="rId4">
            <a:extLst>
              <a:ext uri="{28A0092B-C50C-407E-A947-70E740481C1C}">
                <a14:useLocalDpi xmlns:a14="http://schemas.microsoft.com/office/drawing/2010/main" val="0"/>
              </a:ext>
            </a:extLst>
          </a:blip>
          <a:srcRect l="66162" t="7093" r="2778" b="72252"/>
          <a:stretch>
            <a:fillRect/>
          </a:stretch>
        </p:blipFill>
        <p:spPr bwMode="auto">
          <a:xfrm>
            <a:off x="5140691" y="77854"/>
            <a:ext cx="1580149" cy="142299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16128" y="329184"/>
            <a:ext cx="6217920" cy="502920"/>
          </a:xfrm>
          <a:prstGeom prst="rect">
            <a:avLst/>
          </a:prstGeom>
          <a:noFill/>
          <a:ln/>
        </p:spPr>
        <p:txBody>
          <a:bodyPr wrap="square" lIns="0" tIns="0" rIns="0" bIns="0" rtlCol="0" anchor="ctr"/>
          <a:lstStyle/>
          <a:p>
            <a:pPr marL="0" indent="0">
              <a:buNone/>
            </a:pPr>
            <a:r>
              <a:rPr lang="en-US" sz="2800" b="1" dirty="0">
                <a:solidFill>
                  <a:srgbClr val="0B2D4D"/>
                </a:solidFill>
                <a:latin typeface="Aptos Display"/>
                <a:ea typeface="Aptos Display" pitchFamily="34" charset="-122"/>
                <a:cs typeface="Aptos Display" pitchFamily="34" charset="-120"/>
              </a:rPr>
              <a:t>The implementation problem</a:t>
            </a:r>
            <a:endParaRPr lang="en-US" sz="2800" dirty="0">
              <a:latin typeface="Aptos Display"/>
            </a:endParaRPr>
          </a:p>
        </p:txBody>
      </p:sp>
      <p:sp>
        <p:nvSpPr>
          <p:cNvPr id="3" name="Text 1"/>
          <p:cNvSpPr/>
          <p:nvPr/>
        </p:nvSpPr>
        <p:spPr>
          <a:xfrm>
            <a:off x="512645" y="833991"/>
            <a:ext cx="10578011" cy="719182"/>
          </a:xfrm>
          <a:prstGeom prst="rect">
            <a:avLst/>
          </a:prstGeom>
          <a:noFill/>
          <a:ln/>
        </p:spPr>
        <p:txBody>
          <a:bodyPr wrap="square" lIns="0" tIns="0" rIns="0" bIns="0" rtlCol="0" anchor="ctr"/>
          <a:lstStyle/>
          <a:p>
            <a:r>
              <a:rPr lang="en-US" sz="2400" dirty="0">
                <a:solidFill>
                  <a:srgbClr val="64748B"/>
                </a:solidFill>
                <a:latin typeface="Aptos"/>
                <a:ea typeface="Aptos" pitchFamily="34" charset="-122"/>
                <a:cs typeface="Aptos" pitchFamily="34" charset="-120"/>
              </a:rPr>
              <a:t>Digital logbooks need to work where clinical learning </a:t>
            </a:r>
            <a:r>
              <a:rPr lang="en-US" sz="2400" i="1" u="sng" dirty="0">
                <a:solidFill>
                  <a:srgbClr val="64748B"/>
                </a:solidFill>
                <a:latin typeface="Aptos"/>
                <a:ea typeface="Aptos" pitchFamily="34" charset="-122"/>
                <a:cs typeface="Aptos" pitchFamily="34" charset="-120"/>
              </a:rPr>
              <a:t>actually takes place</a:t>
            </a:r>
            <a:endParaRPr lang="en-US" sz="2400" i="1" u="sng" dirty="0">
              <a:solidFill>
                <a:srgbClr val="64748B"/>
              </a:solidFill>
              <a:latin typeface="Aptos"/>
            </a:endParaRPr>
          </a:p>
        </p:txBody>
      </p:sp>
      <p:sp>
        <p:nvSpPr>
          <p:cNvPr id="5" name="Shape 2"/>
          <p:cNvSpPr/>
          <p:nvPr/>
        </p:nvSpPr>
        <p:spPr>
          <a:xfrm>
            <a:off x="669108" y="1986280"/>
            <a:ext cx="3108960" cy="2469605"/>
          </a:xfrm>
          <a:prstGeom prst="roundRect">
            <a:avLst>
              <a:gd name="adj" fmla="val 3902"/>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6" name="Shape 3"/>
          <p:cNvSpPr/>
          <p:nvPr/>
        </p:nvSpPr>
        <p:spPr>
          <a:xfrm>
            <a:off x="632822" y="1986280"/>
            <a:ext cx="73152" cy="1874520"/>
          </a:xfrm>
          <a:prstGeom prst="rect">
            <a:avLst/>
          </a:prstGeom>
          <a:solidFill>
            <a:srgbClr val="1E6A8A"/>
          </a:solidFill>
          <a:ln w="12700">
            <a:solidFill>
              <a:srgbClr val="1E6A8A"/>
            </a:solidFill>
            <a:prstDash val="solid"/>
          </a:ln>
        </p:spPr>
        <p:txBody>
          <a:bodyPr/>
          <a:lstStyle/>
          <a:p>
            <a:endParaRPr lang="en-AU"/>
          </a:p>
        </p:txBody>
      </p:sp>
      <p:sp>
        <p:nvSpPr>
          <p:cNvPr id="7" name="Text 4"/>
          <p:cNvSpPr/>
          <p:nvPr/>
        </p:nvSpPr>
        <p:spPr>
          <a:xfrm>
            <a:off x="1124277" y="2172644"/>
            <a:ext cx="1874520" cy="237744"/>
          </a:xfrm>
          <a:prstGeom prst="rect">
            <a:avLst/>
          </a:prstGeom>
          <a:noFill/>
          <a:ln/>
        </p:spPr>
        <p:txBody>
          <a:bodyPr wrap="square" lIns="0" tIns="0" rIns="0" bIns="0" rtlCol="0" anchor="ctr"/>
          <a:lstStyle/>
          <a:p>
            <a:pPr marL="0" indent="0">
              <a:buNone/>
            </a:pPr>
            <a:r>
              <a:rPr lang="en-US" b="1" dirty="0">
                <a:solidFill>
                  <a:srgbClr val="0B2D4D"/>
                </a:solidFill>
                <a:latin typeface="Aptos Display"/>
                <a:ea typeface="Aptos Display" pitchFamily="34" charset="-122"/>
                <a:cs typeface="Aptos Display" pitchFamily="34" charset="-120"/>
              </a:rPr>
              <a:t>Clinical care</a:t>
            </a:r>
            <a:endParaRPr lang="en-US">
              <a:latin typeface="Aptos Display"/>
            </a:endParaRPr>
          </a:p>
        </p:txBody>
      </p:sp>
      <p:sp>
        <p:nvSpPr>
          <p:cNvPr id="8" name="Text 5"/>
          <p:cNvSpPr/>
          <p:nvPr/>
        </p:nvSpPr>
        <p:spPr>
          <a:xfrm>
            <a:off x="1124277" y="2538404"/>
            <a:ext cx="2383824" cy="1188720"/>
          </a:xfrm>
          <a:prstGeom prst="rect">
            <a:avLst/>
          </a:prstGeom>
          <a:noFill/>
          <a:ln/>
        </p:spPr>
        <p:txBody>
          <a:bodyPr wrap="square" lIns="254" tIns="254" rIns="254" bIns="254" rtlCol="0" anchor="ctr">
            <a:noAutofit/>
          </a:bodyPr>
          <a:lstStyle/>
          <a:p>
            <a:pPr marL="0" indent="0">
              <a:buNone/>
            </a:pPr>
            <a:r>
              <a:rPr lang="en-US" sz="1600" dirty="0">
                <a:solidFill>
                  <a:srgbClr val="111827"/>
                </a:solidFill>
                <a:latin typeface="Aptos"/>
                <a:ea typeface="Aptos" pitchFamily="34" charset="-122"/>
                <a:cs typeface="Aptos" pitchFamily="34" charset="-120"/>
              </a:rPr>
              <a:t>Documentation must not disrupt patient care, appointment flow or local clinic routines.</a:t>
            </a:r>
            <a:endParaRPr lang="en-US" sz="1600" dirty="0">
              <a:latin typeface="Aptos"/>
            </a:endParaRPr>
          </a:p>
        </p:txBody>
      </p:sp>
      <p:sp>
        <p:nvSpPr>
          <p:cNvPr id="9" name="Shape 6"/>
          <p:cNvSpPr/>
          <p:nvPr/>
        </p:nvSpPr>
        <p:spPr>
          <a:xfrm>
            <a:off x="4362268" y="1986280"/>
            <a:ext cx="3021873" cy="2469605"/>
          </a:xfrm>
          <a:prstGeom prst="roundRect">
            <a:avLst>
              <a:gd name="adj" fmla="val 3902"/>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10" name="Shape 7"/>
          <p:cNvSpPr/>
          <p:nvPr/>
        </p:nvSpPr>
        <p:spPr>
          <a:xfrm>
            <a:off x="4318725" y="1986280"/>
            <a:ext cx="73152" cy="1874520"/>
          </a:xfrm>
          <a:prstGeom prst="rect">
            <a:avLst/>
          </a:prstGeom>
          <a:solidFill>
            <a:srgbClr val="1F9D8A"/>
          </a:solidFill>
          <a:ln w="12700">
            <a:solidFill>
              <a:srgbClr val="1F9D8A"/>
            </a:solidFill>
            <a:prstDash val="solid"/>
          </a:ln>
        </p:spPr>
        <p:txBody>
          <a:bodyPr/>
          <a:lstStyle/>
          <a:p>
            <a:endParaRPr lang="en-AU"/>
          </a:p>
        </p:txBody>
      </p:sp>
      <p:sp>
        <p:nvSpPr>
          <p:cNvPr id="11" name="Text 8"/>
          <p:cNvSpPr/>
          <p:nvPr/>
        </p:nvSpPr>
        <p:spPr>
          <a:xfrm>
            <a:off x="4744866" y="2172644"/>
            <a:ext cx="1874520" cy="237744"/>
          </a:xfrm>
          <a:prstGeom prst="rect">
            <a:avLst/>
          </a:prstGeom>
          <a:noFill/>
          <a:ln/>
        </p:spPr>
        <p:txBody>
          <a:bodyPr wrap="square" lIns="0" tIns="0" rIns="0" bIns="0" rtlCol="0" anchor="ctr"/>
          <a:lstStyle/>
          <a:p>
            <a:pPr marL="0" indent="0">
              <a:buNone/>
            </a:pPr>
            <a:r>
              <a:rPr lang="en-US" b="1" dirty="0">
                <a:solidFill>
                  <a:srgbClr val="0B2D4D"/>
                </a:solidFill>
                <a:latin typeface="Aptos Display"/>
                <a:ea typeface="Aptos Display" pitchFamily="34" charset="-122"/>
                <a:cs typeface="Aptos Display" pitchFamily="34" charset="-120"/>
              </a:rPr>
              <a:t>Feedback</a:t>
            </a:r>
            <a:endParaRPr lang="en-US" dirty="0">
              <a:latin typeface="Aptos Display"/>
            </a:endParaRPr>
          </a:p>
        </p:txBody>
      </p:sp>
      <p:sp>
        <p:nvSpPr>
          <p:cNvPr id="12" name="Text 9"/>
          <p:cNvSpPr/>
          <p:nvPr/>
        </p:nvSpPr>
        <p:spPr>
          <a:xfrm>
            <a:off x="4744865" y="2669032"/>
            <a:ext cx="2420111" cy="1188720"/>
          </a:xfrm>
          <a:prstGeom prst="rect">
            <a:avLst/>
          </a:prstGeom>
          <a:noFill/>
          <a:ln/>
        </p:spPr>
        <p:txBody>
          <a:bodyPr wrap="square" lIns="254" tIns="254" rIns="254" bIns="254" rtlCol="0" anchor="ctr">
            <a:noAutofit/>
          </a:bodyPr>
          <a:lstStyle/>
          <a:p>
            <a:pPr marL="0" indent="0">
              <a:buNone/>
            </a:pPr>
            <a:r>
              <a:rPr lang="en-US" sz="1600" dirty="0">
                <a:solidFill>
                  <a:srgbClr val="111827"/>
                </a:solidFill>
                <a:latin typeface="Aptos"/>
                <a:ea typeface="Aptos" pitchFamily="34" charset="-122"/>
                <a:cs typeface="Aptos" pitchFamily="34" charset="-120"/>
              </a:rPr>
              <a:t>Assessment should support timely mentor feedback and student learning, not become a compliance exercise.</a:t>
            </a:r>
            <a:endParaRPr lang="en-US" sz="1600" dirty="0">
              <a:latin typeface="Aptos"/>
            </a:endParaRPr>
          </a:p>
        </p:txBody>
      </p:sp>
      <p:sp>
        <p:nvSpPr>
          <p:cNvPr id="13" name="Shape 10"/>
          <p:cNvSpPr/>
          <p:nvPr/>
        </p:nvSpPr>
        <p:spPr>
          <a:xfrm>
            <a:off x="8033656" y="1986280"/>
            <a:ext cx="3035662" cy="2469605"/>
          </a:xfrm>
          <a:prstGeom prst="roundRect">
            <a:avLst>
              <a:gd name="adj" fmla="val 3902"/>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14" name="Shape 11"/>
          <p:cNvSpPr/>
          <p:nvPr/>
        </p:nvSpPr>
        <p:spPr>
          <a:xfrm>
            <a:off x="8004627" y="1986280"/>
            <a:ext cx="73152" cy="1874520"/>
          </a:xfrm>
          <a:prstGeom prst="rect">
            <a:avLst/>
          </a:prstGeom>
          <a:solidFill>
            <a:srgbClr val="F37052"/>
          </a:solidFill>
          <a:ln w="12700">
            <a:solidFill>
              <a:srgbClr val="F37052"/>
            </a:solidFill>
            <a:prstDash val="solid"/>
          </a:ln>
        </p:spPr>
        <p:txBody>
          <a:bodyPr/>
          <a:lstStyle/>
          <a:p>
            <a:endParaRPr lang="en-AU"/>
          </a:p>
        </p:txBody>
      </p:sp>
      <p:sp>
        <p:nvSpPr>
          <p:cNvPr id="15" name="Text 12"/>
          <p:cNvSpPr/>
          <p:nvPr/>
        </p:nvSpPr>
        <p:spPr>
          <a:xfrm>
            <a:off x="8329168" y="2172644"/>
            <a:ext cx="1554480" cy="237744"/>
          </a:xfrm>
          <a:prstGeom prst="rect">
            <a:avLst/>
          </a:prstGeom>
          <a:noFill/>
          <a:ln/>
        </p:spPr>
        <p:txBody>
          <a:bodyPr wrap="square" lIns="0" tIns="0" rIns="0" bIns="0" rtlCol="0" anchor="ctr"/>
          <a:lstStyle/>
          <a:p>
            <a:pPr marL="0" indent="0">
              <a:buNone/>
            </a:pPr>
            <a:r>
              <a:rPr lang="en-US" b="1" dirty="0">
                <a:solidFill>
                  <a:srgbClr val="0B2D4D"/>
                </a:solidFill>
                <a:latin typeface="Aptos Display"/>
                <a:ea typeface="Aptos Display" pitchFamily="34" charset="-122"/>
                <a:cs typeface="Aptos Display" pitchFamily="34" charset="-120"/>
              </a:rPr>
              <a:t>Reflection</a:t>
            </a:r>
            <a:endParaRPr lang="en-US" dirty="0">
              <a:latin typeface="Aptos Display"/>
            </a:endParaRPr>
          </a:p>
        </p:txBody>
      </p:sp>
      <p:sp>
        <p:nvSpPr>
          <p:cNvPr id="16" name="Text 13"/>
          <p:cNvSpPr/>
          <p:nvPr/>
        </p:nvSpPr>
        <p:spPr>
          <a:xfrm>
            <a:off x="8329168" y="2669031"/>
            <a:ext cx="2484700" cy="1188720"/>
          </a:xfrm>
          <a:prstGeom prst="rect">
            <a:avLst/>
          </a:prstGeom>
          <a:noFill/>
          <a:ln/>
        </p:spPr>
        <p:txBody>
          <a:bodyPr wrap="square" lIns="254" tIns="254" rIns="254" bIns="254" rtlCol="0" anchor="ctr">
            <a:noAutofit/>
          </a:bodyPr>
          <a:lstStyle/>
          <a:p>
            <a:pPr marL="0" indent="0">
              <a:buNone/>
            </a:pPr>
            <a:r>
              <a:rPr lang="en-US" sz="1600" dirty="0">
                <a:solidFill>
                  <a:srgbClr val="111827"/>
                </a:solidFill>
                <a:latin typeface="Aptos"/>
                <a:ea typeface="Aptos" pitchFamily="34" charset="-122"/>
                <a:cs typeface="Aptos" pitchFamily="34" charset="-120"/>
              </a:rPr>
              <a:t>Reflection must be feasible, purposeful and clearly connected to performance development.</a:t>
            </a:r>
            <a:endParaRPr lang="en-US" sz="1600" dirty="0">
              <a:latin typeface="Aptos"/>
            </a:endParaRPr>
          </a:p>
        </p:txBody>
      </p:sp>
      <p:sp>
        <p:nvSpPr>
          <p:cNvPr id="17" name="Shape 14"/>
          <p:cNvSpPr/>
          <p:nvPr/>
        </p:nvSpPr>
        <p:spPr>
          <a:xfrm>
            <a:off x="510032" y="4681582"/>
            <a:ext cx="10776856" cy="1143000"/>
          </a:xfrm>
          <a:prstGeom prst="roundRect">
            <a:avLst>
              <a:gd name="adj" fmla="val 8800"/>
            </a:avLst>
          </a:prstGeom>
          <a:solidFill>
            <a:srgbClr val="E6F2F7"/>
          </a:solidFill>
          <a:ln w="12700">
            <a:solidFill>
              <a:srgbClr val="C6E0EA"/>
            </a:solidFill>
            <a:prstDash val="solid"/>
          </a:ln>
        </p:spPr>
        <p:txBody>
          <a:bodyPr/>
          <a:lstStyle/>
          <a:p>
            <a:endParaRPr lang="en-AU"/>
          </a:p>
        </p:txBody>
      </p:sp>
      <p:sp>
        <p:nvSpPr>
          <p:cNvPr id="18" name="Text 15"/>
          <p:cNvSpPr/>
          <p:nvPr/>
        </p:nvSpPr>
        <p:spPr>
          <a:xfrm>
            <a:off x="633549" y="4826581"/>
            <a:ext cx="2489199" cy="179397"/>
          </a:xfrm>
          <a:prstGeom prst="rect">
            <a:avLst/>
          </a:prstGeom>
          <a:noFill/>
          <a:ln/>
        </p:spPr>
        <p:txBody>
          <a:bodyPr wrap="square" lIns="0" tIns="0" rIns="0" bIns="0" rtlCol="0" anchor="ctr"/>
          <a:lstStyle/>
          <a:p>
            <a:pPr marL="0" indent="0">
              <a:buNone/>
            </a:pPr>
            <a:r>
              <a:rPr lang="en-US" b="1" dirty="0">
                <a:solidFill>
                  <a:srgbClr val="0B2D4D"/>
                </a:solidFill>
                <a:latin typeface="Aptos Display"/>
                <a:ea typeface="Aptos Display" pitchFamily="34" charset="-122"/>
                <a:cs typeface="Aptos Display" pitchFamily="34" charset="-120"/>
              </a:rPr>
              <a:t>Implementation premise</a:t>
            </a:r>
            <a:endParaRPr lang="en-US" dirty="0">
              <a:latin typeface="Aptos Display"/>
            </a:endParaRPr>
          </a:p>
        </p:txBody>
      </p:sp>
      <p:sp>
        <p:nvSpPr>
          <p:cNvPr id="19" name="Text 16"/>
          <p:cNvSpPr/>
          <p:nvPr/>
        </p:nvSpPr>
        <p:spPr>
          <a:xfrm>
            <a:off x="655320" y="5204678"/>
            <a:ext cx="10432868" cy="412496"/>
          </a:xfrm>
          <a:prstGeom prst="rect">
            <a:avLst/>
          </a:prstGeom>
          <a:noFill/>
          <a:ln/>
        </p:spPr>
        <p:txBody>
          <a:bodyPr wrap="square" lIns="0" tIns="0" rIns="0" bIns="0" rtlCol="0" anchor="ctr"/>
          <a:lstStyle/>
          <a:p>
            <a:pPr marL="0" indent="0">
              <a:buNone/>
            </a:pPr>
            <a:r>
              <a:rPr lang="en-US" sz="1600" dirty="0">
                <a:solidFill>
                  <a:srgbClr val="111827"/>
                </a:solidFill>
                <a:latin typeface="Aptos"/>
                <a:ea typeface="Aptos" pitchFamily="34" charset="-122"/>
                <a:cs typeface="Aptos" pitchFamily="34" charset="-120"/>
              </a:rPr>
              <a:t>Acceptability is necessary — but sustainability depends on aligning the tool with assessment realities and everyday clinical workflow.</a:t>
            </a:r>
            <a:endParaRPr lang="en-US" sz="1600" dirty="0">
              <a:latin typeface="Aptos"/>
            </a:endParaRPr>
          </a:p>
        </p:txBody>
      </p:sp>
      <p:sp>
        <p:nvSpPr>
          <p:cNvPr id="25"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90299" y="336441"/>
            <a:ext cx="6217920" cy="502920"/>
          </a:xfrm>
          <a:prstGeom prst="rect">
            <a:avLst/>
          </a:prstGeom>
          <a:noFill/>
          <a:ln/>
        </p:spPr>
        <p:txBody>
          <a:bodyPr wrap="square" lIns="0" tIns="0" rIns="0" bIns="0" rtlCol="0" anchor="ctr"/>
          <a:lstStyle/>
          <a:p>
            <a:pPr marL="0" indent="0">
              <a:buNone/>
            </a:pPr>
            <a:r>
              <a:rPr lang="en-US" sz="2800" b="1" dirty="0">
                <a:solidFill>
                  <a:srgbClr val="0B2D4D"/>
                </a:solidFill>
                <a:latin typeface="Aptos Display"/>
                <a:ea typeface="Aptos Display" pitchFamily="34" charset="-122"/>
                <a:cs typeface="Aptos Display" pitchFamily="34" charset="-120"/>
              </a:rPr>
              <a:t>Evaluation aim and design</a:t>
            </a:r>
            <a:endParaRPr lang="en-US" sz="2800" dirty="0">
              <a:latin typeface="Aptos Display"/>
            </a:endParaRPr>
          </a:p>
        </p:txBody>
      </p:sp>
      <p:sp>
        <p:nvSpPr>
          <p:cNvPr id="3" name="Text 1"/>
          <p:cNvSpPr/>
          <p:nvPr/>
        </p:nvSpPr>
        <p:spPr>
          <a:xfrm>
            <a:off x="672302" y="928334"/>
            <a:ext cx="6492240" cy="320040"/>
          </a:xfrm>
          <a:prstGeom prst="rect">
            <a:avLst/>
          </a:prstGeom>
          <a:noFill/>
          <a:ln/>
        </p:spPr>
        <p:txBody>
          <a:bodyPr wrap="square" lIns="0" tIns="0" rIns="0" bIns="0" rtlCol="0" anchor="ctr"/>
          <a:lstStyle/>
          <a:p>
            <a:pPr marL="0" indent="0">
              <a:buNone/>
            </a:pPr>
            <a:r>
              <a:rPr lang="en-US" dirty="0">
                <a:solidFill>
                  <a:srgbClr val="64748B"/>
                </a:solidFill>
                <a:latin typeface="Aptos"/>
                <a:ea typeface="Aptos" pitchFamily="34" charset="-122"/>
                <a:cs typeface="Aptos" pitchFamily="34" charset="-120"/>
              </a:rPr>
              <a:t>A post-implementation survey of students and clinical mentors</a:t>
            </a:r>
            <a:endParaRPr lang="en-US" dirty="0">
              <a:latin typeface="Aptos"/>
            </a:endParaRPr>
          </a:p>
        </p:txBody>
      </p:sp>
      <p:sp>
        <p:nvSpPr>
          <p:cNvPr id="4" name="Shape 2"/>
          <p:cNvSpPr/>
          <p:nvPr/>
        </p:nvSpPr>
        <p:spPr>
          <a:xfrm>
            <a:off x="685800" y="1643742"/>
            <a:ext cx="3657600" cy="4614818"/>
          </a:xfrm>
          <a:prstGeom prst="roundRect">
            <a:avLst>
              <a:gd name="adj" fmla="val 3000"/>
            </a:avLst>
          </a:prstGeom>
          <a:solidFill>
            <a:srgbClr val="FFFFFF"/>
          </a:solidFill>
          <a:ln w="12700">
            <a:solidFill>
              <a:srgbClr val="D7E3EA"/>
            </a:solidFill>
            <a:prstDash val="solid"/>
          </a:ln>
          <a:effectLst>
            <a:outerShdw blurRad="17780" dist="8890" dir="2700000" algn="bl" rotWithShape="0">
              <a:srgbClr val="000000">
                <a:alpha val="8000"/>
              </a:srgbClr>
            </a:outerShdw>
          </a:effectLst>
        </p:spPr>
        <p:txBody>
          <a:bodyPr/>
          <a:lstStyle/>
          <a:p>
            <a:endParaRPr lang="en-AU"/>
          </a:p>
        </p:txBody>
      </p:sp>
      <p:sp>
        <p:nvSpPr>
          <p:cNvPr id="5" name="Text 3"/>
          <p:cNvSpPr/>
          <p:nvPr/>
        </p:nvSpPr>
        <p:spPr>
          <a:xfrm>
            <a:off x="938349" y="2055948"/>
            <a:ext cx="3017520" cy="274320"/>
          </a:xfrm>
          <a:prstGeom prst="rect">
            <a:avLst/>
          </a:prstGeom>
          <a:noFill/>
          <a:ln/>
        </p:spPr>
        <p:txBody>
          <a:bodyPr wrap="square" lIns="0" tIns="0" rIns="0" bIns="0" rtlCol="0" anchor="ctr"/>
          <a:lstStyle/>
          <a:p>
            <a:pPr marL="0" indent="0">
              <a:buNone/>
            </a:pPr>
            <a:r>
              <a:rPr lang="en-US" b="1">
                <a:solidFill>
                  <a:srgbClr val="0B2D4D"/>
                </a:solidFill>
                <a:latin typeface="Aptos Display"/>
                <a:ea typeface="Aptos Display" pitchFamily="34" charset="-122"/>
                <a:cs typeface="Aptos Display" pitchFamily="34" charset="-120"/>
              </a:rPr>
              <a:t>Aim:</a:t>
            </a:r>
            <a:endParaRPr lang="en-US" dirty="0">
              <a:latin typeface="Aptos Display"/>
            </a:endParaRPr>
          </a:p>
        </p:txBody>
      </p:sp>
      <p:sp>
        <p:nvSpPr>
          <p:cNvPr id="6" name="Text 4"/>
          <p:cNvSpPr/>
          <p:nvPr/>
        </p:nvSpPr>
        <p:spPr>
          <a:xfrm>
            <a:off x="938349" y="2484120"/>
            <a:ext cx="2971800" cy="1005840"/>
          </a:xfrm>
          <a:prstGeom prst="rect">
            <a:avLst/>
          </a:prstGeom>
          <a:noFill/>
          <a:ln/>
        </p:spPr>
        <p:txBody>
          <a:bodyPr wrap="square" lIns="254" tIns="254" rIns="254" bIns="254" rtlCol="0" anchor="ctr">
            <a:noAutofit/>
          </a:bodyPr>
          <a:lstStyle/>
          <a:p>
            <a:pPr marL="0" indent="0">
              <a:buNone/>
            </a:pPr>
            <a:r>
              <a:rPr lang="en-US" sz="1600" dirty="0">
                <a:solidFill>
                  <a:srgbClr val="111827"/>
                </a:solidFill>
                <a:latin typeface="Aptos"/>
                <a:ea typeface="Aptos" pitchFamily="34" charset="-122"/>
                <a:cs typeface="Aptos" pitchFamily="34" charset="-120"/>
              </a:rPr>
              <a:t>To evaluate the acceptability, perceived educational value and workflow integration of CAL(v1) across work-integrated dental clinical settings.</a:t>
            </a:r>
            <a:endParaRPr lang="en-US" sz="1600" dirty="0">
              <a:latin typeface="Aptos"/>
            </a:endParaRPr>
          </a:p>
        </p:txBody>
      </p:sp>
      <p:sp>
        <p:nvSpPr>
          <p:cNvPr id="7" name="Text 5"/>
          <p:cNvSpPr/>
          <p:nvPr/>
        </p:nvSpPr>
        <p:spPr>
          <a:xfrm>
            <a:off x="960120" y="4153263"/>
            <a:ext cx="2926080" cy="201168"/>
          </a:xfrm>
          <a:prstGeom prst="rect">
            <a:avLst/>
          </a:prstGeom>
          <a:noFill/>
          <a:ln/>
        </p:spPr>
        <p:txBody>
          <a:bodyPr wrap="square" lIns="0" tIns="0" rIns="0" bIns="0" rtlCol="0" anchor="ctr"/>
          <a:lstStyle/>
          <a:p>
            <a:pPr marL="0" indent="0">
              <a:buNone/>
            </a:pPr>
            <a:r>
              <a:rPr lang="en-US" b="1" dirty="0">
                <a:solidFill>
                  <a:srgbClr val="1E6A8A"/>
                </a:solidFill>
                <a:latin typeface="Aptos Display"/>
                <a:ea typeface="Aptos Display" pitchFamily="34" charset="-122"/>
                <a:cs typeface="Aptos Display" pitchFamily="34" charset="-120"/>
              </a:rPr>
              <a:t>Respondent perspectives</a:t>
            </a:r>
            <a:endParaRPr lang="en-US" dirty="0">
              <a:latin typeface="Aptos Display"/>
            </a:endParaRPr>
          </a:p>
        </p:txBody>
      </p:sp>
      <p:sp>
        <p:nvSpPr>
          <p:cNvPr id="8" name="Shape 6"/>
          <p:cNvSpPr/>
          <p:nvPr/>
        </p:nvSpPr>
        <p:spPr>
          <a:xfrm>
            <a:off x="960410" y="4641088"/>
            <a:ext cx="475488" cy="475488"/>
          </a:xfrm>
          <a:prstGeom prst="ellipse">
            <a:avLst/>
          </a:prstGeom>
          <a:solidFill>
            <a:srgbClr val="1F9D8A"/>
          </a:solidFill>
          <a:ln w="12700">
            <a:solidFill>
              <a:srgbClr val="1F9D8A"/>
            </a:solidFill>
            <a:prstDash val="solid"/>
          </a:ln>
        </p:spPr>
        <p:txBody>
          <a:bodyPr/>
          <a:lstStyle/>
          <a:p>
            <a:endParaRPr lang="en-AU"/>
          </a:p>
        </p:txBody>
      </p:sp>
      <p:sp>
        <p:nvSpPr>
          <p:cNvPr id="9" name="Text 7"/>
          <p:cNvSpPr/>
          <p:nvPr/>
        </p:nvSpPr>
        <p:spPr>
          <a:xfrm>
            <a:off x="960410" y="4794359"/>
            <a:ext cx="475488" cy="164592"/>
          </a:xfrm>
          <a:prstGeom prst="rect">
            <a:avLst/>
          </a:prstGeom>
          <a:noFill/>
          <a:ln/>
        </p:spPr>
        <p:txBody>
          <a:bodyPr wrap="square" lIns="0" tIns="0" rIns="0" bIns="0" rtlCol="0" anchor="ctr"/>
          <a:lstStyle/>
          <a:p>
            <a:pPr marL="0" indent="0" algn="ctr">
              <a:buNone/>
            </a:pPr>
            <a:r>
              <a:rPr lang="en-US" sz="1200" b="1" dirty="0">
                <a:solidFill>
                  <a:srgbClr val="FFFFFF"/>
                </a:solidFill>
                <a:latin typeface="Aptos Display" pitchFamily="34" charset="0"/>
                <a:ea typeface="Aptos Display" pitchFamily="34" charset="-122"/>
                <a:cs typeface="Aptos Display" pitchFamily="34" charset="-120"/>
              </a:rPr>
              <a:t>S</a:t>
            </a:r>
            <a:endParaRPr lang="en-US" sz="1200" dirty="0"/>
          </a:p>
        </p:txBody>
      </p:sp>
      <p:sp>
        <p:nvSpPr>
          <p:cNvPr id="10" name="Text 8"/>
          <p:cNvSpPr/>
          <p:nvPr/>
        </p:nvSpPr>
        <p:spPr>
          <a:xfrm>
            <a:off x="1609054" y="4806986"/>
            <a:ext cx="1828800" cy="182880"/>
          </a:xfrm>
          <a:prstGeom prst="rect">
            <a:avLst/>
          </a:prstGeom>
          <a:noFill/>
          <a:ln/>
        </p:spPr>
        <p:txBody>
          <a:bodyPr wrap="square" lIns="0" tIns="0" rIns="0" bIns="0" rtlCol="0" anchor="ctr"/>
          <a:lstStyle/>
          <a:p>
            <a:pPr marL="0" indent="0">
              <a:buNone/>
            </a:pPr>
            <a:r>
              <a:rPr lang="en-US" dirty="0">
                <a:solidFill>
                  <a:srgbClr val="111827"/>
                </a:solidFill>
                <a:latin typeface="Aptos"/>
                <a:ea typeface="Aptos" pitchFamily="34" charset="-122"/>
                <a:cs typeface="Aptos" pitchFamily="34" charset="-120"/>
              </a:rPr>
              <a:t>Students</a:t>
            </a:r>
            <a:endParaRPr lang="en-US" dirty="0">
              <a:latin typeface="Aptos"/>
            </a:endParaRPr>
          </a:p>
        </p:txBody>
      </p:sp>
      <p:sp>
        <p:nvSpPr>
          <p:cNvPr id="11" name="Shape 9"/>
          <p:cNvSpPr/>
          <p:nvPr/>
        </p:nvSpPr>
        <p:spPr>
          <a:xfrm>
            <a:off x="960410" y="5310197"/>
            <a:ext cx="475488" cy="475488"/>
          </a:xfrm>
          <a:prstGeom prst="ellipse">
            <a:avLst/>
          </a:prstGeom>
          <a:solidFill>
            <a:srgbClr val="6B5B95"/>
          </a:solidFill>
          <a:ln w="12700">
            <a:solidFill>
              <a:srgbClr val="6B5B95"/>
            </a:solidFill>
            <a:prstDash val="solid"/>
          </a:ln>
        </p:spPr>
        <p:txBody>
          <a:bodyPr/>
          <a:lstStyle/>
          <a:p>
            <a:endParaRPr lang="en-AU"/>
          </a:p>
        </p:txBody>
      </p:sp>
      <p:sp>
        <p:nvSpPr>
          <p:cNvPr id="12" name="Text 10"/>
          <p:cNvSpPr/>
          <p:nvPr/>
        </p:nvSpPr>
        <p:spPr>
          <a:xfrm>
            <a:off x="960410" y="5463467"/>
            <a:ext cx="475488" cy="164592"/>
          </a:xfrm>
          <a:prstGeom prst="rect">
            <a:avLst/>
          </a:prstGeom>
          <a:noFill/>
          <a:ln/>
        </p:spPr>
        <p:txBody>
          <a:bodyPr wrap="square" lIns="0" tIns="0" rIns="0" bIns="0" rtlCol="0" anchor="ctr"/>
          <a:lstStyle/>
          <a:p>
            <a:pPr marL="0" indent="0" algn="ctr">
              <a:buNone/>
            </a:pPr>
            <a:r>
              <a:rPr lang="en-US" sz="1200" b="1" dirty="0">
                <a:solidFill>
                  <a:srgbClr val="FFFFFF"/>
                </a:solidFill>
                <a:latin typeface="Aptos Display" pitchFamily="34" charset="0"/>
                <a:ea typeface="Aptos Display" pitchFamily="34" charset="-122"/>
                <a:cs typeface="Aptos Display" pitchFamily="34" charset="-120"/>
              </a:rPr>
              <a:t>M</a:t>
            </a:r>
            <a:endParaRPr lang="en-US" sz="1200" dirty="0"/>
          </a:p>
        </p:txBody>
      </p:sp>
      <p:sp>
        <p:nvSpPr>
          <p:cNvPr id="13" name="Text 11"/>
          <p:cNvSpPr/>
          <p:nvPr/>
        </p:nvSpPr>
        <p:spPr>
          <a:xfrm>
            <a:off x="1609054" y="5439809"/>
            <a:ext cx="1828800" cy="182880"/>
          </a:xfrm>
          <a:prstGeom prst="rect">
            <a:avLst/>
          </a:prstGeom>
          <a:noFill/>
          <a:ln/>
        </p:spPr>
        <p:txBody>
          <a:bodyPr wrap="square" lIns="0" tIns="0" rIns="0" bIns="0" rtlCol="0" anchor="ctr"/>
          <a:lstStyle/>
          <a:p>
            <a:pPr marL="0" indent="0">
              <a:buNone/>
            </a:pPr>
            <a:r>
              <a:rPr lang="en-US" dirty="0">
                <a:solidFill>
                  <a:srgbClr val="111827"/>
                </a:solidFill>
                <a:latin typeface="Aptos"/>
                <a:ea typeface="Aptos" pitchFamily="34" charset="-122"/>
                <a:cs typeface="Aptos" pitchFamily="34" charset="-120"/>
              </a:rPr>
              <a:t>Clinical mentors</a:t>
            </a:r>
            <a:endParaRPr lang="en-US" dirty="0">
              <a:latin typeface="Aptos"/>
            </a:endParaRPr>
          </a:p>
        </p:txBody>
      </p:sp>
      <p:sp>
        <p:nvSpPr>
          <p:cNvPr id="14" name="Shape 12"/>
          <p:cNvSpPr/>
          <p:nvPr/>
        </p:nvSpPr>
        <p:spPr>
          <a:xfrm>
            <a:off x="4877525" y="1640839"/>
            <a:ext cx="6172200" cy="1141549"/>
          </a:xfrm>
          <a:prstGeom prst="roundRect">
            <a:avLst>
              <a:gd name="adj" fmla="val 7619"/>
            </a:avLst>
          </a:prstGeom>
          <a:solidFill>
            <a:srgbClr val="FFFFFF"/>
          </a:solidFill>
          <a:ln w="12700">
            <a:solidFill>
              <a:srgbClr val="D3E1E7"/>
            </a:solidFill>
            <a:prstDash val="solid"/>
          </a:ln>
        </p:spPr>
        <p:txBody>
          <a:bodyPr/>
          <a:lstStyle/>
          <a:p>
            <a:endParaRPr lang="en-AU"/>
          </a:p>
        </p:txBody>
      </p:sp>
      <p:sp>
        <p:nvSpPr>
          <p:cNvPr id="15" name="Shape 13"/>
          <p:cNvSpPr/>
          <p:nvPr/>
        </p:nvSpPr>
        <p:spPr>
          <a:xfrm>
            <a:off x="5138928" y="1927497"/>
            <a:ext cx="475488" cy="475488"/>
          </a:xfrm>
          <a:prstGeom prst="ellipse">
            <a:avLst/>
          </a:prstGeom>
          <a:solidFill>
            <a:srgbClr val="1E6A8A"/>
          </a:solidFill>
          <a:ln w="12700">
            <a:solidFill>
              <a:srgbClr val="1E6A8A"/>
            </a:solidFill>
            <a:prstDash val="solid"/>
          </a:ln>
        </p:spPr>
        <p:txBody>
          <a:bodyPr/>
          <a:lstStyle/>
          <a:p>
            <a:endParaRPr lang="en-AU"/>
          </a:p>
        </p:txBody>
      </p:sp>
      <p:sp>
        <p:nvSpPr>
          <p:cNvPr id="16" name="Text 14"/>
          <p:cNvSpPr/>
          <p:nvPr/>
        </p:nvSpPr>
        <p:spPr>
          <a:xfrm>
            <a:off x="5138928" y="2051740"/>
            <a:ext cx="475488"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Display" pitchFamily="34" charset="0"/>
                <a:ea typeface="Aptos Display" pitchFamily="34" charset="-122"/>
                <a:cs typeface="Aptos Display" pitchFamily="34" charset="-120"/>
              </a:rPr>
              <a:t>1</a:t>
            </a:r>
            <a:endParaRPr lang="en-US" sz="1600" dirty="0"/>
          </a:p>
        </p:txBody>
      </p:sp>
      <p:sp>
        <p:nvSpPr>
          <p:cNvPr id="17" name="Text 15"/>
          <p:cNvSpPr/>
          <p:nvPr/>
        </p:nvSpPr>
        <p:spPr>
          <a:xfrm>
            <a:off x="5779008" y="1852749"/>
            <a:ext cx="2926080" cy="201168"/>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11-item experience survey</a:t>
            </a:r>
            <a:endParaRPr lang="en-US" sz="1600" dirty="0">
              <a:latin typeface="Aptos Display"/>
            </a:endParaRPr>
          </a:p>
        </p:txBody>
      </p:sp>
      <p:sp>
        <p:nvSpPr>
          <p:cNvPr id="18" name="Text 16"/>
          <p:cNvSpPr/>
          <p:nvPr/>
        </p:nvSpPr>
        <p:spPr>
          <a:xfrm>
            <a:off x="5779008" y="2196156"/>
            <a:ext cx="4892040" cy="256032"/>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a:ea typeface="Aptos" pitchFamily="34" charset="-122"/>
                <a:cs typeface="Aptos" pitchFamily="34" charset="-120"/>
              </a:rPr>
              <a:t>Five-point Likert items assessed usability, structure, functionality and perceived learning value.</a:t>
            </a:r>
            <a:endParaRPr lang="en-US" sz="1600" dirty="0">
              <a:latin typeface="Aptos"/>
            </a:endParaRPr>
          </a:p>
        </p:txBody>
      </p:sp>
      <p:sp>
        <p:nvSpPr>
          <p:cNvPr id="19" name="Shape 17"/>
          <p:cNvSpPr/>
          <p:nvPr/>
        </p:nvSpPr>
        <p:spPr>
          <a:xfrm>
            <a:off x="7567749" y="2915194"/>
            <a:ext cx="411480" cy="320040"/>
          </a:xfrm>
          <a:prstGeom prst="downArrow">
            <a:avLst/>
          </a:prstGeom>
          <a:solidFill>
            <a:srgbClr val="B9D9E6"/>
          </a:solidFill>
          <a:ln w="12700">
            <a:solidFill>
              <a:srgbClr val="B9D9E6"/>
            </a:solidFill>
            <a:prstDash val="solid"/>
          </a:ln>
        </p:spPr>
        <p:txBody>
          <a:bodyPr/>
          <a:lstStyle/>
          <a:p>
            <a:endParaRPr lang="en-AU"/>
          </a:p>
        </p:txBody>
      </p:sp>
      <p:sp>
        <p:nvSpPr>
          <p:cNvPr id="20" name="Shape 18"/>
          <p:cNvSpPr/>
          <p:nvPr/>
        </p:nvSpPr>
        <p:spPr>
          <a:xfrm>
            <a:off x="4870268" y="3370218"/>
            <a:ext cx="6172200" cy="1156063"/>
          </a:xfrm>
          <a:prstGeom prst="roundRect">
            <a:avLst>
              <a:gd name="adj" fmla="val 7619"/>
            </a:avLst>
          </a:prstGeom>
          <a:solidFill>
            <a:srgbClr val="EEF6F8"/>
          </a:solidFill>
          <a:ln w="12700">
            <a:solidFill>
              <a:srgbClr val="D3E1E7"/>
            </a:solidFill>
            <a:prstDash val="solid"/>
          </a:ln>
        </p:spPr>
        <p:txBody>
          <a:bodyPr/>
          <a:lstStyle/>
          <a:p>
            <a:endParaRPr lang="en-AU"/>
          </a:p>
        </p:txBody>
      </p:sp>
      <p:sp>
        <p:nvSpPr>
          <p:cNvPr id="21" name="Shape 19"/>
          <p:cNvSpPr/>
          <p:nvPr/>
        </p:nvSpPr>
        <p:spPr>
          <a:xfrm>
            <a:off x="5138928" y="3598817"/>
            <a:ext cx="475488" cy="475488"/>
          </a:xfrm>
          <a:prstGeom prst="ellipse">
            <a:avLst/>
          </a:prstGeom>
          <a:solidFill>
            <a:srgbClr val="F37052"/>
          </a:solidFill>
          <a:ln w="12700">
            <a:solidFill>
              <a:srgbClr val="F37052"/>
            </a:solidFill>
            <a:prstDash val="solid"/>
          </a:ln>
        </p:spPr>
        <p:txBody>
          <a:bodyPr/>
          <a:lstStyle/>
          <a:p>
            <a:endParaRPr lang="en-AU"/>
          </a:p>
        </p:txBody>
      </p:sp>
      <p:sp>
        <p:nvSpPr>
          <p:cNvPr id="22" name="Text 20"/>
          <p:cNvSpPr/>
          <p:nvPr/>
        </p:nvSpPr>
        <p:spPr>
          <a:xfrm>
            <a:off x="5138928" y="3752088"/>
            <a:ext cx="475488"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Display" pitchFamily="34" charset="0"/>
                <a:ea typeface="Aptos Display" pitchFamily="34" charset="-122"/>
                <a:cs typeface="Aptos Display" pitchFamily="34" charset="-120"/>
              </a:rPr>
              <a:t>2</a:t>
            </a:r>
            <a:endParaRPr lang="en-US" sz="1600" dirty="0"/>
          </a:p>
        </p:txBody>
      </p:sp>
      <p:sp>
        <p:nvSpPr>
          <p:cNvPr id="23" name="Text 21"/>
          <p:cNvSpPr/>
          <p:nvPr/>
        </p:nvSpPr>
        <p:spPr>
          <a:xfrm>
            <a:off x="5779008" y="3596640"/>
            <a:ext cx="2926080" cy="201168"/>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Ordinal descriptive analysis</a:t>
            </a:r>
            <a:endParaRPr lang="en-US" sz="1600" dirty="0">
              <a:latin typeface="Aptos Display"/>
            </a:endParaRPr>
          </a:p>
        </p:txBody>
      </p:sp>
      <p:sp>
        <p:nvSpPr>
          <p:cNvPr id="24" name="Text 22"/>
          <p:cNvSpPr/>
          <p:nvPr/>
        </p:nvSpPr>
        <p:spPr>
          <a:xfrm>
            <a:off x="5779008" y="3918276"/>
            <a:ext cx="4892040" cy="256032"/>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a:ea typeface="Aptos" pitchFamily="34" charset="-122"/>
                <a:cs typeface="Aptos" pitchFamily="34" charset="-120"/>
              </a:rPr>
              <a:t>Medians and response distributions were used to preserve the ordinal nature of Likert data.</a:t>
            </a:r>
            <a:endParaRPr lang="en-US" sz="1600" dirty="0">
              <a:latin typeface="Aptos"/>
            </a:endParaRPr>
          </a:p>
        </p:txBody>
      </p:sp>
      <p:sp>
        <p:nvSpPr>
          <p:cNvPr id="25" name="Shape 23"/>
          <p:cNvSpPr/>
          <p:nvPr/>
        </p:nvSpPr>
        <p:spPr>
          <a:xfrm>
            <a:off x="7567749" y="4644572"/>
            <a:ext cx="411480" cy="320040"/>
          </a:xfrm>
          <a:prstGeom prst="downArrow">
            <a:avLst/>
          </a:prstGeom>
          <a:solidFill>
            <a:srgbClr val="B9D9E6"/>
          </a:solidFill>
          <a:ln w="12700">
            <a:solidFill>
              <a:srgbClr val="B9D9E6"/>
            </a:solidFill>
            <a:prstDash val="solid"/>
          </a:ln>
        </p:spPr>
        <p:txBody>
          <a:bodyPr/>
          <a:lstStyle/>
          <a:p>
            <a:endParaRPr lang="en-AU"/>
          </a:p>
        </p:txBody>
      </p:sp>
      <p:sp>
        <p:nvSpPr>
          <p:cNvPr id="26" name="Shape 24"/>
          <p:cNvSpPr/>
          <p:nvPr/>
        </p:nvSpPr>
        <p:spPr>
          <a:xfrm>
            <a:off x="4870268" y="5092337"/>
            <a:ext cx="6172200" cy="1170577"/>
          </a:xfrm>
          <a:prstGeom prst="roundRect">
            <a:avLst>
              <a:gd name="adj" fmla="val 7619"/>
            </a:avLst>
          </a:prstGeom>
          <a:solidFill>
            <a:srgbClr val="FFFFFF"/>
          </a:solidFill>
          <a:ln w="12700">
            <a:solidFill>
              <a:srgbClr val="D3E1E7"/>
            </a:solidFill>
            <a:prstDash val="solid"/>
          </a:ln>
        </p:spPr>
        <p:txBody>
          <a:bodyPr/>
          <a:lstStyle/>
          <a:p>
            <a:endParaRPr lang="en-AU"/>
          </a:p>
        </p:txBody>
      </p:sp>
      <p:sp>
        <p:nvSpPr>
          <p:cNvPr id="27" name="Shape 25"/>
          <p:cNvSpPr/>
          <p:nvPr/>
        </p:nvSpPr>
        <p:spPr>
          <a:xfrm>
            <a:off x="5138928" y="5393509"/>
            <a:ext cx="475488" cy="475488"/>
          </a:xfrm>
          <a:prstGeom prst="ellipse">
            <a:avLst/>
          </a:prstGeom>
          <a:solidFill>
            <a:srgbClr val="1E6A8A"/>
          </a:solidFill>
          <a:ln w="12700">
            <a:solidFill>
              <a:srgbClr val="1E6A8A"/>
            </a:solidFill>
            <a:prstDash val="solid"/>
          </a:ln>
        </p:spPr>
        <p:txBody>
          <a:bodyPr/>
          <a:lstStyle/>
          <a:p>
            <a:endParaRPr lang="en-AU"/>
          </a:p>
        </p:txBody>
      </p:sp>
      <p:sp>
        <p:nvSpPr>
          <p:cNvPr id="28" name="Text 26"/>
          <p:cNvSpPr/>
          <p:nvPr/>
        </p:nvSpPr>
        <p:spPr>
          <a:xfrm>
            <a:off x="5138928" y="5539522"/>
            <a:ext cx="475488"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Display" pitchFamily="34" charset="0"/>
                <a:ea typeface="Aptos Display" pitchFamily="34" charset="-122"/>
                <a:cs typeface="Aptos Display" pitchFamily="34" charset="-120"/>
              </a:rPr>
              <a:t>3</a:t>
            </a:r>
            <a:endParaRPr lang="en-US" sz="1600" dirty="0"/>
          </a:p>
        </p:txBody>
      </p:sp>
      <p:sp>
        <p:nvSpPr>
          <p:cNvPr id="29" name="Text 27"/>
          <p:cNvSpPr/>
          <p:nvPr/>
        </p:nvSpPr>
        <p:spPr>
          <a:xfrm>
            <a:off x="5779008" y="5340531"/>
            <a:ext cx="2926080" cy="201168"/>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Workflow context</a:t>
            </a:r>
            <a:endParaRPr lang="en-US" sz="1600" dirty="0">
              <a:latin typeface="Aptos Display"/>
            </a:endParaRPr>
          </a:p>
        </p:txBody>
      </p:sp>
      <p:sp>
        <p:nvSpPr>
          <p:cNvPr id="30" name="Text 28"/>
          <p:cNvSpPr/>
          <p:nvPr/>
        </p:nvSpPr>
        <p:spPr>
          <a:xfrm>
            <a:off x="5779008" y="5654911"/>
            <a:ext cx="4892040" cy="256032"/>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a:ea typeface="Aptos" pitchFamily="34" charset="-122"/>
                <a:cs typeface="Aptos" pitchFamily="34" charset="-120"/>
              </a:rPr>
              <a:t>Additional items examined device choice and timing of completion.</a:t>
            </a:r>
            <a:endParaRPr lang="en-US" sz="1600" dirty="0">
              <a:latin typeface="Aptos"/>
            </a:endParaRPr>
          </a:p>
        </p:txBody>
      </p:sp>
      <p:sp>
        <p:nvSpPr>
          <p:cNvPr id="32"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66928" y="329184"/>
            <a:ext cx="6217920" cy="502920"/>
          </a:xfrm>
          <a:prstGeom prst="rect">
            <a:avLst/>
          </a:prstGeom>
          <a:noFill/>
          <a:ln/>
        </p:spPr>
        <p:txBody>
          <a:bodyPr wrap="square" lIns="0" tIns="0" rIns="0" bIns="0" rtlCol="0" anchor="ctr"/>
          <a:lstStyle/>
          <a:p>
            <a:pPr marL="0" indent="0">
              <a:buNone/>
            </a:pPr>
            <a:r>
              <a:rPr lang="en-US" sz="2800" b="1" dirty="0">
                <a:solidFill>
                  <a:srgbClr val="0B2D4D"/>
                </a:solidFill>
                <a:latin typeface="Aptos Display"/>
                <a:ea typeface="Aptos Display" pitchFamily="34" charset="-122"/>
                <a:cs typeface="Aptos Display" pitchFamily="34" charset="-120"/>
              </a:rPr>
              <a:t>Participants and implementation context</a:t>
            </a:r>
            <a:endParaRPr lang="en-US" sz="2800" dirty="0">
              <a:latin typeface="Aptos Display"/>
            </a:endParaRPr>
          </a:p>
        </p:txBody>
      </p:sp>
      <p:sp>
        <p:nvSpPr>
          <p:cNvPr id="3" name="Text 1"/>
          <p:cNvSpPr/>
          <p:nvPr/>
        </p:nvSpPr>
        <p:spPr>
          <a:xfrm>
            <a:off x="560832" y="872937"/>
            <a:ext cx="9380582" cy="305526"/>
          </a:xfrm>
          <a:prstGeom prst="rect">
            <a:avLst/>
          </a:prstGeom>
          <a:noFill/>
          <a:ln/>
        </p:spPr>
        <p:txBody>
          <a:bodyPr wrap="square" lIns="0" tIns="0" rIns="0" bIns="0" rtlCol="0" anchor="ctr"/>
          <a:lstStyle/>
          <a:p>
            <a:pPr marL="0" indent="0">
              <a:buNone/>
            </a:pPr>
            <a:r>
              <a:rPr lang="en-US" dirty="0">
                <a:solidFill>
                  <a:srgbClr val="64748B"/>
                </a:solidFill>
                <a:latin typeface="Aptos"/>
                <a:ea typeface="Aptos" pitchFamily="34" charset="-122"/>
                <a:cs typeface="Aptos" pitchFamily="34" charset="-120"/>
              </a:rPr>
              <a:t>A distributed, work-integrated learning environment across Australia and New Zealand</a:t>
            </a:r>
            <a:endParaRPr lang="en-US" dirty="0">
              <a:latin typeface="Aptos"/>
            </a:endParaRPr>
          </a:p>
        </p:txBody>
      </p:sp>
      <p:sp>
        <p:nvSpPr>
          <p:cNvPr id="5" name="Shape 2"/>
          <p:cNvSpPr/>
          <p:nvPr/>
        </p:nvSpPr>
        <p:spPr>
          <a:xfrm>
            <a:off x="560832" y="1559415"/>
            <a:ext cx="5115561" cy="1586410"/>
          </a:xfrm>
          <a:prstGeom prst="roundRect">
            <a:avLst>
              <a:gd name="adj" fmla="val 9091"/>
            </a:avLst>
          </a:prstGeom>
          <a:solidFill>
            <a:srgbClr val="FFFFFF"/>
          </a:solidFill>
          <a:ln w="12700">
            <a:solidFill>
              <a:srgbClr val="D7E3EA"/>
            </a:solidFill>
            <a:prstDash val="solid"/>
          </a:ln>
          <a:effectLst>
            <a:outerShdw blurRad="19050" dist="8890" dir="2700000" algn="bl" rotWithShape="0">
              <a:srgbClr val="000000">
                <a:alpha val="8000"/>
              </a:srgbClr>
            </a:outerShdw>
          </a:effectLst>
        </p:spPr>
        <p:txBody>
          <a:bodyPr/>
          <a:lstStyle/>
          <a:p>
            <a:endParaRPr lang="en-AU"/>
          </a:p>
        </p:txBody>
      </p:sp>
      <p:sp>
        <p:nvSpPr>
          <p:cNvPr id="6" name="Text 3"/>
          <p:cNvSpPr/>
          <p:nvPr/>
        </p:nvSpPr>
        <p:spPr>
          <a:xfrm>
            <a:off x="2955835" y="1801949"/>
            <a:ext cx="1005840" cy="411480"/>
          </a:xfrm>
          <a:prstGeom prst="rect">
            <a:avLst/>
          </a:prstGeom>
          <a:noFill/>
          <a:ln/>
        </p:spPr>
        <p:txBody>
          <a:bodyPr wrap="square" lIns="0" tIns="0" rIns="0" bIns="0" rtlCol="0" anchor="ctr"/>
          <a:lstStyle/>
          <a:p>
            <a:pPr marL="0" indent="0">
              <a:buNone/>
            </a:pPr>
            <a:r>
              <a:rPr lang="en-US" sz="4000" b="1" dirty="0">
                <a:solidFill>
                  <a:srgbClr val="1F9D8A"/>
                </a:solidFill>
                <a:latin typeface="Aptos Display"/>
                <a:ea typeface="Aptos Display" pitchFamily="34" charset="-122"/>
                <a:cs typeface="Aptos Display" pitchFamily="34" charset="-120"/>
              </a:rPr>
              <a:t>37</a:t>
            </a:r>
            <a:endParaRPr lang="en-US" sz="4000" dirty="0">
              <a:latin typeface="Aptos Display"/>
            </a:endParaRPr>
          </a:p>
        </p:txBody>
      </p:sp>
      <p:sp>
        <p:nvSpPr>
          <p:cNvPr id="7" name="Text 4"/>
          <p:cNvSpPr/>
          <p:nvPr/>
        </p:nvSpPr>
        <p:spPr>
          <a:xfrm>
            <a:off x="1183495" y="2348701"/>
            <a:ext cx="3963851" cy="436154"/>
          </a:xfrm>
          <a:prstGeom prst="rect">
            <a:avLst/>
          </a:prstGeom>
          <a:noFill/>
          <a:ln/>
        </p:spPr>
        <p:txBody>
          <a:bodyPr wrap="square" lIns="0" tIns="0" rIns="0" bIns="0" rtlCol="0" anchor="ctr">
            <a:noAutofit/>
          </a:bodyPr>
          <a:lstStyle/>
          <a:p>
            <a:pPr algn="ctr"/>
            <a:r>
              <a:rPr lang="en-US" sz="1600" dirty="0">
                <a:solidFill>
                  <a:srgbClr val="111827"/>
                </a:solidFill>
                <a:latin typeface="Aptos"/>
                <a:ea typeface="Aptos" pitchFamily="34" charset="-122"/>
                <a:cs typeface="Aptos" pitchFamily="34" charset="-120"/>
              </a:rPr>
              <a:t>completed survey responses reported across students and mentor cohorts </a:t>
            </a:r>
            <a:r>
              <a:rPr lang="en-US" sz="1600">
                <a:solidFill>
                  <a:srgbClr val="111827"/>
                </a:solidFill>
                <a:latin typeface="Aptos"/>
                <a:ea typeface="Aptos" pitchFamily="34" charset="-122"/>
                <a:cs typeface="Aptos" pitchFamily="34" charset="-120"/>
              </a:rPr>
              <a:t>2023 &amp; 2024, </a:t>
            </a:r>
            <a:r>
              <a:rPr lang="en-US" sz="1600" dirty="0">
                <a:solidFill>
                  <a:srgbClr val="111827"/>
                </a:solidFill>
                <a:latin typeface="Aptos"/>
                <a:ea typeface="Aptos" pitchFamily="34" charset="-122"/>
                <a:cs typeface="Aptos" pitchFamily="34" charset="-120"/>
              </a:rPr>
              <a:t>nationally  across Australia and New Zealand</a:t>
            </a:r>
            <a:endParaRPr lang="en-US" sz="1600" dirty="0">
              <a:solidFill>
                <a:srgbClr val="111827"/>
              </a:solidFill>
              <a:latin typeface="Aptos"/>
            </a:endParaRPr>
          </a:p>
        </p:txBody>
      </p:sp>
      <p:sp>
        <p:nvSpPr>
          <p:cNvPr id="8" name="Shape 5"/>
          <p:cNvSpPr/>
          <p:nvPr/>
        </p:nvSpPr>
        <p:spPr>
          <a:xfrm>
            <a:off x="568089" y="3344671"/>
            <a:ext cx="2473959" cy="1849846"/>
          </a:xfrm>
          <a:prstGeom prst="roundRect">
            <a:avLst>
              <a:gd name="adj" fmla="val 4848"/>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9" name="Shape 6"/>
          <p:cNvSpPr/>
          <p:nvPr/>
        </p:nvSpPr>
        <p:spPr>
          <a:xfrm>
            <a:off x="575346" y="3344672"/>
            <a:ext cx="73152" cy="1508760"/>
          </a:xfrm>
          <a:prstGeom prst="rect">
            <a:avLst/>
          </a:prstGeom>
          <a:solidFill>
            <a:srgbClr val="1F9D8A"/>
          </a:solidFill>
          <a:ln w="12700">
            <a:solidFill>
              <a:srgbClr val="1F9D8A"/>
            </a:solidFill>
            <a:prstDash val="solid"/>
          </a:ln>
        </p:spPr>
        <p:txBody>
          <a:bodyPr/>
          <a:lstStyle/>
          <a:p>
            <a:endParaRPr lang="en-AU"/>
          </a:p>
        </p:txBody>
      </p:sp>
      <p:sp>
        <p:nvSpPr>
          <p:cNvPr id="10" name="Text 7"/>
          <p:cNvSpPr/>
          <p:nvPr/>
        </p:nvSpPr>
        <p:spPr>
          <a:xfrm>
            <a:off x="820058" y="3545550"/>
            <a:ext cx="2103120" cy="237744"/>
          </a:xfrm>
          <a:prstGeom prst="rect">
            <a:avLst/>
          </a:prstGeom>
          <a:noFill/>
          <a:ln/>
        </p:spPr>
        <p:txBody>
          <a:bodyPr wrap="square" lIns="0" tIns="0" rIns="0" bIns="0" rtlCol="0" anchor="ctr"/>
          <a:lstStyle/>
          <a:p>
            <a:r>
              <a:rPr lang="en-US" sz="1600" b="1">
                <a:solidFill>
                  <a:srgbClr val="0B2D4D"/>
                </a:solidFill>
                <a:latin typeface="Aptos Display"/>
                <a:ea typeface="Aptos Display" pitchFamily="34" charset="-122"/>
                <a:cs typeface="Aptos Display" pitchFamily="34" charset="-120"/>
              </a:rPr>
              <a:t>Students: 25 (66%)</a:t>
            </a:r>
            <a:endParaRPr lang="en-US" sz="1600" dirty="0">
              <a:latin typeface="Aptos Display"/>
            </a:endParaRPr>
          </a:p>
        </p:txBody>
      </p:sp>
      <p:sp>
        <p:nvSpPr>
          <p:cNvPr id="11" name="Text 8"/>
          <p:cNvSpPr/>
          <p:nvPr/>
        </p:nvSpPr>
        <p:spPr>
          <a:xfrm>
            <a:off x="820057" y="3787938"/>
            <a:ext cx="2133455" cy="1272902"/>
          </a:xfrm>
          <a:prstGeom prst="rect">
            <a:avLst/>
          </a:prstGeom>
          <a:noFill/>
          <a:ln/>
        </p:spPr>
        <p:txBody>
          <a:bodyPr wrap="square" lIns="254" tIns="254" rIns="254" bIns="254" rtlCol="0" anchor="ctr">
            <a:noAutofit/>
          </a:bodyPr>
          <a:lstStyle/>
          <a:p>
            <a:r>
              <a:rPr lang="en-US" sz="1400" dirty="0">
                <a:solidFill>
                  <a:srgbClr val="111827"/>
                </a:solidFill>
                <a:latin typeface="Aptos"/>
                <a:ea typeface="Aptos" pitchFamily="34" charset="-122"/>
                <a:cs typeface="Aptos" pitchFamily="34" charset="-120"/>
              </a:rPr>
              <a:t>Predominant respondent group; used CAL to record clinical experiences, self-assessment and reflections.</a:t>
            </a:r>
            <a:endParaRPr lang="en-US" sz="1400" dirty="0">
              <a:latin typeface="Aptos"/>
            </a:endParaRPr>
          </a:p>
        </p:txBody>
      </p:sp>
      <p:sp>
        <p:nvSpPr>
          <p:cNvPr id="13" name="Shape 10"/>
          <p:cNvSpPr/>
          <p:nvPr/>
        </p:nvSpPr>
        <p:spPr>
          <a:xfrm>
            <a:off x="3283856" y="3344671"/>
            <a:ext cx="2386875" cy="1849846"/>
          </a:xfrm>
          <a:prstGeom prst="roundRect">
            <a:avLst>
              <a:gd name="adj" fmla="val 4848"/>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14" name="Shape 11"/>
          <p:cNvSpPr/>
          <p:nvPr/>
        </p:nvSpPr>
        <p:spPr>
          <a:xfrm>
            <a:off x="3262086" y="3344672"/>
            <a:ext cx="73152" cy="1508760"/>
          </a:xfrm>
          <a:prstGeom prst="rect">
            <a:avLst/>
          </a:prstGeom>
          <a:solidFill>
            <a:srgbClr val="6B5B95"/>
          </a:solidFill>
          <a:ln w="12700">
            <a:solidFill>
              <a:srgbClr val="6B5B95"/>
            </a:solidFill>
            <a:prstDash val="solid"/>
          </a:ln>
        </p:spPr>
        <p:txBody>
          <a:bodyPr/>
          <a:lstStyle/>
          <a:p>
            <a:endParaRPr lang="en-AU"/>
          </a:p>
        </p:txBody>
      </p:sp>
      <p:sp>
        <p:nvSpPr>
          <p:cNvPr id="15" name="Text 12"/>
          <p:cNvSpPr/>
          <p:nvPr/>
        </p:nvSpPr>
        <p:spPr>
          <a:xfrm>
            <a:off x="3477769" y="3560064"/>
            <a:ext cx="2197462" cy="237744"/>
          </a:xfrm>
          <a:prstGeom prst="rect">
            <a:avLst/>
          </a:prstGeom>
          <a:noFill/>
          <a:ln/>
        </p:spPr>
        <p:txBody>
          <a:bodyPr wrap="square" lIns="0" tIns="0" rIns="0" bIns="0" rtlCol="0" anchor="ctr"/>
          <a:lstStyle/>
          <a:p>
            <a:r>
              <a:rPr lang="en-US" sz="1600" b="1">
                <a:solidFill>
                  <a:srgbClr val="0B2D4D"/>
                </a:solidFill>
                <a:latin typeface="Aptos Display"/>
                <a:ea typeface="Aptos Display" pitchFamily="34" charset="-122"/>
                <a:cs typeface="Aptos Display" pitchFamily="34" charset="-120"/>
              </a:rPr>
              <a:t>Mentors: 12 (32%)</a:t>
            </a:r>
            <a:endParaRPr lang="en-US" sz="1600" dirty="0">
              <a:latin typeface="Aptos Display"/>
            </a:endParaRPr>
          </a:p>
        </p:txBody>
      </p:sp>
      <p:sp>
        <p:nvSpPr>
          <p:cNvPr id="16" name="Text 13"/>
          <p:cNvSpPr/>
          <p:nvPr/>
        </p:nvSpPr>
        <p:spPr>
          <a:xfrm>
            <a:off x="3463256" y="3787938"/>
            <a:ext cx="2213281" cy="1272902"/>
          </a:xfrm>
          <a:prstGeom prst="rect">
            <a:avLst/>
          </a:prstGeom>
          <a:noFill/>
          <a:ln/>
        </p:spPr>
        <p:txBody>
          <a:bodyPr wrap="square" lIns="254" tIns="254" rIns="254" bIns="254" rtlCol="0" anchor="ctr">
            <a:noAutofit/>
          </a:bodyPr>
          <a:lstStyle/>
          <a:p>
            <a:r>
              <a:rPr lang="en-US" sz="1400" dirty="0">
                <a:solidFill>
                  <a:srgbClr val="111827"/>
                </a:solidFill>
                <a:latin typeface="Aptos"/>
                <a:ea typeface="Aptos" pitchFamily="34" charset="-122"/>
                <a:cs typeface="Aptos" pitchFamily="34" charset="-120"/>
              </a:rPr>
              <a:t>Clinical assessors used CAL to verify experience, give formative assessment </a:t>
            </a:r>
            <a:r>
              <a:rPr lang="en-US" sz="1400" dirty="0">
                <a:solidFill>
                  <a:srgbClr val="111827"/>
                </a:solidFill>
                <a:ea typeface="Aptos" pitchFamily="34" charset="-122"/>
                <a:cs typeface="Aptos" pitchFamily="34" charset="-120"/>
              </a:rPr>
              <a:t>and feedback to support learning</a:t>
            </a:r>
            <a:r>
              <a:rPr lang="en-US" sz="1400" dirty="0">
                <a:solidFill>
                  <a:srgbClr val="111827"/>
                </a:solidFill>
                <a:latin typeface="Aptos"/>
                <a:ea typeface="Aptos" pitchFamily="34" charset="-122"/>
                <a:cs typeface="Aptos" pitchFamily="34" charset="-120"/>
              </a:rPr>
              <a:t>.</a:t>
            </a:r>
            <a:endParaRPr lang="en-US" sz="1400" dirty="0">
              <a:latin typeface="Aptos"/>
            </a:endParaRPr>
          </a:p>
        </p:txBody>
      </p:sp>
      <p:sp>
        <p:nvSpPr>
          <p:cNvPr id="18" name="Shape 15"/>
          <p:cNvSpPr/>
          <p:nvPr/>
        </p:nvSpPr>
        <p:spPr>
          <a:xfrm>
            <a:off x="560977" y="5279572"/>
            <a:ext cx="5117011" cy="43542"/>
          </a:xfrm>
          <a:prstGeom prst="line">
            <a:avLst/>
          </a:prstGeom>
          <a:noFill/>
          <a:ln w="15240">
            <a:solidFill>
              <a:srgbClr val="CBD5E1"/>
            </a:solidFill>
            <a:prstDash val="solid"/>
          </a:ln>
        </p:spPr>
        <p:txBody>
          <a:bodyPr/>
          <a:lstStyle/>
          <a:p>
            <a:endParaRPr lang="en-AU"/>
          </a:p>
        </p:txBody>
      </p:sp>
      <p:sp>
        <p:nvSpPr>
          <p:cNvPr id="19" name="Text 16"/>
          <p:cNvSpPr/>
          <p:nvPr/>
        </p:nvSpPr>
        <p:spPr>
          <a:xfrm>
            <a:off x="616348" y="5942004"/>
            <a:ext cx="2377440" cy="182880"/>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Important analytical stance</a:t>
            </a:r>
            <a:endParaRPr lang="en-US" sz="1600" dirty="0">
              <a:latin typeface="Aptos Display"/>
            </a:endParaRPr>
          </a:p>
        </p:txBody>
      </p:sp>
      <p:sp>
        <p:nvSpPr>
          <p:cNvPr id="20" name="Text 17"/>
          <p:cNvSpPr/>
          <p:nvPr/>
        </p:nvSpPr>
        <p:spPr>
          <a:xfrm>
            <a:off x="616348" y="6028944"/>
            <a:ext cx="11466548" cy="499872"/>
          </a:xfrm>
          <a:prstGeom prst="rect">
            <a:avLst/>
          </a:prstGeom>
          <a:noFill/>
          <a:ln/>
        </p:spPr>
        <p:txBody>
          <a:bodyPr wrap="square" lIns="0" tIns="0" rIns="0" bIns="0" rtlCol="0" anchor="ctr">
            <a:noAutofit/>
          </a:bodyPr>
          <a:lstStyle/>
          <a:p>
            <a:pPr marL="0" indent="0">
              <a:buNone/>
            </a:pPr>
            <a:r>
              <a:rPr lang="en-US" sz="1600" i="1" dirty="0">
                <a:solidFill>
                  <a:srgbClr val="111827"/>
                </a:solidFill>
                <a:latin typeface="Aptos"/>
                <a:ea typeface="Aptos" pitchFamily="34" charset="-122"/>
                <a:cs typeface="Aptos" pitchFamily="34" charset="-120"/>
              </a:rPr>
              <a:t>Small sample; descriptive claims only. The contribution is implementation insight, not </a:t>
            </a:r>
            <a:r>
              <a:rPr lang="en-US" sz="1600" i="1" dirty="0" err="1">
                <a:solidFill>
                  <a:srgbClr val="111827"/>
                </a:solidFill>
                <a:latin typeface="Aptos"/>
                <a:ea typeface="Aptos" pitchFamily="34" charset="-122"/>
                <a:cs typeface="Aptos" pitchFamily="34" charset="-120"/>
              </a:rPr>
              <a:t>generalisable</a:t>
            </a:r>
            <a:r>
              <a:rPr lang="en-US" sz="1600" i="1" dirty="0">
                <a:solidFill>
                  <a:srgbClr val="111827"/>
                </a:solidFill>
                <a:latin typeface="Aptos"/>
                <a:ea typeface="Aptos" pitchFamily="34" charset="-122"/>
                <a:cs typeface="Aptos" pitchFamily="34" charset="-120"/>
              </a:rPr>
              <a:t> prevalence estimation</a:t>
            </a:r>
            <a:endParaRPr lang="en-US" sz="1600" i="1" dirty="0">
              <a:latin typeface="Aptos"/>
            </a:endParaRPr>
          </a:p>
        </p:txBody>
      </p:sp>
      <p:sp>
        <p:nvSpPr>
          <p:cNvPr id="25"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4</a:t>
            </a:fld>
            <a:endParaRPr lang="en-US"/>
          </a:p>
        </p:txBody>
      </p:sp>
      <p:pic>
        <p:nvPicPr>
          <p:cNvPr id="22" name="Picture 21">
            <a:extLst>
              <a:ext uri="{FF2B5EF4-FFF2-40B4-BE49-F238E27FC236}">
                <a16:creationId xmlns:a16="http://schemas.microsoft.com/office/drawing/2014/main" id="{C517D95D-C93E-ADA1-98FD-C26581BD70EC}"/>
              </a:ext>
            </a:extLst>
          </p:cNvPr>
          <p:cNvPicPr>
            <a:picLocks noChangeAspect="1"/>
          </p:cNvPicPr>
          <p:nvPr/>
        </p:nvPicPr>
        <p:blipFill>
          <a:blip r:embed="rId3"/>
          <a:stretch>
            <a:fillRect/>
          </a:stretch>
        </p:blipFill>
        <p:spPr>
          <a:xfrm>
            <a:off x="5858327" y="1560285"/>
            <a:ext cx="6339115" cy="433251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81442" y="329184"/>
            <a:ext cx="11094720" cy="502920"/>
          </a:xfrm>
          <a:prstGeom prst="rect">
            <a:avLst/>
          </a:prstGeom>
          <a:noFill/>
          <a:ln/>
        </p:spPr>
        <p:txBody>
          <a:bodyPr wrap="square" lIns="0" tIns="0" rIns="0" bIns="0" rtlCol="0" anchor="ctr"/>
          <a:lstStyle/>
          <a:p>
            <a:pPr marL="0" indent="0">
              <a:buNone/>
            </a:pPr>
            <a:r>
              <a:rPr lang="en-US" sz="2800" b="1" dirty="0">
                <a:solidFill>
                  <a:srgbClr val="0B2D4D"/>
                </a:solidFill>
                <a:latin typeface="Aptos Display"/>
                <a:ea typeface="Aptos Display" pitchFamily="34" charset="-122"/>
                <a:cs typeface="Aptos Display" pitchFamily="34" charset="-120"/>
              </a:rPr>
              <a:t>Overall ratings: high agreement across CAL(v1) experience items</a:t>
            </a:r>
            <a:endParaRPr lang="en-US" sz="2800" dirty="0">
              <a:latin typeface="Aptos Display"/>
            </a:endParaRPr>
          </a:p>
        </p:txBody>
      </p:sp>
      <p:sp>
        <p:nvSpPr>
          <p:cNvPr id="3" name="Text 1"/>
          <p:cNvSpPr/>
          <p:nvPr/>
        </p:nvSpPr>
        <p:spPr>
          <a:xfrm>
            <a:off x="577959" y="935591"/>
            <a:ext cx="7428411" cy="276498"/>
          </a:xfrm>
          <a:prstGeom prst="rect">
            <a:avLst/>
          </a:prstGeom>
          <a:noFill/>
          <a:ln/>
        </p:spPr>
        <p:txBody>
          <a:bodyPr wrap="square" lIns="0" tIns="0" rIns="0" bIns="0" rtlCol="0" anchor="ctr"/>
          <a:lstStyle/>
          <a:p>
            <a:pPr marL="0" indent="0">
              <a:buNone/>
            </a:pPr>
            <a:endParaRPr lang="en-US" sz="1600" dirty="0">
              <a:solidFill>
                <a:srgbClr val="64748B"/>
              </a:solidFill>
              <a:latin typeface="Aptos"/>
            </a:endParaRPr>
          </a:p>
        </p:txBody>
      </p:sp>
      <p:sp>
        <p:nvSpPr>
          <p:cNvPr id="4" name="Text 2"/>
          <p:cNvSpPr/>
          <p:nvPr/>
        </p:nvSpPr>
        <p:spPr>
          <a:xfrm>
            <a:off x="591457" y="1429512"/>
            <a:ext cx="3090672" cy="164592"/>
          </a:xfrm>
          <a:prstGeom prst="rect">
            <a:avLst/>
          </a:prstGeom>
          <a:noFill/>
          <a:ln/>
        </p:spPr>
        <p:txBody>
          <a:bodyPr wrap="square" lIns="0" tIns="0" rIns="0" bIns="0" rtlCol="0" anchor="ctr"/>
          <a:lstStyle/>
          <a:p>
            <a:pPr marL="0" indent="0">
              <a:buNone/>
            </a:pPr>
            <a:r>
              <a:rPr lang="en-US" b="1">
                <a:solidFill>
                  <a:srgbClr val="64748B"/>
                </a:solidFill>
                <a:latin typeface="Aptos Display"/>
                <a:ea typeface="Aptos Display" pitchFamily="34" charset="-122"/>
                <a:cs typeface="Aptos Display" pitchFamily="34" charset="-120"/>
              </a:rPr>
              <a:t>Item:</a:t>
            </a:r>
            <a:endParaRPr lang="en-US" dirty="0">
              <a:latin typeface="Aptos Display"/>
            </a:endParaRPr>
          </a:p>
        </p:txBody>
      </p:sp>
      <p:sp>
        <p:nvSpPr>
          <p:cNvPr id="5" name="Text 3"/>
          <p:cNvSpPr/>
          <p:nvPr/>
        </p:nvSpPr>
        <p:spPr>
          <a:xfrm>
            <a:off x="3521166" y="1371455"/>
            <a:ext cx="5943600" cy="164592"/>
          </a:xfrm>
          <a:prstGeom prst="rect">
            <a:avLst/>
          </a:prstGeom>
          <a:noFill/>
          <a:ln/>
        </p:spPr>
        <p:txBody>
          <a:bodyPr wrap="square" lIns="0" tIns="0" rIns="0" bIns="0" rtlCol="0" anchor="ctr"/>
          <a:lstStyle/>
          <a:p>
            <a:pPr algn="ctr"/>
            <a:r>
              <a:rPr lang="en-US" sz="1600" b="1">
                <a:solidFill>
                  <a:srgbClr val="64748B"/>
                </a:solidFill>
                <a:latin typeface="Aptos Display"/>
                <a:ea typeface="Aptos Display" pitchFamily="34" charset="-122"/>
                <a:cs typeface="Aptos Display" pitchFamily="34" charset="-120"/>
              </a:rPr>
              <a:t>Agree (4) / Strongly Agree (5)</a:t>
            </a:r>
            <a:endParaRPr lang="en-US" sz="1600" b="1">
              <a:latin typeface="Aptos Display"/>
            </a:endParaRPr>
          </a:p>
        </p:txBody>
      </p:sp>
      <p:sp>
        <p:nvSpPr>
          <p:cNvPr id="6" name="Shape 4"/>
          <p:cNvSpPr/>
          <p:nvPr/>
        </p:nvSpPr>
        <p:spPr>
          <a:xfrm>
            <a:off x="3434080" y="1453025"/>
            <a:ext cx="0" cy="4251960"/>
          </a:xfrm>
          <a:prstGeom prst="line">
            <a:avLst/>
          </a:prstGeom>
          <a:noFill/>
          <a:ln w="7620">
            <a:solidFill>
              <a:srgbClr val="D7E3EA"/>
            </a:solidFill>
            <a:prstDash val="solid"/>
          </a:ln>
        </p:spPr>
        <p:txBody>
          <a:bodyPr/>
          <a:lstStyle/>
          <a:p>
            <a:endParaRPr lang="en-AU"/>
          </a:p>
        </p:txBody>
      </p:sp>
      <p:sp>
        <p:nvSpPr>
          <p:cNvPr id="7" name="Text 5"/>
          <p:cNvSpPr/>
          <p:nvPr/>
        </p:nvSpPr>
        <p:spPr>
          <a:xfrm>
            <a:off x="3302580" y="5895122"/>
            <a:ext cx="274320" cy="137160"/>
          </a:xfrm>
          <a:prstGeom prst="rect">
            <a:avLst/>
          </a:prstGeom>
          <a:noFill/>
          <a:ln/>
        </p:spPr>
        <p:txBody>
          <a:bodyPr wrap="square" lIns="0" tIns="0" rIns="0" bIns="0" rtlCol="0" anchor="ctr"/>
          <a:lstStyle/>
          <a:p>
            <a:pPr marL="0" indent="0" algn="ctr">
              <a:buNone/>
            </a:pPr>
            <a:r>
              <a:rPr lang="en-US" sz="1200" b="1" dirty="0">
                <a:solidFill>
                  <a:srgbClr val="64748B"/>
                </a:solidFill>
                <a:latin typeface="Aptos" pitchFamily="34" charset="0"/>
                <a:ea typeface="Aptos" pitchFamily="34" charset="-122"/>
                <a:cs typeface="Aptos" pitchFamily="34" charset="-120"/>
              </a:rPr>
              <a:t>0</a:t>
            </a:r>
            <a:endParaRPr lang="en-US" sz="1200" b="1" dirty="0"/>
          </a:p>
        </p:txBody>
      </p:sp>
      <p:sp>
        <p:nvSpPr>
          <p:cNvPr id="8" name="Shape 6"/>
          <p:cNvSpPr/>
          <p:nvPr/>
        </p:nvSpPr>
        <p:spPr>
          <a:xfrm>
            <a:off x="5007066" y="1344168"/>
            <a:ext cx="0" cy="4251960"/>
          </a:xfrm>
          <a:prstGeom prst="line">
            <a:avLst/>
          </a:prstGeom>
          <a:noFill/>
          <a:ln w="7620">
            <a:solidFill>
              <a:srgbClr val="E7EEF2"/>
            </a:solidFill>
            <a:prstDash val="solid"/>
          </a:ln>
        </p:spPr>
        <p:txBody>
          <a:bodyPr/>
          <a:lstStyle/>
          <a:p>
            <a:endParaRPr lang="en-AU"/>
          </a:p>
        </p:txBody>
      </p:sp>
      <p:sp>
        <p:nvSpPr>
          <p:cNvPr id="9" name="Text 7"/>
          <p:cNvSpPr/>
          <p:nvPr/>
        </p:nvSpPr>
        <p:spPr>
          <a:xfrm>
            <a:off x="4817509" y="5895122"/>
            <a:ext cx="274320" cy="137160"/>
          </a:xfrm>
          <a:prstGeom prst="rect">
            <a:avLst/>
          </a:prstGeom>
          <a:noFill/>
          <a:ln/>
        </p:spPr>
        <p:txBody>
          <a:bodyPr wrap="square" lIns="0" tIns="0" rIns="0" bIns="0" rtlCol="0" anchor="ctr"/>
          <a:lstStyle/>
          <a:p>
            <a:pPr marL="0" indent="0" algn="ctr">
              <a:buNone/>
            </a:pPr>
            <a:r>
              <a:rPr lang="en-US" sz="1200" b="1" dirty="0">
                <a:solidFill>
                  <a:srgbClr val="64748B"/>
                </a:solidFill>
                <a:latin typeface="Aptos" pitchFamily="34" charset="0"/>
                <a:ea typeface="Aptos" pitchFamily="34" charset="-122"/>
                <a:cs typeface="Aptos" pitchFamily="34" charset="-120"/>
              </a:rPr>
              <a:t>25</a:t>
            </a:r>
            <a:endParaRPr lang="en-US" sz="1200" b="1" dirty="0"/>
          </a:p>
        </p:txBody>
      </p:sp>
      <p:sp>
        <p:nvSpPr>
          <p:cNvPr id="10" name="Shape 8"/>
          <p:cNvSpPr/>
          <p:nvPr/>
        </p:nvSpPr>
        <p:spPr>
          <a:xfrm>
            <a:off x="6492966" y="1344168"/>
            <a:ext cx="0" cy="4251960"/>
          </a:xfrm>
          <a:prstGeom prst="line">
            <a:avLst/>
          </a:prstGeom>
          <a:noFill/>
          <a:ln w="7620">
            <a:solidFill>
              <a:srgbClr val="E7EEF2"/>
            </a:solidFill>
            <a:prstDash val="solid"/>
          </a:ln>
        </p:spPr>
        <p:txBody>
          <a:bodyPr/>
          <a:lstStyle/>
          <a:p>
            <a:endParaRPr lang="en-AU"/>
          </a:p>
        </p:txBody>
      </p:sp>
      <p:sp>
        <p:nvSpPr>
          <p:cNvPr id="11" name="Text 9"/>
          <p:cNvSpPr/>
          <p:nvPr/>
        </p:nvSpPr>
        <p:spPr>
          <a:xfrm>
            <a:off x="6303409" y="5895122"/>
            <a:ext cx="274320" cy="137160"/>
          </a:xfrm>
          <a:prstGeom prst="rect">
            <a:avLst/>
          </a:prstGeom>
          <a:noFill/>
          <a:ln/>
        </p:spPr>
        <p:txBody>
          <a:bodyPr wrap="square" lIns="0" tIns="0" rIns="0" bIns="0" rtlCol="0" anchor="ctr"/>
          <a:lstStyle/>
          <a:p>
            <a:pPr marL="0" indent="0" algn="ctr">
              <a:buNone/>
            </a:pPr>
            <a:r>
              <a:rPr lang="en-US" sz="1200" b="1" dirty="0">
                <a:solidFill>
                  <a:srgbClr val="64748B"/>
                </a:solidFill>
                <a:latin typeface="Aptos" pitchFamily="34" charset="0"/>
                <a:ea typeface="Aptos" pitchFamily="34" charset="-122"/>
                <a:cs typeface="Aptos" pitchFamily="34" charset="-120"/>
              </a:rPr>
              <a:t>50</a:t>
            </a:r>
            <a:endParaRPr lang="en-US" sz="1200" b="1" dirty="0"/>
          </a:p>
        </p:txBody>
      </p:sp>
      <p:sp>
        <p:nvSpPr>
          <p:cNvPr id="12" name="Shape 10"/>
          <p:cNvSpPr/>
          <p:nvPr/>
        </p:nvSpPr>
        <p:spPr>
          <a:xfrm>
            <a:off x="7978866" y="1590911"/>
            <a:ext cx="0" cy="4251960"/>
          </a:xfrm>
          <a:prstGeom prst="line">
            <a:avLst/>
          </a:prstGeom>
          <a:noFill/>
          <a:ln w="7620">
            <a:solidFill>
              <a:srgbClr val="E7EEF2"/>
            </a:solidFill>
            <a:prstDash val="solid"/>
          </a:ln>
        </p:spPr>
        <p:txBody>
          <a:bodyPr/>
          <a:lstStyle/>
          <a:p>
            <a:endParaRPr lang="en-AU"/>
          </a:p>
        </p:txBody>
      </p:sp>
      <p:sp>
        <p:nvSpPr>
          <p:cNvPr id="13" name="Text 11"/>
          <p:cNvSpPr/>
          <p:nvPr/>
        </p:nvSpPr>
        <p:spPr>
          <a:xfrm>
            <a:off x="7789309" y="5916894"/>
            <a:ext cx="274320" cy="137160"/>
          </a:xfrm>
          <a:prstGeom prst="rect">
            <a:avLst/>
          </a:prstGeom>
          <a:noFill/>
          <a:ln/>
        </p:spPr>
        <p:txBody>
          <a:bodyPr wrap="square" lIns="0" tIns="0" rIns="0" bIns="0" rtlCol="0" anchor="ctr"/>
          <a:lstStyle/>
          <a:p>
            <a:pPr marL="0" indent="0" algn="ctr">
              <a:buNone/>
            </a:pPr>
            <a:r>
              <a:rPr lang="en-US" sz="1200" b="1" dirty="0">
                <a:solidFill>
                  <a:srgbClr val="64748B"/>
                </a:solidFill>
                <a:latin typeface="Aptos" pitchFamily="34" charset="0"/>
                <a:ea typeface="Aptos" pitchFamily="34" charset="-122"/>
                <a:cs typeface="Aptos" pitchFamily="34" charset="-120"/>
              </a:rPr>
              <a:t>75</a:t>
            </a:r>
            <a:endParaRPr lang="en-US" sz="1200" b="1" dirty="0"/>
          </a:p>
        </p:txBody>
      </p:sp>
      <p:sp>
        <p:nvSpPr>
          <p:cNvPr id="14" name="Shape 12"/>
          <p:cNvSpPr/>
          <p:nvPr/>
        </p:nvSpPr>
        <p:spPr>
          <a:xfrm>
            <a:off x="9464766" y="1590911"/>
            <a:ext cx="0" cy="4251960"/>
          </a:xfrm>
          <a:prstGeom prst="line">
            <a:avLst/>
          </a:prstGeom>
          <a:noFill/>
          <a:ln w="7620">
            <a:solidFill>
              <a:srgbClr val="E7EEF2"/>
            </a:solidFill>
            <a:prstDash val="solid"/>
          </a:ln>
        </p:spPr>
        <p:txBody>
          <a:bodyPr/>
          <a:lstStyle/>
          <a:p>
            <a:endParaRPr lang="en-AU"/>
          </a:p>
        </p:txBody>
      </p:sp>
      <p:sp>
        <p:nvSpPr>
          <p:cNvPr id="15" name="Text 13"/>
          <p:cNvSpPr/>
          <p:nvPr/>
        </p:nvSpPr>
        <p:spPr>
          <a:xfrm>
            <a:off x="9275209" y="5916894"/>
            <a:ext cx="274320" cy="137160"/>
          </a:xfrm>
          <a:prstGeom prst="rect">
            <a:avLst/>
          </a:prstGeom>
          <a:noFill/>
          <a:ln/>
        </p:spPr>
        <p:txBody>
          <a:bodyPr wrap="square" lIns="0" tIns="0" rIns="0" bIns="0" rtlCol="0" anchor="ctr"/>
          <a:lstStyle/>
          <a:p>
            <a:pPr marL="0" indent="0" algn="ctr">
              <a:buNone/>
            </a:pPr>
            <a:r>
              <a:rPr lang="en-US" sz="1200" b="1" dirty="0">
                <a:solidFill>
                  <a:srgbClr val="64748B"/>
                </a:solidFill>
                <a:latin typeface="Aptos" pitchFamily="34" charset="0"/>
                <a:ea typeface="Aptos" pitchFamily="34" charset="-122"/>
                <a:cs typeface="Aptos" pitchFamily="34" charset="-120"/>
              </a:rPr>
              <a:t>100</a:t>
            </a:r>
            <a:endParaRPr lang="en-US" sz="1200" b="1" dirty="0"/>
          </a:p>
        </p:txBody>
      </p:sp>
      <p:sp>
        <p:nvSpPr>
          <p:cNvPr id="16" name="Text 14"/>
          <p:cNvSpPr/>
          <p:nvPr/>
        </p:nvSpPr>
        <p:spPr>
          <a:xfrm>
            <a:off x="591457" y="1740408"/>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Orientation adequate</a:t>
            </a:r>
            <a:endParaRPr lang="en-US" sz="1600" dirty="0"/>
          </a:p>
        </p:txBody>
      </p:sp>
      <p:sp>
        <p:nvSpPr>
          <p:cNvPr id="17" name="Shape 15"/>
          <p:cNvSpPr/>
          <p:nvPr/>
        </p:nvSpPr>
        <p:spPr>
          <a:xfrm>
            <a:off x="3521166" y="1691495"/>
            <a:ext cx="5319522" cy="219456"/>
          </a:xfrm>
          <a:prstGeom prst="roundRect">
            <a:avLst>
              <a:gd name="adj" fmla="val 16667"/>
            </a:avLst>
          </a:prstGeom>
          <a:solidFill>
            <a:srgbClr val="1F9D8A"/>
          </a:solidFill>
          <a:ln w="12700">
            <a:solidFill>
              <a:srgbClr val="1F9D8A"/>
            </a:solidFill>
            <a:prstDash val="solid"/>
          </a:ln>
        </p:spPr>
        <p:txBody>
          <a:bodyPr/>
          <a:lstStyle/>
          <a:p>
            <a:endParaRPr lang="en-AU"/>
          </a:p>
        </p:txBody>
      </p:sp>
      <p:sp>
        <p:nvSpPr>
          <p:cNvPr id="18" name="Text 16"/>
          <p:cNvSpPr/>
          <p:nvPr/>
        </p:nvSpPr>
        <p:spPr>
          <a:xfrm>
            <a:off x="8913840" y="1700639"/>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90%</a:t>
            </a:r>
            <a:endParaRPr lang="en-US" sz="1400" b="1" dirty="0"/>
          </a:p>
        </p:txBody>
      </p:sp>
      <p:sp>
        <p:nvSpPr>
          <p:cNvPr id="19" name="Text 17"/>
          <p:cNvSpPr/>
          <p:nvPr/>
        </p:nvSpPr>
        <p:spPr>
          <a:xfrm>
            <a:off x="591457" y="2124456"/>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Easy to use</a:t>
            </a:r>
            <a:endParaRPr lang="en-US" sz="1600" dirty="0"/>
          </a:p>
        </p:txBody>
      </p:sp>
      <p:sp>
        <p:nvSpPr>
          <p:cNvPr id="20" name="Shape 18"/>
          <p:cNvSpPr/>
          <p:nvPr/>
        </p:nvSpPr>
        <p:spPr>
          <a:xfrm>
            <a:off x="3521166" y="2075543"/>
            <a:ext cx="5474056" cy="219456"/>
          </a:xfrm>
          <a:prstGeom prst="roundRect">
            <a:avLst>
              <a:gd name="adj" fmla="val 16667"/>
            </a:avLst>
          </a:prstGeom>
          <a:solidFill>
            <a:srgbClr val="1F9D8A"/>
          </a:solidFill>
          <a:ln w="12700">
            <a:solidFill>
              <a:srgbClr val="1F9D8A"/>
            </a:solidFill>
            <a:prstDash val="solid"/>
          </a:ln>
        </p:spPr>
        <p:txBody>
          <a:bodyPr/>
          <a:lstStyle/>
          <a:p>
            <a:endParaRPr lang="en-AU"/>
          </a:p>
        </p:txBody>
      </p:sp>
      <p:sp>
        <p:nvSpPr>
          <p:cNvPr id="21" name="Text 19"/>
          <p:cNvSpPr/>
          <p:nvPr/>
        </p:nvSpPr>
        <p:spPr>
          <a:xfrm>
            <a:off x="9068374" y="2084687"/>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92%</a:t>
            </a:r>
            <a:endParaRPr lang="en-US" sz="1400" b="1" dirty="0"/>
          </a:p>
        </p:txBody>
      </p:sp>
      <p:sp>
        <p:nvSpPr>
          <p:cNvPr id="22" name="Text 20"/>
          <p:cNvSpPr/>
          <p:nvPr/>
        </p:nvSpPr>
        <p:spPr>
          <a:xfrm>
            <a:off x="591457" y="2508504"/>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Look &amp; feel</a:t>
            </a:r>
            <a:endParaRPr lang="en-US" sz="1600" dirty="0"/>
          </a:p>
        </p:txBody>
      </p:sp>
      <p:sp>
        <p:nvSpPr>
          <p:cNvPr id="23" name="Shape 21"/>
          <p:cNvSpPr/>
          <p:nvPr/>
        </p:nvSpPr>
        <p:spPr>
          <a:xfrm>
            <a:off x="3521166" y="2459591"/>
            <a:ext cx="5474056" cy="219456"/>
          </a:xfrm>
          <a:prstGeom prst="roundRect">
            <a:avLst>
              <a:gd name="adj" fmla="val 16667"/>
            </a:avLst>
          </a:prstGeom>
          <a:solidFill>
            <a:srgbClr val="1F9D8A"/>
          </a:solidFill>
          <a:ln w="12700">
            <a:solidFill>
              <a:srgbClr val="1F9D8A"/>
            </a:solidFill>
            <a:prstDash val="solid"/>
          </a:ln>
        </p:spPr>
        <p:txBody>
          <a:bodyPr/>
          <a:lstStyle/>
          <a:p>
            <a:endParaRPr lang="en-AU"/>
          </a:p>
        </p:txBody>
      </p:sp>
      <p:sp>
        <p:nvSpPr>
          <p:cNvPr id="24" name="Text 22"/>
          <p:cNvSpPr/>
          <p:nvPr/>
        </p:nvSpPr>
        <p:spPr>
          <a:xfrm>
            <a:off x="9068374" y="2468735"/>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92%</a:t>
            </a:r>
            <a:endParaRPr lang="en-US" sz="1400" b="1" dirty="0"/>
          </a:p>
        </p:txBody>
      </p:sp>
      <p:sp>
        <p:nvSpPr>
          <p:cNvPr id="25" name="Text 23"/>
          <p:cNvSpPr/>
          <p:nvPr/>
        </p:nvSpPr>
        <p:spPr>
          <a:xfrm>
            <a:off x="591457" y="2892552"/>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Clear prompts</a:t>
            </a:r>
            <a:endParaRPr lang="en-US" sz="1600" dirty="0"/>
          </a:p>
        </p:txBody>
      </p:sp>
      <p:sp>
        <p:nvSpPr>
          <p:cNvPr id="26" name="Shape 24"/>
          <p:cNvSpPr/>
          <p:nvPr/>
        </p:nvSpPr>
        <p:spPr>
          <a:xfrm>
            <a:off x="3521166" y="2843639"/>
            <a:ext cx="5319522" cy="219456"/>
          </a:xfrm>
          <a:prstGeom prst="roundRect">
            <a:avLst>
              <a:gd name="adj" fmla="val 16667"/>
            </a:avLst>
          </a:prstGeom>
          <a:solidFill>
            <a:srgbClr val="1F9D8A"/>
          </a:solidFill>
          <a:ln w="12700">
            <a:solidFill>
              <a:srgbClr val="1F9D8A"/>
            </a:solidFill>
            <a:prstDash val="solid"/>
          </a:ln>
        </p:spPr>
        <p:txBody>
          <a:bodyPr/>
          <a:lstStyle/>
          <a:p>
            <a:endParaRPr lang="en-AU"/>
          </a:p>
        </p:txBody>
      </p:sp>
      <p:sp>
        <p:nvSpPr>
          <p:cNvPr id="27" name="Text 25"/>
          <p:cNvSpPr/>
          <p:nvPr/>
        </p:nvSpPr>
        <p:spPr>
          <a:xfrm>
            <a:off x="8913840" y="2852783"/>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90%</a:t>
            </a:r>
            <a:endParaRPr lang="en-US" sz="1400" b="1" dirty="0"/>
          </a:p>
        </p:txBody>
      </p:sp>
      <p:sp>
        <p:nvSpPr>
          <p:cNvPr id="28" name="Text 26"/>
          <p:cNvSpPr/>
          <p:nvPr/>
        </p:nvSpPr>
        <p:spPr>
          <a:xfrm>
            <a:off x="591457" y="3276600"/>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Achievable per patient</a:t>
            </a:r>
            <a:endParaRPr lang="en-US" sz="1600" dirty="0"/>
          </a:p>
        </p:txBody>
      </p:sp>
      <p:sp>
        <p:nvSpPr>
          <p:cNvPr id="29" name="Shape 27"/>
          <p:cNvSpPr/>
          <p:nvPr/>
        </p:nvSpPr>
        <p:spPr>
          <a:xfrm>
            <a:off x="3521166" y="3227687"/>
            <a:ext cx="5319522" cy="219456"/>
          </a:xfrm>
          <a:prstGeom prst="roundRect">
            <a:avLst>
              <a:gd name="adj" fmla="val 16667"/>
            </a:avLst>
          </a:prstGeom>
          <a:solidFill>
            <a:srgbClr val="1F9D8A"/>
          </a:solidFill>
          <a:ln w="12700">
            <a:solidFill>
              <a:srgbClr val="1F9D8A"/>
            </a:solidFill>
            <a:prstDash val="solid"/>
          </a:ln>
        </p:spPr>
        <p:txBody>
          <a:bodyPr/>
          <a:lstStyle/>
          <a:p>
            <a:endParaRPr lang="en-AU"/>
          </a:p>
        </p:txBody>
      </p:sp>
      <p:sp>
        <p:nvSpPr>
          <p:cNvPr id="30" name="Text 28"/>
          <p:cNvSpPr/>
          <p:nvPr/>
        </p:nvSpPr>
        <p:spPr>
          <a:xfrm>
            <a:off x="8913840" y="3236831"/>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90%</a:t>
            </a:r>
            <a:endParaRPr lang="en-US" sz="1400" b="1" dirty="0"/>
          </a:p>
        </p:txBody>
      </p:sp>
      <p:sp>
        <p:nvSpPr>
          <p:cNvPr id="31" name="Text 29"/>
          <p:cNvSpPr/>
          <p:nvPr/>
        </p:nvSpPr>
        <p:spPr>
          <a:xfrm>
            <a:off x="591457" y="3660648"/>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Quick to complete</a:t>
            </a:r>
            <a:endParaRPr lang="en-US" sz="1600" dirty="0"/>
          </a:p>
        </p:txBody>
      </p:sp>
      <p:sp>
        <p:nvSpPr>
          <p:cNvPr id="32" name="Shape 30"/>
          <p:cNvSpPr/>
          <p:nvPr/>
        </p:nvSpPr>
        <p:spPr>
          <a:xfrm>
            <a:off x="3521166" y="3611735"/>
            <a:ext cx="4849978" cy="219456"/>
          </a:xfrm>
          <a:prstGeom prst="roundRect">
            <a:avLst>
              <a:gd name="adj" fmla="val 16667"/>
            </a:avLst>
          </a:prstGeom>
          <a:solidFill>
            <a:srgbClr val="1F9D8A"/>
          </a:solidFill>
          <a:ln w="12700">
            <a:solidFill>
              <a:srgbClr val="1F9D8A"/>
            </a:solidFill>
            <a:prstDash val="solid"/>
          </a:ln>
        </p:spPr>
        <p:txBody>
          <a:bodyPr/>
          <a:lstStyle/>
          <a:p>
            <a:endParaRPr lang="en-AU"/>
          </a:p>
        </p:txBody>
      </p:sp>
      <p:sp>
        <p:nvSpPr>
          <p:cNvPr id="33" name="Text 31"/>
          <p:cNvSpPr/>
          <p:nvPr/>
        </p:nvSpPr>
        <p:spPr>
          <a:xfrm>
            <a:off x="8444296" y="3620879"/>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82%</a:t>
            </a:r>
            <a:endParaRPr lang="en-US" sz="1400" b="1" dirty="0"/>
          </a:p>
        </p:txBody>
      </p:sp>
      <p:sp>
        <p:nvSpPr>
          <p:cNvPr id="34" name="Text 32"/>
          <p:cNvSpPr/>
          <p:nvPr/>
        </p:nvSpPr>
        <p:spPr>
          <a:xfrm>
            <a:off x="591457" y="4044696"/>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Positive experience</a:t>
            </a:r>
            <a:endParaRPr lang="en-US" sz="1600" dirty="0"/>
          </a:p>
        </p:txBody>
      </p:sp>
      <p:sp>
        <p:nvSpPr>
          <p:cNvPr id="35" name="Shape 33"/>
          <p:cNvSpPr/>
          <p:nvPr/>
        </p:nvSpPr>
        <p:spPr>
          <a:xfrm>
            <a:off x="3521166" y="3995783"/>
            <a:ext cx="4689500" cy="219456"/>
          </a:xfrm>
          <a:prstGeom prst="roundRect">
            <a:avLst>
              <a:gd name="adj" fmla="val 16667"/>
            </a:avLst>
          </a:prstGeom>
          <a:solidFill>
            <a:srgbClr val="1F9D8A"/>
          </a:solidFill>
          <a:ln w="12700">
            <a:solidFill>
              <a:srgbClr val="1F9D8A"/>
            </a:solidFill>
            <a:prstDash val="solid"/>
          </a:ln>
        </p:spPr>
        <p:txBody>
          <a:bodyPr/>
          <a:lstStyle/>
          <a:p>
            <a:endParaRPr lang="en-AU"/>
          </a:p>
        </p:txBody>
      </p:sp>
      <p:sp>
        <p:nvSpPr>
          <p:cNvPr id="36" name="Text 34"/>
          <p:cNvSpPr/>
          <p:nvPr/>
        </p:nvSpPr>
        <p:spPr>
          <a:xfrm>
            <a:off x="8283818" y="4004927"/>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79%</a:t>
            </a:r>
            <a:endParaRPr lang="en-US" sz="1400" b="1" dirty="0"/>
          </a:p>
        </p:txBody>
      </p:sp>
      <p:sp>
        <p:nvSpPr>
          <p:cNvPr id="37" name="Text 35"/>
          <p:cNvSpPr/>
          <p:nvPr/>
        </p:nvSpPr>
        <p:spPr>
          <a:xfrm>
            <a:off x="591457" y="4428744"/>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Meaningful feedback</a:t>
            </a:r>
            <a:endParaRPr lang="en-US" sz="1600" dirty="0"/>
          </a:p>
        </p:txBody>
      </p:sp>
      <p:sp>
        <p:nvSpPr>
          <p:cNvPr id="38" name="Shape 36"/>
          <p:cNvSpPr/>
          <p:nvPr/>
        </p:nvSpPr>
        <p:spPr>
          <a:xfrm>
            <a:off x="3521166" y="4379831"/>
            <a:ext cx="4689500" cy="219456"/>
          </a:xfrm>
          <a:prstGeom prst="roundRect">
            <a:avLst>
              <a:gd name="adj" fmla="val 16667"/>
            </a:avLst>
          </a:prstGeom>
          <a:solidFill>
            <a:srgbClr val="1E6A8A"/>
          </a:solidFill>
          <a:ln w="12700">
            <a:solidFill>
              <a:srgbClr val="1E6A8A"/>
            </a:solidFill>
            <a:prstDash val="solid"/>
          </a:ln>
        </p:spPr>
        <p:txBody>
          <a:bodyPr/>
          <a:lstStyle/>
          <a:p>
            <a:endParaRPr lang="en-AU"/>
          </a:p>
        </p:txBody>
      </p:sp>
      <p:sp>
        <p:nvSpPr>
          <p:cNvPr id="39" name="Text 37"/>
          <p:cNvSpPr/>
          <p:nvPr/>
        </p:nvSpPr>
        <p:spPr>
          <a:xfrm>
            <a:off x="8283818" y="4388975"/>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79%</a:t>
            </a:r>
            <a:endParaRPr lang="en-US" sz="1400" b="1" dirty="0"/>
          </a:p>
        </p:txBody>
      </p:sp>
      <p:sp>
        <p:nvSpPr>
          <p:cNvPr id="40" name="Text 38"/>
          <p:cNvSpPr/>
          <p:nvPr/>
        </p:nvSpPr>
        <p:spPr>
          <a:xfrm>
            <a:off x="591457" y="4812792"/>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Clear rubrics/domains</a:t>
            </a:r>
            <a:endParaRPr lang="en-US" sz="1600" dirty="0"/>
          </a:p>
        </p:txBody>
      </p:sp>
      <p:sp>
        <p:nvSpPr>
          <p:cNvPr id="41" name="Shape 39"/>
          <p:cNvSpPr/>
          <p:nvPr/>
        </p:nvSpPr>
        <p:spPr>
          <a:xfrm>
            <a:off x="3521166" y="4763879"/>
            <a:ext cx="5159045" cy="219456"/>
          </a:xfrm>
          <a:prstGeom prst="roundRect">
            <a:avLst>
              <a:gd name="adj" fmla="val 16667"/>
            </a:avLst>
          </a:prstGeom>
          <a:solidFill>
            <a:srgbClr val="1E6A8A"/>
          </a:solidFill>
          <a:ln w="12700">
            <a:solidFill>
              <a:srgbClr val="1E6A8A"/>
            </a:solidFill>
            <a:prstDash val="solid"/>
          </a:ln>
        </p:spPr>
        <p:txBody>
          <a:bodyPr/>
          <a:lstStyle/>
          <a:p>
            <a:endParaRPr lang="en-AU"/>
          </a:p>
        </p:txBody>
      </p:sp>
      <p:sp>
        <p:nvSpPr>
          <p:cNvPr id="42" name="Text 40"/>
          <p:cNvSpPr/>
          <p:nvPr/>
        </p:nvSpPr>
        <p:spPr>
          <a:xfrm>
            <a:off x="8753363" y="4773023"/>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87%</a:t>
            </a:r>
            <a:endParaRPr lang="en-US" sz="1400" b="1" dirty="0"/>
          </a:p>
        </p:txBody>
      </p:sp>
      <p:sp>
        <p:nvSpPr>
          <p:cNvPr id="43" name="Text 41"/>
          <p:cNvSpPr/>
          <p:nvPr/>
        </p:nvSpPr>
        <p:spPr>
          <a:xfrm>
            <a:off x="591457" y="5196840"/>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User-friendly record</a:t>
            </a:r>
            <a:endParaRPr lang="en-US" sz="1600" dirty="0"/>
          </a:p>
        </p:txBody>
      </p:sp>
      <p:sp>
        <p:nvSpPr>
          <p:cNvPr id="44" name="Shape 42"/>
          <p:cNvSpPr/>
          <p:nvPr/>
        </p:nvSpPr>
        <p:spPr>
          <a:xfrm>
            <a:off x="3521166" y="5147927"/>
            <a:ext cx="5004511" cy="219456"/>
          </a:xfrm>
          <a:prstGeom prst="roundRect">
            <a:avLst>
              <a:gd name="adj" fmla="val 16667"/>
            </a:avLst>
          </a:prstGeom>
          <a:solidFill>
            <a:srgbClr val="1E6A8A"/>
          </a:solidFill>
          <a:ln w="12700">
            <a:solidFill>
              <a:srgbClr val="1E6A8A"/>
            </a:solidFill>
            <a:prstDash val="solid"/>
          </a:ln>
        </p:spPr>
        <p:txBody>
          <a:bodyPr/>
          <a:lstStyle/>
          <a:p>
            <a:endParaRPr lang="en-AU"/>
          </a:p>
        </p:txBody>
      </p:sp>
      <p:sp>
        <p:nvSpPr>
          <p:cNvPr id="45" name="Text 43"/>
          <p:cNvSpPr/>
          <p:nvPr/>
        </p:nvSpPr>
        <p:spPr>
          <a:xfrm>
            <a:off x="8598829" y="5157071"/>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84%</a:t>
            </a:r>
            <a:endParaRPr lang="en-US" sz="1400" b="1" dirty="0"/>
          </a:p>
        </p:txBody>
      </p:sp>
      <p:sp>
        <p:nvSpPr>
          <p:cNvPr id="46" name="Text 44"/>
          <p:cNvSpPr/>
          <p:nvPr/>
        </p:nvSpPr>
        <p:spPr>
          <a:xfrm>
            <a:off x="591457" y="5580888"/>
            <a:ext cx="3090672" cy="137160"/>
          </a:xfrm>
          <a:prstGeom prst="rect">
            <a:avLst/>
          </a:prstGeom>
          <a:noFill/>
          <a:ln/>
        </p:spPr>
        <p:txBody>
          <a:bodyPr wrap="square" lIns="0" tIns="0" rIns="0" bIns="0" rtlCol="0" anchor="ctr">
            <a:noAutofit/>
          </a:bodyPr>
          <a:lstStyle/>
          <a:p>
            <a:pPr marL="0" indent="0">
              <a:buNone/>
            </a:pPr>
            <a:r>
              <a:rPr lang="en-US" sz="1600" dirty="0">
                <a:solidFill>
                  <a:srgbClr val="111827"/>
                </a:solidFill>
                <a:latin typeface="Aptos" pitchFamily="34" charset="0"/>
                <a:ea typeface="Aptos" pitchFamily="34" charset="-122"/>
                <a:cs typeface="Aptos" pitchFamily="34" charset="-120"/>
              </a:rPr>
              <a:t>Safe reflective space</a:t>
            </a:r>
            <a:endParaRPr lang="en-US" sz="1600" dirty="0"/>
          </a:p>
        </p:txBody>
      </p:sp>
      <p:sp>
        <p:nvSpPr>
          <p:cNvPr id="47" name="Shape 45"/>
          <p:cNvSpPr/>
          <p:nvPr/>
        </p:nvSpPr>
        <p:spPr>
          <a:xfrm>
            <a:off x="3521166" y="5531975"/>
            <a:ext cx="5319522" cy="219456"/>
          </a:xfrm>
          <a:prstGeom prst="roundRect">
            <a:avLst>
              <a:gd name="adj" fmla="val 16667"/>
            </a:avLst>
          </a:prstGeom>
          <a:solidFill>
            <a:srgbClr val="1E6A8A"/>
          </a:solidFill>
          <a:ln w="12700">
            <a:solidFill>
              <a:srgbClr val="1E6A8A"/>
            </a:solidFill>
            <a:prstDash val="solid"/>
          </a:ln>
        </p:spPr>
        <p:txBody>
          <a:bodyPr/>
          <a:lstStyle/>
          <a:p>
            <a:endParaRPr lang="en-AU"/>
          </a:p>
        </p:txBody>
      </p:sp>
      <p:sp>
        <p:nvSpPr>
          <p:cNvPr id="48" name="Text 46"/>
          <p:cNvSpPr/>
          <p:nvPr/>
        </p:nvSpPr>
        <p:spPr>
          <a:xfrm>
            <a:off x="8913840" y="5541119"/>
            <a:ext cx="438912" cy="128016"/>
          </a:xfrm>
          <a:prstGeom prst="rect">
            <a:avLst/>
          </a:prstGeom>
          <a:noFill/>
          <a:ln/>
        </p:spPr>
        <p:txBody>
          <a:bodyPr wrap="square" lIns="0" tIns="0" rIns="0" bIns="0" rtlCol="0" anchor="ctr"/>
          <a:lstStyle/>
          <a:p>
            <a:pPr marL="0" indent="0">
              <a:buNone/>
            </a:pPr>
            <a:r>
              <a:rPr lang="en-US" sz="1400" b="1" dirty="0">
                <a:solidFill>
                  <a:srgbClr val="111827"/>
                </a:solidFill>
                <a:latin typeface="Aptos" pitchFamily="34" charset="0"/>
                <a:ea typeface="Aptos" pitchFamily="34" charset="-122"/>
                <a:cs typeface="Aptos" pitchFamily="34" charset="-120"/>
              </a:rPr>
              <a:t>90%</a:t>
            </a:r>
            <a:endParaRPr lang="en-US" sz="1400" b="1" dirty="0"/>
          </a:p>
        </p:txBody>
      </p:sp>
      <p:sp>
        <p:nvSpPr>
          <p:cNvPr id="49" name="Shape 47"/>
          <p:cNvSpPr/>
          <p:nvPr/>
        </p:nvSpPr>
        <p:spPr>
          <a:xfrm>
            <a:off x="9855200" y="1516743"/>
            <a:ext cx="2101088" cy="4248332"/>
          </a:xfrm>
          <a:prstGeom prst="roundRect">
            <a:avLst>
              <a:gd name="adj" fmla="val 7895"/>
            </a:avLst>
          </a:prstGeom>
          <a:solidFill>
            <a:srgbClr val="0B2D4D"/>
          </a:solidFill>
          <a:ln w="12700">
            <a:solidFill>
              <a:srgbClr val="0B2D4D"/>
            </a:solidFill>
            <a:prstDash val="solid"/>
          </a:ln>
        </p:spPr>
        <p:txBody>
          <a:bodyPr/>
          <a:lstStyle/>
          <a:p>
            <a:endParaRPr lang="en-AU"/>
          </a:p>
        </p:txBody>
      </p:sp>
      <p:sp>
        <p:nvSpPr>
          <p:cNvPr id="50" name="Text 48"/>
          <p:cNvSpPr/>
          <p:nvPr/>
        </p:nvSpPr>
        <p:spPr>
          <a:xfrm>
            <a:off x="9972766" y="2293984"/>
            <a:ext cx="1840411" cy="280996"/>
          </a:xfrm>
          <a:prstGeom prst="rect">
            <a:avLst/>
          </a:prstGeom>
          <a:noFill/>
          <a:ln/>
        </p:spPr>
        <p:txBody>
          <a:bodyPr wrap="square" lIns="0" tIns="0" rIns="0" bIns="0" rtlCol="0" anchor="ctr"/>
          <a:lstStyle/>
          <a:p>
            <a:pPr marL="0" indent="0" algn="ctr">
              <a:buNone/>
            </a:pPr>
            <a:r>
              <a:rPr lang="en-US" sz="3200" b="1" dirty="0">
                <a:solidFill>
                  <a:srgbClr val="B9E7E0"/>
                </a:solidFill>
                <a:latin typeface="Aptos Display"/>
                <a:ea typeface="Aptos Display" pitchFamily="34" charset="-122"/>
                <a:cs typeface="Aptos Display" pitchFamily="34" charset="-120"/>
              </a:rPr>
              <a:t>Median</a:t>
            </a:r>
            <a:endParaRPr lang="en-US" sz="3200" dirty="0">
              <a:latin typeface="Aptos Display"/>
            </a:endParaRPr>
          </a:p>
        </p:txBody>
      </p:sp>
      <p:sp>
        <p:nvSpPr>
          <p:cNvPr id="51" name="Text 49"/>
          <p:cNvSpPr/>
          <p:nvPr/>
        </p:nvSpPr>
        <p:spPr>
          <a:xfrm>
            <a:off x="10335333" y="2751183"/>
            <a:ext cx="1115568" cy="548640"/>
          </a:xfrm>
          <a:prstGeom prst="rect">
            <a:avLst/>
          </a:prstGeom>
          <a:noFill/>
          <a:ln/>
        </p:spPr>
        <p:txBody>
          <a:bodyPr wrap="square" lIns="0" tIns="0" rIns="0" bIns="0" rtlCol="0" anchor="ctr"/>
          <a:lstStyle/>
          <a:p>
            <a:pPr marL="0" indent="0" algn="ctr">
              <a:buNone/>
            </a:pPr>
            <a:r>
              <a:rPr lang="en-US" sz="3200" b="1" dirty="0">
                <a:solidFill>
                  <a:srgbClr val="FFFFFF"/>
                </a:solidFill>
                <a:latin typeface="Aptos Display"/>
                <a:ea typeface="Aptos Display" pitchFamily="34" charset="-122"/>
                <a:cs typeface="Aptos Display" pitchFamily="34" charset="-120"/>
              </a:rPr>
              <a:t>4 – 5</a:t>
            </a:r>
            <a:endParaRPr lang="en-US" sz="3200" dirty="0">
              <a:latin typeface="Aptos Display"/>
            </a:endParaRPr>
          </a:p>
        </p:txBody>
      </p:sp>
      <p:sp>
        <p:nvSpPr>
          <p:cNvPr id="52" name="Text 50"/>
          <p:cNvSpPr/>
          <p:nvPr/>
        </p:nvSpPr>
        <p:spPr>
          <a:xfrm>
            <a:off x="9839961" y="3162084"/>
            <a:ext cx="2108199" cy="416559"/>
          </a:xfrm>
          <a:prstGeom prst="rect">
            <a:avLst/>
          </a:prstGeom>
          <a:noFill/>
          <a:ln/>
        </p:spPr>
        <p:txBody>
          <a:bodyPr wrap="square" lIns="0" tIns="0" rIns="0" bIns="0" rtlCol="0" anchor="ctr"/>
          <a:lstStyle/>
          <a:p>
            <a:pPr marL="0" indent="0" algn="ctr">
              <a:buNone/>
            </a:pPr>
            <a:r>
              <a:rPr lang="en-US" sz="1400" i="1" dirty="0">
                <a:solidFill>
                  <a:srgbClr val="D7E9F1"/>
                </a:solidFill>
                <a:latin typeface="Aptos"/>
                <a:ea typeface="Aptos" pitchFamily="34" charset="-122"/>
                <a:cs typeface="Aptos" pitchFamily="34" charset="-120"/>
              </a:rPr>
              <a:t>across the 11 items</a:t>
            </a:r>
            <a:endParaRPr lang="en-US" sz="1400" i="1" dirty="0">
              <a:latin typeface="Aptos"/>
            </a:endParaRPr>
          </a:p>
        </p:txBody>
      </p:sp>
      <p:sp>
        <p:nvSpPr>
          <p:cNvPr id="54"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5</a:t>
            </a:fld>
            <a:endParaRPr lang="en-US"/>
          </a:p>
        </p:txBody>
      </p:sp>
      <p:sp>
        <p:nvSpPr>
          <p:cNvPr id="55" name="Text 51">
            <a:extLst>
              <a:ext uri="{FF2B5EF4-FFF2-40B4-BE49-F238E27FC236}">
                <a16:creationId xmlns:a16="http://schemas.microsoft.com/office/drawing/2014/main" id="{52FBAA31-AAD9-764F-C3CE-8BA086CFE3EC}"/>
              </a:ext>
            </a:extLst>
          </p:cNvPr>
          <p:cNvSpPr/>
          <p:nvPr/>
        </p:nvSpPr>
        <p:spPr>
          <a:xfrm>
            <a:off x="591457" y="859590"/>
            <a:ext cx="11282879" cy="246163"/>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dirty="0">
                <a:solidFill>
                  <a:srgbClr val="64748B"/>
                </a:solidFill>
                <a:latin typeface="Aptos" pitchFamily="34" charset="0"/>
                <a:ea typeface="Aptos" pitchFamily="34" charset="-122"/>
                <a:cs typeface="Aptos" pitchFamily="34" charset="-120"/>
              </a:rPr>
              <a:t>Strongest signals: ease of use, orientation and formatting. Greater variability: meaningful feedback and reflective learning items</a:t>
            </a:r>
            <a:r>
              <a:rPr lang="en-US" sz="1400" dirty="0">
                <a:solidFill>
                  <a:srgbClr val="64748B"/>
                </a:solidFill>
                <a:latin typeface="Aptos" pitchFamily="34" charset="0"/>
                <a:ea typeface="Aptos" pitchFamily="34" charset="-122"/>
                <a:cs typeface="Aptos" pitchFamily="34" charset="-120"/>
              </a:rPr>
              <a: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74185" y="336441"/>
            <a:ext cx="8032205" cy="502920"/>
          </a:xfrm>
          <a:prstGeom prst="rect">
            <a:avLst/>
          </a:prstGeom>
          <a:noFill/>
          <a:ln/>
        </p:spPr>
        <p:txBody>
          <a:bodyPr wrap="square" lIns="0" tIns="0" rIns="0" bIns="0" rtlCol="0" anchor="ctr"/>
          <a:lstStyle/>
          <a:p>
            <a:pPr marL="0" indent="0">
              <a:buNone/>
            </a:pPr>
            <a:r>
              <a:rPr lang="en-US" sz="2800" b="1" dirty="0">
                <a:solidFill>
                  <a:srgbClr val="0B2D4D"/>
                </a:solidFill>
                <a:latin typeface="Aptos Display"/>
                <a:ea typeface="Aptos Display" pitchFamily="34" charset="-122"/>
                <a:cs typeface="Aptos Display" pitchFamily="34" charset="-120"/>
              </a:rPr>
              <a:t>Students and mentors were broadly aligned</a:t>
            </a:r>
            <a:endParaRPr lang="en-US" sz="2800" dirty="0">
              <a:latin typeface="Aptos Display"/>
            </a:endParaRPr>
          </a:p>
        </p:txBody>
      </p:sp>
      <p:sp>
        <p:nvSpPr>
          <p:cNvPr id="3" name="Text 1"/>
          <p:cNvSpPr/>
          <p:nvPr/>
        </p:nvSpPr>
        <p:spPr>
          <a:xfrm>
            <a:off x="558063" y="929063"/>
            <a:ext cx="11031148" cy="128014"/>
          </a:xfrm>
          <a:prstGeom prst="rect">
            <a:avLst/>
          </a:prstGeom>
          <a:noFill/>
          <a:ln/>
        </p:spPr>
        <p:txBody>
          <a:bodyPr wrap="square" lIns="0" tIns="0" rIns="0" bIns="0" rtlCol="0" anchor="ctr"/>
          <a:lstStyle/>
          <a:p>
            <a:pPr marL="0" indent="0">
              <a:buNone/>
            </a:pPr>
            <a:r>
              <a:rPr lang="en-US" sz="1600" dirty="0">
                <a:solidFill>
                  <a:srgbClr val="64748B"/>
                </a:solidFill>
                <a:latin typeface="Aptos"/>
                <a:ea typeface="Aptos" pitchFamily="34" charset="-122"/>
                <a:cs typeface="Aptos" pitchFamily="34" charset="-120"/>
              </a:rPr>
              <a:t>Patterns of agreement were similar across roles, with modest variation in feedback/reflection items</a:t>
            </a:r>
            <a:endParaRPr lang="en-US" sz="1600" dirty="0">
              <a:latin typeface="Aptos"/>
            </a:endParaRPr>
          </a:p>
        </p:txBody>
      </p:sp>
      <p:sp>
        <p:nvSpPr>
          <p:cNvPr id="5" name="Text 3"/>
          <p:cNvSpPr/>
          <p:nvPr/>
        </p:nvSpPr>
        <p:spPr>
          <a:xfrm>
            <a:off x="3910874" y="6087582"/>
            <a:ext cx="274320" cy="128016"/>
          </a:xfrm>
          <a:prstGeom prst="rect">
            <a:avLst/>
          </a:prstGeom>
          <a:noFill/>
          <a:ln/>
        </p:spPr>
        <p:txBody>
          <a:bodyPr wrap="square" lIns="0" tIns="0" rIns="0" bIns="0" rtlCol="0" anchor="ctr"/>
          <a:lstStyle/>
          <a:p>
            <a:pPr marL="0" indent="0" algn="ctr">
              <a:buNone/>
            </a:pPr>
            <a:endParaRPr lang="en-US" sz="1200" dirty="0">
              <a:solidFill>
                <a:srgbClr val="64748B"/>
              </a:solidFill>
              <a:latin typeface="Aptos"/>
            </a:endParaRPr>
          </a:p>
        </p:txBody>
      </p:sp>
      <p:sp>
        <p:nvSpPr>
          <p:cNvPr id="6" name="Shape 4"/>
          <p:cNvSpPr/>
          <p:nvPr/>
        </p:nvSpPr>
        <p:spPr>
          <a:xfrm flipH="1">
            <a:off x="4812574" y="1853474"/>
            <a:ext cx="29028" cy="4219013"/>
          </a:xfrm>
          <a:prstGeom prst="line">
            <a:avLst/>
          </a:prstGeom>
          <a:noFill/>
          <a:ln w="7620">
            <a:solidFill>
              <a:srgbClr val="E2E8F0"/>
            </a:solidFill>
            <a:prstDash val="solid"/>
          </a:ln>
        </p:spPr>
        <p:txBody>
          <a:bodyPr/>
          <a:lstStyle/>
          <a:p>
            <a:endParaRPr lang="en-AU"/>
          </a:p>
        </p:txBody>
      </p:sp>
      <p:sp>
        <p:nvSpPr>
          <p:cNvPr id="7" name="Text 5"/>
          <p:cNvSpPr/>
          <p:nvPr/>
        </p:nvSpPr>
        <p:spPr>
          <a:xfrm>
            <a:off x="4663077" y="6152896"/>
            <a:ext cx="426720" cy="113502"/>
          </a:xfrm>
          <a:prstGeom prst="rect">
            <a:avLst/>
          </a:prstGeom>
          <a:noFill/>
          <a:ln/>
        </p:spPr>
        <p:txBody>
          <a:bodyPr wrap="square" lIns="0" tIns="0" rIns="0" bIns="0" rtlCol="0" anchor="ctr"/>
          <a:lstStyle/>
          <a:p>
            <a:pPr marL="0" indent="0" algn="ctr">
              <a:buNone/>
            </a:pPr>
            <a:r>
              <a:rPr lang="en-US" sz="1200" b="1">
                <a:solidFill>
                  <a:srgbClr val="64748B"/>
                </a:solidFill>
                <a:latin typeface="Aptos"/>
                <a:ea typeface="Aptos" pitchFamily="34" charset="-122"/>
                <a:cs typeface="Aptos" pitchFamily="34" charset="-120"/>
              </a:rPr>
              <a:t>75%</a:t>
            </a:r>
            <a:endParaRPr lang="en-US" sz="1200" b="1">
              <a:latin typeface="Aptos"/>
            </a:endParaRPr>
          </a:p>
        </p:txBody>
      </p:sp>
      <p:sp>
        <p:nvSpPr>
          <p:cNvPr id="8" name="Shape 6"/>
          <p:cNvSpPr/>
          <p:nvPr/>
        </p:nvSpPr>
        <p:spPr>
          <a:xfrm>
            <a:off x="7908833" y="1809931"/>
            <a:ext cx="14514" cy="4262555"/>
          </a:xfrm>
          <a:prstGeom prst="line">
            <a:avLst/>
          </a:prstGeom>
          <a:noFill/>
          <a:ln w="7620">
            <a:solidFill>
              <a:srgbClr val="E2E8F0"/>
            </a:solidFill>
            <a:prstDash val="solid"/>
          </a:ln>
        </p:spPr>
        <p:txBody>
          <a:bodyPr/>
          <a:lstStyle/>
          <a:p>
            <a:endParaRPr lang="en-AU"/>
          </a:p>
        </p:txBody>
      </p:sp>
      <p:sp>
        <p:nvSpPr>
          <p:cNvPr id="9" name="Text 7"/>
          <p:cNvSpPr/>
          <p:nvPr/>
        </p:nvSpPr>
        <p:spPr>
          <a:xfrm>
            <a:off x="7759337" y="6152896"/>
            <a:ext cx="433976" cy="113502"/>
          </a:xfrm>
          <a:prstGeom prst="rect">
            <a:avLst/>
          </a:prstGeom>
          <a:noFill/>
          <a:ln/>
        </p:spPr>
        <p:txBody>
          <a:bodyPr wrap="square" lIns="0" tIns="0" rIns="0" bIns="0" rtlCol="0" anchor="ctr"/>
          <a:lstStyle/>
          <a:p>
            <a:pPr marL="0" indent="0" algn="ctr">
              <a:buNone/>
            </a:pPr>
            <a:r>
              <a:rPr lang="en-US" sz="1200" b="1">
                <a:solidFill>
                  <a:srgbClr val="64748B"/>
                </a:solidFill>
                <a:latin typeface="Aptos"/>
                <a:ea typeface="Aptos" pitchFamily="34" charset="-122"/>
                <a:cs typeface="Aptos" pitchFamily="34" charset="-120"/>
              </a:rPr>
              <a:t>100%</a:t>
            </a:r>
            <a:endParaRPr lang="en-US" sz="1200" b="1" dirty="0">
              <a:latin typeface="Aptos"/>
            </a:endParaRPr>
          </a:p>
        </p:txBody>
      </p:sp>
      <p:sp>
        <p:nvSpPr>
          <p:cNvPr id="10" name="Text 8"/>
          <p:cNvSpPr/>
          <p:nvPr/>
        </p:nvSpPr>
        <p:spPr>
          <a:xfrm>
            <a:off x="960120" y="1798175"/>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Orientation adequate</a:t>
            </a:r>
            <a:endParaRPr lang="en-US" sz="1400" dirty="0"/>
          </a:p>
        </p:txBody>
      </p:sp>
      <p:sp>
        <p:nvSpPr>
          <p:cNvPr id="11" name="Shape 9"/>
          <p:cNvSpPr/>
          <p:nvPr/>
        </p:nvSpPr>
        <p:spPr>
          <a:xfrm>
            <a:off x="5821315" y="1873504"/>
            <a:ext cx="1078078" cy="0"/>
          </a:xfrm>
          <a:prstGeom prst="line">
            <a:avLst/>
          </a:prstGeom>
          <a:noFill/>
          <a:ln w="25400">
            <a:solidFill>
              <a:srgbClr val="CBD5E1"/>
            </a:solidFill>
            <a:prstDash val="solid"/>
          </a:ln>
        </p:spPr>
        <p:txBody>
          <a:bodyPr/>
          <a:lstStyle/>
          <a:p>
            <a:endParaRPr lang="en-AU"/>
          </a:p>
        </p:txBody>
      </p:sp>
      <p:sp>
        <p:nvSpPr>
          <p:cNvPr id="12" name="Shape 10"/>
          <p:cNvSpPr/>
          <p:nvPr/>
        </p:nvSpPr>
        <p:spPr>
          <a:xfrm>
            <a:off x="6844529" y="1809496"/>
            <a:ext cx="109728" cy="109728"/>
          </a:xfrm>
          <a:prstGeom prst="ellipse">
            <a:avLst/>
          </a:prstGeom>
          <a:solidFill>
            <a:srgbClr val="1F9D8A"/>
          </a:solidFill>
          <a:ln w="12700">
            <a:solidFill>
              <a:srgbClr val="1F9D8A"/>
            </a:solidFill>
            <a:prstDash val="solid"/>
          </a:ln>
        </p:spPr>
        <p:txBody>
          <a:bodyPr/>
          <a:lstStyle/>
          <a:p>
            <a:endParaRPr lang="en-AU"/>
          </a:p>
        </p:txBody>
      </p:sp>
      <p:sp>
        <p:nvSpPr>
          <p:cNvPr id="13" name="Shape 11"/>
          <p:cNvSpPr/>
          <p:nvPr/>
        </p:nvSpPr>
        <p:spPr>
          <a:xfrm>
            <a:off x="5766451" y="1809496"/>
            <a:ext cx="109728" cy="109728"/>
          </a:xfrm>
          <a:prstGeom prst="ellipse">
            <a:avLst/>
          </a:prstGeom>
          <a:solidFill>
            <a:srgbClr val="6B5B95"/>
          </a:solidFill>
          <a:ln w="12700">
            <a:solidFill>
              <a:srgbClr val="6B5B95"/>
            </a:solidFill>
            <a:prstDash val="solid"/>
          </a:ln>
        </p:spPr>
        <p:txBody>
          <a:bodyPr/>
          <a:lstStyle/>
          <a:p>
            <a:endParaRPr lang="en-AU"/>
          </a:p>
        </p:txBody>
      </p:sp>
      <p:sp>
        <p:nvSpPr>
          <p:cNvPr id="14" name="Text 12"/>
          <p:cNvSpPr/>
          <p:nvPr/>
        </p:nvSpPr>
        <p:spPr>
          <a:xfrm>
            <a:off x="960120" y="2182223"/>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Easy to use</a:t>
            </a:r>
            <a:endParaRPr lang="en-US" sz="1400" dirty="0"/>
          </a:p>
        </p:txBody>
      </p:sp>
      <p:sp>
        <p:nvSpPr>
          <p:cNvPr id="15" name="Shape 13"/>
          <p:cNvSpPr/>
          <p:nvPr/>
        </p:nvSpPr>
        <p:spPr>
          <a:xfrm>
            <a:off x="6827521" y="2257552"/>
            <a:ext cx="71872" cy="0"/>
          </a:xfrm>
          <a:prstGeom prst="line">
            <a:avLst/>
          </a:prstGeom>
          <a:noFill/>
          <a:ln w="25400">
            <a:solidFill>
              <a:srgbClr val="CBD5E1"/>
            </a:solidFill>
            <a:prstDash val="solid"/>
          </a:ln>
        </p:spPr>
        <p:txBody>
          <a:bodyPr/>
          <a:lstStyle/>
          <a:p>
            <a:endParaRPr lang="en-AU"/>
          </a:p>
        </p:txBody>
      </p:sp>
      <p:sp>
        <p:nvSpPr>
          <p:cNvPr id="16" name="Shape 14"/>
          <p:cNvSpPr/>
          <p:nvPr/>
        </p:nvSpPr>
        <p:spPr>
          <a:xfrm>
            <a:off x="6844529" y="2193544"/>
            <a:ext cx="109728" cy="109728"/>
          </a:xfrm>
          <a:prstGeom prst="ellipse">
            <a:avLst/>
          </a:prstGeom>
          <a:solidFill>
            <a:srgbClr val="1F9D8A"/>
          </a:solidFill>
          <a:ln w="12700">
            <a:solidFill>
              <a:srgbClr val="1F9D8A"/>
            </a:solidFill>
            <a:prstDash val="solid"/>
          </a:ln>
        </p:spPr>
        <p:txBody>
          <a:bodyPr/>
          <a:lstStyle/>
          <a:p>
            <a:endParaRPr lang="en-AU"/>
          </a:p>
        </p:txBody>
      </p:sp>
      <p:sp>
        <p:nvSpPr>
          <p:cNvPr id="17" name="Shape 15"/>
          <p:cNvSpPr/>
          <p:nvPr/>
        </p:nvSpPr>
        <p:spPr>
          <a:xfrm>
            <a:off x="6772657" y="2193544"/>
            <a:ext cx="109728" cy="109728"/>
          </a:xfrm>
          <a:prstGeom prst="ellipse">
            <a:avLst/>
          </a:prstGeom>
          <a:solidFill>
            <a:srgbClr val="6B5B95"/>
          </a:solidFill>
          <a:ln w="12700">
            <a:solidFill>
              <a:srgbClr val="6B5B95"/>
            </a:solidFill>
            <a:prstDash val="solid"/>
          </a:ln>
        </p:spPr>
        <p:txBody>
          <a:bodyPr/>
          <a:lstStyle/>
          <a:p>
            <a:endParaRPr lang="en-AU"/>
          </a:p>
        </p:txBody>
      </p:sp>
      <p:sp>
        <p:nvSpPr>
          <p:cNvPr id="18" name="Text 16"/>
          <p:cNvSpPr/>
          <p:nvPr/>
        </p:nvSpPr>
        <p:spPr>
          <a:xfrm>
            <a:off x="960120" y="2566271"/>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Look &amp; feel</a:t>
            </a:r>
            <a:endParaRPr lang="en-US" sz="1400" dirty="0"/>
          </a:p>
        </p:txBody>
      </p:sp>
      <p:sp>
        <p:nvSpPr>
          <p:cNvPr id="19" name="Shape 17"/>
          <p:cNvSpPr/>
          <p:nvPr/>
        </p:nvSpPr>
        <p:spPr>
          <a:xfrm>
            <a:off x="6444204" y="2641600"/>
            <a:ext cx="1377544" cy="0"/>
          </a:xfrm>
          <a:prstGeom prst="line">
            <a:avLst/>
          </a:prstGeom>
          <a:noFill/>
          <a:ln w="25400">
            <a:solidFill>
              <a:srgbClr val="CBD5E1"/>
            </a:solidFill>
            <a:prstDash val="solid"/>
          </a:ln>
        </p:spPr>
        <p:txBody>
          <a:bodyPr/>
          <a:lstStyle/>
          <a:p>
            <a:endParaRPr lang="en-AU"/>
          </a:p>
        </p:txBody>
      </p:sp>
      <p:sp>
        <p:nvSpPr>
          <p:cNvPr id="20" name="Shape 18"/>
          <p:cNvSpPr/>
          <p:nvPr/>
        </p:nvSpPr>
        <p:spPr>
          <a:xfrm>
            <a:off x="6389340" y="2577592"/>
            <a:ext cx="109728" cy="109728"/>
          </a:xfrm>
          <a:prstGeom prst="ellipse">
            <a:avLst/>
          </a:prstGeom>
          <a:solidFill>
            <a:srgbClr val="1F9D8A"/>
          </a:solidFill>
          <a:ln w="12700">
            <a:solidFill>
              <a:srgbClr val="1F9D8A"/>
            </a:solidFill>
            <a:prstDash val="solid"/>
          </a:ln>
        </p:spPr>
        <p:txBody>
          <a:bodyPr/>
          <a:lstStyle/>
          <a:p>
            <a:endParaRPr lang="en-AU"/>
          </a:p>
        </p:txBody>
      </p:sp>
      <p:sp>
        <p:nvSpPr>
          <p:cNvPr id="21" name="Shape 19"/>
          <p:cNvSpPr/>
          <p:nvPr/>
        </p:nvSpPr>
        <p:spPr>
          <a:xfrm>
            <a:off x="7766884" y="2577592"/>
            <a:ext cx="109728" cy="109728"/>
          </a:xfrm>
          <a:prstGeom prst="ellipse">
            <a:avLst/>
          </a:prstGeom>
          <a:solidFill>
            <a:srgbClr val="6B5B95"/>
          </a:solidFill>
          <a:ln w="12700">
            <a:solidFill>
              <a:srgbClr val="6B5B95"/>
            </a:solidFill>
            <a:prstDash val="solid"/>
          </a:ln>
        </p:spPr>
        <p:txBody>
          <a:bodyPr/>
          <a:lstStyle/>
          <a:p>
            <a:endParaRPr lang="en-AU"/>
          </a:p>
        </p:txBody>
      </p:sp>
      <p:sp>
        <p:nvSpPr>
          <p:cNvPr id="22" name="Text 20"/>
          <p:cNvSpPr/>
          <p:nvPr/>
        </p:nvSpPr>
        <p:spPr>
          <a:xfrm>
            <a:off x="960120" y="2950319"/>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Clear prompts</a:t>
            </a:r>
            <a:endParaRPr lang="en-US" sz="1400" dirty="0"/>
          </a:p>
        </p:txBody>
      </p:sp>
      <p:sp>
        <p:nvSpPr>
          <p:cNvPr id="23" name="Shape 21"/>
          <p:cNvSpPr/>
          <p:nvPr/>
        </p:nvSpPr>
        <p:spPr>
          <a:xfrm>
            <a:off x="6444204" y="3025648"/>
            <a:ext cx="383316" cy="0"/>
          </a:xfrm>
          <a:prstGeom prst="line">
            <a:avLst/>
          </a:prstGeom>
          <a:noFill/>
          <a:ln w="25400">
            <a:solidFill>
              <a:srgbClr val="CBD5E1"/>
            </a:solidFill>
            <a:prstDash val="solid"/>
          </a:ln>
        </p:spPr>
        <p:txBody>
          <a:bodyPr/>
          <a:lstStyle/>
          <a:p>
            <a:endParaRPr lang="en-AU"/>
          </a:p>
        </p:txBody>
      </p:sp>
      <p:sp>
        <p:nvSpPr>
          <p:cNvPr id="24" name="Shape 22"/>
          <p:cNvSpPr/>
          <p:nvPr/>
        </p:nvSpPr>
        <p:spPr>
          <a:xfrm>
            <a:off x="6389340" y="2961640"/>
            <a:ext cx="109728" cy="109728"/>
          </a:xfrm>
          <a:prstGeom prst="ellipse">
            <a:avLst/>
          </a:prstGeom>
          <a:solidFill>
            <a:srgbClr val="1F9D8A"/>
          </a:solidFill>
          <a:ln w="12700">
            <a:solidFill>
              <a:srgbClr val="1F9D8A"/>
            </a:solidFill>
            <a:prstDash val="solid"/>
          </a:ln>
        </p:spPr>
        <p:txBody>
          <a:bodyPr/>
          <a:lstStyle/>
          <a:p>
            <a:endParaRPr lang="en-AU"/>
          </a:p>
        </p:txBody>
      </p:sp>
      <p:sp>
        <p:nvSpPr>
          <p:cNvPr id="25" name="Shape 23"/>
          <p:cNvSpPr/>
          <p:nvPr/>
        </p:nvSpPr>
        <p:spPr>
          <a:xfrm>
            <a:off x="6772657" y="2961640"/>
            <a:ext cx="109728" cy="109728"/>
          </a:xfrm>
          <a:prstGeom prst="ellipse">
            <a:avLst/>
          </a:prstGeom>
          <a:solidFill>
            <a:srgbClr val="6B5B95"/>
          </a:solidFill>
          <a:ln w="12700">
            <a:solidFill>
              <a:srgbClr val="6B5B95"/>
            </a:solidFill>
            <a:prstDash val="solid"/>
          </a:ln>
        </p:spPr>
        <p:txBody>
          <a:bodyPr/>
          <a:lstStyle/>
          <a:p>
            <a:endParaRPr lang="en-AU"/>
          </a:p>
        </p:txBody>
      </p:sp>
      <p:sp>
        <p:nvSpPr>
          <p:cNvPr id="26" name="Text 24"/>
          <p:cNvSpPr/>
          <p:nvPr/>
        </p:nvSpPr>
        <p:spPr>
          <a:xfrm>
            <a:off x="960120" y="3334367"/>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Achievable per patient</a:t>
            </a:r>
            <a:endParaRPr lang="en-US" sz="1400" dirty="0"/>
          </a:p>
        </p:txBody>
      </p:sp>
      <p:sp>
        <p:nvSpPr>
          <p:cNvPr id="27" name="Shape 25"/>
          <p:cNvSpPr/>
          <p:nvPr/>
        </p:nvSpPr>
        <p:spPr>
          <a:xfrm>
            <a:off x="5977037" y="3409696"/>
            <a:ext cx="1844711" cy="0"/>
          </a:xfrm>
          <a:prstGeom prst="line">
            <a:avLst/>
          </a:prstGeom>
          <a:noFill/>
          <a:ln w="25400">
            <a:solidFill>
              <a:srgbClr val="CBD5E1"/>
            </a:solidFill>
            <a:prstDash val="solid"/>
          </a:ln>
        </p:spPr>
        <p:txBody>
          <a:bodyPr/>
          <a:lstStyle/>
          <a:p>
            <a:endParaRPr lang="en-AU"/>
          </a:p>
        </p:txBody>
      </p:sp>
      <p:sp>
        <p:nvSpPr>
          <p:cNvPr id="28" name="Shape 26"/>
          <p:cNvSpPr/>
          <p:nvPr/>
        </p:nvSpPr>
        <p:spPr>
          <a:xfrm>
            <a:off x="5922173" y="3345688"/>
            <a:ext cx="109728" cy="109728"/>
          </a:xfrm>
          <a:prstGeom prst="ellipse">
            <a:avLst/>
          </a:prstGeom>
          <a:solidFill>
            <a:srgbClr val="1F9D8A"/>
          </a:solidFill>
          <a:ln w="12700">
            <a:solidFill>
              <a:srgbClr val="1F9D8A"/>
            </a:solidFill>
            <a:prstDash val="solid"/>
          </a:ln>
        </p:spPr>
        <p:txBody>
          <a:bodyPr/>
          <a:lstStyle/>
          <a:p>
            <a:endParaRPr lang="en-AU"/>
          </a:p>
        </p:txBody>
      </p:sp>
      <p:sp>
        <p:nvSpPr>
          <p:cNvPr id="29" name="Shape 27"/>
          <p:cNvSpPr/>
          <p:nvPr/>
        </p:nvSpPr>
        <p:spPr>
          <a:xfrm>
            <a:off x="7766884" y="3345688"/>
            <a:ext cx="109728" cy="109728"/>
          </a:xfrm>
          <a:prstGeom prst="ellipse">
            <a:avLst/>
          </a:prstGeom>
          <a:solidFill>
            <a:srgbClr val="6B5B95"/>
          </a:solidFill>
          <a:ln w="12700">
            <a:solidFill>
              <a:srgbClr val="6B5B95"/>
            </a:solidFill>
            <a:prstDash val="solid"/>
          </a:ln>
        </p:spPr>
        <p:txBody>
          <a:bodyPr/>
          <a:lstStyle/>
          <a:p>
            <a:endParaRPr lang="en-AU"/>
          </a:p>
        </p:txBody>
      </p:sp>
      <p:sp>
        <p:nvSpPr>
          <p:cNvPr id="30" name="Text 28"/>
          <p:cNvSpPr/>
          <p:nvPr/>
        </p:nvSpPr>
        <p:spPr>
          <a:xfrm>
            <a:off x="960120" y="3718415"/>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Quick to complete</a:t>
            </a:r>
            <a:endParaRPr lang="en-US" sz="1400" dirty="0"/>
          </a:p>
        </p:txBody>
      </p:sp>
      <p:sp>
        <p:nvSpPr>
          <p:cNvPr id="31" name="Shape 29"/>
          <p:cNvSpPr/>
          <p:nvPr/>
        </p:nvSpPr>
        <p:spPr>
          <a:xfrm>
            <a:off x="4599494" y="3793744"/>
            <a:ext cx="3222254" cy="0"/>
          </a:xfrm>
          <a:prstGeom prst="line">
            <a:avLst/>
          </a:prstGeom>
          <a:noFill/>
          <a:ln w="25400">
            <a:solidFill>
              <a:srgbClr val="CBD5E1"/>
            </a:solidFill>
            <a:prstDash val="solid"/>
          </a:ln>
        </p:spPr>
        <p:txBody>
          <a:bodyPr/>
          <a:lstStyle/>
          <a:p>
            <a:endParaRPr lang="en-AU"/>
          </a:p>
        </p:txBody>
      </p:sp>
      <p:sp>
        <p:nvSpPr>
          <p:cNvPr id="32" name="Shape 30"/>
          <p:cNvSpPr/>
          <p:nvPr/>
        </p:nvSpPr>
        <p:spPr>
          <a:xfrm>
            <a:off x="4544630" y="3729736"/>
            <a:ext cx="109728" cy="109728"/>
          </a:xfrm>
          <a:prstGeom prst="ellipse">
            <a:avLst/>
          </a:prstGeom>
          <a:solidFill>
            <a:srgbClr val="1F9D8A"/>
          </a:solidFill>
          <a:ln w="12700">
            <a:solidFill>
              <a:srgbClr val="1F9D8A"/>
            </a:solidFill>
            <a:prstDash val="solid"/>
          </a:ln>
        </p:spPr>
        <p:txBody>
          <a:bodyPr/>
          <a:lstStyle/>
          <a:p>
            <a:endParaRPr lang="en-AU"/>
          </a:p>
        </p:txBody>
      </p:sp>
      <p:sp>
        <p:nvSpPr>
          <p:cNvPr id="33" name="Shape 31"/>
          <p:cNvSpPr/>
          <p:nvPr/>
        </p:nvSpPr>
        <p:spPr>
          <a:xfrm>
            <a:off x="7766884" y="3729736"/>
            <a:ext cx="109728" cy="109728"/>
          </a:xfrm>
          <a:prstGeom prst="ellipse">
            <a:avLst/>
          </a:prstGeom>
          <a:solidFill>
            <a:srgbClr val="6B5B95"/>
          </a:solidFill>
          <a:ln w="12700">
            <a:solidFill>
              <a:srgbClr val="6B5B95"/>
            </a:solidFill>
            <a:prstDash val="solid"/>
          </a:ln>
        </p:spPr>
        <p:txBody>
          <a:bodyPr/>
          <a:lstStyle/>
          <a:p>
            <a:endParaRPr lang="en-AU"/>
          </a:p>
        </p:txBody>
      </p:sp>
      <p:sp>
        <p:nvSpPr>
          <p:cNvPr id="34" name="Text 32"/>
          <p:cNvSpPr/>
          <p:nvPr/>
        </p:nvSpPr>
        <p:spPr>
          <a:xfrm>
            <a:off x="960120" y="4102463"/>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Positive experience</a:t>
            </a:r>
            <a:endParaRPr lang="en-US" sz="1400" dirty="0"/>
          </a:p>
        </p:txBody>
      </p:sp>
      <p:sp>
        <p:nvSpPr>
          <p:cNvPr id="35" name="Shape 33"/>
          <p:cNvSpPr/>
          <p:nvPr/>
        </p:nvSpPr>
        <p:spPr>
          <a:xfrm>
            <a:off x="4599494" y="4177792"/>
            <a:ext cx="2228027" cy="0"/>
          </a:xfrm>
          <a:prstGeom prst="line">
            <a:avLst/>
          </a:prstGeom>
          <a:noFill/>
          <a:ln w="25400">
            <a:solidFill>
              <a:srgbClr val="CBD5E1"/>
            </a:solidFill>
            <a:prstDash val="solid"/>
          </a:ln>
        </p:spPr>
        <p:txBody>
          <a:bodyPr/>
          <a:lstStyle/>
          <a:p>
            <a:endParaRPr lang="en-AU"/>
          </a:p>
        </p:txBody>
      </p:sp>
      <p:sp>
        <p:nvSpPr>
          <p:cNvPr id="36" name="Shape 34"/>
          <p:cNvSpPr/>
          <p:nvPr/>
        </p:nvSpPr>
        <p:spPr>
          <a:xfrm>
            <a:off x="4544630" y="4113784"/>
            <a:ext cx="109728" cy="109728"/>
          </a:xfrm>
          <a:prstGeom prst="ellipse">
            <a:avLst/>
          </a:prstGeom>
          <a:solidFill>
            <a:srgbClr val="1F9D8A"/>
          </a:solidFill>
          <a:ln w="12700">
            <a:solidFill>
              <a:srgbClr val="1F9D8A"/>
            </a:solidFill>
            <a:prstDash val="solid"/>
          </a:ln>
        </p:spPr>
        <p:txBody>
          <a:bodyPr/>
          <a:lstStyle/>
          <a:p>
            <a:endParaRPr lang="en-AU"/>
          </a:p>
        </p:txBody>
      </p:sp>
      <p:sp>
        <p:nvSpPr>
          <p:cNvPr id="37" name="Shape 35"/>
          <p:cNvSpPr/>
          <p:nvPr/>
        </p:nvSpPr>
        <p:spPr>
          <a:xfrm>
            <a:off x="6772657" y="4113784"/>
            <a:ext cx="109728" cy="109728"/>
          </a:xfrm>
          <a:prstGeom prst="ellipse">
            <a:avLst/>
          </a:prstGeom>
          <a:solidFill>
            <a:srgbClr val="6B5B95"/>
          </a:solidFill>
          <a:ln w="12700">
            <a:solidFill>
              <a:srgbClr val="6B5B95"/>
            </a:solidFill>
            <a:prstDash val="solid"/>
          </a:ln>
        </p:spPr>
        <p:txBody>
          <a:bodyPr/>
          <a:lstStyle/>
          <a:p>
            <a:endParaRPr lang="en-AU"/>
          </a:p>
        </p:txBody>
      </p:sp>
      <p:sp>
        <p:nvSpPr>
          <p:cNvPr id="38" name="Text 36"/>
          <p:cNvSpPr/>
          <p:nvPr/>
        </p:nvSpPr>
        <p:spPr>
          <a:xfrm>
            <a:off x="960120" y="4486511"/>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Meaningful feedback</a:t>
            </a:r>
            <a:endParaRPr lang="en-US" sz="1400" dirty="0"/>
          </a:p>
        </p:txBody>
      </p:sp>
      <p:sp>
        <p:nvSpPr>
          <p:cNvPr id="39" name="Shape 37"/>
          <p:cNvSpPr/>
          <p:nvPr/>
        </p:nvSpPr>
        <p:spPr>
          <a:xfrm>
            <a:off x="4827088" y="4561840"/>
            <a:ext cx="694761" cy="0"/>
          </a:xfrm>
          <a:prstGeom prst="line">
            <a:avLst/>
          </a:prstGeom>
          <a:noFill/>
          <a:ln w="25400">
            <a:solidFill>
              <a:srgbClr val="CBD5E1"/>
            </a:solidFill>
            <a:prstDash val="solid"/>
          </a:ln>
        </p:spPr>
        <p:txBody>
          <a:bodyPr/>
          <a:lstStyle/>
          <a:p>
            <a:endParaRPr lang="en-AU"/>
          </a:p>
        </p:txBody>
      </p:sp>
      <p:sp>
        <p:nvSpPr>
          <p:cNvPr id="40" name="Shape 38"/>
          <p:cNvSpPr/>
          <p:nvPr/>
        </p:nvSpPr>
        <p:spPr>
          <a:xfrm>
            <a:off x="5466985" y="4497832"/>
            <a:ext cx="109728" cy="109728"/>
          </a:xfrm>
          <a:prstGeom prst="ellipse">
            <a:avLst/>
          </a:prstGeom>
          <a:solidFill>
            <a:srgbClr val="1F9D8A"/>
          </a:solidFill>
          <a:ln w="12700">
            <a:solidFill>
              <a:srgbClr val="1F9D8A"/>
            </a:solidFill>
            <a:prstDash val="solid"/>
          </a:ln>
        </p:spPr>
        <p:txBody>
          <a:bodyPr/>
          <a:lstStyle/>
          <a:p>
            <a:endParaRPr lang="en-AU"/>
          </a:p>
        </p:txBody>
      </p:sp>
      <p:sp>
        <p:nvSpPr>
          <p:cNvPr id="41" name="Shape 39"/>
          <p:cNvSpPr/>
          <p:nvPr/>
        </p:nvSpPr>
        <p:spPr>
          <a:xfrm>
            <a:off x="4772224" y="4497832"/>
            <a:ext cx="109728" cy="109728"/>
          </a:xfrm>
          <a:prstGeom prst="ellipse">
            <a:avLst/>
          </a:prstGeom>
          <a:solidFill>
            <a:srgbClr val="6B5B95"/>
          </a:solidFill>
          <a:ln w="12700">
            <a:solidFill>
              <a:srgbClr val="6B5B95"/>
            </a:solidFill>
            <a:prstDash val="solid"/>
          </a:ln>
        </p:spPr>
        <p:txBody>
          <a:bodyPr/>
          <a:lstStyle/>
          <a:p>
            <a:endParaRPr lang="en-AU"/>
          </a:p>
        </p:txBody>
      </p:sp>
      <p:sp>
        <p:nvSpPr>
          <p:cNvPr id="42" name="Text 40"/>
          <p:cNvSpPr/>
          <p:nvPr/>
        </p:nvSpPr>
        <p:spPr>
          <a:xfrm>
            <a:off x="960120" y="4870559"/>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Clear rubrics/domains</a:t>
            </a:r>
            <a:endParaRPr lang="en-US" sz="1400" dirty="0"/>
          </a:p>
        </p:txBody>
      </p:sp>
      <p:sp>
        <p:nvSpPr>
          <p:cNvPr id="43" name="Shape 41"/>
          <p:cNvSpPr/>
          <p:nvPr/>
        </p:nvSpPr>
        <p:spPr>
          <a:xfrm>
            <a:off x="5977037" y="4945888"/>
            <a:ext cx="850483" cy="0"/>
          </a:xfrm>
          <a:prstGeom prst="line">
            <a:avLst/>
          </a:prstGeom>
          <a:noFill/>
          <a:ln w="25400">
            <a:solidFill>
              <a:srgbClr val="CBD5E1"/>
            </a:solidFill>
            <a:prstDash val="solid"/>
          </a:ln>
        </p:spPr>
        <p:txBody>
          <a:bodyPr/>
          <a:lstStyle/>
          <a:p>
            <a:endParaRPr lang="en-AU"/>
          </a:p>
        </p:txBody>
      </p:sp>
      <p:sp>
        <p:nvSpPr>
          <p:cNvPr id="44" name="Shape 42"/>
          <p:cNvSpPr/>
          <p:nvPr/>
        </p:nvSpPr>
        <p:spPr>
          <a:xfrm>
            <a:off x="5922173" y="4881880"/>
            <a:ext cx="109728" cy="109728"/>
          </a:xfrm>
          <a:prstGeom prst="ellipse">
            <a:avLst/>
          </a:prstGeom>
          <a:solidFill>
            <a:srgbClr val="1F9D8A"/>
          </a:solidFill>
          <a:ln w="12700">
            <a:solidFill>
              <a:srgbClr val="1F9D8A"/>
            </a:solidFill>
            <a:prstDash val="solid"/>
          </a:ln>
        </p:spPr>
        <p:txBody>
          <a:bodyPr/>
          <a:lstStyle/>
          <a:p>
            <a:endParaRPr lang="en-AU"/>
          </a:p>
        </p:txBody>
      </p:sp>
      <p:sp>
        <p:nvSpPr>
          <p:cNvPr id="45" name="Shape 43"/>
          <p:cNvSpPr/>
          <p:nvPr/>
        </p:nvSpPr>
        <p:spPr>
          <a:xfrm>
            <a:off x="6772657" y="4881880"/>
            <a:ext cx="109728" cy="109728"/>
          </a:xfrm>
          <a:prstGeom prst="ellipse">
            <a:avLst/>
          </a:prstGeom>
          <a:solidFill>
            <a:srgbClr val="6B5B95"/>
          </a:solidFill>
          <a:ln w="12700">
            <a:solidFill>
              <a:srgbClr val="6B5B95"/>
            </a:solidFill>
            <a:prstDash val="solid"/>
          </a:ln>
        </p:spPr>
        <p:txBody>
          <a:bodyPr/>
          <a:lstStyle/>
          <a:p>
            <a:endParaRPr lang="en-AU"/>
          </a:p>
        </p:txBody>
      </p:sp>
      <p:sp>
        <p:nvSpPr>
          <p:cNvPr id="46" name="Text 44"/>
          <p:cNvSpPr/>
          <p:nvPr/>
        </p:nvSpPr>
        <p:spPr>
          <a:xfrm>
            <a:off x="960120" y="5254607"/>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User-friendly record</a:t>
            </a:r>
            <a:endParaRPr lang="en-US" sz="1400" dirty="0"/>
          </a:p>
        </p:txBody>
      </p:sp>
      <p:sp>
        <p:nvSpPr>
          <p:cNvPr id="47" name="Shape 45"/>
          <p:cNvSpPr/>
          <p:nvPr/>
        </p:nvSpPr>
        <p:spPr>
          <a:xfrm>
            <a:off x="5521849" y="5329936"/>
            <a:ext cx="1305672" cy="0"/>
          </a:xfrm>
          <a:prstGeom prst="line">
            <a:avLst/>
          </a:prstGeom>
          <a:noFill/>
          <a:ln w="25400">
            <a:solidFill>
              <a:srgbClr val="CBD5E1"/>
            </a:solidFill>
            <a:prstDash val="solid"/>
          </a:ln>
        </p:spPr>
        <p:txBody>
          <a:bodyPr/>
          <a:lstStyle/>
          <a:p>
            <a:endParaRPr lang="en-AU"/>
          </a:p>
        </p:txBody>
      </p:sp>
      <p:sp>
        <p:nvSpPr>
          <p:cNvPr id="48" name="Shape 46"/>
          <p:cNvSpPr/>
          <p:nvPr/>
        </p:nvSpPr>
        <p:spPr>
          <a:xfrm>
            <a:off x="5466985" y="5265928"/>
            <a:ext cx="109728" cy="109728"/>
          </a:xfrm>
          <a:prstGeom prst="ellipse">
            <a:avLst/>
          </a:prstGeom>
          <a:solidFill>
            <a:srgbClr val="1F9D8A"/>
          </a:solidFill>
          <a:ln w="12700">
            <a:solidFill>
              <a:srgbClr val="1F9D8A"/>
            </a:solidFill>
            <a:prstDash val="solid"/>
          </a:ln>
        </p:spPr>
        <p:txBody>
          <a:bodyPr/>
          <a:lstStyle/>
          <a:p>
            <a:endParaRPr lang="en-AU"/>
          </a:p>
        </p:txBody>
      </p:sp>
      <p:sp>
        <p:nvSpPr>
          <p:cNvPr id="49" name="Shape 47"/>
          <p:cNvSpPr/>
          <p:nvPr/>
        </p:nvSpPr>
        <p:spPr>
          <a:xfrm>
            <a:off x="6772657" y="5265928"/>
            <a:ext cx="109728" cy="109728"/>
          </a:xfrm>
          <a:prstGeom prst="ellipse">
            <a:avLst/>
          </a:prstGeom>
          <a:solidFill>
            <a:srgbClr val="6B5B95"/>
          </a:solidFill>
          <a:ln w="12700">
            <a:solidFill>
              <a:srgbClr val="6B5B95"/>
            </a:solidFill>
            <a:prstDash val="solid"/>
          </a:ln>
        </p:spPr>
        <p:txBody>
          <a:bodyPr/>
          <a:lstStyle/>
          <a:p>
            <a:endParaRPr lang="en-AU"/>
          </a:p>
        </p:txBody>
      </p:sp>
      <p:sp>
        <p:nvSpPr>
          <p:cNvPr id="50" name="Text 48"/>
          <p:cNvSpPr/>
          <p:nvPr/>
        </p:nvSpPr>
        <p:spPr>
          <a:xfrm>
            <a:off x="960120" y="5638655"/>
            <a:ext cx="3154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Safe reflective space</a:t>
            </a:r>
            <a:endParaRPr lang="en-US" sz="1400" dirty="0"/>
          </a:p>
        </p:txBody>
      </p:sp>
      <p:sp>
        <p:nvSpPr>
          <p:cNvPr id="51" name="Shape 49"/>
          <p:cNvSpPr/>
          <p:nvPr/>
        </p:nvSpPr>
        <p:spPr>
          <a:xfrm>
            <a:off x="6444204" y="5713984"/>
            <a:ext cx="383316" cy="0"/>
          </a:xfrm>
          <a:prstGeom prst="line">
            <a:avLst/>
          </a:prstGeom>
          <a:noFill/>
          <a:ln w="25400">
            <a:solidFill>
              <a:srgbClr val="CBD5E1"/>
            </a:solidFill>
            <a:prstDash val="solid"/>
          </a:ln>
        </p:spPr>
        <p:txBody>
          <a:bodyPr/>
          <a:lstStyle/>
          <a:p>
            <a:endParaRPr lang="en-AU"/>
          </a:p>
        </p:txBody>
      </p:sp>
      <p:sp>
        <p:nvSpPr>
          <p:cNvPr id="52" name="Shape 50"/>
          <p:cNvSpPr/>
          <p:nvPr/>
        </p:nvSpPr>
        <p:spPr>
          <a:xfrm>
            <a:off x="6389340" y="5649976"/>
            <a:ext cx="109728" cy="109728"/>
          </a:xfrm>
          <a:prstGeom prst="ellipse">
            <a:avLst/>
          </a:prstGeom>
          <a:solidFill>
            <a:srgbClr val="1F9D8A"/>
          </a:solidFill>
          <a:ln w="12700">
            <a:solidFill>
              <a:srgbClr val="1F9D8A"/>
            </a:solidFill>
            <a:prstDash val="solid"/>
          </a:ln>
        </p:spPr>
        <p:txBody>
          <a:bodyPr/>
          <a:lstStyle/>
          <a:p>
            <a:endParaRPr lang="en-AU"/>
          </a:p>
        </p:txBody>
      </p:sp>
      <p:sp>
        <p:nvSpPr>
          <p:cNvPr id="53" name="Shape 51"/>
          <p:cNvSpPr/>
          <p:nvPr/>
        </p:nvSpPr>
        <p:spPr>
          <a:xfrm>
            <a:off x="6772657" y="5649976"/>
            <a:ext cx="109728" cy="109728"/>
          </a:xfrm>
          <a:prstGeom prst="ellipse">
            <a:avLst/>
          </a:prstGeom>
          <a:solidFill>
            <a:srgbClr val="6B5B95"/>
          </a:solidFill>
          <a:ln w="12700">
            <a:solidFill>
              <a:srgbClr val="6B5B95"/>
            </a:solidFill>
            <a:prstDash val="solid"/>
          </a:ln>
        </p:spPr>
        <p:txBody>
          <a:bodyPr/>
          <a:lstStyle/>
          <a:p>
            <a:endParaRPr lang="en-AU"/>
          </a:p>
        </p:txBody>
      </p:sp>
      <p:sp>
        <p:nvSpPr>
          <p:cNvPr id="54" name="Text 52"/>
          <p:cNvSpPr/>
          <p:nvPr/>
        </p:nvSpPr>
        <p:spPr>
          <a:xfrm>
            <a:off x="4733834" y="1414998"/>
            <a:ext cx="2560320" cy="164592"/>
          </a:xfrm>
          <a:prstGeom prst="rect">
            <a:avLst/>
          </a:prstGeom>
          <a:noFill/>
          <a:ln/>
        </p:spPr>
        <p:txBody>
          <a:bodyPr wrap="square" lIns="0" tIns="0" rIns="0" bIns="0" rtlCol="0" anchor="ctr"/>
          <a:lstStyle/>
          <a:p>
            <a:pPr marL="0" indent="0" algn="ctr">
              <a:buNone/>
            </a:pPr>
            <a:r>
              <a:rPr lang="en-US" sz="1400" b="1" dirty="0">
                <a:solidFill>
                  <a:srgbClr val="64748B"/>
                </a:solidFill>
                <a:latin typeface="Aptos Display" pitchFamily="34" charset="0"/>
                <a:ea typeface="Aptos Display" pitchFamily="34" charset="-122"/>
                <a:cs typeface="Aptos Display" pitchFamily="34" charset="-120"/>
              </a:rPr>
              <a:t>Agree / strongly agree (%)</a:t>
            </a:r>
            <a:endParaRPr lang="en-US" sz="1400" dirty="0"/>
          </a:p>
        </p:txBody>
      </p:sp>
      <p:sp>
        <p:nvSpPr>
          <p:cNvPr id="55" name="Shape 53"/>
          <p:cNvSpPr/>
          <p:nvPr/>
        </p:nvSpPr>
        <p:spPr>
          <a:xfrm>
            <a:off x="8706394" y="1845637"/>
            <a:ext cx="128016" cy="128016"/>
          </a:xfrm>
          <a:prstGeom prst="ellipse">
            <a:avLst/>
          </a:prstGeom>
          <a:solidFill>
            <a:srgbClr val="1F9D8A"/>
          </a:solidFill>
          <a:ln w="12700">
            <a:solidFill>
              <a:srgbClr val="1F9D8A"/>
            </a:solidFill>
            <a:prstDash val="solid"/>
          </a:ln>
        </p:spPr>
        <p:txBody>
          <a:bodyPr/>
          <a:lstStyle/>
          <a:p>
            <a:endParaRPr lang="en-AU"/>
          </a:p>
        </p:txBody>
      </p:sp>
      <p:sp>
        <p:nvSpPr>
          <p:cNvPr id="56" name="Text 54"/>
          <p:cNvSpPr/>
          <p:nvPr/>
        </p:nvSpPr>
        <p:spPr>
          <a:xfrm>
            <a:off x="8918303" y="1812835"/>
            <a:ext cx="1241696" cy="140934"/>
          </a:xfrm>
          <a:prstGeom prst="rect">
            <a:avLst/>
          </a:prstGeom>
          <a:noFill/>
          <a:ln/>
        </p:spPr>
        <p:txBody>
          <a:bodyPr wrap="square" lIns="0" tIns="0" rIns="0" bIns="0" rtlCol="0" anchor="ctr"/>
          <a:lstStyle/>
          <a:p>
            <a:pPr marL="0" indent="0">
              <a:buNone/>
            </a:pPr>
            <a:r>
              <a:rPr lang="en-US" sz="1600" dirty="0">
                <a:solidFill>
                  <a:srgbClr val="111827"/>
                </a:solidFill>
                <a:latin typeface="Aptos" pitchFamily="34" charset="0"/>
                <a:ea typeface="Aptos" pitchFamily="34" charset="-122"/>
                <a:cs typeface="Aptos" pitchFamily="34" charset="-120"/>
              </a:rPr>
              <a:t>Students</a:t>
            </a:r>
            <a:endParaRPr lang="en-US" sz="1600" dirty="0"/>
          </a:p>
        </p:txBody>
      </p:sp>
      <p:sp>
        <p:nvSpPr>
          <p:cNvPr id="57" name="Shape 55"/>
          <p:cNvSpPr/>
          <p:nvPr/>
        </p:nvSpPr>
        <p:spPr>
          <a:xfrm>
            <a:off x="8706394" y="2138245"/>
            <a:ext cx="128016" cy="128016"/>
          </a:xfrm>
          <a:prstGeom prst="ellipse">
            <a:avLst/>
          </a:prstGeom>
          <a:solidFill>
            <a:srgbClr val="6B5B95"/>
          </a:solidFill>
          <a:ln w="12700">
            <a:solidFill>
              <a:srgbClr val="6B5B95"/>
            </a:solidFill>
            <a:prstDash val="solid"/>
          </a:ln>
        </p:spPr>
        <p:txBody>
          <a:bodyPr/>
          <a:lstStyle/>
          <a:p>
            <a:endParaRPr lang="en-AU"/>
          </a:p>
        </p:txBody>
      </p:sp>
      <p:sp>
        <p:nvSpPr>
          <p:cNvPr id="58" name="Text 56"/>
          <p:cNvSpPr/>
          <p:nvPr/>
        </p:nvSpPr>
        <p:spPr>
          <a:xfrm>
            <a:off x="8911045" y="2112700"/>
            <a:ext cx="777240" cy="155448"/>
          </a:xfrm>
          <a:prstGeom prst="rect">
            <a:avLst/>
          </a:prstGeom>
          <a:noFill/>
          <a:ln/>
        </p:spPr>
        <p:txBody>
          <a:bodyPr wrap="square" lIns="0" tIns="0" rIns="0" bIns="0" rtlCol="0" anchor="ctr"/>
          <a:lstStyle/>
          <a:p>
            <a:pPr marL="0" indent="0">
              <a:buNone/>
            </a:pPr>
            <a:r>
              <a:rPr lang="en-US" sz="1600" dirty="0">
                <a:solidFill>
                  <a:srgbClr val="111827"/>
                </a:solidFill>
                <a:latin typeface="Aptos" pitchFamily="34" charset="0"/>
                <a:ea typeface="Aptos" pitchFamily="34" charset="-122"/>
                <a:cs typeface="Aptos" pitchFamily="34" charset="-120"/>
              </a:rPr>
              <a:t>Mentors</a:t>
            </a:r>
            <a:endParaRPr lang="en-US" sz="1600" dirty="0"/>
          </a:p>
        </p:txBody>
      </p:sp>
      <p:sp>
        <p:nvSpPr>
          <p:cNvPr id="59" name="Shape 57"/>
          <p:cNvSpPr/>
          <p:nvPr/>
        </p:nvSpPr>
        <p:spPr>
          <a:xfrm>
            <a:off x="8604358" y="2902132"/>
            <a:ext cx="2899228" cy="2806336"/>
          </a:xfrm>
          <a:prstGeom prst="roundRect">
            <a:avLst>
              <a:gd name="adj" fmla="val 5714"/>
            </a:avLst>
          </a:prstGeom>
          <a:solidFill>
            <a:srgbClr val="E6F2F7"/>
          </a:solidFill>
          <a:ln w="12700">
            <a:solidFill>
              <a:srgbClr val="C6E0EA"/>
            </a:solidFill>
            <a:prstDash val="solid"/>
          </a:ln>
        </p:spPr>
        <p:txBody>
          <a:bodyPr/>
          <a:lstStyle/>
          <a:p>
            <a:endParaRPr lang="en-AU"/>
          </a:p>
        </p:txBody>
      </p:sp>
      <p:sp>
        <p:nvSpPr>
          <p:cNvPr id="60" name="Text 58"/>
          <p:cNvSpPr/>
          <p:nvPr/>
        </p:nvSpPr>
        <p:spPr>
          <a:xfrm>
            <a:off x="9004953" y="3337415"/>
            <a:ext cx="2090782" cy="386078"/>
          </a:xfrm>
          <a:prstGeom prst="rect">
            <a:avLst/>
          </a:prstGeom>
          <a:noFill/>
          <a:ln/>
        </p:spPr>
        <p:txBody>
          <a:bodyPr wrap="square" lIns="0" tIns="0" rIns="0" bIns="0" rtlCol="0" anchor="ctr"/>
          <a:lstStyle/>
          <a:p>
            <a:pPr marL="0" indent="0" algn="ctr">
              <a:buNone/>
            </a:pPr>
            <a:r>
              <a:rPr lang="en-US" sz="1600" b="1">
                <a:solidFill>
                  <a:srgbClr val="0B2D4D"/>
                </a:solidFill>
                <a:latin typeface="Aptos Display"/>
                <a:ea typeface="Aptos Display" pitchFamily="34" charset="-122"/>
                <a:cs typeface="Aptos Display" pitchFamily="34" charset="-120"/>
              </a:rPr>
              <a:t>Interpretation:</a:t>
            </a:r>
            <a:endParaRPr lang="en-US" sz="1600" b="1">
              <a:solidFill>
                <a:srgbClr val="0B2D4D"/>
              </a:solidFill>
              <a:latin typeface="Aptos Display"/>
            </a:endParaRPr>
          </a:p>
        </p:txBody>
      </p:sp>
      <p:sp>
        <p:nvSpPr>
          <p:cNvPr id="61" name="Text 59"/>
          <p:cNvSpPr/>
          <p:nvPr/>
        </p:nvSpPr>
        <p:spPr>
          <a:xfrm>
            <a:off x="8765759" y="3474720"/>
            <a:ext cx="2635792" cy="1393372"/>
          </a:xfrm>
          <a:prstGeom prst="rect">
            <a:avLst/>
          </a:prstGeom>
          <a:noFill/>
          <a:ln/>
        </p:spPr>
        <p:txBody>
          <a:bodyPr wrap="square" lIns="254" tIns="254" rIns="254" bIns="254" rtlCol="0" anchor="ctr">
            <a:noAutofit/>
          </a:bodyPr>
          <a:lstStyle/>
          <a:p>
            <a:pPr marL="0" indent="0" algn="ctr">
              <a:buNone/>
            </a:pPr>
            <a:r>
              <a:rPr lang="en-US" sz="1400" dirty="0">
                <a:solidFill>
                  <a:srgbClr val="111827"/>
                </a:solidFill>
                <a:latin typeface="Aptos" pitchFamily="34" charset="0"/>
                <a:ea typeface="Aptos" pitchFamily="34" charset="-122"/>
                <a:cs typeface="Aptos" pitchFamily="34" charset="-120"/>
              </a:rPr>
              <a:t>CAL was not seen differently by the two key user groups in any strongly divergent way.</a:t>
            </a:r>
            <a:endParaRPr lang="en-US" sz="1400" dirty="0"/>
          </a:p>
        </p:txBody>
      </p:sp>
      <p:sp>
        <p:nvSpPr>
          <p:cNvPr id="62" name="Text 60"/>
          <p:cNvSpPr/>
          <p:nvPr/>
        </p:nvSpPr>
        <p:spPr>
          <a:xfrm>
            <a:off x="8705525" y="4727303"/>
            <a:ext cx="2896325" cy="414963"/>
          </a:xfrm>
          <a:prstGeom prst="rect">
            <a:avLst/>
          </a:prstGeom>
          <a:noFill/>
          <a:ln/>
        </p:spPr>
        <p:txBody>
          <a:bodyPr wrap="square" lIns="254" tIns="254" rIns="254" bIns="254" rtlCol="0" anchor="ctr">
            <a:noAutofit/>
          </a:bodyPr>
          <a:lstStyle/>
          <a:p>
            <a:pPr marL="0" indent="0" algn="ctr">
              <a:buNone/>
            </a:pPr>
            <a:r>
              <a:rPr lang="en-US" sz="1400" b="1" dirty="0">
                <a:solidFill>
                  <a:srgbClr val="1E6A8A"/>
                </a:solidFill>
                <a:latin typeface="Aptos" pitchFamily="34" charset="0"/>
                <a:ea typeface="Aptos" pitchFamily="34" charset="-122"/>
                <a:cs typeface="Aptos" pitchFamily="34" charset="-120"/>
              </a:rPr>
              <a:t>This supports role alignment for implementation.</a:t>
            </a:r>
            <a:endParaRPr lang="en-US" sz="1400" dirty="0"/>
          </a:p>
        </p:txBody>
      </p:sp>
      <p:sp>
        <p:nvSpPr>
          <p:cNvPr id="63"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6</a:t>
            </a:fld>
            <a:endParaRPr lang="en-US"/>
          </a:p>
        </p:txBody>
      </p:sp>
      <p:sp>
        <p:nvSpPr>
          <p:cNvPr id="64" name="TextBox 63">
            <a:extLst>
              <a:ext uri="{FF2B5EF4-FFF2-40B4-BE49-F238E27FC236}">
                <a16:creationId xmlns:a16="http://schemas.microsoft.com/office/drawing/2014/main" id="{7EAC1940-9166-B270-53BD-CA3D0A0039A1}"/>
              </a:ext>
            </a:extLst>
          </p:cNvPr>
          <p:cNvSpPr txBox="1"/>
          <p:nvPr/>
        </p:nvSpPr>
        <p:spPr>
          <a:xfrm>
            <a:off x="878114" y="1382486"/>
            <a:ext cx="870858" cy="668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i="0" u="none" strike="noStrike" baseline="0">
                <a:solidFill>
                  <a:srgbClr val="64748B"/>
                </a:solidFill>
                <a:latin typeface="Aptos Display"/>
              </a:rPr>
              <a:t>Item:</a:t>
            </a:r>
            <a:endParaRPr lang="en-GB"/>
          </a:p>
          <a:p>
            <a:pPr algn="ctr"/>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6100" y="368472"/>
            <a:ext cx="6762206" cy="502920"/>
          </a:xfrm>
          <a:prstGeom prst="rect">
            <a:avLst/>
          </a:prstGeom>
          <a:noFill/>
          <a:ln/>
        </p:spPr>
        <p:txBody>
          <a:bodyPr wrap="square" lIns="0" tIns="0" rIns="0" bIns="0" rtlCol="0" anchor="ctr"/>
          <a:lstStyle/>
          <a:p>
            <a:pPr marL="0" indent="0">
              <a:buNone/>
            </a:pPr>
            <a:r>
              <a:rPr lang="en-US" sz="2800" b="1" dirty="0">
                <a:solidFill>
                  <a:srgbClr val="0B2D4D"/>
                </a:solidFill>
                <a:latin typeface="Aptos Display"/>
                <a:ea typeface="Aptos Display" pitchFamily="34" charset="-122"/>
                <a:cs typeface="Aptos Display" pitchFamily="34" charset="-120"/>
              </a:rPr>
              <a:t>Workflow context shaped user experience</a:t>
            </a:r>
            <a:endParaRPr lang="en-US" sz="2800" dirty="0">
              <a:latin typeface="Aptos Display"/>
            </a:endParaRPr>
          </a:p>
        </p:txBody>
      </p:sp>
      <p:sp>
        <p:nvSpPr>
          <p:cNvPr id="3" name="Text 1"/>
          <p:cNvSpPr/>
          <p:nvPr/>
        </p:nvSpPr>
        <p:spPr>
          <a:xfrm>
            <a:off x="577958" y="904964"/>
            <a:ext cx="10563497" cy="320040"/>
          </a:xfrm>
          <a:prstGeom prst="rect">
            <a:avLst/>
          </a:prstGeom>
          <a:noFill/>
          <a:ln/>
        </p:spPr>
        <p:txBody>
          <a:bodyPr wrap="square" lIns="0" tIns="0" rIns="0" bIns="0" rtlCol="0" anchor="ctr"/>
          <a:lstStyle/>
          <a:p>
            <a:pPr marL="0" indent="0">
              <a:buNone/>
            </a:pPr>
            <a:r>
              <a:rPr lang="en-US" dirty="0">
                <a:solidFill>
                  <a:srgbClr val="64748B"/>
                </a:solidFill>
                <a:latin typeface="Aptos"/>
                <a:ea typeface="Aptos" pitchFamily="34" charset="-122"/>
                <a:cs typeface="Aptos" pitchFamily="34" charset="-120"/>
              </a:rPr>
              <a:t>Device and timing data point to flexible access — and to where friction can emerge.</a:t>
            </a:r>
            <a:endParaRPr lang="en-US" dirty="0">
              <a:latin typeface="Aptos"/>
            </a:endParaRPr>
          </a:p>
        </p:txBody>
      </p:sp>
      <p:pic>
        <p:nvPicPr>
          <p:cNvPr id="4" name="Image 0" descr="/mnt/data/04dea7d5cc.png"/>
          <p:cNvPicPr>
            <a:picLocks noChangeAspect="1"/>
          </p:cNvPicPr>
          <p:nvPr/>
        </p:nvPicPr>
        <p:blipFill>
          <a:blip r:embed="rId3"/>
          <a:stretch>
            <a:fillRect/>
          </a:stretch>
        </p:blipFill>
        <p:spPr>
          <a:xfrm>
            <a:off x="7034350" y="1499325"/>
            <a:ext cx="4997267" cy="3936275"/>
          </a:xfrm>
          <a:prstGeom prst="rect">
            <a:avLst/>
          </a:prstGeom>
        </p:spPr>
      </p:pic>
      <p:sp>
        <p:nvSpPr>
          <p:cNvPr id="5" name="Text 2"/>
          <p:cNvSpPr/>
          <p:nvPr/>
        </p:nvSpPr>
        <p:spPr>
          <a:xfrm>
            <a:off x="577958" y="1700492"/>
            <a:ext cx="6035040" cy="201168"/>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Mostly completed on:</a:t>
            </a:r>
            <a:endParaRPr lang="en-US" sz="1600" dirty="0"/>
          </a:p>
        </p:txBody>
      </p:sp>
      <p:sp>
        <p:nvSpPr>
          <p:cNvPr id="6" name="Text 3"/>
          <p:cNvSpPr/>
          <p:nvPr/>
        </p:nvSpPr>
        <p:spPr>
          <a:xfrm>
            <a:off x="586377" y="2074091"/>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Desktop computer</a:t>
            </a:r>
            <a:endParaRPr lang="en-US" sz="1400" dirty="0"/>
          </a:p>
        </p:txBody>
      </p:sp>
      <p:sp>
        <p:nvSpPr>
          <p:cNvPr id="7" name="Shape 4"/>
          <p:cNvSpPr/>
          <p:nvPr/>
        </p:nvSpPr>
        <p:spPr>
          <a:xfrm>
            <a:off x="2669903" y="2021404"/>
            <a:ext cx="3429000" cy="256032"/>
          </a:xfrm>
          <a:prstGeom prst="roundRect">
            <a:avLst>
              <a:gd name="adj" fmla="val 17857"/>
            </a:avLst>
          </a:prstGeom>
          <a:solidFill>
            <a:srgbClr val="1F9D8A"/>
          </a:solidFill>
          <a:ln w="12700">
            <a:solidFill>
              <a:srgbClr val="1F9D8A"/>
            </a:solidFill>
            <a:prstDash val="solid"/>
          </a:ln>
        </p:spPr>
        <p:txBody>
          <a:bodyPr/>
          <a:lstStyle/>
          <a:p>
            <a:endParaRPr lang="en-AU"/>
          </a:p>
        </p:txBody>
      </p:sp>
      <p:sp>
        <p:nvSpPr>
          <p:cNvPr id="8" name="Text 5"/>
          <p:cNvSpPr/>
          <p:nvPr/>
        </p:nvSpPr>
        <p:spPr>
          <a:xfrm>
            <a:off x="6170168" y="2077865"/>
            <a:ext cx="731520" cy="128016"/>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15 (40%)</a:t>
            </a:r>
            <a:endParaRPr lang="en-US" sz="1400" b="1" dirty="0">
              <a:latin typeface="Aptos"/>
            </a:endParaRPr>
          </a:p>
        </p:txBody>
      </p:sp>
      <p:sp>
        <p:nvSpPr>
          <p:cNvPr id="9" name="Text 6"/>
          <p:cNvSpPr/>
          <p:nvPr/>
        </p:nvSpPr>
        <p:spPr>
          <a:xfrm>
            <a:off x="586377" y="2431867"/>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a:ea typeface="Aptos" pitchFamily="34" charset="-122"/>
                <a:cs typeface="Aptos" pitchFamily="34" charset="-120"/>
              </a:rPr>
              <a:t>Mobile phone</a:t>
            </a:r>
            <a:endParaRPr lang="en-US" sz="1400" dirty="0">
              <a:latin typeface="Aptos"/>
            </a:endParaRPr>
          </a:p>
        </p:txBody>
      </p:sp>
      <p:sp>
        <p:nvSpPr>
          <p:cNvPr id="10" name="Shape 7"/>
          <p:cNvSpPr/>
          <p:nvPr/>
        </p:nvSpPr>
        <p:spPr>
          <a:xfrm>
            <a:off x="2669903" y="2451753"/>
            <a:ext cx="2514600" cy="256032"/>
          </a:xfrm>
          <a:prstGeom prst="roundRect">
            <a:avLst>
              <a:gd name="adj" fmla="val 17857"/>
            </a:avLst>
          </a:prstGeom>
          <a:solidFill>
            <a:srgbClr val="1F9D8A"/>
          </a:solidFill>
          <a:ln w="12700">
            <a:solidFill>
              <a:srgbClr val="1F9D8A"/>
            </a:solidFill>
            <a:prstDash val="solid"/>
          </a:ln>
        </p:spPr>
        <p:txBody>
          <a:bodyPr/>
          <a:lstStyle/>
          <a:p>
            <a:endParaRPr lang="en-AU"/>
          </a:p>
        </p:txBody>
      </p:sp>
      <p:sp>
        <p:nvSpPr>
          <p:cNvPr id="11" name="Text 8"/>
          <p:cNvSpPr/>
          <p:nvPr/>
        </p:nvSpPr>
        <p:spPr>
          <a:xfrm>
            <a:off x="5277540" y="2500956"/>
            <a:ext cx="731520" cy="128016"/>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11 (29%)</a:t>
            </a:r>
            <a:endParaRPr lang="en-US" sz="1400" b="1" dirty="0">
              <a:latin typeface="Aptos"/>
            </a:endParaRPr>
          </a:p>
        </p:txBody>
      </p:sp>
      <p:sp>
        <p:nvSpPr>
          <p:cNvPr id="12" name="Text 9"/>
          <p:cNvSpPr/>
          <p:nvPr/>
        </p:nvSpPr>
        <p:spPr>
          <a:xfrm>
            <a:off x="586377" y="2854960"/>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a:ea typeface="Aptos" pitchFamily="34" charset="-122"/>
                <a:cs typeface="Aptos" pitchFamily="34" charset="-120"/>
              </a:rPr>
              <a:t>Laptop Computer</a:t>
            </a:r>
            <a:endParaRPr lang="en-US" sz="1400" dirty="0">
              <a:latin typeface="Aptos"/>
            </a:endParaRPr>
          </a:p>
        </p:txBody>
      </p:sp>
      <p:sp>
        <p:nvSpPr>
          <p:cNvPr id="13" name="Shape 10"/>
          <p:cNvSpPr/>
          <p:nvPr/>
        </p:nvSpPr>
        <p:spPr>
          <a:xfrm>
            <a:off x="2669903" y="2860330"/>
            <a:ext cx="2514600" cy="256032"/>
          </a:xfrm>
          <a:prstGeom prst="roundRect">
            <a:avLst>
              <a:gd name="adj" fmla="val 17857"/>
            </a:avLst>
          </a:prstGeom>
          <a:solidFill>
            <a:srgbClr val="1F9D8A"/>
          </a:solidFill>
          <a:ln w="12700">
            <a:solidFill>
              <a:srgbClr val="1F9D8A"/>
            </a:solidFill>
            <a:prstDash val="solid"/>
          </a:ln>
        </p:spPr>
        <p:txBody>
          <a:bodyPr/>
          <a:lstStyle/>
          <a:p>
            <a:endParaRPr lang="en-AU"/>
          </a:p>
        </p:txBody>
      </p:sp>
      <p:sp>
        <p:nvSpPr>
          <p:cNvPr id="14" name="Text 11"/>
          <p:cNvSpPr/>
          <p:nvPr/>
        </p:nvSpPr>
        <p:spPr>
          <a:xfrm>
            <a:off x="5277540" y="2909534"/>
            <a:ext cx="731520" cy="128016"/>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11 (29%)</a:t>
            </a:r>
            <a:endParaRPr lang="en-US" sz="1400" b="1" dirty="0">
              <a:latin typeface="Aptos"/>
            </a:endParaRPr>
          </a:p>
        </p:txBody>
      </p:sp>
      <p:sp>
        <p:nvSpPr>
          <p:cNvPr id="15" name="Text 12"/>
          <p:cNvSpPr/>
          <p:nvPr/>
        </p:nvSpPr>
        <p:spPr>
          <a:xfrm>
            <a:off x="586377" y="3263537"/>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a:ea typeface="Aptos" pitchFamily="34" charset="-122"/>
                <a:cs typeface="Aptos" pitchFamily="34" charset="-120"/>
              </a:rPr>
              <a:t>iPad</a:t>
            </a:r>
            <a:endParaRPr lang="en-US" sz="1400" dirty="0">
              <a:latin typeface="Aptos"/>
            </a:endParaRPr>
          </a:p>
        </p:txBody>
      </p:sp>
      <p:sp>
        <p:nvSpPr>
          <p:cNvPr id="16" name="Shape 13"/>
          <p:cNvSpPr/>
          <p:nvPr/>
        </p:nvSpPr>
        <p:spPr>
          <a:xfrm>
            <a:off x="2669903" y="3268907"/>
            <a:ext cx="228600" cy="256032"/>
          </a:xfrm>
          <a:prstGeom prst="roundRect">
            <a:avLst>
              <a:gd name="adj" fmla="val 20000"/>
            </a:avLst>
          </a:prstGeom>
          <a:solidFill>
            <a:srgbClr val="1F9D8A"/>
          </a:solidFill>
          <a:ln w="12700">
            <a:solidFill>
              <a:srgbClr val="1F9D8A"/>
            </a:solidFill>
            <a:prstDash val="solid"/>
          </a:ln>
        </p:spPr>
        <p:txBody>
          <a:bodyPr/>
          <a:lstStyle/>
          <a:p>
            <a:endParaRPr lang="en-AU"/>
          </a:p>
        </p:txBody>
      </p:sp>
      <p:sp>
        <p:nvSpPr>
          <p:cNvPr id="17" name="Text 14"/>
          <p:cNvSpPr/>
          <p:nvPr/>
        </p:nvSpPr>
        <p:spPr>
          <a:xfrm>
            <a:off x="2977025" y="3339882"/>
            <a:ext cx="731520" cy="128016"/>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1 (3%)</a:t>
            </a:r>
            <a:endParaRPr lang="en-US" sz="1400" dirty="0">
              <a:latin typeface="Aptos"/>
            </a:endParaRPr>
          </a:p>
        </p:txBody>
      </p:sp>
      <p:sp>
        <p:nvSpPr>
          <p:cNvPr id="18" name="Text 15"/>
          <p:cNvSpPr/>
          <p:nvPr/>
        </p:nvSpPr>
        <p:spPr>
          <a:xfrm>
            <a:off x="506549" y="3884603"/>
            <a:ext cx="6035040" cy="201168"/>
          </a:xfrm>
          <a:prstGeom prst="rect">
            <a:avLst/>
          </a:prstGeom>
          <a:noFill/>
          <a:ln/>
        </p:spPr>
        <p:txBody>
          <a:bodyPr wrap="square" lIns="0" tIns="0" rIns="0" bIns="0" rtlCol="0" anchor="ctr"/>
          <a:lstStyle/>
          <a:p>
            <a:pPr marL="0" indent="0">
              <a:buNone/>
            </a:pPr>
            <a:r>
              <a:rPr lang="en-US" sz="1600" b="1">
                <a:solidFill>
                  <a:srgbClr val="0B2D4D"/>
                </a:solidFill>
                <a:latin typeface="Aptos Display"/>
                <a:ea typeface="Aptos Display" pitchFamily="34" charset="-122"/>
                <a:cs typeface="Aptos Display" pitchFamily="34" charset="-120"/>
              </a:rPr>
              <a:t>Mostly completed when:</a:t>
            </a:r>
            <a:endParaRPr lang="en-US" sz="1600" dirty="0"/>
          </a:p>
        </p:txBody>
      </p:sp>
      <p:sp>
        <p:nvSpPr>
          <p:cNvPr id="19" name="Text 16"/>
          <p:cNvSpPr/>
          <p:nvPr/>
        </p:nvSpPr>
        <p:spPr>
          <a:xfrm>
            <a:off x="506549" y="4299857"/>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a:ea typeface="Aptos" pitchFamily="34" charset="-122"/>
                <a:cs typeface="Aptos" pitchFamily="34" charset="-120"/>
              </a:rPr>
              <a:t>End of the day</a:t>
            </a:r>
            <a:endParaRPr lang="en-US" sz="1400" dirty="0">
              <a:latin typeface="Aptos"/>
            </a:endParaRPr>
          </a:p>
        </p:txBody>
      </p:sp>
      <p:sp>
        <p:nvSpPr>
          <p:cNvPr id="20" name="Shape 17"/>
          <p:cNvSpPr/>
          <p:nvPr/>
        </p:nvSpPr>
        <p:spPr>
          <a:xfrm>
            <a:off x="2669903" y="4247170"/>
            <a:ext cx="3429000" cy="256032"/>
          </a:xfrm>
          <a:prstGeom prst="roundRect">
            <a:avLst>
              <a:gd name="adj" fmla="val 17857"/>
            </a:avLst>
          </a:prstGeom>
          <a:solidFill>
            <a:srgbClr val="1E6A8A"/>
          </a:solidFill>
          <a:ln w="12700">
            <a:solidFill>
              <a:srgbClr val="1E6A8A"/>
            </a:solidFill>
            <a:prstDash val="solid"/>
          </a:ln>
        </p:spPr>
        <p:txBody>
          <a:bodyPr/>
          <a:lstStyle/>
          <a:p>
            <a:endParaRPr lang="en-AU"/>
          </a:p>
        </p:txBody>
      </p:sp>
      <p:sp>
        <p:nvSpPr>
          <p:cNvPr id="21" name="Text 18"/>
          <p:cNvSpPr/>
          <p:nvPr/>
        </p:nvSpPr>
        <p:spPr>
          <a:xfrm>
            <a:off x="6170169" y="4260088"/>
            <a:ext cx="753291" cy="128016"/>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12 (32%)</a:t>
            </a:r>
            <a:endParaRPr lang="en-US" sz="1400" b="1" dirty="0">
              <a:latin typeface="Aptos"/>
            </a:endParaRPr>
          </a:p>
        </p:txBody>
      </p:sp>
      <p:sp>
        <p:nvSpPr>
          <p:cNvPr id="22" name="Text 19"/>
          <p:cNvSpPr/>
          <p:nvPr/>
        </p:nvSpPr>
        <p:spPr>
          <a:xfrm>
            <a:off x="506549" y="4722949"/>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a:ea typeface="Aptos" pitchFamily="34" charset="-122"/>
                <a:cs typeface="Aptos" pitchFamily="34" charset="-120"/>
              </a:rPr>
              <a:t>After hours, at home</a:t>
            </a:r>
            <a:endParaRPr lang="en-US" sz="1400" dirty="0">
              <a:latin typeface="Aptos"/>
            </a:endParaRPr>
          </a:p>
        </p:txBody>
      </p:sp>
      <p:sp>
        <p:nvSpPr>
          <p:cNvPr id="23" name="Shape 20"/>
          <p:cNvSpPr/>
          <p:nvPr/>
        </p:nvSpPr>
        <p:spPr>
          <a:xfrm>
            <a:off x="2669903" y="4692033"/>
            <a:ext cx="2857500" cy="256032"/>
          </a:xfrm>
          <a:prstGeom prst="roundRect">
            <a:avLst>
              <a:gd name="adj" fmla="val 17857"/>
            </a:avLst>
          </a:prstGeom>
          <a:solidFill>
            <a:srgbClr val="1E6A8A"/>
          </a:solidFill>
          <a:ln w="12700">
            <a:solidFill>
              <a:srgbClr val="1E6A8A"/>
            </a:solidFill>
            <a:prstDash val="solid"/>
          </a:ln>
        </p:spPr>
        <p:txBody>
          <a:bodyPr/>
          <a:lstStyle/>
          <a:p>
            <a:endParaRPr lang="en-AU"/>
          </a:p>
        </p:txBody>
      </p:sp>
      <p:sp>
        <p:nvSpPr>
          <p:cNvPr id="24" name="Text 21"/>
          <p:cNvSpPr/>
          <p:nvPr/>
        </p:nvSpPr>
        <p:spPr>
          <a:xfrm>
            <a:off x="5620440" y="4719466"/>
            <a:ext cx="775062" cy="193329"/>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10 (26%)</a:t>
            </a:r>
            <a:endParaRPr lang="en-US" sz="1400" b="1" dirty="0">
              <a:latin typeface="Aptos"/>
            </a:endParaRPr>
          </a:p>
        </p:txBody>
      </p:sp>
      <p:sp>
        <p:nvSpPr>
          <p:cNvPr id="25" name="Text 22"/>
          <p:cNvSpPr/>
          <p:nvPr/>
        </p:nvSpPr>
        <p:spPr>
          <a:xfrm>
            <a:off x="506549" y="5160555"/>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a:ea typeface="Aptos" pitchFamily="34" charset="-122"/>
                <a:cs typeface="Aptos" pitchFamily="34" charset="-120"/>
              </a:rPr>
              <a:t>After each patient</a:t>
            </a:r>
            <a:endParaRPr lang="en-US" sz="1400" dirty="0">
              <a:latin typeface="Aptos"/>
            </a:endParaRPr>
          </a:p>
        </p:txBody>
      </p:sp>
      <p:sp>
        <p:nvSpPr>
          <p:cNvPr id="26" name="Shape 23"/>
          <p:cNvSpPr/>
          <p:nvPr/>
        </p:nvSpPr>
        <p:spPr>
          <a:xfrm>
            <a:off x="2669903" y="5122381"/>
            <a:ext cx="1758042" cy="277804"/>
          </a:xfrm>
          <a:prstGeom prst="roundRect">
            <a:avLst>
              <a:gd name="adj" fmla="val 17857"/>
            </a:avLst>
          </a:prstGeom>
          <a:solidFill>
            <a:srgbClr val="1E6A8A"/>
          </a:solidFill>
          <a:ln w="12700">
            <a:solidFill>
              <a:srgbClr val="1E6A8A"/>
            </a:solidFill>
            <a:prstDash val="solid"/>
          </a:ln>
        </p:spPr>
        <p:txBody>
          <a:bodyPr/>
          <a:lstStyle/>
          <a:p>
            <a:endParaRPr lang="en-AU"/>
          </a:p>
        </p:txBody>
      </p:sp>
      <p:sp>
        <p:nvSpPr>
          <p:cNvPr id="27" name="Text 24"/>
          <p:cNvSpPr/>
          <p:nvPr/>
        </p:nvSpPr>
        <p:spPr>
          <a:xfrm>
            <a:off x="4542754" y="5200614"/>
            <a:ext cx="731520" cy="128016"/>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6 (16%)</a:t>
            </a:r>
            <a:endParaRPr lang="en-US" sz="1400" dirty="0">
              <a:latin typeface="Aptos"/>
            </a:endParaRPr>
          </a:p>
        </p:txBody>
      </p:sp>
      <p:sp>
        <p:nvSpPr>
          <p:cNvPr id="28" name="Text 25"/>
          <p:cNvSpPr/>
          <p:nvPr/>
        </p:nvSpPr>
        <p:spPr>
          <a:xfrm>
            <a:off x="506549" y="5634446"/>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a:ea typeface="Aptos" pitchFamily="34" charset="-122"/>
                <a:cs typeface="Aptos" pitchFamily="34" charset="-120"/>
              </a:rPr>
              <a:t>Between patients</a:t>
            </a:r>
            <a:endParaRPr lang="en-US" sz="1400" dirty="0">
              <a:latin typeface="Aptos"/>
            </a:endParaRPr>
          </a:p>
        </p:txBody>
      </p:sp>
      <p:sp>
        <p:nvSpPr>
          <p:cNvPr id="29" name="Shape 26"/>
          <p:cNvSpPr/>
          <p:nvPr/>
        </p:nvSpPr>
        <p:spPr>
          <a:xfrm>
            <a:off x="2669903" y="5589016"/>
            <a:ext cx="1143000" cy="256032"/>
          </a:xfrm>
          <a:prstGeom prst="roundRect">
            <a:avLst>
              <a:gd name="adj" fmla="val 17857"/>
            </a:avLst>
          </a:prstGeom>
          <a:solidFill>
            <a:srgbClr val="1E6A8A"/>
          </a:solidFill>
          <a:ln w="12700">
            <a:solidFill>
              <a:srgbClr val="1E6A8A"/>
            </a:solidFill>
            <a:prstDash val="solid"/>
          </a:ln>
        </p:spPr>
        <p:txBody>
          <a:bodyPr/>
          <a:lstStyle/>
          <a:p>
            <a:endParaRPr lang="en-AU"/>
          </a:p>
        </p:txBody>
      </p:sp>
      <p:sp>
        <p:nvSpPr>
          <p:cNvPr id="30" name="Text 27"/>
          <p:cNvSpPr/>
          <p:nvPr/>
        </p:nvSpPr>
        <p:spPr>
          <a:xfrm>
            <a:off x="3927711" y="5652734"/>
            <a:ext cx="731520" cy="128016"/>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4 (11%)</a:t>
            </a:r>
            <a:endParaRPr lang="en-US" sz="1400" dirty="0">
              <a:latin typeface="Aptos"/>
            </a:endParaRPr>
          </a:p>
        </p:txBody>
      </p:sp>
      <p:sp>
        <p:nvSpPr>
          <p:cNvPr id="31" name="Text 28"/>
          <p:cNvSpPr/>
          <p:nvPr/>
        </p:nvSpPr>
        <p:spPr>
          <a:xfrm>
            <a:off x="506549" y="6101080"/>
            <a:ext cx="201168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a:ea typeface="Aptos" pitchFamily="34" charset="-122"/>
                <a:cs typeface="Aptos" pitchFamily="34" charset="-120"/>
              </a:rPr>
              <a:t>At break times</a:t>
            </a:r>
            <a:endParaRPr lang="en-US" sz="1400" dirty="0">
              <a:latin typeface="Aptos"/>
            </a:endParaRPr>
          </a:p>
        </p:txBody>
      </p:sp>
      <p:sp>
        <p:nvSpPr>
          <p:cNvPr id="32" name="Shape 29"/>
          <p:cNvSpPr/>
          <p:nvPr/>
        </p:nvSpPr>
        <p:spPr>
          <a:xfrm>
            <a:off x="2669903" y="6041137"/>
            <a:ext cx="1143000" cy="256032"/>
          </a:xfrm>
          <a:prstGeom prst="roundRect">
            <a:avLst>
              <a:gd name="adj" fmla="val 17857"/>
            </a:avLst>
          </a:prstGeom>
          <a:solidFill>
            <a:srgbClr val="1E6A8A"/>
          </a:solidFill>
          <a:ln w="12700">
            <a:solidFill>
              <a:srgbClr val="1E6A8A"/>
            </a:solidFill>
            <a:prstDash val="solid"/>
          </a:ln>
        </p:spPr>
        <p:txBody>
          <a:bodyPr/>
          <a:lstStyle/>
          <a:p>
            <a:endParaRPr lang="en-AU"/>
          </a:p>
        </p:txBody>
      </p:sp>
      <p:sp>
        <p:nvSpPr>
          <p:cNvPr id="33" name="Text 30"/>
          <p:cNvSpPr/>
          <p:nvPr/>
        </p:nvSpPr>
        <p:spPr>
          <a:xfrm>
            <a:off x="3927711" y="6104854"/>
            <a:ext cx="731520" cy="128016"/>
          </a:xfrm>
          <a:prstGeom prst="rect">
            <a:avLst/>
          </a:prstGeom>
          <a:noFill/>
          <a:ln/>
        </p:spPr>
        <p:txBody>
          <a:bodyPr wrap="square" lIns="0" tIns="0" rIns="0" bIns="0" rtlCol="0" anchor="ctr"/>
          <a:lstStyle/>
          <a:p>
            <a:pPr marL="0" indent="0">
              <a:buNone/>
            </a:pPr>
            <a:r>
              <a:rPr lang="en-US" sz="1400" b="1" dirty="0">
                <a:solidFill>
                  <a:srgbClr val="64748B"/>
                </a:solidFill>
                <a:latin typeface="Aptos"/>
                <a:ea typeface="Aptos" pitchFamily="34" charset="-122"/>
                <a:cs typeface="Aptos" pitchFamily="34" charset="-120"/>
              </a:rPr>
              <a:t>4 (11%)</a:t>
            </a:r>
            <a:endParaRPr lang="en-US" sz="1400" dirty="0">
              <a:latin typeface="Aptos"/>
            </a:endParaRPr>
          </a:p>
        </p:txBody>
      </p:sp>
      <p:sp>
        <p:nvSpPr>
          <p:cNvPr id="34" name="Shape 31"/>
          <p:cNvSpPr/>
          <p:nvPr/>
        </p:nvSpPr>
        <p:spPr>
          <a:xfrm>
            <a:off x="7057572" y="5594532"/>
            <a:ext cx="5024117" cy="752709"/>
          </a:xfrm>
          <a:prstGeom prst="roundRect">
            <a:avLst>
              <a:gd name="adj" fmla="val 16667"/>
            </a:avLst>
          </a:prstGeom>
          <a:solidFill>
            <a:srgbClr val="0B2D4D">
              <a:alpha val="97000"/>
            </a:srgbClr>
          </a:solidFill>
          <a:ln w="12700">
            <a:solidFill>
              <a:srgbClr val="0B2D4D"/>
            </a:solidFill>
            <a:prstDash val="solid"/>
          </a:ln>
        </p:spPr>
        <p:txBody>
          <a:bodyPr/>
          <a:lstStyle/>
          <a:p>
            <a:endParaRPr lang="en-AU"/>
          </a:p>
        </p:txBody>
      </p:sp>
      <p:sp>
        <p:nvSpPr>
          <p:cNvPr id="35" name="Text 32"/>
          <p:cNvSpPr/>
          <p:nvPr/>
        </p:nvSpPr>
        <p:spPr>
          <a:xfrm>
            <a:off x="7585892" y="5768557"/>
            <a:ext cx="4163422" cy="396821"/>
          </a:xfrm>
          <a:prstGeom prst="rect">
            <a:avLst/>
          </a:prstGeom>
          <a:noFill/>
          <a:ln/>
        </p:spPr>
        <p:txBody>
          <a:bodyPr wrap="square" lIns="0" tIns="0" rIns="0" bIns="0" rtlCol="0" anchor="ctr"/>
          <a:lstStyle/>
          <a:p>
            <a:pPr marL="0" indent="0" algn="ctr">
              <a:buNone/>
            </a:pPr>
            <a:r>
              <a:rPr lang="en-US" sz="2000" b="1" dirty="0">
                <a:solidFill>
                  <a:srgbClr val="FFFFFF"/>
                </a:solidFill>
                <a:latin typeface="Aptos Display"/>
                <a:ea typeface="Aptos Display" pitchFamily="34" charset="-122"/>
                <a:cs typeface="Aptos Display" pitchFamily="34" charset="-120"/>
              </a:rPr>
              <a:t>Digital assessment must meet users at the point of care — and outside it.</a:t>
            </a:r>
            <a:endParaRPr lang="en-US" sz="2000" dirty="0">
              <a:latin typeface="Aptos Display"/>
            </a:endParaRPr>
          </a:p>
        </p:txBody>
      </p:sp>
      <p:sp>
        <p:nvSpPr>
          <p:cNvPr id="36"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81442" y="329184"/>
            <a:ext cx="11428548" cy="502920"/>
          </a:xfrm>
          <a:prstGeom prst="rect">
            <a:avLst/>
          </a:prstGeom>
          <a:noFill/>
          <a:ln/>
        </p:spPr>
        <p:txBody>
          <a:bodyPr wrap="square" lIns="0" tIns="0" rIns="0" bIns="0" rtlCol="0" anchor="ctr"/>
          <a:lstStyle/>
          <a:p>
            <a:pPr marL="0" indent="0">
              <a:buNone/>
            </a:pPr>
            <a:r>
              <a:rPr lang="en-US" sz="2800" b="1" dirty="0">
                <a:solidFill>
                  <a:srgbClr val="0B2D4D"/>
                </a:solidFill>
                <a:latin typeface="Aptos Display" pitchFamily="34" charset="0"/>
                <a:ea typeface="Aptos Display" pitchFamily="34" charset="-122"/>
                <a:cs typeface="Aptos Display" pitchFamily="34" charset="-120"/>
              </a:rPr>
              <a:t>Open-text responses: what users valued — and what they wanted improved</a:t>
            </a:r>
            <a:endParaRPr lang="en-US" sz="2800" dirty="0"/>
          </a:p>
        </p:txBody>
      </p:sp>
      <p:sp>
        <p:nvSpPr>
          <p:cNvPr id="3" name="Text 1"/>
          <p:cNvSpPr/>
          <p:nvPr/>
        </p:nvSpPr>
        <p:spPr>
          <a:xfrm>
            <a:off x="585215" y="841248"/>
            <a:ext cx="9236701" cy="320040"/>
          </a:xfrm>
          <a:prstGeom prst="rect">
            <a:avLst/>
          </a:prstGeom>
          <a:noFill/>
          <a:ln/>
        </p:spPr>
        <p:txBody>
          <a:bodyPr wrap="square" lIns="0" tIns="0" rIns="0" bIns="0" rtlCol="0" anchor="ctr"/>
          <a:lstStyle/>
          <a:p>
            <a:pPr marL="0" indent="0">
              <a:buNone/>
            </a:pPr>
            <a:r>
              <a:rPr lang="en-US" dirty="0">
                <a:solidFill>
                  <a:srgbClr val="64748B"/>
                </a:solidFill>
                <a:latin typeface="Aptos"/>
                <a:ea typeface="Aptos" pitchFamily="34" charset="-122"/>
                <a:cs typeface="Aptos" pitchFamily="34" charset="-120"/>
              </a:rPr>
              <a:t>The comments translated usability into implementation priorities</a:t>
            </a:r>
            <a:endParaRPr lang="en-US" dirty="0">
              <a:latin typeface="Aptos"/>
            </a:endParaRPr>
          </a:p>
        </p:txBody>
      </p:sp>
      <p:sp>
        <p:nvSpPr>
          <p:cNvPr id="4" name="Shape 2"/>
          <p:cNvSpPr/>
          <p:nvPr/>
        </p:nvSpPr>
        <p:spPr>
          <a:xfrm>
            <a:off x="629920" y="1428206"/>
            <a:ext cx="3429000" cy="1828800"/>
          </a:xfrm>
          <a:prstGeom prst="roundRect">
            <a:avLst>
              <a:gd name="adj" fmla="val 4000"/>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5" name="Shape 3"/>
          <p:cNvSpPr/>
          <p:nvPr/>
        </p:nvSpPr>
        <p:spPr>
          <a:xfrm>
            <a:off x="629920" y="1428206"/>
            <a:ext cx="73152" cy="1828800"/>
          </a:xfrm>
          <a:prstGeom prst="rect">
            <a:avLst/>
          </a:prstGeom>
          <a:solidFill>
            <a:srgbClr val="1F9D8A"/>
          </a:solidFill>
          <a:ln w="12700">
            <a:solidFill>
              <a:srgbClr val="1F9D8A"/>
            </a:solidFill>
            <a:prstDash val="solid"/>
          </a:ln>
        </p:spPr>
        <p:txBody>
          <a:bodyPr/>
          <a:lstStyle/>
          <a:p>
            <a:endParaRPr lang="en-AU"/>
          </a:p>
        </p:txBody>
      </p:sp>
      <p:sp>
        <p:nvSpPr>
          <p:cNvPr id="6" name="Text 4"/>
          <p:cNvSpPr/>
          <p:nvPr/>
        </p:nvSpPr>
        <p:spPr>
          <a:xfrm>
            <a:off x="831088" y="1592798"/>
            <a:ext cx="310896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What users valued</a:t>
            </a:r>
            <a:endParaRPr lang="en-US" sz="1600" dirty="0">
              <a:latin typeface="Aptos Display"/>
            </a:endParaRPr>
          </a:p>
        </p:txBody>
      </p:sp>
      <p:sp>
        <p:nvSpPr>
          <p:cNvPr id="7" name="Text 5"/>
          <p:cNvSpPr/>
          <p:nvPr/>
        </p:nvSpPr>
        <p:spPr>
          <a:xfrm>
            <a:off x="831088" y="1958558"/>
            <a:ext cx="3044952" cy="1143000"/>
          </a:xfrm>
          <a:prstGeom prst="rect">
            <a:avLst/>
          </a:prstGeom>
          <a:noFill/>
          <a:ln/>
        </p:spPr>
        <p:txBody>
          <a:bodyPr wrap="square" lIns="254" tIns="254" rIns="254" bIns="254" rtlCol="0" anchor="ctr">
            <a:normAutofit/>
          </a:bodyPr>
          <a:lstStyle/>
          <a:p>
            <a:pPr marL="0" indent="0">
              <a:buNone/>
            </a:pPr>
            <a:r>
              <a:rPr lang="en-US" sz="1400" dirty="0">
                <a:solidFill>
                  <a:srgbClr val="111827"/>
                </a:solidFill>
                <a:latin typeface="Aptos"/>
                <a:ea typeface="Aptos" pitchFamily="34" charset="-122"/>
                <a:cs typeface="Aptos" pitchFamily="34" charset="-120"/>
              </a:rPr>
              <a:t>“Easy to use”, “quick”, “straightforward”, “well structured”, accessible by link, and useful as a record of experience and reflection.</a:t>
            </a:r>
            <a:endParaRPr lang="en-US" sz="1400" dirty="0">
              <a:latin typeface="Aptos"/>
            </a:endParaRPr>
          </a:p>
        </p:txBody>
      </p:sp>
      <p:sp>
        <p:nvSpPr>
          <p:cNvPr id="8" name="Shape 6"/>
          <p:cNvSpPr/>
          <p:nvPr/>
        </p:nvSpPr>
        <p:spPr>
          <a:xfrm>
            <a:off x="4333240" y="1428206"/>
            <a:ext cx="3429000" cy="1828800"/>
          </a:xfrm>
          <a:prstGeom prst="roundRect">
            <a:avLst>
              <a:gd name="adj" fmla="val 4000"/>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9" name="Shape 7"/>
          <p:cNvSpPr/>
          <p:nvPr/>
        </p:nvSpPr>
        <p:spPr>
          <a:xfrm>
            <a:off x="4333240" y="1428206"/>
            <a:ext cx="73152" cy="1828800"/>
          </a:xfrm>
          <a:prstGeom prst="rect">
            <a:avLst/>
          </a:prstGeom>
          <a:solidFill>
            <a:srgbClr val="F37052"/>
          </a:solidFill>
          <a:ln w="12700">
            <a:solidFill>
              <a:srgbClr val="F37052"/>
            </a:solidFill>
            <a:prstDash val="solid"/>
          </a:ln>
        </p:spPr>
        <p:txBody>
          <a:bodyPr/>
          <a:lstStyle/>
          <a:p>
            <a:endParaRPr lang="en-AU"/>
          </a:p>
        </p:txBody>
      </p:sp>
      <p:sp>
        <p:nvSpPr>
          <p:cNvPr id="10" name="Text 8"/>
          <p:cNvSpPr/>
          <p:nvPr/>
        </p:nvSpPr>
        <p:spPr>
          <a:xfrm>
            <a:off x="4534408" y="1592798"/>
            <a:ext cx="310896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What users wanted improved</a:t>
            </a:r>
            <a:endParaRPr lang="en-US" sz="1600" dirty="0">
              <a:latin typeface="Aptos Display"/>
            </a:endParaRPr>
          </a:p>
        </p:txBody>
      </p:sp>
      <p:sp>
        <p:nvSpPr>
          <p:cNvPr id="11" name="Text 9"/>
          <p:cNvSpPr/>
          <p:nvPr/>
        </p:nvSpPr>
        <p:spPr>
          <a:xfrm>
            <a:off x="4534408" y="1958558"/>
            <a:ext cx="3044952" cy="1143000"/>
          </a:xfrm>
          <a:prstGeom prst="rect">
            <a:avLst/>
          </a:prstGeom>
          <a:noFill/>
          <a:ln/>
        </p:spPr>
        <p:txBody>
          <a:bodyPr wrap="square" lIns="254" tIns="254" rIns="254" bIns="254" rtlCol="0" anchor="ctr">
            <a:normAutofit/>
          </a:bodyPr>
          <a:lstStyle/>
          <a:p>
            <a:pPr marL="0" indent="0">
              <a:buNone/>
            </a:pPr>
            <a:r>
              <a:rPr lang="en-US" sz="1400" dirty="0">
                <a:solidFill>
                  <a:srgbClr val="111827"/>
                </a:solidFill>
                <a:latin typeface="Aptos"/>
                <a:ea typeface="Aptos" pitchFamily="34" charset="-122"/>
                <a:cs typeface="Aptos" pitchFamily="34" charset="-120"/>
              </a:rPr>
              <a:t>Visible hours/tally, back navigation, clearer feedback audience, more specific reflection prompts, more evidence upload options.</a:t>
            </a:r>
            <a:endParaRPr lang="en-US" sz="1400" dirty="0">
              <a:latin typeface="Aptos"/>
            </a:endParaRPr>
          </a:p>
        </p:txBody>
      </p:sp>
      <p:sp>
        <p:nvSpPr>
          <p:cNvPr id="12" name="Shape 10"/>
          <p:cNvSpPr/>
          <p:nvPr/>
        </p:nvSpPr>
        <p:spPr>
          <a:xfrm>
            <a:off x="8036560" y="1428206"/>
            <a:ext cx="2971800" cy="1828800"/>
          </a:xfrm>
          <a:prstGeom prst="roundRect">
            <a:avLst>
              <a:gd name="adj" fmla="val 4000"/>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13" name="Shape 11"/>
          <p:cNvSpPr/>
          <p:nvPr/>
        </p:nvSpPr>
        <p:spPr>
          <a:xfrm>
            <a:off x="8036560" y="1428206"/>
            <a:ext cx="73152" cy="1828800"/>
          </a:xfrm>
          <a:prstGeom prst="rect">
            <a:avLst/>
          </a:prstGeom>
          <a:solidFill>
            <a:srgbClr val="1E6A8A"/>
          </a:solidFill>
          <a:ln w="12700">
            <a:solidFill>
              <a:srgbClr val="1E6A8A"/>
            </a:solidFill>
            <a:prstDash val="solid"/>
          </a:ln>
        </p:spPr>
        <p:txBody>
          <a:bodyPr/>
          <a:lstStyle/>
          <a:p>
            <a:endParaRPr lang="en-AU"/>
          </a:p>
        </p:txBody>
      </p:sp>
      <p:sp>
        <p:nvSpPr>
          <p:cNvPr id="14" name="Text 12"/>
          <p:cNvSpPr/>
          <p:nvPr/>
        </p:nvSpPr>
        <p:spPr>
          <a:xfrm>
            <a:off x="8237728" y="1592798"/>
            <a:ext cx="265176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Why this matters</a:t>
            </a:r>
            <a:endParaRPr lang="en-US" sz="1600" dirty="0">
              <a:latin typeface="Aptos"/>
            </a:endParaRPr>
          </a:p>
        </p:txBody>
      </p:sp>
      <p:sp>
        <p:nvSpPr>
          <p:cNvPr id="15" name="Text 13"/>
          <p:cNvSpPr/>
          <p:nvPr/>
        </p:nvSpPr>
        <p:spPr>
          <a:xfrm>
            <a:off x="8237728" y="1958558"/>
            <a:ext cx="2587752" cy="1143000"/>
          </a:xfrm>
          <a:prstGeom prst="rect">
            <a:avLst/>
          </a:prstGeom>
          <a:noFill/>
          <a:ln/>
        </p:spPr>
        <p:txBody>
          <a:bodyPr wrap="square" lIns="254" tIns="254" rIns="254" bIns="254" rtlCol="0" anchor="ctr">
            <a:normAutofit/>
          </a:bodyPr>
          <a:lstStyle/>
          <a:p>
            <a:pPr marL="0" indent="0">
              <a:buNone/>
            </a:pPr>
            <a:r>
              <a:rPr lang="en-US" sz="1400" dirty="0">
                <a:solidFill>
                  <a:srgbClr val="111827"/>
                </a:solidFill>
                <a:latin typeface="Aptos" pitchFamily="34" charset="0"/>
                <a:ea typeface="Aptos" pitchFamily="34" charset="-122"/>
                <a:cs typeface="Aptos" pitchFamily="34" charset="-120"/>
              </a:rPr>
              <a:t>The requested changes are mostly workflow and learning-design refinements — not rejection of the platform.</a:t>
            </a:r>
            <a:endParaRPr lang="en-US" sz="1400" dirty="0"/>
          </a:p>
        </p:txBody>
      </p:sp>
      <p:sp>
        <p:nvSpPr>
          <p:cNvPr id="16" name="Shape 14"/>
          <p:cNvSpPr/>
          <p:nvPr/>
        </p:nvSpPr>
        <p:spPr>
          <a:xfrm>
            <a:off x="574039" y="3529004"/>
            <a:ext cx="10434321" cy="2296885"/>
          </a:xfrm>
          <a:prstGeom prst="roundRect">
            <a:avLst>
              <a:gd name="adj" fmla="val 4889"/>
            </a:avLst>
          </a:prstGeom>
          <a:solidFill>
            <a:srgbClr val="FFFFFF"/>
          </a:solidFill>
          <a:ln w="12700">
            <a:solidFill>
              <a:srgbClr val="D7E3EA"/>
            </a:solidFill>
            <a:prstDash val="solid"/>
          </a:ln>
          <a:effectLst>
            <a:outerShdw blurRad="17780" dist="8890" dir="2700000" algn="bl" rotWithShape="0">
              <a:srgbClr val="000000">
                <a:alpha val="7000"/>
              </a:srgbClr>
            </a:outerShdw>
          </a:effectLst>
        </p:spPr>
        <p:txBody>
          <a:bodyPr/>
          <a:lstStyle/>
          <a:p>
            <a:endParaRPr lang="en-AU"/>
          </a:p>
        </p:txBody>
      </p:sp>
      <p:sp>
        <p:nvSpPr>
          <p:cNvPr id="17" name="Text 15"/>
          <p:cNvSpPr/>
          <p:nvPr/>
        </p:nvSpPr>
        <p:spPr>
          <a:xfrm>
            <a:off x="904240" y="3703320"/>
            <a:ext cx="1463040" cy="164592"/>
          </a:xfrm>
          <a:prstGeom prst="rect">
            <a:avLst/>
          </a:prstGeom>
          <a:noFill/>
          <a:ln/>
        </p:spPr>
        <p:txBody>
          <a:bodyPr wrap="square" lIns="0" tIns="0" rIns="0" bIns="0" rtlCol="0" anchor="ctr"/>
          <a:lstStyle/>
          <a:p>
            <a:pPr marL="0" indent="0">
              <a:buNone/>
            </a:pPr>
            <a:r>
              <a:rPr lang="en-US" sz="1400" b="1" dirty="0">
                <a:solidFill>
                  <a:srgbClr val="64748B"/>
                </a:solidFill>
                <a:latin typeface="Aptos Display"/>
                <a:ea typeface="Aptos Display" pitchFamily="34" charset="-122"/>
                <a:cs typeface="Aptos Display" pitchFamily="34" charset="-120"/>
              </a:rPr>
              <a:t>Theme</a:t>
            </a:r>
            <a:endParaRPr lang="en-US" sz="1400" dirty="0">
              <a:latin typeface="Aptos Display"/>
            </a:endParaRPr>
          </a:p>
        </p:txBody>
      </p:sp>
      <p:sp>
        <p:nvSpPr>
          <p:cNvPr id="18" name="Text 16"/>
          <p:cNvSpPr/>
          <p:nvPr/>
        </p:nvSpPr>
        <p:spPr>
          <a:xfrm>
            <a:off x="2604589" y="3703320"/>
            <a:ext cx="3291840" cy="164592"/>
          </a:xfrm>
          <a:prstGeom prst="rect">
            <a:avLst/>
          </a:prstGeom>
          <a:noFill/>
          <a:ln/>
        </p:spPr>
        <p:txBody>
          <a:bodyPr wrap="square" lIns="0" tIns="0" rIns="0" bIns="0" rtlCol="0" anchor="ctr"/>
          <a:lstStyle/>
          <a:p>
            <a:pPr marL="0" indent="0">
              <a:buNone/>
            </a:pPr>
            <a:r>
              <a:rPr lang="en-US" sz="1400" b="1" dirty="0">
                <a:solidFill>
                  <a:srgbClr val="64748B"/>
                </a:solidFill>
                <a:latin typeface="Aptos Display"/>
                <a:ea typeface="Aptos Display" pitchFamily="34" charset="-122"/>
                <a:cs typeface="Aptos Display" pitchFamily="34" charset="-120"/>
              </a:rPr>
              <a:t>Evidence in comments</a:t>
            </a:r>
            <a:endParaRPr lang="en-US" sz="1400" dirty="0">
              <a:latin typeface="Aptos Display"/>
            </a:endParaRPr>
          </a:p>
        </p:txBody>
      </p:sp>
      <p:sp>
        <p:nvSpPr>
          <p:cNvPr id="19" name="Text 17"/>
          <p:cNvSpPr/>
          <p:nvPr/>
        </p:nvSpPr>
        <p:spPr>
          <a:xfrm>
            <a:off x="6524171" y="3703320"/>
            <a:ext cx="3108960" cy="164592"/>
          </a:xfrm>
          <a:prstGeom prst="rect">
            <a:avLst/>
          </a:prstGeom>
          <a:noFill/>
          <a:ln/>
        </p:spPr>
        <p:txBody>
          <a:bodyPr wrap="square" lIns="0" tIns="0" rIns="0" bIns="0" rtlCol="0" anchor="ctr"/>
          <a:lstStyle/>
          <a:p>
            <a:pPr marL="0" indent="0">
              <a:buNone/>
            </a:pPr>
            <a:r>
              <a:rPr lang="en-US" sz="1400" b="1" dirty="0">
                <a:solidFill>
                  <a:srgbClr val="64748B"/>
                </a:solidFill>
                <a:latin typeface="Aptos Display"/>
                <a:ea typeface="Aptos Display" pitchFamily="34" charset="-122"/>
                <a:cs typeface="Aptos Display" pitchFamily="34" charset="-120"/>
              </a:rPr>
              <a:t>Implementation response</a:t>
            </a:r>
            <a:endParaRPr lang="en-US" sz="1400" dirty="0">
              <a:latin typeface="Aptos Display"/>
            </a:endParaRPr>
          </a:p>
        </p:txBody>
      </p:sp>
      <p:sp>
        <p:nvSpPr>
          <p:cNvPr id="20" name="Text 18"/>
          <p:cNvSpPr/>
          <p:nvPr/>
        </p:nvSpPr>
        <p:spPr>
          <a:xfrm>
            <a:off x="904240" y="4034101"/>
            <a:ext cx="1325880" cy="146304"/>
          </a:xfrm>
          <a:prstGeom prst="rect">
            <a:avLst/>
          </a:prstGeom>
          <a:noFill/>
          <a:ln/>
        </p:spPr>
        <p:txBody>
          <a:bodyPr wrap="square" lIns="0" tIns="0" rIns="0" bIns="0" rtlCol="0" anchor="ctr"/>
          <a:lstStyle/>
          <a:p>
            <a:pPr marL="0" indent="0">
              <a:buNone/>
            </a:pPr>
            <a:r>
              <a:rPr lang="en-US" sz="1400" b="1" dirty="0">
                <a:solidFill>
                  <a:srgbClr val="0B2D4D"/>
                </a:solidFill>
                <a:latin typeface="Aptos"/>
                <a:ea typeface="Aptos" pitchFamily="34" charset="-122"/>
                <a:cs typeface="Aptos" pitchFamily="34" charset="-120"/>
              </a:rPr>
              <a:t>Usability</a:t>
            </a:r>
            <a:endParaRPr lang="en-US" sz="1400">
              <a:latin typeface="Aptos"/>
            </a:endParaRPr>
          </a:p>
        </p:txBody>
      </p:sp>
      <p:sp>
        <p:nvSpPr>
          <p:cNvPr id="21" name="Text 19"/>
          <p:cNvSpPr/>
          <p:nvPr/>
        </p:nvSpPr>
        <p:spPr>
          <a:xfrm>
            <a:off x="2597331" y="4048615"/>
            <a:ext cx="342900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Easy, quick, structured, simple to follow</a:t>
            </a:r>
            <a:endParaRPr lang="en-US" sz="1400" dirty="0"/>
          </a:p>
        </p:txBody>
      </p:sp>
      <p:sp>
        <p:nvSpPr>
          <p:cNvPr id="22" name="Text 20"/>
          <p:cNvSpPr/>
          <p:nvPr/>
        </p:nvSpPr>
        <p:spPr>
          <a:xfrm>
            <a:off x="6531428" y="4041357"/>
            <a:ext cx="420624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Keep interface lean and mobile-responsive</a:t>
            </a:r>
            <a:endParaRPr lang="en-US" sz="1400" dirty="0"/>
          </a:p>
        </p:txBody>
      </p:sp>
      <p:sp>
        <p:nvSpPr>
          <p:cNvPr id="23" name="Shape 21"/>
          <p:cNvSpPr/>
          <p:nvPr/>
        </p:nvSpPr>
        <p:spPr>
          <a:xfrm>
            <a:off x="858520" y="4288536"/>
            <a:ext cx="9857232" cy="0"/>
          </a:xfrm>
          <a:prstGeom prst="line">
            <a:avLst/>
          </a:prstGeom>
          <a:noFill/>
          <a:ln w="7620">
            <a:solidFill>
              <a:srgbClr val="E7EEF2"/>
            </a:solidFill>
            <a:prstDash val="solid"/>
          </a:ln>
        </p:spPr>
        <p:txBody>
          <a:bodyPr/>
          <a:lstStyle/>
          <a:p>
            <a:endParaRPr lang="en-AU"/>
          </a:p>
        </p:txBody>
      </p:sp>
      <p:sp>
        <p:nvSpPr>
          <p:cNvPr id="24" name="Text 22"/>
          <p:cNvSpPr/>
          <p:nvPr/>
        </p:nvSpPr>
        <p:spPr>
          <a:xfrm>
            <a:off x="904240" y="4403344"/>
            <a:ext cx="1325880" cy="146304"/>
          </a:xfrm>
          <a:prstGeom prst="rect">
            <a:avLst/>
          </a:prstGeom>
          <a:noFill/>
          <a:ln/>
        </p:spPr>
        <p:txBody>
          <a:bodyPr wrap="square" lIns="0" tIns="0" rIns="0" bIns="0" rtlCol="0" anchor="ctr"/>
          <a:lstStyle/>
          <a:p>
            <a:pPr marL="0" indent="0">
              <a:buNone/>
            </a:pPr>
            <a:r>
              <a:rPr lang="en-US" sz="1400" b="1" dirty="0">
                <a:solidFill>
                  <a:srgbClr val="0B2D4D"/>
                </a:solidFill>
                <a:latin typeface="Aptos"/>
                <a:ea typeface="Aptos" pitchFamily="34" charset="-122"/>
                <a:cs typeface="Aptos" pitchFamily="34" charset="-120"/>
              </a:rPr>
              <a:t>Learning value</a:t>
            </a:r>
            <a:endParaRPr lang="en-US" sz="1400" dirty="0">
              <a:latin typeface="Aptos"/>
            </a:endParaRPr>
          </a:p>
        </p:txBody>
      </p:sp>
      <p:sp>
        <p:nvSpPr>
          <p:cNvPr id="25" name="Text 23"/>
          <p:cNvSpPr/>
          <p:nvPr/>
        </p:nvSpPr>
        <p:spPr>
          <a:xfrm>
            <a:off x="2604588" y="4417858"/>
            <a:ext cx="342900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Reflection and feedback valued, but prompts need specificity</a:t>
            </a:r>
            <a:endParaRPr lang="en-US" sz="1400" dirty="0"/>
          </a:p>
        </p:txBody>
      </p:sp>
      <p:sp>
        <p:nvSpPr>
          <p:cNvPr id="26" name="Text 24"/>
          <p:cNvSpPr/>
          <p:nvPr/>
        </p:nvSpPr>
        <p:spPr>
          <a:xfrm>
            <a:off x="6516914" y="4403344"/>
            <a:ext cx="420624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Design reflection around clinical decision-making</a:t>
            </a:r>
            <a:endParaRPr lang="en-US" sz="1400" dirty="0"/>
          </a:p>
        </p:txBody>
      </p:sp>
      <p:sp>
        <p:nvSpPr>
          <p:cNvPr id="27" name="Shape 25"/>
          <p:cNvSpPr/>
          <p:nvPr/>
        </p:nvSpPr>
        <p:spPr>
          <a:xfrm>
            <a:off x="902063" y="4701322"/>
            <a:ext cx="9857232" cy="0"/>
          </a:xfrm>
          <a:prstGeom prst="line">
            <a:avLst/>
          </a:prstGeom>
          <a:noFill/>
          <a:ln w="7620">
            <a:solidFill>
              <a:srgbClr val="E7EEF2"/>
            </a:solidFill>
            <a:prstDash val="solid"/>
          </a:ln>
        </p:spPr>
        <p:txBody>
          <a:bodyPr/>
          <a:lstStyle/>
          <a:p>
            <a:endParaRPr lang="en-AU"/>
          </a:p>
        </p:txBody>
      </p:sp>
      <p:sp>
        <p:nvSpPr>
          <p:cNvPr id="28" name="Text 26"/>
          <p:cNvSpPr/>
          <p:nvPr/>
        </p:nvSpPr>
        <p:spPr>
          <a:xfrm>
            <a:off x="904240" y="4859674"/>
            <a:ext cx="1325880" cy="146304"/>
          </a:xfrm>
          <a:prstGeom prst="rect">
            <a:avLst/>
          </a:prstGeom>
          <a:noFill/>
          <a:ln/>
        </p:spPr>
        <p:txBody>
          <a:bodyPr wrap="square" lIns="0" tIns="0" rIns="0" bIns="0" rtlCol="0" anchor="ctr"/>
          <a:lstStyle/>
          <a:p>
            <a:pPr marL="0" indent="0">
              <a:buNone/>
            </a:pPr>
            <a:r>
              <a:rPr lang="en-US" sz="1400" b="1" dirty="0">
                <a:solidFill>
                  <a:srgbClr val="0B2D4D"/>
                </a:solidFill>
                <a:latin typeface="Aptos"/>
                <a:ea typeface="Aptos" pitchFamily="34" charset="-122"/>
                <a:cs typeface="Aptos" pitchFamily="34" charset="-120"/>
              </a:rPr>
              <a:t>Assessment record</a:t>
            </a:r>
            <a:endParaRPr lang="en-US" sz="1400" dirty="0">
              <a:latin typeface="Aptos"/>
            </a:endParaRPr>
          </a:p>
        </p:txBody>
      </p:sp>
      <p:sp>
        <p:nvSpPr>
          <p:cNvPr id="29" name="Text 27"/>
          <p:cNvSpPr/>
          <p:nvPr/>
        </p:nvSpPr>
        <p:spPr>
          <a:xfrm>
            <a:off x="2597331" y="4859673"/>
            <a:ext cx="342900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Record of experiences valued; users wanted visible progress</a:t>
            </a:r>
            <a:endParaRPr lang="en-US" sz="1400" dirty="0"/>
          </a:p>
        </p:txBody>
      </p:sp>
      <p:sp>
        <p:nvSpPr>
          <p:cNvPr id="30" name="Text 28"/>
          <p:cNvSpPr/>
          <p:nvPr/>
        </p:nvSpPr>
        <p:spPr>
          <a:xfrm>
            <a:off x="6509657" y="4845159"/>
            <a:ext cx="420624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Add progress/tally dashboard and durable access</a:t>
            </a:r>
            <a:endParaRPr lang="en-US" sz="1400" dirty="0"/>
          </a:p>
        </p:txBody>
      </p:sp>
      <p:sp>
        <p:nvSpPr>
          <p:cNvPr id="31" name="Shape 29"/>
          <p:cNvSpPr/>
          <p:nvPr/>
        </p:nvSpPr>
        <p:spPr>
          <a:xfrm>
            <a:off x="807720" y="5164909"/>
            <a:ext cx="9857232" cy="0"/>
          </a:xfrm>
          <a:prstGeom prst="line">
            <a:avLst/>
          </a:prstGeom>
          <a:noFill/>
          <a:ln w="7620">
            <a:solidFill>
              <a:srgbClr val="E7EEF2"/>
            </a:solidFill>
            <a:prstDash val="solid"/>
          </a:ln>
        </p:spPr>
        <p:txBody>
          <a:bodyPr/>
          <a:lstStyle/>
          <a:p>
            <a:endParaRPr lang="en-AU"/>
          </a:p>
        </p:txBody>
      </p:sp>
      <p:sp>
        <p:nvSpPr>
          <p:cNvPr id="32" name="Text 30"/>
          <p:cNvSpPr/>
          <p:nvPr/>
        </p:nvSpPr>
        <p:spPr>
          <a:xfrm>
            <a:off x="904240" y="5359545"/>
            <a:ext cx="1325880" cy="146304"/>
          </a:xfrm>
          <a:prstGeom prst="rect">
            <a:avLst/>
          </a:prstGeom>
          <a:noFill/>
          <a:ln/>
        </p:spPr>
        <p:txBody>
          <a:bodyPr wrap="square" lIns="0" tIns="0" rIns="0" bIns="0" rtlCol="0" anchor="ctr"/>
          <a:lstStyle/>
          <a:p>
            <a:pPr marL="0" indent="0">
              <a:buNone/>
            </a:pPr>
            <a:r>
              <a:rPr lang="en-US" sz="1400" b="1" dirty="0">
                <a:solidFill>
                  <a:srgbClr val="0B2D4D"/>
                </a:solidFill>
                <a:latin typeface="Aptos"/>
                <a:ea typeface="Aptos" pitchFamily="34" charset="-122"/>
                <a:cs typeface="Aptos" pitchFamily="34" charset="-120"/>
              </a:rPr>
              <a:t>Clinical workflow</a:t>
            </a:r>
            <a:endParaRPr lang="en-US" sz="1400">
              <a:latin typeface="Aptos"/>
            </a:endParaRPr>
          </a:p>
        </p:txBody>
      </p:sp>
      <p:sp>
        <p:nvSpPr>
          <p:cNvPr id="33" name="Text 31"/>
          <p:cNvSpPr/>
          <p:nvPr/>
        </p:nvSpPr>
        <p:spPr>
          <a:xfrm>
            <a:off x="2582817" y="5323260"/>
            <a:ext cx="342900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Timing varied; amendments and mentor prompt load mattered</a:t>
            </a:r>
            <a:endParaRPr lang="en-US" sz="1400" dirty="0"/>
          </a:p>
        </p:txBody>
      </p:sp>
      <p:sp>
        <p:nvSpPr>
          <p:cNvPr id="34" name="Text 32"/>
          <p:cNvSpPr/>
          <p:nvPr/>
        </p:nvSpPr>
        <p:spPr>
          <a:xfrm>
            <a:off x="6516915" y="5286974"/>
            <a:ext cx="4206240" cy="146304"/>
          </a:xfrm>
          <a:prstGeom prst="rect">
            <a:avLst/>
          </a:prstGeom>
          <a:noFill/>
          <a:ln/>
        </p:spPr>
        <p:txBody>
          <a:bodyPr wrap="square" lIns="0" tIns="0" rIns="0" bIns="0"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Build for interrupted, time-constrained clinical work</a:t>
            </a:r>
            <a:endParaRPr lang="en-US" sz="1400" dirty="0"/>
          </a:p>
        </p:txBody>
      </p:sp>
      <p:sp>
        <p:nvSpPr>
          <p:cNvPr id="35" name="Text 33"/>
          <p:cNvSpPr/>
          <p:nvPr/>
        </p:nvSpPr>
        <p:spPr>
          <a:xfrm>
            <a:off x="31207" y="5986562"/>
            <a:ext cx="11517085" cy="453571"/>
          </a:xfrm>
          <a:prstGeom prst="rect">
            <a:avLst/>
          </a:prstGeom>
          <a:noFill/>
          <a:ln/>
        </p:spPr>
        <p:txBody>
          <a:bodyPr wrap="square" lIns="0" tIns="0" rIns="0" bIns="0" rtlCol="0" anchor="ctr"/>
          <a:lstStyle/>
          <a:p>
            <a:pPr marL="0" indent="0" algn="ctr">
              <a:buNone/>
            </a:pPr>
            <a:r>
              <a:rPr lang="en-US" b="1">
                <a:solidFill>
                  <a:srgbClr val="1F9D8A"/>
                </a:solidFill>
                <a:latin typeface="Aptos Display"/>
                <a:ea typeface="Aptos Display" pitchFamily="34" charset="-122"/>
                <a:cs typeface="Aptos Display" pitchFamily="34" charset="-120"/>
              </a:rPr>
              <a:t>Suggested adaptation: move from a “completed form” mindset to a “learning conversation capture” mindset</a:t>
            </a:r>
            <a:endParaRPr lang="en-US">
              <a:latin typeface="Aptos Display"/>
            </a:endParaRPr>
          </a:p>
        </p:txBody>
      </p:sp>
      <p:sp>
        <p:nvSpPr>
          <p:cNvPr id="36"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66928" y="329184"/>
            <a:ext cx="6217920" cy="502920"/>
          </a:xfrm>
          <a:prstGeom prst="rect">
            <a:avLst/>
          </a:prstGeom>
          <a:noFill/>
          <a:ln/>
        </p:spPr>
        <p:txBody>
          <a:bodyPr wrap="square" lIns="0" tIns="0" rIns="0" bIns="0" rtlCol="0" anchor="ctr"/>
          <a:lstStyle/>
          <a:p>
            <a:pPr marL="0" indent="0">
              <a:buNone/>
            </a:pPr>
            <a:r>
              <a:rPr lang="en-US" sz="2800" b="1" dirty="0">
                <a:solidFill>
                  <a:srgbClr val="0B2D4D"/>
                </a:solidFill>
                <a:latin typeface="Aptos Display"/>
                <a:ea typeface="Aptos Display" pitchFamily="34" charset="-122"/>
                <a:cs typeface="Aptos Display" pitchFamily="34" charset="-120"/>
              </a:rPr>
              <a:t>Study limitations</a:t>
            </a:r>
            <a:endParaRPr lang="en-US" sz="2800" dirty="0">
              <a:latin typeface="Aptos Display"/>
            </a:endParaRPr>
          </a:p>
        </p:txBody>
      </p:sp>
      <p:sp>
        <p:nvSpPr>
          <p:cNvPr id="3" name="Text 1"/>
          <p:cNvSpPr/>
          <p:nvPr/>
        </p:nvSpPr>
        <p:spPr>
          <a:xfrm>
            <a:off x="570702" y="887509"/>
            <a:ext cx="10824754" cy="269240"/>
          </a:xfrm>
          <a:prstGeom prst="rect">
            <a:avLst/>
          </a:prstGeom>
          <a:noFill/>
          <a:ln/>
        </p:spPr>
        <p:txBody>
          <a:bodyPr wrap="square" lIns="0" tIns="0" rIns="0" bIns="0" rtlCol="0" anchor="ctr"/>
          <a:lstStyle/>
          <a:p>
            <a:pPr marL="0" indent="0">
              <a:buNone/>
            </a:pPr>
            <a:r>
              <a:rPr lang="en-US" dirty="0">
                <a:solidFill>
                  <a:srgbClr val="64748B"/>
                </a:solidFill>
                <a:latin typeface="Aptos" pitchFamily="34" charset="0"/>
                <a:ea typeface="Aptos" pitchFamily="34" charset="-122"/>
                <a:cs typeface="Aptos" pitchFamily="34" charset="-120"/>
              </a:rPr>
              <a:t>Findings should be interpreted as implementation evidence, not definitive effectiveness evidence.</a:t>
            </a:r>
            <a:endParaRPr lang="en-US" dirty="0"/>
          </a:p>
        </p:txBody>
      </p:sp>
      <p:sp>
        <p:nvSpPr>
          <p:cNvPr id="4" name="Shape 2"/>
          <p:cNvSpPr/>
          <p:nvPr/>
        </p:nvSpPr>
        <p:spPr>
          <a:xfrm>
            <a:off x="600891" y="1572623"/>
            <a:ext cx="3246120" cy="1481328"/>
          </a:xfrm>
          <a:prstGeom prst="roundRect">
            <a:avLst>
              <a:gd name="adj" fmla="val 4938"/>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5" name="Shape 3"/>
          <p:cNvSpPr/>
          <p:nvPr/>
        </p:nvSpPr>
        <p:spPr>
          <a:xfrm>
            <a:off x="600891" y="1572623"/>
            <a:ext cx="73152" cy="1481328"/>
          </a:xfrm>
          <a:prstGeom prst="rect">
            <a:avLst/>
          </a:prstGeom>
          <a:solidFill>
            <a:srgbClr val="1F9D8A"/>
          </a:solidFill>
          <a:ln w="12700">
            <a:solidFill>
              <a:srgbClr val="1F9D8A"/>
            </a:solidFill>
            <a:prstDash val="solid"/>
          </a:ln>
        </p:spPr>
        <p:txBody>
          <a:bodyPr/>
          <a:lstStyle/>
          <a:p>
            <a:endParaRPr lang="en-AU"/>
          </a:p>
        </p:txBody>
      </p:sp>
      <p:sp>
        <p:nvSpPr>
          <p:cNvPr id="6" name="Text 4"/>
          <p:cNvSpPr/>
          <p:nvPr/>
        </p:nvSpPr>
        <p:spPr>
          <a:xfrm>
            <a:off x="802059" y="1737215"/>
            <a:ext cx="292608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Sample size</a:t>
            </a:r>
            <a:endParaRPr lang="en-US" sz="1400" dirty="0">
              <a:latin typeface="Aptos"/>
            </a:endParaRPr>
          </a:p>
        </p:txBody>
      </p:sp>
      <p:sp>
        <p:nvSpPr>
          <p:cNvPr id="7" name="Text 5"/>
          <p:cNvSpPr/>
          <p:nvPr/>
        </p:nvSpPr>
        <p:spPr>
          <a:xfrm>
            <a:off x="802059" y="2102975"/>
            <a:ext cx="2862072" cy="795528"/>
          </a:xfrm>
          <a:prstGeom prst="rect">
            <a:avLst/>
          </a:prstGeom>
          <a:noFill/>
          <a:ln/>
        </p:spPr>
        <p:txBody>
          <a:bodyPr wrap="square" lIns="254" tIns="254" rIns="254" bIns="254"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Small respondent group; descriptive analysis only, with no inferential claims about population-level effects.</a:t>
            </a:r>
            <a:endParaRPr lang="en-US" sz="1400" dirty="0"/>
          </a:p>
        </p:txBody>
      </p:sp>
      <p:sp>
        <p:nvSpPr>
          <p:cNvPr id="8" name="Shape 6"/>
          <p:cNvSpPr/>
          <p:nvPr/>
        </p:nvSpPr>
        <p:spPr>
          <a:xfrm>
            <a:off x="4304211" y="1572623"/>
            <a:ext cx="3246120" cy="1481328"/>
          </a:xfrm>
          <a:prstGeom prst="roundRect">
            <a:avLst>
              <a:gd name="adj" fmla="val 4938"/>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9" name="Shape 7"/>
          <p:cNvSpPr/>
          <p:nvPr/>
        </p:nvSpPr>
        <p:spPr>
          <a:xfrm>
            <a:off x="4304211" y="1572623"/>
            <a:ext cx="73152" cy="1481328"/>
          </a:xfrm>
          <a:prstGeom prst="rect">
            <a:avLst/>
          </a:prstGeom>
          <a:solidFill>
            <a:srgbClr val="1E6A8A"/>
          </a:solidFill>
          <a:ln w="12700">
            <a:solidFill>
              <a:srgbClr val="1E6A8A"/>
            </a:solidFill>
            <a:prstDash val="solid"/>
          </a:ln>
        </p:spPr>
        <p:txBody>
          <a:bodyPr/>
          <a:lstStyle/>
          <a:p>
            <a:endParaRPr lang="en-AU"/>
          </a:p>
        </p:txBody>
      </p:sp>
      <p:sp>
        <p:nvSpPr>
          <p:cNvPr id="10" name="Text 8"/>
          <p:cNvSpPr/>
          <p:nvPr/>
        </p:nvSpPr>
        <p:spPr>
          <a:xfrm>
            <a:off x="4505379" y="1737215"/>
            <a:ext cx="292608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Study design</a:t>
            </a:r>
            <a:endParaRPr lang="en-US" sz="1600" dirty="0">
              <a:latin typeface="Aptos Display"/>
            </a:endParaRPr>
          </a:p>
        </p:txBody>
      </p:sp>
      <p:sp>
        <p:nvSpPr>
          <p:cNvPr id="11" name="Text 9"/>
          <p:cNvSpPr/>
          <p:nvPr/>
        </p:nvSpPr>
        <p:spPr>
          <a:xfrm>
            <a:off x="4505379" y="2102975"/>
            <a:ext cx="2862072" cy="795528"/>
          </a:xfrm>
          <a:prstGeom prst="rect">
            <a:avLst/>
          </a:prstGeom>
          <a:noFill/>
          <a:ln/>
        </p:spPr>
        <p:txBody>
          <a:bodyPr wrap="square" lIns="254" tIns="254" rIns="254" bIns="254" rtlCol="0" anchor="ctr">
            <a:normAutofit/>
          </a:bodyPr>
          <a:lstStyle/>
          <a:p>
            <a:pPr marL="0" indent="0">
              <a:buNone/>
            </a:pPr>
            <a:r>
              <a:rPr lang="en-US" sz="1400" dirty="0">
                <a:solidFill>
                  <a:srgbClr val="111827"/>
                </a:solidFill>
                <a:latin typeface="Aptos" pitchFamily="34" charset="0"/>
                <a:ea typeface="Aptos" pitchFamily="34" charset="-122"/>
                <a:cs typeface="Aptos" pitchFamily="34" charset="-120"/>
              </a:rPr>
              <a:t>Post-implementation cross-sectional survey captures perceptions at one point in time, not change over time.</a:t>
            </a:r>
            <a:endParaRPr lang="en-US" sz="1400" dirty="0"/>
          </a:p>
        </p:txBody>
      </p:sp>
      <p:sp>
        <p:nvSpPr>
          <p:cNvPr id="12" name="Shape 10"/>
          <p:cNvSpPr/>
          <p:nvPr/>
        </p:nvSpPr>
        <p:spPr>
          <a:xfrm>
            <a:off x="8007531" y="1572623"/>
            <a:ext cx="3246120" cy="1481328"/>
          </a:xfrm>
          <a:prstGeom prst="roundRect">
            <a:avLst>
              <a:gd name="adj" fmla="val 4938"/>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13" name="Shape 11"/>
          <p:cNvSpPr/>
          <p:nvPr/>
        </p:nvSpPr>
        <p:spPr>
          <a:xfrm>
            <a:off x="8007531" y="1572623"/>
            <a:ext cx="73152" cy="1481328"/>
          </a:xfrm>
          <a:prstGeom prst="rect">
            <a:avLst/>
          </a:prstGeom>
          <a:solidFill>
            <a:srgbClr val="F37052"/>
          </a:solidFill>
          <a:ln w="12700">
            <a:solidFill>
              <a:srgbClr val="F37052"/>
            </a:solidFill>
            <a:prstDash val="solid"/>
          </a:ln>
        </p:spPr>
        <p:txBody>
          <a:bodyPr/>
          <a:lstStyle/>
          <a:p>
            <a:endParaRPr lang="en-AU"/>
          </a:p>
        </p:txBody>
      </p:sp>
      <p:sp>
        <p:nvSpPr>
          <p:cNvPr id="14" name="Text 12"/>
          <p:cNvSpPr/>
          <p:nvPr/>
        </p:nvSpPr>
        <p:spPr>
          <a:xfrm>
            <a:off x="8208699" y="1737215"/>
            <a:ext cx="292608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Response bias</a:t>
            </a:r>
            <a:endParaRPr lang="en-US" sz="1600" dirty="0">
              <a:latin typeface="Aptos Display"/>
            </a:endParaRPr>
          </a:p>
        </p:txBody>
      </p:sp>
      <p:sp>
        <p:nvSpPr>
          <p:cNvPr id="15" name="Text 13"/>
          <p:cNvSpPr/>
          <p:nvPr/>
        </p:nvSpPr>
        <p:spPr>
          <a:xfrm>
            <a:off x="8208699" y="2102975"/>
            <a:ext cx="2862072" cy="795528"/>
          </a:xfrm>
          <a:prstGeom prst="rect">
            <a:avLst/>
          </a:prstGeom>
          <a:noFill/>
          <a:ln/>
        </p:spPr>
        <p:txBody>
          <a:bodyPr wrap="square" lIns="254" tIns="254" rIns="254" bIns="254" rtlCol="0" anchor="ctr">
            <a:normAutofit/>
          </a:bodyPr>
          <a:lstStyle/>
          <a:p>
            <a:pPr marL="0" indent="0">
              <a:buNone/>
            </a:pPr>
            <a:r>
              <a:rPr lang="en-US" sz="1400" dirty="0">
                <a:solidFill>
                  <a:srgbClr val="111827"/>
                </a:solidFill>
                <a:latin typeface="Aptos" pitchFamily="34" charset="0"/>
                <a:ea typeface="Aptos" pitchFamily="34" charset="-122"/>
                <a:cs typeface="Aptos" pitchFamily="34" charset="-120"/>
              </a:rPr>
              <a:t>Voluntary anonymous feedback may over-represent users with stronger positive or negative experiences.</a:t>
            </a:r>
            <a:endParaRPr lang="en-US" sz="1400" dirty="0"/>
          </a:p>
        </p:txBody>
      </p:sp>
      <p:sp>
        <p:nvSpPr>
          <p:cNvPr id="16" name="Shape 14"/>
          <p:cNvSpPr/>
          <p:nvPr/>
        </p:nvSpPr>
        <p:spPr>
          <a:xfrm>
            <a:off x="600891" y="3538583"/>
            <a:ext cx="3246120" cy="1481328"/>
          </a:xfrm>
          <a:prstGeom prst="roundRect">
            <a:avLst>
              <a:gd name="adj" fmla="val 4938"/>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17" name="Shape 15"/>
          <p:cNvSpPr/>
          <p:nvPr/>
        </p:nvSpPr>
        <p:spPr>
          <a:xfrm>
            <a:off x="600891" y="3538583"/>
            <a:ext cx="73152" cy="1481328"/>
          </a:xfrm>
          <a:prstGeom prst="rect">
            <a:avLst/>
          </a:prstGeom>
          <a:solidFill>
            <a:srgbClr val="6B5B95"/>
          </a:solidFill>
          <a:ln w="12700">
            <a:solidFill>
              <a:srgbClr val="6B5B95"/>
            </a:solidFill>
            <a:prstDash val="solid"/>
          </a:ln>
        </p:spPr>
        <p:txBody>
          <a:bodyPr/>
          <a:lstStyle/>
          <a:p>
            <a:endParaRPr lang="en-AU"/>
          </a:p>
        </p:txBody>
      </p:sp>
      <p:sp>
        <p:nvSpPr>
          <p:cNvPr id="18" name="Text 16"/>
          <p:cNvSpPr/>
          <p:nvPr/>
        </p:nvSpPr>
        <p:spPr>
          <a:xfrm>
            <a:off x="802059" y="3703175"/>
            <a:ext cx="292608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Context specificity</a:t>
            </a:r>
            <a:endParaRPr lang="en-US" sz="1600" dirty="0">
              <a:latin typeface="Aptos Display"/>
            </a:endParaRPr>
          </a:p>
        </p:txBody>
      </p:sp>
      <p:sp>
        <p:nvSpPr>
          <p:cNvPr id="19" name="Text 17"/>
          <p:cNvSpPr/>
          <p:nvPr/>
        </p:nvSpPr>
        <p:spPr>
          <a:xfrm>
            <a:off x="802059" y="4068935"/>
            <a:ext cx="2862072" cy="795528"/>
          </a:xfrm>
          <a:prstGeom prst="rect">
            <a:avLst/>
          </a:prstGeom>
          <a:noFill/>
          <a:ln/>
        </p:spPr>
        <p:txBody>
          <a:bodyPr wrap="square" lIns="254" tIns="254" rIns="254" bIns="254"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Conducted within a postgraduate adult dental therapy work-integrated program; transferability requires local judgement.</a:t>
            </a:r>
            <a:endParaRPr lang="en-US" sz="1400" dirty="0"/>
          </a:p>
        </p:txBody>
      </p:sp>
      <p:sp>
        <p:nvSpPr>
          <p:cNvPr id="20" name="Shape 18"/>
          <p:cNvSpPr/>
          <p:nvPr/>
        </p:nvSpPr>
        <p:spPr>
          <a:xfrm>
            <a:off x="4304211" y="3538583"/>
            <a:ext cx="3246120" cy="1481328"/>
          </a:xfrm>
          <a:prstGeom prst="roundRect">
            <a:avLst>
              <a:gd name="adj" fmla="val 4938"/>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21" name="Shape 19"/>
          <p:cNvSpPr/>
          <p:nvPr/>
        </p:nvSpPr>
        <p:spPr>
          <a:xfrm>
            <a:off x="4304211" y="3538583"/>
            <a:ext cx="73152" cy="1481328"/>
          </a:xfrm>
          <a:prstGeom prst="rect">
            <a:avLst/>
          </a:prstGeom>
          <a:solidFill>
            <a:srgbClr val="1F9D8A"/>
          </a:solidFill>
          <a:ln w="12700">
            <a:solidFill>
              <a:srgbClr val="1F9D8A"/>
            </a:solidFill>
            <a:prstDash val="solid"/>
          </a:ln>
        </p:spPr>
        <p:txBody>
          <a:bodyPr/>
          <a:lstStyle/>
          <a:p>
            <a:endParaRPr lang="en-AU"/>
          </a:p>
        </p:txBody>
      </p:sp>
      <p:sp>
        <p:nvSpPr>
          <p:cNvPr id="22" name="Text 20"/>
          <p:cNvSpPr/>
          <p:nvPr/>
        </p:nvSpPr>
        <p:spPr>
          <a:xfrm>
            <a:off x="4505379" y="3703175"/>
            <a:ext cx="292608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Measurement scope</a:t>
            </a:r>
            <a:endParaRPr lang="en-US" sz="1600" dirty="0">
              <a:latin typeface="Aptos Display"/>
            </a:endParaRPr>
          </a:p>
        </p:txBody>
      </p:sp>
      <p:sp>
        <p:nvSpPr>
          <p:cNvPr id="23" name="Text 21"/>
          <p:cNvSpPr/>
          <p:nvPr/>
        </p:nvSpPr>
        <p:spPr>
          <a:xfrm>
            <a:off x="4505379" y="4068935"/>
            <a:ext cx="2862072" cy="795528"/>
          </a:xfrm>
          <a:prstGeom prst="rect">
            <a:avLst/>
          </a:prstGeom>
          <a:noFill/>
          <a:ln/>
        </p:spPr>
        <p:txBody>
          <a:bodyPr wrap="square" lIns="254" tIns="254" rIns="254" bIns="254" rtlCol="0" anchor="ctr">
            <a:noAutofit/>
          </a:bodyPr>
          <a:lstStyle/>
          <a:p>
            <a:pPr marL="0" indent="0">
              <a:buNone/>
            </a:pPr>
            <a:r>
              <a:rPr lang="en-US" sz="1400" dirty="0">
                <a:solidFill>
                  <a:srgbClr val="111827"/>
                </a:solidFill>
                <a:latin typeface="Aptos" pitchFamily="34" charset="0"/>
                <a:ea typeface="Aptos" pitchFamily="34" charset="-122"/>
                <a:cs typeface="Aptos" pitchFamily="34" charset="-120"/>
              </a:rPr>
              <a:t>Likert items and comments assess experience and perceived value, not direct learning outcomes or patient outcomes.</a:t>
            </a:r>
            <a:endParaRPr lang="en-US" sz="1400" dirty="0"/>
          </a:p>
        </p:txBody>
      </p:sp>
      <p:sp>
        <p:nvSpPr>
          <p:cNvPr id="24" name="Shape 22"/>
          <p:cNvSpPr/>
          <p:nvPr/>
        </p:nvSpPr>
        <p:spPr>
          <a:xfrm>
            <a:off x="8007531" y="3538583"/>
            <a:ext cx="3246120" cy="1481328"/>
          </a:xfrm>
          <a:prstGeom prst="roundRect">
            <a:avLst>
              <a:gd name="adj" fmla="val 4938"/>
            </a:avLst>
          </a:prstGeom>
          <a:solidFill>
            <a:srgbClr val="FFFFFF"/>
          </a:solidFill>
          <a:ln w="10160">
            <a:solidFill>
              <a:srgbClr val="E2E8F0"/>
            </a:solidFill>
            <a:prstDash val="solid"/>
          </a:ln>
          <a:effectLst>
            <a:outerShdw blurRad="19050" dist="10160" dir="2700000" algn="bl" rotWithShape="0">
              <a:srgbClr val="000000">
                <a:alpha val="9000"/>
              </a:srgbClr>
            </a:outerShdw>
          </a:effectLst>
        </p:spPr>
        <p:txBody>
          <a:bodyPr/>
          <a:lstStyle/>
          <a:p>
            <a:endParaRPr lang="en-AU"/>
          </a:p>
        </p:txBody>
      </p:sp>
      <p:sp>
        <p:nvSpPr>
          <p:cNvPr id="25" name="Shape 23"/>
          <p:cNvSpPr/>
          <p:nvPr/>
        </p:nvSpPr>
        <p:spPr>
          <a:xfrm>
            <a:off x="8007531" y="3538583"/>
            <a:ext cx="73152" cy="1481328"/>
          </a:xfrm>
          <a:prstGeom prst="rect">
            <a:avLst/>
          </a:prstGeom>
          <a:solidFill>
            <a:srgbClr val="1E6A8A"/>
          </a:solidFill>
          <a:ln w="12700">
            <a:solidFill>
              <a:srgbClr val="1E6A8A"/>
            </a:solidFill>
            <a:prstDash val="solid"/>
          </a:ln>
        </p:spPr>
        <p:txBody>
          <a:bodyPr/>
          <a:lstStyle/>
          <a:p>
            <a:endParaRPr lang="en-AU"/>
          </a:p>
        </p:txBody>
      </p:sp>
      <p:sp>
        <p:nvSpPr>
          <p:cNvPr id="26" name="Text 24"/>
          <p:cNvSpPr/>
          <p:nvPr/>
        </p:nvSpPr>
        <p:spPr>
          <a:xfrm>
            <a:off x="8208699" y="3703175"/>
            <a:ext cx="2926080" cy="237744"/>
          </a:xfrm>
          <a:prstGeom prst="rect">
            <a:avLst/>
          </a:prstGeom>
          <a:noFill/>
          <a:ln/>
        </p:spPr>
        <p:txBody>
          <a:bodyPr wrap="square" lIns="0" tIns="0" rIns="0" bIns="0" rtlCol="0" anchor="ctr"/>
          <a:lstStyle/>
          <a:p>
            <a:pPr marL="0" indent="0">
              <a:buNone/>
            </a:pPr>
            <a:r>
              <a:rPr lang="en-US" sz="1600" b="1" dirty="0">
                <a:solidFill>
                  <a:srgbClr val="0B2D4D"/>
                </a:solidFill>
                <a:latin typeface="Aptos Display"/>
                <a:ea typeface="Aptos Display" pitchFamily="34" charset="-122"/>
                <a:cs typeface="Aptos Display" pitchFamily="34" charset="-120"/>
              </a:rPr>
              <a:t>Platform maturity</a:t>
            </a:r>
            <a:endParaRPr lang="en-US" sz="1600" dirty="0">
              <a:latin typeface="Aptos Display"/>
            </a:endParaRPr>
          </a:p>
        </p:txBody>
      </p:sp>
      <p:sp>
        <p:nvSpPr>
          <p:cNvPr id="27" name="Text 25"/>
          <p:cNvSpPr/>
          <p:nvPr/>
        </p:nvSpPr>
        <p:spPr>
          <a:xfrm>
            <a:off x="8208699" y="4068935"/>
            <a:ext cx="2862072" cy="795528"/>
          </a:xfrm>
          <a:prstGeom prst="rect">
            <a:avLst/>
          </a:prstGeom>
          <a:noFill/>
          <a:ln/>
        </p:spPr>
        <p:txBody>
          <a:bodyPr wrap="square" lIns="254" tIns="254" rIns="254" bIns="254" rtlCol="0" anchor="ctr">
            <a:normAutofit/>
          </a:bodyPr>
          <a:lstStyle/>
          <a:p>
            <a:pPr marL="0" indent="0">
              <a:buNone/>
            </a:pPr>
            <a:r>
              <a:rPr lang="en-US" sz="1400" dirty="0">
                <a:solidFill>
                  <a:srgbClr val="111827"/>
                </a:solidFill>
                <a:latin typeface="Aptos" pitchFamily="34" charset="0"/>
                <a:ea typeface="Aptos" pitchFamily="34" charset="-122"/>
                <a:cs typeface="Aptos" pitchFamily="34" charset="-120"/>
              </a:rPr>
              <a:t>CAL was being piloted and refined; early glitches and evolving workflows may have influenced responses.</a:t>
            </a:r>
            <a:endParaRPr lang="en-US" sz="1400" dirty="0"/>
          </a:p>
        </p:txBody>
      </p:sp>
      <p:sp>
        <p:nvSpPr>
          <p:cNvPr id="28" name="Shape 26"/>
          <p:cNvSpPr/>
          <p:nvPr/>
        </p:nvSpPr>
        <p:spPr>
          <a:xfrm>
            <a:off x="1568669" y="5285377"/>
            <a:ext cx="8655269" cy="1044477"/>
          </a:xfrm>
          <a:prstGeom prst="roundRect">
            <a:avLst>
              <a:gd name="adj" fmla="val 19355"/>
            </a:avLst>
          </a:prstGeom>
          <a:solidFill>
            <a:srgbClr val="E6F2F7"/>
          </a:solidFill>
          <a:ln w="12700">
            <a:solidFill>
              <a:srgbClr val="C6E0EA"/>
            </a:solidFill>
            <a:prstDash val="solid"/>
          </a:ln>
        </p:spPr>
        <p:txBody>
          <a:bodyPr/>
          <a:lstStyle/>
          <a:p>
            <a:endParaRPr lang="en-AU"/>
          </a:p>
        </p:txBody>
      </p:sp>
      <p:sp>
        <p:nvSpPr>
          <p:cNvPr id="29" name="Text 27"/>
          <p:cNvSpPr/>
          <p:nvPr/>
        </p:nvSpPr>
        <p:spPr>
          <a:xfrm>
            <a:off x="809171" y="5744609"/>
            <a:ext cx="10033000" cy="198990"/>
          </a:xfrm>
          <a:prstGeom prst="rect">
            <a:avLst/>
          </a:prstGeom>
          <a:noFill/>
          <a:ln/>
        </p:spPr>
        <p:txBody>
          <a:bodyPr wrap="square" lIns="0" tIns="0" rIns="0" bIns="0" rtlCol="0" anchor="ctr"/>
          <a:lstStyle/>
          <a:p>
            <a:pPr algn="ctr"/>
            <a:r>
              <a:rPr lang="en-US" b="1" dirty="0">
                <a:solidFill>
                  <a:srgbClr val="0B2D4D"/>
                </a:solidFill>
                <a:latin typeface="Aptos Display"/>
                <a:ea typeface="Aptos Display" pitchFamily="34" charset="-122"/>
                <a:cs typeface="Aptos Display" pitchFamily="34" charset="-120"/>
              </a:rPr>
              <a:t>Implication: the results are best used to guide iterative implementation design — </a:t>
            </a:r>
            <a:endParaRPr lang="en-US" dirty="0">
              <a:solidFill>
                <a:srgbClr val="000000"/>
              </a:solidFill>
              <a:latin typeface="Aptos Display"/>
              <a:ea typeface="Aptos Display" pitchFamily="34" charset="-122"/>
              <a:cs typeface="Aptos Display" pitchFamily="34" charset="-120"/>
            </a:endParaRPr>
          </a:p>
          <a:p>
            <a:pPr marL="0" indent="0" algn="ctr">
              <a:buNone/>
            </a:pPr>
            <a:r>
              <a:rPr lang="en-US" b="1" dirty="0">
                <a:solidFill>
                  <a:srgbClr val="0B2D4D"/>
                </a:solidFill>
                <a:latin typeface="Aptos Display"/>
                <a:ea typeface="Aptos Display" pitchFamily="34" charset="-122"/>
                <a:cs typeface="Aptos Display" pitchFamily="34" charset="-120"/>
              </a:rPr>
              <a:t>particularly around workflow, feedback quality and reflective learning.</a:t>
            </a:r>
            <a:endParaRPr lang="en-US" dirty="0">
              <a:latin typeface="Aptos Display"/>
            </a:endParaRPr>
          </a:p>
        </p:txBody>
      </p:sp>
      <p:sp>
        <p:nvSpPr>
          <p:cNvPr id="30"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2D4D"/>
        </a:solidFill>
        <a:effectLst/>
      </p:bgPr>
    </p:bg>
    <p:spTree>
      <p:nvGrpSpPr>
        <p:cNvPr id="1" name=""/>
        <p:cNvGrpSpPr/>
        <p:nvPr/>
      </p:nvGrpSpPr>
      <p:grpSpPr>
        <a:xfrm>
          <a:off x="0" y="0"/>
          <a:ext cx="0" cy="0"/>
          <a:chOff x="0" y="0"/>
          <a:chExt cx="0" cy="0"/>
        </a:xfrm>
      </p:grpSpPr>
      <p:pic>
        <p:nvPicPr>
          <p:cNvPr id="2" name="Image 0" descr="/mnt/data/f7fa720a51.png"/>
          <p:cNvPicPr>
            <a:picLocks noChangeAspect="1"/>
          </p:cNvPicPr>
          <p:nvPr/>
        </p:nvPicPr>
        <p:blipFill>
          <a:blip r:embed="rId3"/>
          <a:srcRect b="2990"/>
          <a:stretch>
            <a:fillRect/>
          </a:stretch>
        </p:blipFill>
        <p:spPr>
          <a:xfrm>
            <a:off x="0" y="0"/>
            <a:ext cx="12191695" cy="7467600"/>
          </a:xfrm>
          <a:prstGeom prst="rect">
            <a:avLst/>
          </a:prstGeom>
        </p:spPr>
      </p:pic>
      <p:sp>
        <p:nvSpPr>
          <p:cNvPr id="3" name="Shape 0"/>
          <p:cNvSpPr/>
          <p:nvPr/>
        </p:nvSpPr>
        <p:spPr>
          <a:xfrm>
            <a:off x="1" y="0"/>
            <a:ext cx="12293600" cy="6858000"/>
          </a:xfrm>
          <a:prstGeom prst="rect">
            <a:avLst/>
          </a:prstGeom>
          <a:solidFill>
            <a:srgbClr val="0B2D4D">
              <a:alpha val="77000"/>
            </a:srgbClr>
          </a:solidFill>
          <a:ln w="12700">
            <a:solidFill>
              <a:srgbClr val="0B2D4D"/>
            </a:solidFill>
            <a:prstDash val="solid"/>
          </a:ln>
        </p:spPr>
        <p:txBody>
          <a:bodyPr/>
          <a:lstStyle/>
          <a:p>
            <a:endParaRPr lang="en-AU"/>
          </a:p>
        </p:txBody>
      </p:sp>
      <p:sp>
        <p:nvSpPr>
          <p:cNvPr id="4" name="Text 1"/>
          <p:cNvSpPr/>
          <p:nvPr/>
        </p:nvSpPr>
        <p:spPr>
          <a:xfrm>
            <a:off x="780143" y="594360"/>
            <a:ext cx="10328365" cy="502920"/>
          </a:xfrm>
          <a:prstGeom prst="rect">
            <a:avLst/>
          </a:prstGeom>
          <a:noFill/>
          <a:ln/>
        </p:spPr>
        <p:txBody>
          <a:bodyPr wrap="square" lIns="0" tIns="0" rIns="0" bIns="0" rtlCol="0" anchor="ctr"/>
          <a:lstStyle/>
          <a:p>
            <a:pPr marL="0" indent="0" algn="ctr">
              <a:buNone/>
            </a:pPr>
            <a:r>
              <a:rPr lang="en-US" sz="3200" b="1" dirty="0">
                <a:solidFill>
                  <a:srgbClr val="FFFFFF"/>
                </a:solidFill>
                <a:latin typeface="Aptos Display"/>
                <a:ea typeface="Aptos Display" pitchFamily="34" charset="-122"/>
                <a:cs typeface="Aptos Display" pitchFamily="34" charset="-120"/>
              </a:rPr>
              <a:t>Conclusions for sustainable digital clinical assessment</a:t>
            </a:r>
            <a:endParaRPr lang="en-US" sz="3200" dirty="0">
              <a:latin typeface="Aptos Display"/>
            </a:endParaRPr>
          </a:p>
        </p:txBody>
      </p:sp>
      <p:sp>
        <p:nvSpPr>
          <p:cNvPr id="5" name="Shape 2"/>
          <p:cNvSpPr/>
          <p:nvPr/>
        </p:nvSpPr>
        <p:spPr>
          <a:xfrm>
            <a:off x="791754" y="1508760"/>
            <a:ext cx="10729686" cy="1108746"/>
          </a:xfrm>
          <a:prstGeom prst="roundRect">
            <a:avLst>
              <a:gd name="adj" fmla="val 9709"/>
            </a:avLst>
          </a:prstGeom>
          <a:solidFill>
            <a:srgbClr val="FFFFFF">
              <a:alpha val="95000"/>
            </a:srgbClr>
          </a:solidFill>
          <a:ln w="12700">
            <a:solidFill>
              <a:srgbClr val="FFFFFF">
                <a:alpha val="50000"/>
              </a:srgbClr>
            </a:solidFill>
            <a:prstDash val="solid"/>
          </a:ln>
        </p:spPr>
        <p:txBody>
          <a:bodyPr/>
          <a:lstStyle/>
          <a:p>
            <a:endParaRPr lang="en-AU" sz="2000" dirty="0"/>
          </a:p>
        </p:txBody>
      </p:sp>
      <p:sp>
        <p:nvSpPr>
          <p:cNvPr id="6" name="Shape 3"/>
          <p:cNvSpPr/>
          <p:nvPr/>
        </p:nvSpPr>
        <p:spPr>
          <a:xfrm>
            <a:off x="1051560" y="1737360"/>
            <a:ext cx="475488" cy="475488"/>
          </a:xfrm>
          <a:prstGeom prst="ellipse">
            <a:avLst/>
          </a:prstGeom>
          <a:solidFill>
            <a:srgbClr val="1F9D8A"/>
          </a:solidFill>
          <a:ln w="12700">
            <a:solidFill>
              <a:srgbClr val="1F9D8A"/>
            </a:solidFill>
            <a:prstDash val="solid"/>
          </a:ln>
        </p:spPr>
        <p:txBody>
          <a:bodyPr/>
          <a:lstStyle/>
          <a:p>
            <a:endParaRPr lang="en-AU" sz="2000" dirty="0"/>
          </a:p>
        </p:txBody>
      </p:sp>
      <p:sp>
        <p:nvSpPr>
          <p:cNvPr id="7" name="Text 4"/>
          <p:cNvSpPr/>
          <p:nvPr/>
        </p:nvSpPr>
        <p:spPr>
          <a:xfrm>
            <a:off x="1051560" y="1868859"/>
            <a:ext cx="475488" cy="164592"/>
          </a:xfrm>
          <a:prstGeom prst="rect">
            <a:avLst/>
          </a:prstGeom>
          <a:noFill/>
          <a:ln/>
        </p:spPr>
        <p:txBody>
          <a:bodyPr wrap="square" lIns="0" tIns="0" rIns="0" bIns="0" rtlCol="0" anchor="ctr"/>
          <a:lstStyle/>
          <a:p>
            <a:pPr marL="0" indent="0" algn="ctr">
              <a:buNone/>
            </a:pPr>
            <a:r>
              <a:rPr lang="en-US" sz="1400" b="1" dirty="0">
                <a:solidFill>
                  <a:srgbClr val="FFFFFF"/>
                </a:solidFill>
                <a:latin typeface="Aptos Display" pitchFamily="34" charset="0"/>
                <a:ea typeface="Aptos Display" pitchFamily="34" charset="-122"/>
                <a:cs typeface="Aptos Display" pitchFamily="34" charset="-120"/>
              </a:rPr>
              <a:t>1</a:t>
            </a:r>
            <a:endParaRPr lang="en-US" sz="1400" dirty="0"/>
          </a:p>
        </p:txBody>
      </p:sp>
      <p:sp>
        <p:nvSpPr>
          <p:cNvPr id="8" name="Text 5"/>
          <p:cNvSpPr/>
          <p:nvPr/>
        </p:nvSpPr>
        <p:spPr>
          <a:xfrm>
            <a:off x="1700494" y="1728580"/>
            <a:ext cx="3383280" cy="219456"/>
          </a:xfrm>
          <a:prstGeom prst="rect">
            <a:avLst/>
          </a:prstGeom>
          <a:noFill/>
          <a:ln/>
        </p:spPr>
        <p:txBody>
          <a:bodyPr wrap="square" lIns="0" tIns="0" rIns="0" bIns="0" rtlCol="0" anchor="ctr"/>
          <a:lstStyle/>
          <a:p>
            <a:pPr marL="0" indent="0">
              <a:buNone/>
            </a:pPr>
            <a:r>
              <a:rPr lang="en-US" sz="2000" b="1" dirty="0">
                <a:solidFill>
                  <a:srgbClr val="0B2D4D"/>
                </a:solidFill>
                <a:latin typeface="Aptos Display"/>
                <a:ea typeface="Aptos Display" pitchFamily="34" charset="-122"/>
                <a:cs typeface="Aptos Display" pitchFamily="34" charset="-120"/>
              </a:rPr>
              <a:t>CAL was highly acceptable</a:t>
            </a:r>
            <a:endParaRPr lang="en-US" sz="2000" dirty="0">
              <a:latin typeface="Aptos Display"/>
            </a:endParaRPr>
          </a:p>
        </p:txBody>
      </p:sp>
      <p:sp>
        <p:nvSpPr>
          <p:cNvPr id="9" name="Text 6"/>
          <p:cNvSpPr/>
          <p:nvPr/>
        </p:nvSpPr>
        <p:spPr>
          <a:xfrm>
            <a:off x="1700494" y="2055222"/>
            <a:ext cx="9592346" cy="267353"/>
          </a:xfrm>
          <a:prstGeom prst="rect">
            <a:avLst/>
          </a:prstGeom>
          <a:noFill/>
          <a:ln/>
        </p:spPr>
        <p:txBody>
          <a:bodyPr wrap="square" lIns="0" tIns="0" rIns="0" bIns="0" rtlCol="0" anchor="ctr">
            <a:noAutofit/>
          </a:bodyPr>
          <a:lstStyle/>
          <a:p>
            <a:pPr marL="0" indent="0">
              <a:buNone/>
            </a:pPr>
            <a:r>
              <a:rPr lang="en-US" dirty="0">
                <a:solidFill>
                  <a:srgbClr val="111827"/>
                </a:solidFill>
                <a:latin typeface="Aptos" pitchFamily="34" charset="0"/>
                <a:ea typeface="Aptos" pitchFamily="34" charset="-122"/>
                <a:cs typeface="Aptos" pitchFamily="34" charset="-120"/>
              </a:rPr>
              <a:t>Students and mentors reported positive experiences and similar patterns of agreement.</a:t>
            </a:r>
            <a:endParaRPr lang="en-US" dirty="0"/>
          </a:p>
        </p:txBody>
      </p:sp>
      <p:sp>
        <p:nvSpPr>
          <p:cNvPr id="10" name="Shape 7"/>
          <p:cNvSpPr/>
          <p:nvPr/>
        </p:nvSpPr>
        <p:spPr>
          <a:xfrm>
            <a:off x="780143" y="2799951"/>
            <a:ext cx="10722429" cy="1123260"/>
          </a:xfrm>
          <a:prstGeom prst="roundRect">
            <a:avLst>
              <a:gd name="adj" fmla="val 9709"/>
            </a:avLst>
          </a:prstGeom>
          <a:solidFill>
            <a:srgbClr val="FFFFFF">
              <a:alpha val="95000"/>
            </a:srgbClr>
          </a:solidFill>
          <a:ln w="12700">
            <a:solidFill>
              <a:srgbClr val="FFFFFF">
                <a:alpha val="50000"/>
              </a:srgbClr>
            </a:solidFill>
            <a:prstDash val="solid"/>
          </a:ln>
        </p:spPr>
        <p:txBody>
          <a:bodyPr/>
          <a:lstStyle/>
          <a:p>
            <a:endParaRPr lang="en-AU"/>
          </a:p>
        </p:txBody>
      </p:sp>
      <p:sp>
        <p:nvSpPr>
          <p:cNvPr id="11" name="Shape 8"/>
          <p:cNvSpPr/>
          <p:nvPr/>
        </p:nvSpPr>
        <p:spPr>
          <a:xfrm>
            <a:off x="1051560" y="3035808"/>
            <a:ext cx="475488" cy="475488"/>
          </a:xfrm>
          <a:prstGeom prst="ellipse">
            <a:avLst/>
          </a:prstGeom>
          <a:solidFill>
            <a:srgbClr val="F37052"/>
          </a:solidFill>
          <a:ln w="12700">
            <a:solidFill>
              <a:srgbClr val="F37052"/>
            </a:solidFill>
            <a:prstDash val="solid"/>
          </a:ln>
        </p:spPr>
        <p:txBody>
          <a:bodyPr/>
          <a:lstStyle/>
          <a:p>
            <a:endParaRPr lang="en-AU" sz="2000" dirty="0"/>
          </a:p>
        </p:txBody>
      </p:sp>
      <p:sp>
        <p:nvSpPr>
          <p:cNvPr id="12" name="Text 9"/>
          <p:cNvSpPr/>
          <p:nvPr/>
        </p:nvSpPr>
        <p:spPr>
          <a:xfrm>
            <a:off x="1051560" y="3181821"/>
            <a:ext cx="475488" cy="164592"/>
          </a:xfrm>
          <a:prstGeom prst="rect">
            <a:avLst/>
          </a:prstGeom>
          <a:noFill/>
          <a:ln/>
        </p:spPr>
        <p:txBody>
          <a:bodyPr wrap="square" lIns="0" tIns="0" rIns="0" bIns="0" rtlCol="0" anchor="ctr"/>
          <a:lstStyle/>
          <a:p>
            <a:pPr marL="0" indent="0" algn="ctr">
              <a:buNone/>
            </a:pPr>
            <a:r>
              <a:rPr lang="en-US" sz="1400" b="1" dirty="0">
                <a:solidFill>
                  <a:srgbClr val="FFFFFF"/>
                </a:solidFill>
                <a:latin typeface="Aptos Display" pitchFamily="34" charset="0"/>
                <a:ea typeface="Aptos Display" pitchFamily="34" charset="-122"/>
                <a:cs typeface="Aptos Display" pitchFamily="34" charset="-120"/>
              </a:rPr>
              <a:t>2</a:t>
            </a:r>
            <a:endParaRPr lang="en-US" sz="1400" dirty="0"/>
          </a:p>
        </p:txBody>
      </p:sp>
      <p:sp>
        <p:nvSpPr>
          <p:cNvPr id="13" name="Text 10"/>
          <p:cNvSpPr/>
          <p:nvPr/>
        </p:nvSpPr>
        <p:spPr>
          <a:xfrm>
            <a:off x="1700494" y="3019116"/>
            <a:ext cx="6199051" cy="219456"/>
          </a:xfrm>
          <a:prstGeom prst="rect">
            <a:avLst/>
          </a:prstGeom>
          <a:noFill/>
          <a:ln/>
        </p:spPr>
        <p:txBody>
          <a:bodyPr wrap="square" lIns="0" tIns="0" rIns="0" bIns="0" rtlCol="0" anchor="ctr"/>
          <a:lstStyle/>
          <a:p>
            <a:pPr marL="0" indent="0">
              <a:buNone/>
            </a:pPr>
            <a:r>
              <a:rPr lang="en-US" sz="2000" b="1" dirty="0">
                <a:solidFill>
                  <a:srgbClr val="0B2D4D"/>
                </a:solidFill>
                <a:latin typeface="Aptos Display"/>
                <a:ea typeface="Aptos Display" pitchFamily="34" charset="-122"/>
                <a:cs typeface="Aptos Display" pitchFamily="34" charset="-120"/>
              </a:rPr>
              <a:t>Educational value depends on use-in-context</a:t>
            </a:r>
            <a:endParaRPr lang="en-US" sz="2000" dirty="0">
              <a:latin typeface="Aptos Display"/>
            </a:endParaRPr>
          </a:p>
        </p:txBody>
      </p:sp>
      <p:sp>
        <p:nvSpPr>
          <p:cNvPr id="14" name="Text 11"/>
          <p:cNvSpPr/>
          <p:nvPr/>
        </p:nvSpPr>
        <p:spPr>
          <a:xfrm>
            <a:off x="1700494" y="3500989"/>
            <a:ext cx="9439946" cy="121340"/>
          </a:xfrm>
          <a:prstGeom prst="rect">
            <a:avLst/>
          </a:prstGeom>
          <a:noFill/>
          <a:ln/>
        </p:spPr>
        <p:txBody>
          <a:bodyPr wrap="square" lIns="0" tIns="0" rIns="0" bIns="0" rtlCol="0" anchor="ctr">
            <a:noAutofit/>
          </a:bodyPr>
          <a:lstStyle/>
          <a:p>
            <a:pPr marL="0" indent="0">
              <a:buNone/>
            </a:pPr>
            <a:r>
              <a:rPr lang="en-US" dirty="0">
                <a:solidFill>
                  <a:srgbClr val="111827"/>
                </a:solidFill>
                <a:latin typeface="Aptos" pitchFamily="34" charset="0"/>
                <a:ea typeface="Aptos" pitchFamily="34" charset="-122"/>
                <a:cs typeface="Aptos" pitchFamily="34" charset="-120"/>
              </a:rPr>
              <a:t>Feedback and reflection are where workflow, timing and mentor practice shape the learning return.</a:t>
            </a:r>
            <a:endParaRPr lang="en-US" dirty="0"/>
          </a:p>
        </p:txBody>
      </p:sp>
      <p:sp>
        <p:nvSpPr>
          <p:cNvPr id="15" name="Shape 12"/>
          <p:cNvSpPr/>
          <p:nvPr/>
        </p:nvSpPr>
        <p:spPr>
          <a:xfrm>
            <a:off x="806268" y="4105656"/>
            <a:ext cx="10715172" cy="1152289"/>
          </a:xfrm>
          <a:prstGeom prst="roundRect">
            <a:avLst>
              <a:gd name="adj" fmla="val 9709"/>
            </a:avLst>
          </a:prstGeom>
          <a:solidFill>
            <a:srgbClr val="FFFFFF">
              <a:alpha val="95000"/>
            </a:srgbClr>
          </a:solidFill>
          <a:ln w="12700">
            <a:solidFill>
              <a:srgbClr val="FFFFFF">
                <a:alpha val="50000"/>
              </a:srgbClr>
            </a:solidFill>
            <a:prstDash val="solid"/>
          </a:ln>
        </p:spPr>
        <p:txBody>
          <a:bodyPr/>
          <a:lstStyle/>
          <a:p>
            <a:endParaRPr lang="en-AU"/>
          </a:p>
        </p:txBody>
      </p:sp>
      <p:sp>
        <p:nvSpPr>
          <p:cNvPr id="16" name="Shape 13"/>
          <p:cNvSpPr/>
          <p:nvPr/>
        </p:nvSpPr>
        <p:spPr>
          <a:xfrm>
            <a:off x="1051560" y="4334256"/>
            <a:ext cx="475488" cy="475488"/>
          </a:xfrm>
          <a:prstGeom prst="ellipse">
            <a:avLst/>
          </a:prstGeom>
          <a:solidFill>
            <a:srgbClr val="1E6A8A"/>
          </a:solidFill>
          <a:ln w="12700">
            <a:solidFill>
              <a:srgbClr val="1E6A8A"/>
            </a:solidFill>
            <a:prstDash val="solid"/>
          </a:ln>
        </p:spPr>
        <p:txBody>
          <a:bodyPr/>
          <a:lstStyle/>
          <a:p>
            <a:endParaRPr lang="en-AU" sz="2000" dirty="0"/>
          </a:p>
        </p:txBody>
      </p:sp>
      <p:sp>
        <p:nvSpPr>
          <p:cNvPr id="17" name="Text 14"/>
          <p:cNvSpPr/>
          <p:nvPr/>
        </p:nvSpPr>
        <p:spPr>
          <a:xfrm>
            <a:off x="1051560" y="4480270"/>
            <a:ext cx="475488" cy="164592"/>
          </a:xfrm>
          <a:prstGeom prst="rect">
            <a:avLst/>
          </a:prstGeom>
          <a:noFill/>
          <a:ln/>
        </p:spPr>
        <p:txBody>
          <a:bodyPr wrap="square" lIns="0" tIns="0" rIns="0" bIns="0" rtlCol="0" anchor="ctr"/>
          <a:lstStyle/>
          <a:p>
            <a:pPr marL="0" indent="0" algn="ctr">
              <a:buNone/>
            </a:pPr>
            <a:r>
              <a:rPr lang="en-US" sz="1400" b="1" dirty="0">
                <a:solidFill>
                  <a:srgbClr val="FFFFFF"/>
                </a:solidFill>
                <a:latin typeface="Aptos Display" pitchFamily="34" charset="0"/>
                <a:ea typeface="Aptos Display" pitchFamily="34" charset="-122"/>
                <a:cs typeface="Aptos Display" pitchFamily="34" charset="-120"/>
              </a:rPr>
              <a:t>3</a:t>
            </a:r>
            <a:endParaRPr lang="en-US" sz="1400" dirty="0"/>
          </a:p>
        </p:txBody>
      </p:sp>
      <p:sp>
        <p:nvSpPr>
          <p:cNvPr id="18" name="Text 15"/>
          <p:cNvSpPr/>
          <p:nvPr/>
        </p:nvSpPr>
        <p:spPr>
          <a:xfrm>
            <a:off x="1700494" y="4317564"/>
            <a:ext cx="6191794" cy="204942"/>
          </a:xfrm>
          <a:prstGeom prst="rect">
            <a:avLst/>
          </a:prstGeom>
          <a:noFill/>
          <a:ln/>
        </p:spPr>
        <p:txBody>
          <a:bodyPr wrap="square" lIns="0" tIns="0" rIns="0" bIns="0" rtlCol="0" anchor="ctr"/>
          <a:lstStyle/>
          <a:p>
            <a:pPr marL="0" indent="0">
              <a:buNone/>
            </a:pPr>
            <a:r>
              <a:rPr lang="en-US" sz="2000" b="1" dirty="0">
                <a:solidFill>
                  <a:srgbClr val="0B2D4D"/>
                </a:solidFill>
                <a:latin typeface="Aptos Display"/>
                <a:ea typeface="Aptos Display" pitchFamily="34" charset="-122"/>
                <a:cs typeface="Aptos Display" pitchFamily="34" charset="-120"/>
              </a:rPr>
              <a:t>Sustainability requires workflow-informed design</a:t>
            </a:r>
            <a:endParaRPr lang="en-US" sz="2000" dirty="0">
              <a:latin typeface="Aptos Display"/>
            </a:endParaRPr>
          </a:p>
        </p:txBody>
      </p:sp>
      <p:sp>
        <p:nvSpPr>
          <p:cNvPr id="19" name="Text 16"/>
          <p:cNvSpPr/>
          <p:nvPr/>
        </p:nvSpPr>
        <p:spPr>
          <a:xfrm>
            <a:off x="1700494" y="4685502"/>
            <a:ext cx="9439946" cy="313798"/>
          </a:xfrm>
          <a:prstGeom prst="rect">
            <a:avLst/>
          </a:prstGeom>
          <a:noFill/>
          <a:ln/>
        </p:spPr>
        <p:txBody>
          <a:bodyPr wrap="square" lIns="0" tIns="0" rIns="0" bIns="0" rtlCol="0" anchor="ctr">
            <a:noAutofit/>
          </a:bodyPr>
          <a:lstStyle/>
          <a:p>
            <a:pPr marL="0" indent="0">
              <a:buNone/>
            </a:pPr>
            <a:r>
              <a:rPr lang="en-US" dirty="0">
                <a:solidFill>
                  <a:srgbClr val="111827"/>
                </a:solidFill>
                <a:latin typeface="Aptos" pitchFamily="34" charset="0"/>
                <a:ea typeface="Aptos" pitchFamily="34" charset="-122"/>
                <a:cs typeface="Aptos" pitchFamily="34" charset="-120"/>
              </a:rPr>
              <a:t>Progress visibility, easy amendments, evidence upload and clearer feedback prompts are implementation levers.</a:t>
            </a:r>
            <a:endParaRPr lang="en-US" dirty="0"/>
          </a:p>
        </p:txBody>
      </p:sp>
      <p:sp>
        <p:nvSpPr>
          <p:cNvPr id="20" name="Shape 17"/>
          <p:cNvSpPr/>
          <p:nvPr/>
        </p:nvSpPr>
        <p:spPr>
          <a:xfrm>
            <a:off x="808446" y="5577840"/>
            <a:ext cx="10712994" cy="978408"/>
          </a:xfrm>
          <a:prstGeom prst="roundRect">
            <a:avLst>
              <a:gd name="adj" fmla="val 16667"/>
            </a:avLst>
          </a:prstGeom>
          <a:solidFill>
            <a:srgbClr val="1F9D8A"/>
          </a:solidFill>
          <a:ln w="12700">
            <a:solidFill>
              <a:srgbClr val="1F9D8A"/>
            </a:solidFill>
            <a:prstDash val="solid"/>
          </a:ln>
        </p:spPr>
        <p:txBody>
          <a:bodyPr/>
          <a:lstStyle/>
          <a:p>
            <a:endParaRPr lang="en-AU"/>
          </a:p>
        </p:txBody>
      </p:sp>
      <p:sp>
        <p:nvSpPr>
          <p:cNvPr id="21" name="Text 18"/>
          <p:cNvSpPr/>
          <p:nvPr/>
        </p:nvSpPr>
        <p:spPr>
          <a:xfrm>
            <a:off x="1051560" y="5989465"/>
            <a:ext cx="10241280" cy="182880"/>
          </a:xfrm>
          <a:prstGeom prst="rect">
            <a:avLst/>
          </a:prstGeom>
          <a:noFill/>
          <a:ln/>
        </p:spPr>
        <p:txBody>
          <a:bodyPr wrap="square" lIns="0" tIns="0" rIns="0" bIns="0" rtlCol="0" anchor="ctr"/>
          <a:lstStyle/>
          <a:p>
            <a:pPr algn="ctr"/>
            <a:r>
              <a:rPr lang="en-US" sz="2000" u="sng" dirty="0">
                <a:solidFill>
                  <a:srgbClr val="FFFFFF"/>
                </a:solidFill>
                <a:latin typeface="Aptos Display"/>
                <a:ea typeface="Aptos Display" pitchFamily="34" charset="-122"/>
                <a:cs typeface="Aptos Display" pitchFamily="34" charset="-120"/>
              </a:rPr>
              <a:t>Key takeaway:</a:t>
            </a:r>
            <a:r>
              <a:rPr lang="en-US" sz="2000" dirty="0">
                <a:solidFill>
                  <a:srgbClr val="FFFFFF"/>
                </a:solidFill>
                <a:latin typeface="Aptos Display"/>
                <a:ea typeface="Aptos Display" pitchFamily="34" charset="-122"/>
                <a:cs typeface="Aptos Display" pitchFamily="34" charset="-120"/>
              </a:rPr>
              <a:t> acceptability will not translate into sustainability unless digital assessment logbooks are designed around the realities of work-integrated clinical practice.</a:t>
            </a:r>
            <a:endParaRPr lang="en-US" sz="2000" dirty="0">
              <a:latin typeface="Aptos"/>
            </a:endParaRPr>
          </a:p>
        </p:txBody>
      </p:sp>
      <p:sp>
        <p:nvSpPr>
          <p:cNvPr id="25" name="Slide Number Placeholder 0"/>
          <p:cNvSpPr>
            <a:spLocks noGrp="1"/>
          </p:cNvSpPr>
          <p:nvPr>
            <p:ph type="sldNum" sz="quarter" idx="4294967295"/>
          </p:nvPr>
        </p:nvSpPr>
        <p:spPr>
          <a:xfrm>
            <a:off x="11292840"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650">
                <a:solidFill>
                  <a:srgbClr val="64748B"/>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14BB7E-1635-9189-C454-5FC18AE000BB}"/>
              </a:ext>
            </a:extLst>
          </p:cNvPr>
          <p:cNvPicPr>
            <a:picLocks noChangeAspect="1"/>
          </p:cNvPicPr>
          <p:nvPr/>
        </p:nvPicPr>
        <p:blipFill>
          <a:blip r:embed="rId3"/>
          <a:stretch>
            <a:fillRect/>
          </a:stretch>
        </p:blipFill>
        <p:spPr>
          <a:xfrm>
            <a:off x="798786" y="0"/>
            <a:ext cx="10594427" cy="6858000"/>
          </a:xfrm>
          <a:prstGeom prst="rect">
            <a:avLst/>
          </a:prstGeom>
        </p:spPr>
      </p:pic>
    </p:spTree>
    <p:extLst>
      <p:ext uri="{BB962C8B-B14F-4D97-AF65-F5344CB8AC3E}">
        <p14:creationId xmlns:p14="http://schemas.microsoft.com/office/powerpoint/2010/main" val="728691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2878</Words>
  <Application>Microsoft Office PowerPoint</Application>
  <PresentationFormat>Widescreen</PresentationFormat>
  <Paragraphs>219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Melbourne Dental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CAL in work-integrated dental education</dc:title>
  <dc:subject>ADEE 2026 presentation</dc:subject>
  <dc:creator>Brenda Ryan</dc:creator>
  <cp:lastModifiedBy>Brenda Ryan</cp:lastModifiedBy>
  <cp:revision>711</cp:revision>
  <dcterms:created xsi:type="dcterms:W3CDTF">2026-07-12T01:33:04Z</dcterms:created>
  <dcterms:modified xsi:type="dcterms:W3CDTF">2026-08-24T18:23:13Z</dcterms:modified>
</cp:coreProperties>
</file>