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 id="2147483709" r:id="rId5"/>
    <p:sldMasterId id="2147483723" r:id="rId6"/>
  </p:sldMasterIdLst>
  <p:notesMasterIdLst>
    <p:notesMasterId r:id="rId64"/>
  </p:notesMasterIdLst>
  <p:sldIdLst>
    <p:sldId id="670" r:id="rId7"/>
    <p:sldId id="681" r:id="rId8"/>
    <p:sldId id="671" r:id="rId9"/>
    <p:sldId id="650" r:id="rId10"/>
    <p:sldId id="651" r:id="rId11"/>
    <p:sldId id="625" r:id="rId12"/>
    <p:sldId id="622" r:id="rId13"/>
    <p:sldId id="656" r:id="rId14"/>
    <p:sldId id="690" r:id="rId15"/>
    <p:sldId id="623" r:id="rId16"/>
    <p:sldId id="618" r:id="rId17"/>
    <p:sldId id="655" r:id="rId18"/>
    <p:sldId id="660" r:id="rId19"/>
    <p:sldId id="635" r:id="rId20"/>
    <p:sldId id="574" r:id="rId21"/>
    <p:sldId id="636" r:id="rId22"/>
    <p:sldId id="687" r:id="rId23"/>
    <p:sldId id="657" r:id="rId24"/>
    <p:sldId id="685" r:id="rId25"/>
    <p:sldId id="693" r:id="rId26"/>
    <p:sldId id="662" r:id="rId27"/>
    <p:sldId id="639" r:id="rId28"/>
    <p:sldId id="595" r:id="rId29"/>
    <p:sldId id="688" r:id="rId30"/>
    <p:sldId id="640" r:id="rId31"/>
    <p:sldId id="682" r:id="rId32"/>
    <p:sldId id="658" r:id="rId33"/>
    <p:sldId id="684" r:id="rId34"/>
    <p:sldId id="659" r:id="rId35"/>
    <p:sldId id="627" r:id="rId36"/>
    <p:sldId id="629" r:id="rId37"/>
    <p:sldId id="689" r:id="rId38"/>
    <p:sldId id="692" r:id="rId39"/>
    <p:sldId id="676" r:id="rId40"/>
    <p:sldId id="602" r:id="rId41"/>
    <p:sldId id="678" r:id="rId42"/>
    <p:sldId id="631" r:id="rId43"/>
    <p:sldId id="605" r:id="rId44"/>
    <p:sldId id="680" r:id="rId45"/>
    <p:sldId id="683" r:id="rId46"/>
    <p:sldId id="669" r:id="rId47"/>
    <p:sldId id="663" r:id="rId48"/>
    <p:sldId id="414" r:id="rId49"/>
    <p:sldId id="408" r:id="rId50"/>
    <p:sldId id="612" r:id="rId51"/>
    <p:sldId id="596" r:id="rId52"/>
    <p:sldId id="496" r:id="rId53"/>
    <p:sldId id="600" r:id="rId54"/>
    <p:sldId id="632" r:id="rId55"/>
    <p:sldId id="615" r:id="rId56"/>
    <p:sldId id="616" r:id="rId57"/>
    <p:sldId id="661" r:id="rId58"/>
    <p:sldId id="643" r:id="rId59"/>
    <p:sldId id="617" r:id="rId60"/>
    <p:sldId id="674" r:id="rId61"/>
    <p:sldId id="675" r:id="rId62"/>
    <p:sldId id="583" r:id="rId63"/>
  </p:sldIdLst>
  <p:sldSz cx="6858000" cy="5143500"/>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BFFDF0"/>
    <a:srgbClr val="66FF66"/>
    <a:srgbClr val="00CC97"/>
    <a:srgbClr val="02CA96"/>
    <a:srgbClr val="00CC99"/>
    <a:srgbClr val="33CCCC"/>
    <a:srgbClr val="00E2D7"/>
    <a:srgbClr val="00DEA4"/>
    <a:srgbClr val="02CA7E"/>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7" autoAdjust="0"/>
    <p:restoredTop sz="79915" autoAdjust="0"/>
  </p:normalViewPr>
  <p:slideViewPr>
    <p:cSldViewPr snapToGrid="0">
      <p:cViewPr varScale="1">
        <p:scale>
          <a:sx n="67" d="100"/>
          <a:sy n="67" d="100"/>
        </p:scale>
        <p:origin x="1724" y="44"/>
      </p:cViewPr>
      <p:guideLst/>
    </p:cSldViewPr>
  </p:slideViewPr>
  <p:notesTextViewPr>
    <p:cViewPr>
      <p:scale>
        <a:sx n="3" d="2"/>
        <a:sy n="3" d="2"/>
      </p:scale>
      <p:origin x="0" y="0"/>
    </p:cViewPr>
  </p:notesTextViewPr>
  <p:sorterViewPr>
    <p:cViewPr>
      <p:scale>
        <a:sx n="100" d="100"/>
        <a:sy n="100" d="100"/>
      </p:scale>
      <p:origin x="0" y="-1198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sabelle Cunningham" userId="fadea571-12fe-449e-9490-0a273267129e" providerId="ADAL" clId="{E32D2370-8BCE-4455-9ACF-0749D5504F64}"/>
    <pc:docChg chg="custSel modSld">
      <pc:chgData name="Isabelle Cunningham" userId="fadea571-12fe-449e-9490-0a273267129e" providerId="ADAL" clId="{E32D2370-8BCE-4455-9ACF-0749D5504F64}" dt="2026-08-24T12:20:07.814" v="6" actId="1076"/>
      <pc:docMkLst>
        <pc:docMk/>
      </pc:docMkLst>
      <pc:sldChg chg="delSp modSp mod">
        <pc:chgData name="Isabelle Cunningham" userId="fadea571-12fe-449e-9490-0a273267129e" providerId="ADAL" clId="{E32D2370-8BCE-4455-9ACF-0749D5504F64}" dt="2026-08-24T12:20:07.814" v="6" actId="1076"/>
        <pc:sldMkLst>
          <pc:docMk/>
          <pc:sldMk cId="4116048579" sldId="574"/>
        </pc:sldMkLst>
        <pc:spChg chg="del">
          <ac:chgData name="Isabelle Cunningham" userId="fadea571-12fe-449e-9490-0a273267129e" providerId="ADAL" clId="{E32D2370-8BCE-4455-9ACF-0749D5504F64}" dt="2026-08-24T12:19:46.440" v="2" actId="21"/>
          <ac:spMkLst>
            <pc:docMk/>
            <pc:sldMk cId="4116048579" sldId="574"/>
            <ac:spMk id="3" creationId="{0BB5F828-98E9-3AFB-F821-9FFBBE224D32}"/>
          </ac:spMkLst>
        </pc:spChg>
        <pc:spChg chg="del">
          <ac:chgData name="Isabelle Cunningham" userId="fadea571-12fe-449e-9490-0a273267129e" providerId="ADAL" clId="{E32D2370-8BCE-4455-9ACF-0749D5504F64}" dt="2026-08-24T12:19:49.092" v="3" actId="21"/>
          <ac:spMkLst>
            <pc:docMk/>
            <pc:sldMk cId="4116048579" sldId="574"/>
            <ac:spMk id="7" creationId="{C911315B-8507-0FC2-5940-D335DA62B6DC}"/>
          </ac:spMkLst>
        </pc:spChg>
        <pc:spChg chg="mod">
          <ac:chgData name="Isabelle Cunningham" userId="fadea571-12fe-449e-9490-0a273267129e" providerId="ADAL" clId="{E32D2370-8BCE-4455-9ACF-0749D5504F64}" dt="2026-08-24T12:20:01.588" v="5" actId="1076"/>
          <ac:spMkLst>
            <pc:docMk/>
            <pc:sldMk cId="4116048579" sldId="574"/>
            <ac:spMk id="15" creationId="{0588B3B1-137C-E5B3-C72A-03435DD1DAEC}"/>
          </ac:spMkLst>
        </pc:spChg>
        <pc:spChg chg="mod">
          <ac:chgData name="Isabelle Cunningham" userId="fadea571-12fe-449e-9490-0a273267129e" providerId="ADAL" clId="{E32D2370-8BCE-4455-9ACF-0749D5504F64}" dt="2026-08-24T12:20:07.814" v="6" actId="1076"/>
          <ac:spMkLst>
            <pc:docMk/>
            <pc:sldMk cId="4116048579" sldId="574"/>
            <ac:spMk id="17" creationId="{C8E5DA64-B68E-ADC1-995B-1BA42C52D12F}"/>
          </ac:spMkLst>
        </pc:spChg>
      </pc:sldChg>
      <pc:sldChg chg="modSp mod">
        <pc:chgData name="Isabelle Cunningham" userId="fadea571-12fe-449e-9490-0a273267129e" providerId="ADAL" clId="{E32D2370-8BCE-4455-9ACF-0749D5504F64}" dt="2026-08-24T12:19:31.590" v="1" actId="1076"/>
        <pc:sldMkLst>
          <pc:docMk/>
          <pc:sldMk cId="798932344" sldId="651"/>
        </pc:sldMkLst>
        <pc:graphicFrameChg chg="mod modGraphic">
          <ac:chgData name="Isabelle Cunningham" userId="fadea571-12fe-449e-9490-0a273267129e" providerId="ADAL" clId="{E32D2370-8BCE-4455-9ACF-0749D5504F64}" dt="2026-08-24T12:19:31.590" v="1" actId="1076"/>
          <ac:graphicFrameMkLst>
            <pc:docMk/>
            <pc:sldMk cId="798932344" sldId="651"/>
            <ac:graphicFrameMk id="5" creationId="{B645F71F-955E-D74C-FD9C-3DF7AC51A16A}"/>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D965D1-09F0-4F3B-8A24-D1993AC9C617}" type="datetimeFigureOut">
              <a:rPr lang="en-GB" smtClean="0"/>
              <a:t>24/08/2026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CC2F7-CEBA-4292-8D5B-B5693DC7851A}" type="slidenum">
              <a:rPr lang="en-GB" smtClean="0"/>
              <a:t>‹#›</a:t>
            </a:fld>
            <a:endParaRPr lang="en-GB"/>
          </a:p>
        </p:txBody>
      </p:sp>
    </p:spTree>
    <p:extLst>
      <p:ext uri="{BB962C8B-B14F-4D97-AF65-F5344CB8AC3E}">
        <p14:creationId xmlns:p14="http://schemas.microsoft.com/office/powerpoint/2010/main" val="2412375277"/>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ACEB77-4F15-4A65-8844-33C5F609D42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3437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15</a:t>
            </a:fld>
            <a:endParaRPr lang="en-GB"/>
          </a:p>
        </p:txBody>
      </p:sp>
    </p:spTree>
    <p:extLst>
      <p:ext uri="{BB962C8B-B14F-4D97-AF65-F5344CB8AC3E}">
        <p14:creationId xmlns:p14="http://schemas.microsoft.com/office/powerpoint/2010/main" val="4044826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23159-BE5E-6AC8-F2A8-3422057B9C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6323D-49D5-C9D9-486B-C56EFAA331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20E4F7-3094-A5BD-C43D-29729A1E458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9CBC196-418E-A2E0-E21A-32A21C686CD5}"/>
              </a:ext>
            </a:extLst>
          </p:cNvPr>
          <p:cNvSpPr>
            <a:spLocks noGrp="1"/>
          </p:cNvSpPr>
          <p:nvPr>
            <p:ph type="sldNum" sz="quarter" idx="5"/>
          </p:nvPr>
        </p:nvSpPr>
        <p:spPr/>
        <p:txBody>
          <a:bodyPr/>
          <a:lstStyle/>
          <a:p>
            <a:fld id="{864CC2F7-CEBA-4292-8D5B-B5693DC7851A}" type="slidenum">
              <a:rPr lang="en-GB" smtClean="0"/>
              <a:t>17</a:t>
            </a:fld>
            <a:endParaRPr lang="en-GB"/>
          </a:p>
        </p:txBody>
      </p:sp>
    </p:spTree>
    <p:extLst>
      <p:ext uri="{BB962C8B-B14F-4D97-AF65-F5344CB8AC3E}">
        <p14:creationId xmlns:p14="http://schemas.microsoft.com/office/powerpoint/2010/main" val="4003774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18</a:t>
            </a:fld>
            <a:endParaRPr lang="en-GB"/>
          </a:p>
        </p:txBody>
      </p:sp>
    </p:spTree>
    <p:extLst>
      <p:ext uri="{BB962C8B-B14F-4D97-AF65-F5344CB8AC3E}">
        <p14:creationId xmlns:p14="http://schemas.microsoft.com/office/powerpoint/2010/main" val="2400351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11467-21BD-F8A6-E23A-1506F35156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2B04D-D2D3-718C-B3A7-853D064F34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4FE0F1-BCAE-0404-01EE-F052F3935B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4629D4E-8B17-D54D-862E-5FD0B7CE7EEE}"/>
              </a:ext>
            </a:extLst>
          </p:cNvPr>
          <p:cNvSpPr>
            <a:spLocks noGrp="1"/>
          </p:cNvSpPr>
          <p:nvPr>
            <p:ph type="sldNum" sz="quarter" idx="5"/>
          </p:nvPr>
        </p:nvSpPr>
        <p:spPr/>
        <p:txBody>
          <a:bodyPr/>
          <a:lstStyle/>
          <a:p>
            <a:fld id="{864CC2F7-CEBA-4292-8D5B-B5693DC7851A}" type="slidenum">
              <a:rPr lang="en-GB" smtClean="0"/>
              <a:t>19</a:t>
            </a:fld>
            <a:endParaRPr lang="en-GB"/>
          </a:p>
        </p:txBody>
      </p:sp>
    </p:spTree>
    <p:extLst>
      <p:ext uri="{BB962C8B-B14F-4D97-AF65-F5344CB8AC3E}">
        <p14:creationId xmlns:p14="http://schemas.microsoft.com/office/powerpoint/2010/main" val="4249786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22</a:t>
            </a:fld>
            <a:endParaRPr lang="en-GB"/>
          </a:p>
        </p:txBody>
      </p:sp>
    </p:spTree>
    <p:extLst>
      <p:ext uri="{BB962C8B-B14F-4D97-AF65-F5344CB8AC3E}">
        <p14:creationId xmlns:p14="http://schemas.microsoft.com/office/powerpoint/2010/main" val="971495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25</a:t>
            </a:fld>
            <a:endParaRPr lang="en-GB"/>
          </a:p>
        </p:txBody>
      </p:sp>
    </p:spTree>
    <p:extLst>
      <p:ext uri="{BB962C8B-B14F-4D97-AF65-F5344CB8AC3E}">
        <p14:creationId xmlns:p14="http://schemas.microsoft.com/office/powerpoint/2010/main" val="71367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9AFAD-F52A-5C39-1990-0912563E07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48C57-3871-2B14-77A4-460F4FFC3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55B6B9-CCA7-580A-9478-5762DC0037B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7287C4A-F563-4664-9741-0A72664C082F}"/>
              </a:ext>
            </a:extLst>
          </p:cNvPr>
          <p:cNvSpPr>
            <a:spLocks noGrp="1"/>
          </p:cNvSpPr>
          <p:nvPr>
            <p:ph type="sldNum" sz="quarter" idx="5"/>
          </p:nvPr>
        </p:nvSpPr>
        <p:spPr/>
        <p:txBody>
          <a:bodyPr/>
          <a:lstStyle/>
          <a:p>
            <a:fld id="{864CC2F7-CEBA-4292-8D5B-B5693DC7851A}" type="slidenum">
              <a:rPr lang="en-GB" smtClean="0"/>
              <a:t>26</a:t>
            </a:fld>
            <a:endParaRPr lang="en-GB"/>
          </a:p>
        </p:txBody>
      </p:sp>
    </p:spTree>
    <p:extLst>
      <p:ext uri="{BB962C8B-B14F-4D97-AF65-F5344CB8AC3E}">
        <p14:creationId xmlns:p14="http://schemas.microsoft.com/office/powerpoint/2010/main" val="1947824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27</a:t>
            </a:fld>
            <a:endParaRPr lang="en-GB"/>
          </a:p>
        </p:txBody>
      </p:sp>
    </p:spTree>
    <p:extLst>
      <p:ext uri="{BB962C8B-B14F-4D97-AF65-F5344CB8AC3E}">
        <p14:creationId xmlns:p14="http://schemas.microsoft.com/office/powerpoint/2010/main" val="3379809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09FA3-F02D-644A-9783-4D6F4EC7B1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A7704-661E-8760-A9B8-8478ACFD22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47E49E-054B-6EC6-EAEC-BA41DC6E1F5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52ACCBA-E778-94EE-3A16-1F5AB579F0B9}"/>
              </a:ext>
            </a:extLst>
          </p:cNvPr>
          <p:cNvSpPr>
            <a:spLocks noGrp="1"/>
          </p:cNvSpPr>
          <p:nvPr>
            <p:ph type="sldNum" sz="quarter" idx="5"/>
          </p:nvPr>
        </p:nvSpPr>
        <p:spPr/>
        <p:txBody>
          <a:bodyPr/>
          <a:lstStyle/>
          <a:p>
            <a:fld id="{864CC2F7-CEBA-4292-8D5B-B5693DC7851A}" type="slidenum">
              <a:rPr lang="en-GB" smtClean="0"/>
              <a:t>28</a:t>
            </a:fld>
            <a:endParaRPr lang="en-GB"/>
          </a:p>
        </p:txBody>
      </p:sp>
    </p:spTree>
    <p:extLst>
      <p:ext uri="{BB962C8B-B14F-4D97-AF65-F5344CB8AC3E}">
        <p14:creationId xmlns:p14="http://schemas.microsoft.com/office/powerpoint/2010/main" val="33958329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30</a:t>
            </a:fld>
            <a:endParaRPr lang="en-GB"/>
          </a:p>
        </p:txBody>
      </p:sp>
    </p:spTree>
    <p:extLst>
      <p:ext uri="{BB962C8B-B14F-4D97-AF65-F5344CB8AC3E}">
        <p14:creationId xmlns:p14="http://schemas.microsoft.com/office/powerpoint/2010/main" val="2171338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22272-2D1C-07CF-86E7-4CD5BE1FC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B563C4-4903-3B6D-8EB0-1DA148EF5B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DD0297-4FDB-4026-23D4-0267C7BFB2D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7C712A-6B4E-D360-461D-7F2D6A1B8AF3}"/>
              </a:ext>
            </a:extLst>
          </p:cNvPr>
          <p:cNvSpPr>
            <a:spLocks noGrp="1"/>
          </p:cNvSpPr>
          <p:nvPr>
            <p:ph type="sldNum" sz="quarter" idx="5"/>
          </p:nvPr>
        </p:nvSpPr>
        <p:spPr/>
        <p:txBody>
          <a:bodyPr/>
          <a:lstStyle/>
          <a:p>
            <a:fld id="{864CC2F7-CEBA-4292-8D5B-B5693DC7851A}" type="slidenum">
              <a:rPr lang="en-GB" smtClean="0"/>
              <a:t>2</a:t>
            </a:fld>
            <a:endParaRPr lang="en-GB"/>
          </a:p>
        </p:txBody>
      </p:sp>
    </p:spTree>
    <p:extLst>
      <p:ext uri="{BB962C8B-B14F-4D97-AF65-F5344CB8AC3E}">
        <p14:creationId xmlns:p14="http://schemas.microsoft.com/office/powerpoint/2010/main" val="1026806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31</a:t>
            </a:fld>
            <a:endParaRPr lang="en-GB"/>
          </a:p>
        </p:txBody>
      </p:sp>
    </p:spTree>
    <p:extLst>
      <p:ext uri="{BB962C8B-B14F-4D97-AF65-F5344CB8AC3E}">
        <p14:creationId xmlns:p14="http://schemas.microsoft.com/office/powerpoint/2010/main" val="4183660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99368-7576-A918-9771-8BDF7343E7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F24CE7-A9BE-69CD-9539-B789B070D2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900AA3-AC8B-14FE-D6E5-2D36D38DF02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8B41771-306F-6835-7C3C-1F5555584201}"/>
              </a:ext>
            </a:extLst>
          </p:cNvPr>
          <p:cNvSpPr>
            <a:spLocks noGrp="1"/>
          </p:cNvSpPr>
          <p:nvPr>
            <p:ph type="sldNum" sz="quarter" idx="5"/>
          </p:nvPr>
        </p:nvSpPr>
        <p:spPr/>
        <p:txBody>
          <a:bodyPr/>
          <a:lstStyle/>
          <a:p>
            <a:fld id="{864CC2F7-CEBA-4292-8D5B-B5693DC7851A}" type="slidenum">
              <a:rPr lang="en-GB" smtClean="0"/>
              <a:t>33</a:t>
            </a:fld>
            <a:endParaRPr lang="en-GB"/>
          </a:p>
        </p:txBody>
      </p:sp>
    </p:spTree>
    <p:extLst>
      <p:ext uri="{BB962C8B-B14F-4D97-AF65-F5344CB8AC3E}">
        <p14:creationId xmlns:p14="http://schemas.microsoft.com/office/powerpoint/2010/main" val="4712542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FB32D-91EB-E337-D28B-9D85E614B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829E0-60D2-1B0C-4608-BA3CAE7F9A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999041-E182-1053-C4F3-1F79E6F973F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4D51942-2348-0058-9678-1F1C06F06A6D}"/>
              </a:ext>
            </a:extLst>
          </p:cNvPr>
          <p:cNvSpPr>
            <a:spLocks noGrp="1"/>
          </p:cNvSpPr>
          <p:nvPr>
            <p:ph type="sldNum" sz="quarter" idx="5"/>
          </p:nvPr>
        </p:nvSpPr>
        <p:spPr/>
        <p:txBody>
          <a:bodyPr/>
          <a:lstStyle/>
          <a:p>
            <a:fld id="{864CC2F7-CEBA-4292-8D5B-B5693DC7851A}" type="slidenum">
              <a:rPr lang="en-GB" smtClean="0"/>
              <a:t>34</a:t>
            </a:fld>
            <a:endParaRPr lang="en-GB"/>
          </a:p>
        </p:txBody>
      </p:sp>
    </p:spTree>
    <p:extLst>
      <p:ext uri="{BB962C8B-B14F-4D97-AF65-F5344CB8AC3E}">
        <p14:creationId xmlns:p14="http://schemas.microsoft.com/office/powerpoint/2010/main" val="31663880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38</a:t>
            </a:fld>
            <a:endParaRPr lang="en-GB"/>
          </a:p>
        </p:txBody>
      </p:sp>
    </p:spTree>
    <p:extLst>
      <p:ext uri="{BB962C8B-B14F-4D97-AF65-F5344CB8AC3E}">
        <p14:creationId xmlns:p14="http://schemas.microsoft.com/office/powerpoint/2010/main" val="3746275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2E69B-C84F-36F7-4DCD-DC99E1C3BB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36251A-FA4D-4137-5394-938F1FBAB5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6BD165-521E-DF7C-9463-CA0D61548BA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4D01948-F993-2140-D464-AA9A63EC8044}"/>
              </a:ext>
            </a:extLst>
          </p:cNvPr>
          <p:cNvSpPr>
            <a:spLocks noGrp="1"/>
          </p:cNvSpPr>
          <p:nvPr>
            <p:ph type="sldNum" sz="quarter" idx="5"/>
          </p:nvPr>
        </p:nvSpPr>
        <p:spPr/>
        <p:txBody>
          <a:bodyPr/>
          <a:lstStyle/>
          <a:p>
            <a:fld id="{864CC2F7-CEBA-4292-8D5B-B5693DC7851A}" type="slidenum">
              <a:rPr lang="en-GB" smtClean="0"/>
              <a:t>41</a:t>
            </a:fld>
            <a:endParaRPr lang="en-GB"/>
          </a:p>
        </p:txBody>
      </p:sp>
    </p:spTree>
    <p:extLst>
      <p:ext uri="{BB962C8B-B14F-4D97-AF65-F5344CB8AC3E}">
        <p14:creationId xmlns:p14="http://schemas.microsoft.com/office/powerpoint/2010/main" val="14098945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93C45-596F-3A30-066E-4176DD4394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F8340E-7BCF-0374-0C59-36609D9579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8579B0-AA35-D295-3061-92B7C99B05A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1CC83A1-1A4A-DDA6-4C28-8CD2DDAEDCA9}"/>
              </a:ext>
            </a:extLst>
          </p:cNvPr>
          <p:cNvSpPr>
            <a:spLocks noGrp="1"/>
          </p:cNvSpPr>
          <p:nvPr>
            <p:ph type="sldNum" sz="quarter" idx="5"/>
          </p:nvPr>
        </p:nvSpPr>
        <p:spPr/>
        <p:txBody>
          <a:bodyPr/>
          <a:lstStyle/>
          <a:p>
            <a:fld id="{864CC2F7-CEBA-4292-8D5B-B5693DC7851A}" type="slidenum">
              <a:rPr lang="en-GB" smtClean="0"/>
              <a:t>42</a:t>
            </a:fld>
            <a:endParaRPr lang="en-GB"/>
          </a:p>
        </p:txBody>
      </p:sp>
    </p:spTree>
    <p:extLst>
      <p:ext uri="{BB962C8B-B14F-4D97-AF65-F5344CB8AC3E}">
        <p14:creationId xmlns:p14="http://schemas.microsoft.com/office/powerpoint/2010/main" val="40252608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ACEB77-4F15-4A65-8844-33C5F609D42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47763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ACEB77-4F15-4A65-8844-33C5F609D42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29123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45</a:t>
            </a:fld>
            <a:endParaRPr lang="en-GB"/>
          </a:p>
        </p:txBody>
      </p:sp>
    </p:spTree>
    <p:extLst>
      <p:ext uri="{BB962C8B-B14F-4D97-AF65-F5344CB8AC3E}">
        <p14:creationId xmlns:p14="http://schemas.microsoft.com/office/powerpoint/2010/main" val="15906619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50</a:t>
            </a:fld>
            <a:endParaRPr lang="en-GB"/>
          </a:p>
        </p:txBody>
      </p:sp>
    </p:spTree>
    <p:extLst>
      <p:ext uri="{BB962C8B-B14F-4D97-AF65-F5344CB8AC3E}">
        <p14:creationId xmlns:p14="http://schemas.microsoft.com/office/powerpoint/2010/main" val="2254362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853EC-E5FC-BF2C-9334-09CD4B242C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1FBD13-D0B5-98EF-559E-29F5114A3D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DB4528-5C49-1D42-1AB6-01EB5C3A007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1E8CC2C-CC44-B1D5-1FB6-5E54AB6C26F4}"/>
              </a:ext>
            </a:extLst>
          </p:cNvPr>
          <p:cNvSpPr>
            <a:spLocks noGrp="1"/>
          </p:cNvSpPr>
          <p:nvPr>
            <p:ph type="sldNum" sz="quarter" idx="5"/>
          </p:nvPr>
        </p:nvSpPr>
        <p:spPr/>
        <p:txBody>
          <a:bodyPr/>
          <a:lstStyle/>
          <a:p>
            <a:fld id="{864CC2F7-CEBA-4292-8D5B-B5693DC7851A}" type="slidenum">
              <a:rPr lang="en-GB" smtClean="0"/>
              <a:t>3</a:t>
            </a:fld>
            <a:endParaRPr lang="en-GB"/>
          </a:p>
        </p:txBody>
      </p:sp>
    </p:spTree>
    <p:extLst>
      <p:ext uri="{BB962C8B-B14F-4D97-AF65-F5344CB8AC3E}">
        <p14:creationId xmlns:p14="http://schemas.microsoft.com/office/powerpoint/2010/main" val="13245241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53</a:t>
            </a:fld>
            <a:endParaRPr lang="en-GB"/>
          </a:p>
        </p:txBody>
      </p:sp>
    </p:spTree>
    <p:extLst>
      <p:ext uri="{BB962C8B-B14F-4D97-AF65-F5344CB8AC3E}">
        <p14:creationId xmlns:p14="http://schemas.microsoft.com/office/powerpoint/2010/main" val="41617578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54</a:t>
            </a:fld>
            <a:endParaRPr lang="en-GB"/>
          </a:p>
        </p:txBody>
      </p:sp>
    </p:spTree>
    <p:extLst>
      <p:ext uri="{BB962C8B-B14F-4D97-AF65-F5344CB8AC3E}">
        <p14:creationId xmlns:p14="http://schemas.microsoft.com/office/powerpoint/2010/main" val="4380045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E4A4B-220E-5929-5D89-1D86DB8A3E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E9FC2D-C0A8-039A-48DE-475452E557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F55A56-12B9-9CD5-1A3B-3B0D76BFFF7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DA7C9CF-F53A-64C4-10C9-B32E19E086D2}"/>
              </a:ext>
            </a:extLst>
          </p:cNvPr>
          <p:cNvSpPr>
            <a:spLocks noGrp="1"/>
          </p:cNvSpPr>
          <p:nvPr>
            <p:ph type="sldNum" sz="quarter" idx="5"/>
          </p:nvPr>
        </p:nvSpPr>
        <p:spPr/>
        <p:txBody>
          <a:bodyPr/>
          <a:lstStyle/>
          <a:p>
            <a:fld id="{864CC2F7-CEBA-4292-8D5B-B5693DC7851A}" type="slidenum">
              <a:rPr lang="en-GB" smtClean="0"/>
              <a:t>56</a:t>
            </a:fld>
            <a:endParaRPr lang="en-GB"/>
          </a:p>
        </p:txBody>
      </p:sp>
    </p:spTree>
    <p:extLst>
      <p:ext uri="{BB962C8B-B14F-4D97-AF65-F5344CB8AC3E}">
        <p14:creationId xmlns:p14="http://schemas.microsoft.com/office/powerpoint/2010/main" val="158210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4</a:t>
            </a:fld>
            <a:endParaRPr lang="en-GB"/>
          </a:p>
        </p:txBody>
      </p:sp>
    </p:spTree>
    <p:extLst>
      <p:ext uri="{BB962C8B-B14F-4D97-AF65-F5344CB8AC3E}">
        <p14:creationId xmlns:p14="http://schemas.microsoft.com/office/powerpoint/2010/main" val="34717853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5</a:t>
            </a:fld>
            <a:endParaRPr lang="en-GB"/>
          </a:p>
        </p:txBody>
      </p:sp>
    </p:spTree>
    <p:extLst>
      <p:ext uri="{BB962C8B-B14F-4D97-AF65-F5344CB8AC3E}">
        <p14:creationId xmlns:p14="http://schemas.microsoft.com/office/powerpoint/2010/main" val="1113034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8</a:t>
            </a:fld>
            <a:endParaRPr lang="en-GB"/>
          </a:p>
        </p:txBody>
      </p:sp>
    </p:spTree>
    <p:extLst>
      <p:ext uri="{BB962C8B-B14F-4D97-AF65-F5344CB8AC3E}">
        <p14:creationId xmlns:p14="http://schemas.microsoft.com/office/powerpoint/2010/main" val="28196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D4845-D900-8AD7-7870-64C14A461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F4413A-1782-A5B5-05A3-2EEF28FDC9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972596-9039-8186-1B60-5BC7AE62D91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FC5691F-5630-E32F-037C-9AD2EC697F8A}"/>
              </a:ext>
            </a:extLst>
          </p:cNvPr>
          <p:cNvSpPr>
            <a:spLocks noGrp="1"/>
          </p:cNvSpPr>
          <p:nvPr>
            <p:ph type="sldNum" sz="quarter" idx="5"/>
          </p:nvPr>
        </p:nvSpPr>
        <p:spPr/>
        <p:txBody>
          <a:bodyPr/>
          <a:lstStyle/>
          <a:p>
            <a:fld id="{864CC2F7-CEBA-4292-8D5B-B5693DC7851A}" type="slidenum">
              <a:rPr lang="en-GB" smtClean="0"/>
              <a:t>9</a:t>
            </a:fld>
            <a:endParaRPr lang="en-GB"/>
          </a:p>
        </p:txBody>
      </p:sp>
    </p:spTree>
    <p:extLst>
      <p:ext uri="{BB962C8B-B14F-4D97-AF65-F5344CB8AC3E}">
        <p14:creationId xmlns:p14="http://schemas.microsoft.com/office/powerpoint/2010/main" val="579568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10</a:t>
            </a:fld>
            <a:endParaRPr lang="en-GB"/>
          </a:p>
        </p:txBody>
      </p:sp>
    </p:spTree>
    <p:extLst>
      <p:ext uri="{BB962C8B-B14F-4D97-AF65-F5344CB8AC3E}">
        <p14:creationId xmlns:p14="http://schemas.microsoft.com/office/powerpoint/2010/main" val="954180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a:t>
            </a:r>
            <a:endParaRPr lang="en-GB" dirty="0"/>
          </a:p>
        </p:txBody>
      </p:sp>
      <p:sp>
        <p:nvSpPr>
          <p:cNvPr id="4" name="Slide Number Placeholder 3"/>
          <p:cNvSpPr>
            <a:spLocks noGrp="1"/>
          </p:cNvSpPr>
          <p:nvPr>
            <p:ph type="sldNum" sz="quarter" idx="5"/>
          </p:nvPr>
        </p:nvSpPr>
        <p:spPr/>
        <p:txBody>
          <a:bodyPr/>
          <a:lstStyle/>
          <a:p>
            <a:fld id="{864CC2F7-CEBA-4292-8D5B-B5693DC7851A}" type="slidenum">
              <a:rPr lang="en-GB" smtClean="0"/>
              <a:t>14</a:t>
            </a:fld>
            <a:endParaRPr lang="en-GB"/>
          </a:p>
        </p:txBody>
      </p:sp>
    </p:spTree>
    <p:extLst>
      <p:ext uri="{BB962C8B-B14F-4D97-AF65-F5344CB8AC3E}">
        <p14:creationId xmlns:p14="http://schemas.microsoft.com/office/powerpoint/2010/main" val="7824351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White and Colou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C8C1A-1BF5-4B59-AC3C-73632A8AD884}"/>
              </a:ext>
            </a:extLst>
          </p:cNvPr>
          <p:cNvSpPr>
            <a:spLocks noGrp="1"/>
          </p:cNvSpPr>
          <p:nvPr>
            <p:ph type="ctrTitle" hasCustomPrompt="1"/>
          </p:nvPr>
        </p:nvSpPr>
        <p:spPr>
          <a:xfrm>
            <a:off x="278100" y="1598400"/>
            <a:ext cx="3944700" cy="1101600"/>
          </a:xfrm>
        </p:spPr>
        <p:txBody>
          <a:bodyPr anchor="b"/>
          <a:lstStyle>
            <a:lvl1pPr algn="l">
              <a:defRPr sz="2700" baseline="0"/>
            </a:lvl1pPr>
          </a:lstStyle>
          <a:p>
            <a:r>
              <a:rPr lang="en-GB" dirty="0"/>
              <a:t>PRESENTATION TITLE GOES HERE</a:t>
            </a:r>
          </a:p>
        </p:txBody>
      </p:sp>
      <p:sp>
        <p:nvSpPr>
          <p:cNvPr id="3" name="Subtitle 2">
            <a:extLst>
              <a:ext uri="{FF2B5EF4-FFF2-40B4-BE49-F238E27FC236}">
                <a16:creationId xmlns:a16="http://schemas.microsoft.com/office/drawing/2014/main" id="{E519FAE3-5BF7-4965-9A39-4DF10150BF31}"/>
              </a:ext>
            </a:extLst>
          </p:cNvPr>
          <p:cNvSpPr>
            <a:spLocks noGrp="1"/>
          </p:cNvSpPr>
          <p:nvPr>
            <p:ph type="subTitle" idx="1"/>
          </p:nvPr>
        </p:nvSpPr>
        <p:spPr>
          <a:xfrm>
            <a:off x="278100" y="2701528"/>
            <a:ext cx="3944700" cy="1314000"/>
          </a:xfrm>
        </p:spPr>
        <p:txBody>
          <a:bodyPr>
            <a:normAutofit/>
          </a:bodyPr>
          <a:lstStyle>
            <a:lvl1pPr marL="0" indent="0" algn="l">
              <a:buNone/>
              <a:defRPr sz="150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a:t>Click to edit Master subtitle style</a:t>
            </a:r>
            <a:endParaRPr lang="en-GB" dirty="0"/>
          </a:p>
        </p:txBody>
      </p:sp>
      <p:sp>
        <p:nvSpPr>
          <p:cNvPr id="4" name="Date Placeholder 3">
            <a:extLst>
              <a:ext uri="{FF2B5EF4-FFF2-40B4-BE49-F238E27FC236}">
                <a16:creationId xmlns:a16="http://schemas.microsoft.com/office/drawing/2014/main" id="{F2C72EC3-CD0E-4DAF-AFA9-AA5AC3F2F43E}"/>
              </a:ext>
            </a:extLst>
          </p:cNvPr>
          <p:cNvSpPr>
            <a:spLocks noGrp="1"/>
          </p:cNvSpPr>
          <p:nvPr>
            <p:ph type="dt" sz="half" idx="10"/>
          </p:nvPr>
        </p:nvSpPr>
        <p:spPr/>
        <p:txBody>
          <a:bodyPr/>
          <a:lstStyle/>
          <a:p>
            <a:fld id="{D1666282-696E-4BC8-B8B0-F336AA0FA017}" type="datetime1">
              <a:rPr lang="en-GB" smtClean="0"/>
              <a:t>24/08/2026</a:t>
            </a:fld>
            <a:endParaRPr lang="en-GB"/>
          </a:p>
        </p:txBody>
      </p:sp>
      <p:sp>
        <p:nvSpPr>
          <p:cNvPr id="5" name="Footer Placeholder 4">
            <a:extLst>
              <a:ext uri="{FF2B5EF4-FFF2-40B4-BE49-F238E27FC236}">
                <a16:creationId xmlns:a16="http://schemas.microsoft.com/office/drawing/2014/main" id="{F28B6EE9-35CE-4EDE-8C2A-8C22D6E56472}"/>
              </a:ext>
            </a:extLst>
          </p:cNvPr>
          <p:cNvSpPr>
            <a:spLocks noGrp="1"/>
          </p:cNvSpPr>
          <p:nvPr>
            <p:ph type="ftr" sz="quarter" idx="11"/>
          </p:nvPr>
        </p:nvSpPr>
        <p:spPr/>
        <p:txBody>
          <a:bodyPr/>
          <a:lstStyle>
            <a:lvl1pPr>
              <a:defRPr>
                <a:solidFill>
                  <a:schemeClr val="tx1"/>
                </a:solidFill>
              </a:defRPr>
            </a:lvl1pPr>
          </a:lstStyle>
          <a:p>
            <a:endParaRPr lang="en-GB" dirty="0"/>
          </a:p>
        </p:txBody>
      </p:sp>
      <p:sp>
        <p:nvSpPr>
          <p:cNvPr id="6" name="Slide Number Placeholder 5">
            <a:extLst>
              <a:ext uri="{FF2B5EF4-FFF2-40B4-BE49-F238E27FC236}">
                <a16:creationId xmlns:a16="http://schemas.microsoft.com/office/drawing/2014/main" id="{6B43E84B-B0A3-4B16-A256-83DF69693842}"/>
              </a:ext>
            </a:extLst>
          </p:cNvPr>
          <p:cNvSpPr>
            <a:spLocks noGrp="1"/>
          </p:cNvSpPr>
          <p:nvPr>
            <p:ph type="sldNum" sz="quarter" idx="12"/>
          </p:nvPr>
        </p:nvSpPr>
        <p:spPr/>
        <p:txBody>
          <a:bodyPr/>
          <a:lstStyle/>
          <a:p>
            <a:fld id="{67DE1CF8-1877-4310-8670-A269E8016CAC}" type="slidenum">
              <a:rPr lang="en-GB" smtClean="0"/>
              <a:t>‹#›</a:t>
            </a:fld>
            <a:endParaRPr lang="en-GB"/>
          </a:p>
        </p:txBody>
      </p:sp>
    </p:spTree>
    <p:extLst>
      <p:ext uri="{BB962C8B-B14F-4D97-AF65-F5344CB8AC3E}">
        <p14:creationId xmlns:p14="http://schemas.microsoft.com/office/powerpoint/2010/main" val="2572744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C913EE-2727-4AD5-A4F4-2BB171BD1452}"/>
              </a:ext>
            </a:extLst>
          </p:cNvPr>
          <p:cNvSpPr/>
          <p:nvPr userDrawn="1"/>
        </p:nvSpPr>
        <p:spPr>
          <a:xfrm>
            <a:off x="0" y="0"/>
            <a:ext cx="6858000" cy="42243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6" name="Picture Placeholder 4">
            <a:extLst>
              <a:ext uri="{FF2B5EF4-FFF2-40B4-BE49-F238E27FC236}">
                <a16:creationId xmlns:a16="http://schemas.microsoft.com/office/drawing/2014/main" id="{98CD2CEE-C7C6-454F-BABA-D3C681293B7D}"/>
              </a:ext>
            </a:extLst>
          </p:cNvPr>
          <p:cNvSpPr>
            <a:spLocks noGrp="1"/>
          </p:cNvSpPr>
          <p:nvPr>
            <p:ph type="pic" sz="quarter" idx="13"/>
          </p:nvPr>
        </p:nvSpPr>
        <p:spPr>
          <a:xfrm>
            <a:off x="278100" y="335674"/>
            <a:ext cx="6301800" cy="3553088"/>
          </a:xfrm>
          <a:prstGeom prst="rect">
            <a:avLst/>
          </a:prstGeom>
        </p:spPr>
        <p:txBody>
          <a:bodyPr/>
          <a:lstStyle>
            <a:lvl1pPr>
              <a:defRPr/>
            </a:lvl1pPr>
          </a:lstStyle>
          <a:p>
            <a:r>
              <a:rPr lang="en-GB"/>
              <a:t>Click icon to add picture</a:t>
            </a:r>
            <a:endParaRPr lang="en-US" dirty="0"/>
          </a:p>
        </p:txBody>
      </p:sp>
      <p:sp>
        <p:nvSpPr>
          <p:cNvPr id="3" name="Date Placeholder 2">
            <a:extLst>
              <a:ext uri="{FF2B5EF4-FFF2-40B4-BE49-F238E27FC236}">
                <a16:creationId xmlns:a16="http://schemas.microsoft.com/office/drawing/2014/main" id="{E10179F0-3632-4679-B6A5-46A0CB570E33}"/>
              </a:ext>
            </a:extLst>
          </p:cNvPr>
          <p:cNvSpPr>
            <a:spLocks noGrp="1"/>
          </p:cNvSpPr>
          <p:nvPr>
            <p:ph type="dt" sz="half" idx="10"/>
          </p:nvPr>
        </p:nvSpPr>
        <p:spPr/>
        <p:txBody>
          <a:bodyPr/>
          <a:lstStyle/>
          <a:p>
            <a:fld id="{3FAA1A33-3FCE-4155-9EE2-6FE5EF3C5DC7}" type="datetime1">
              <a:rPr lang="en-GB" smtClean="0"/>
              <a:t>24/08/2026</a:t>
            </a:fld>
            <a:endParaRPr lang="en-GB"/>
          </a:p>
        </p:txBody>
      </p:sp>
      <p:sp>
        <p:nvSpPr>
          <p:cNvPr id="4" name="Footer Placeholder 3">
            <a:extLst>
              <a:ext uri="{FF2B5EF4-FFF2-40B4-BE49-F238E27FC236}">
                <a16:creationId xmlns:a16="http://schemas.microsoft.com/office/drawing/2014/main" id="{DD3D66F0-0409-41B5-8F0F-17515FC29F6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A2F6746-0473-414F-B00B-B98335701938}"/>
              </a:ext>
            </a:extLst>
          </p:cNvPr>
          <p:cNvSpPr>
            <a:spLocks noGrp="1"/>
          </p:cNvSpPr>
          <p:nvPr>
            <p:ph type="sldNum" sz="quarter" idx="12"/>
          </p:nvPr>
        </p:nvSpPr>
        <p:spPr/>
        <p:txBody>
          <a:bodyPr/>
          <a:lstStyle/>
          <a:p>
            <a:fld id="{67DE1CF8-1877-4310-8670-A269E8016CAC}" type="slidenum">
              <a:rPr lang="en-GB" smtClean="0"/>
              <a:t>‹#›</a:t>
            </a:fld>
            <a:endParaRPr lang="en-GB"/>
          </a:p>
        </p:txBody>
      </p:sp>
      <p:sp>
        <p:nvSpPr>
          <p:cNvPr id="9" name="Title 1">
            <a:extLst>
              <a:ext uri="{FF2B5EF4-FFF2-40B4-BE49-F238E27FC236}">
                <a16:creationId xmlns:a16="http://schemas.microsoft.com/office/drawing/2014/main" id="{E5AB8804-944C-44FE-AC90-21977F1B78F3}"/>
              </a:ext>
            </a:extLst>
          </p:cNvPr>
          <p:cNvSpPr>
            <a:spLocks noGrp="1"/>
          </p:cNvSpPr>
          <p:nvPr>
            <p:ph type="title" hasCustomPrompt="1"/>
          </p:nvPr>
        </p:nvSpPr>
        <p:spPr>
          <a:xfrm>
            <a:off x="4221618" y="4348123"/>
            <a:ext cx="2357438" cy="690297"/>
          </a:xfrm>
        </p:spPr>
        <p:txBody>
          <a:bodyPr anchor="b"/>
          <a:lstStyle>
            <a:lvl1pPr>
              <a:defRPr sz="1800" b="0" i="0" baseline="0">
                <a:latin typeface="Arial" panose="020B0604020202020204" pitchFamily="34" charset="0"/>
              </a:defRPr>
            </a:lvl1pPr>
          </a:lstStyle>
          <a:p>
            <a:r>
              <a:rPr lang="en-US" dirty="0"/>
              <a:t>Click to add</a:t>
            </a:r>
            <a:br>
              <a:rPr lang="en-US" dirty="0"/>
            </a:br>
            <a:r>
              <a:rPr lang="en-US" dirty="0"/>
              <a:t>image caption</a:t>
            </a:r>
            <a:endParaRPr lang="en-GB" dirty="0"/>
          </a:p>
        </p:txBody>
      </p:sp>
    </p:spTree>
    <p:extLst>
      <p:ext uri="{BB962C8B-B14F-4D97-AF65-F5344CB8AC3E}">
        <p14:creationId xmlns:p14="http://schemas.microsoft.com/office/powerpoint/2010/main" val="1853993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Blee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666FB1-7EB8-48D4-BBC6-25C76E69EA69}"/>
              </a:ext>
            </a:extLst>
          </p:cNvPr>
          <p:cNvSpPr>
            <a:spLocks noGrp="1"/>
          </p:cNvSpPr>
          <p:nvPr>
            <p:ph type="dt" sz="half" idx="10"/>
          </p:nvPr>
        </p:nvSpPr>
        <p:spPr/>
        <p:txBody>
          <a:bodyPr/>
          <a:lstStyle/>
          <a:p>
            <a:fld id="{5EE9515F-EF3A-4544-A4C7-DB909F882D02}" type="datetime1">
              <a:rPr lang="en-GB" smtClean="0"/>
              <a:t>24/08/2026</a:t>
            </a:fld>
            <a:endParaRPr lang="en-GB" dirty="0"/>
          </a:p>
        </p:txBody>
      </p:sp>
      <p:sp>
        <p:nvSpPr>
          <p:cNvPr id="4" name="Footer Placeholder 3">
            <a:extLst>
              <a:ext uri="{FF2B5EF4-FFF2-40B4-BE49-F238E27FC236}">
                <a16:creationId xmlns:a16="http://schemas.microsoft.com/office/drawing/2014/main" id="{6808E062-8FFD-4BEA-9E4D-0665BABE60B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6FD1732-3E34-49BE-8B77-1A0F750E24F4}"/>
              </a:ext>
            </a:extLst>
          </p:cNvPr>
          <p:cNvSpPr>
            <a:spLocks noGrp="1"/>
          </p:cNvSpPr>
          <p:nvPr>
            <p:ph type="sldNum" sz="quarter" idx="12"/>
          </p:nvPr>
        </p:nvSpPr>
        <p:spPr/>
        <p:txBody>
          <a:bodyPr/>
          <a:lstStyle/>
          <a:p>
            <a:fld id="{67DE1CF8-1877-4310-8670-A269E8016CAC}" type="slidenum">
              <a:rPr lang="en-GB" smtClean="0"/>
              <a:pPr/>
              <a:t>‹#›</a:t>
            </a:fld>
            <a:endParaRPr lang="en-GB" dirty="0"/>
          </a:p>
        </p:txBody>
      </p:sp>
      <p:sp>
        <p:nvSpPr>
          <p:cNvPr id="6" name="Picture Placeholder 4">
            <a:extLst>
              <a:ext uri="{FF2B5EF4-FFF2-40B4-BE49-F238E27FC236}">
                <a16:creationId xmlns:a16="http://schemas.microsoft.com/office/drawing/2014/main" id="{1DD2EA03-0958-4D81-9330-2608322C4FFA}"/>
              </a:ext>
            </a:extLst>
          </p:cNvPr>
          <p:cNvSpPr>
            <a:spLocks noGrp="1"/>
          </p:cNvSpPr>
          <p:nvPr>
            <p:ph type="pic" sz="quarter" idx="13" hasCustomPrompt="1"/>
          </p:nvPr>
        </p:nvSpPr>
        <p:spPr>
          <a:xfrm>
            <a:off x="0" y="0"/>
            <a:ext cx="6858000" cy="4267200"/>
          </a:xfrm>
          <a:prstGeom prst="rect">
            <a:avLst/>
          </a:prstGeom>
        </p:spPr>
        <p:txBody>
          <a:bodyPr/>
          <a:lstStyle>
            <a:lvl1pPr>
              <a:defRPr/>
            </a:lvl1pPr>
          </a:lstStyle>
          <a:p>
            <a:r>
              <a:rPr lang="en-US" dirty="0"/>
              <a:t>Click icon to add full bleed picture</a:t>
            </a:r>
          </a:p>
        </p:txBody>
      </p:sp>
      <p:sp>
        <p:nvSpPr>
          <p:cNvPr id="8" name="Title 1">
            <a:extLst>
              <a:ext uri="{FF2B5EF4-FFF2-40B4-BE49-F238E27FC236}">
                <a16:creationId xmlns:a16="http://schemas.microsoft.com/office/drawing/2014/main" id="{B52A7153-D257-4B24-9EEA-C9A3F1D1EE96}"/>
              </a:ext>
            </a:extLst>
          </p:cNvPr>
          <p:cNvSpPr>
            <a:spLocks noGrp="1"/>
          </p:cNvSpPr>
          <p:nvPr>
            <p:ph type="title" hasCustomPrompt="1"/>
          </p:nvPr>
        </p:nvSpPr>
        <p:spPr>
          <a:xfrm>
            <a:off x="4221618" y="4348123"/>
            <a:ext cx="2357438" cy="690297"/>
          </a:xfrm>
        </p:spPr>
        <p:txBody>
          <a:bodyPr anchor="b"/>
          <a:lstStyle>
            <a:lvl1pPr>
              <a:defRPr sz="1800" b="0" i="0" baseline="0">
                <a:latin typeface="Arial" panose="020B0604020202020204" pitchFamily="34" charset="0"/>
              </a:defRPr>
            </a:lvl1pPr>
          </a:lstStyle>
          <a:p>
            <a:r>
              <a:rPr lang="en-US" dirty="0"/>
              <a:t>Click to add</a:t>
            </a:r>
            <a:br>
              <a:rPr lang="en-US" dirty="0"/>
            </a:br>
            <a:r>
              <a:rPr lang="en-US" dirty="0"/>
              <a:t>image caption</a:t>
            </a:r>
            <a:endParaRPr lang="en-GB" dirty="0"/>
          </a:p>
        </p:txBody>
      </p:sp>
    </p:spTree>
    <p:extLst>
      <p:ext uri="{BB962C8B-B14F-4D97-AF65-F5344CB8AC3E}">
        <p14:creationId xmlns:p14="http://schemas.microsoft.com/office/powerpoint/2010/main" val="57664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4244F-AB7D-4A1B-B659-7C45DEE6D9EC}"/>
              </a:ext>
            </a:extLst>
          </p:cNvPr>
          <p:cNvSpPr>
            <a:spLocks noGrp="1"/>
          </p:cNvSpPr>
          <p:nvPr>
            <p:ph type="title"/>
          </p:nvPr>
        </p:nvSpPr>
        <p:spPr/>
        <p:txBody>
          <a:bodyPr/>
          <a:lstStyle/>
          <a:p>
            <a:r>
              <a:rPr lang="en-GB" dirty="0"/>
              <a:t>Click to edit Master title style</a:t>
            </a:r>
          </a:p>
        </p:txBody>
      </p:sp>
      <p:sp>
        <p:nvSpPr>
          <p:cNvPr id="3" name="Date Placeholder 2">
            <a:extLst>
              <a:ext uri="{FF2B5EF4-FFF2-40B4-BE49-F238E27FC236}">
                <a16:creationId xmlns:a16="http://schemas.microsoft.com/office/drawing/2014/main" id="{4621212D-E935-40DA-A8C3-8B44174E606C}"/>
              </a:ext>
            </a:extLst>
          </p:cNvPr>
          <p:cNvSpPr>
            <a:spLocks noGrp="1"/>
          </p:cNvSpPr>
          <p:nvPr>
            <p:ph type="dt" sz="half" idx="10"/>
          </p:nvPr>
        </p:nvSpPr>
        <p:spPr/>
        <p:txBody>
          <a:bodyPr/>
          <a:lstStyle/>
          <a:p>
            <a:fld id="{FB922975-2842-4F46-9E3A-BD83A4AB70A7}" type="datetime1">
              <a:rPr lang="en-GB" smtClean="0"/>
              <a:t>24/08/2026</a:t>
            </a:fld>
            <a:endParaRPr lang="en-GB" dirty="0"/>
          </a:p>
        </p:txBody>
      </p:sp>
      <p:sp>
        <p:nvSpPr>
          <p:cNvPr id="4" name="Footer Placeholder 3">
            <a:extLst>
              <a:ext uri="{FF2B5EF4-FFF2-40B4-BE49-F238E27FC236}">
                <a16:creationId xmlns:a16="http://schemas.microsoft.com/office/drawing/2014/main" id="{32684AF7-63FF-4F17-8CEC-05F9D0F11F10}"/>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2C3E4AC-67E3-4249-9DF5-A4C70E5F12DF}"/>
              </a:ext>
            </a:extLst>
          </p:cNvPr>
          <p:cNvSpPr>
            <a:spLocks noGrp="1"/>
          </p:cNvSpPr>
          <p:nvPr>
            <p:ph type="sldNum" sz="quarter" idx="12"/>
          </p:nvPr>
        </p:nvSpPr>
        <p:spPr/>
        <p:txBody>
          <a:bodyPr/>
          <a:lstStyle/>
          <a:p>
            <a:fld id="{67DE1CF8-1877-4310-8670-A269E8016CAC}" type="slidenum">
              <a:rPr lang="en-GB" smtClean="0"/>
              <a:pPr/>
              <a:t>‹#›</a:t>
            </a:fld>
            <a:endParaRPr lang="en-GB" dirty="0"/>
          </a:p>
        </p:txBody>
      </p:sp>
    </p:spTree>
    <p:extLst>
      <p:ext uri="{BB962C8B-B14F-4D97-AF65-F5344CB8AC3E}">
        <p14:creationId xmlns:p14="http://schemas.microsoft.com/office/powerpoint/2010/main" val="2752392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5926B6-9036-4126-AE1F-8A37EA538A2C}"/>
              </a:ext>
            </a:extLst>
          </p:cNvPr>
          <p:cNvSpPr>
            <a:spLocks noGrp="1"/>
          </p:cNvSpPr>
          <p:nvPr>
            <p:ph type="dt" sz="half" idx="10"/>
          </p:nvPr>
        </p:nvSpPr>
        <p:spPr/>
        <p:txBody>
          <a:bodyPr/>
          <a:lstStyle/>
          <a:p>
            <a:fld id="{160FE109-D549-48E1-9AC0-88A28FCC05A2}" type="datetime1">
              <a:rPr lang="en-GB" smtClean="0"/>
              <a:t>24/08/2026</a:t>
            </a:fld>
            <a:endParaRPr lang="en-GB"/>
          </a:p>
        </p:txBody>
      </p:sp>
      <p:sp>
        <p:nvSpPr>
          <p:cNvPr id="3" name="Footer Placeholder 2">
            <a:extLst>
              <a:ext uri="{FF2B5EF4-FFF2-40B4-BE49-F238E27FC236}">
                <a16:creationId xmlns:a16="http://schemas.microsoft.com/office/drawing/2014/main" id="{889A293D-86F4-467C-A6B2-024611FA1E2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8759A11-3108-4192-81AD-C415E05429B6}"/>
              </a:ext>
            </a:extLst>
          </p:cNvPr>
          <p:cNvSpPr>
            <a:spLocks noGrp="1"/>
          </p:cNvSpPr>
          <p:nvPr>
            <p:ph type="sldNum" sz="quarter" idx="12"/>
          </p:nvPr>
        </p:nvSpPr>
        <p:spPr/>
        <p:txBody>
          <a:bodyPr/>
          <a:lstStyle/>
          <a:p>
            <a:fld id="{67DE1CF8-1877-4310-8670-A269E8016CAC}" type="slidenum">
              <a:rPr lang="en-GB" smtClean="0"/>
              <a:t>‹#›</a:t>
            </a:fld>
            <a:endParaRPr lang="en-GB"/>
          </a:p>
        </p:txBody>
      </p:sp>
    </p:spTree>
    <p:extLst>
      <p:ext uri="{BB962C8B-B14F-4D97-AF65-F5344CB8AC3E}">
        <p14:creationId xmlns:p14="http://schemas.microsoft.com/office/powerpoint/2010/main" val="557658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 White and Colou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C8C1A-1BF5-4B59-AC3C-73632A8AD884}"/>
              </a:ext>
            </a:extLst>
          </p:cNvPr>
          <p:cNvSpPr>
            <a:spLocks noGrp="1"/>
          </p:cNvSpPr>
          <p:nvPr>
            <p:ph type="ctrTitle"/>
          </p:nvPr>
        </p:nvSpPr>
        <p:spPr>
          <a:xfrm>
            <a:off x="278100" y="1598400"/>
            <a:ext cx="3944700" cy="1101600"/>
          </a:xfrm>
        </p:spPr>
        <p:txBody>
          <a:bodyPr anchor="b"/>
          <a:lstStyle>
            <a:lvl1pPr algn="l">
              <a:defRPr sz="27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E519FAE3-5BF7-4965-9A39-4DF10150BF31}"/>
              </a:ext>
            </a:extLst>
          </p:cNvPr>
          <p:cNvSpPr>
            <a:spLocks noGrp="1"/>
          </p:cNvSpPr>
          <p:nvPr>
            <p:ph type="subTitle" idx="1"/>
          </p:nvPr>
        </p:nvSpPr>
        <p:spPr>
          <a:xfrm>
            <a:off x="278100" y="2701528"/>
            <a:ext cx="3944700" cy="1314000"/>
          </a:xfrm>
        </p:spPr>
        <p:txBody>
          <a:bodyPr>
            <a:normAutofit/>
          </a:bodyPr>
          <a:lstStyle>
            <a:lvl1pPr marL="0" indent="0" algn="l">
              <a:buNone/>
              <a:defRPr sz="150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F2C72EC3-CD0E-4DAF-AFA9-AA5AC3F2F43E}"/>
              </a:ext>
            </a:extLst>
          </p:cNvPr>
          <p:cNvSpPr>
            <a:spLocks noGrp="1"/>
          </p:cNvSpPr>
          <p:nvPr>
            <p:ph type="dt" sz="half" idx="10"/>
          </p:nvPr>
        </p:nvSpPr>
        <p:spPr/>
        <p:txBody>
          <a:bodyPr/>
          <a:lstStyle/>
          <a:p>
            <a:fld id="{D1666282-696E-4BC8-B8B0-F336AA0FA017}" type="datetime1">
              <a:rPr lang="en-GB" smtClean="0"/>
              <a:t>24/08/2026</a:t>
            </a:fld>
            <a:endParaRPr lang="en-GB"/>
          </a:p>
        </p:txBody>
      </p:sp>
      <p:sp>
        <p:nvSpPr>
          <p:cNvPr id="5" name="Footer Placeholder 4">
            <a:extLst>
              <a:ext uri="{FF2B5EF4-FFF2-40B4-BE49-F238E27FC236}">
                <a16:creationId xmlns:a16="http://schemas.microsoft.com/office/drawing/2014/main" id="{F28B6EE9-35CE-4EDE-8C2A-8C22D6E56472}"/>
              </a:ext>
            </a:extLst>
          </p:cNvPr>
          <p:cNvSpPr>
            <a:spLocks noGrp="1"/>
          </p:cNvSpPr>
          <p:nvPr>
            <p:ph type="ftr" sz="quarter" idx="11"/>
          </p:nvPr>
        </p:nvSpPr>
        <p:spPr/>
        <p:txBody>
          <a:bodyPr/>
          <a:lstStyle>
            <a:lvl1pPr>
              <a:defRPr>
                <a:solidFill>
                  <a:schemeClr val="tx1"/>
                </a:solidFill>
              </a:defRPr>
            </a:lvl1pPr>
          </a:lstStyle>
          <a:p>
            <a:endParaRPr lang="en-GB" dirty="0"/>
          </a:p>
        </p:txBody>
      </p:sp>
      <p:sp>
        <p:nvSpPr>
          <p:cNvPr id="6" name="Slide Number Placeholder 5">
            <a:extLst>
              <a:ext uri="{FF2B5EF4-FFF2-40B4-BE49-F238E27FC236}">
                <a16:creationId xmlns:a16="http://schemas.microsoft.com/office/drawing/2014/main" id="{6B43E84B-B0A3-4B16-A256-83DF69693842}"/>
              </a:ext>
            </a:extLst>
          </p:cNvPr>
          <p:cNvSpPr>
            <a:spLocks noGrp="1"/>
          </p:cNvSpPr>
          <p:nvPr>
            <p:ph type="sldNum" sz="quarter" idx="12"/>
          </p:nvPr>
        </p:nvSpPr>
        <p:spPr/>
        <p:txBody>
          <a:bodyPr/>
          <a:lstStyle/>
          <a:p>
            <a:fld id="{67DE1CF8-1877-4310-8670-A269E8016CAC}" type="slidenum">
              <a:rPr lang="en-GB" smtClean="0"/>
              <a:t>‹#›</a:t>
            </a:fld>
            <a:endParaRPr lang="en-GB"/>
          </a:p>
        </p:txBody>
      </p:sp>
      <p:sp>
        <p:nvSpPr>
          <p:cNvPr id="9" name="Text Placeholder 8">
            <a:extLst>
              <a:ext uri="{FF2B5EF4-FFF2-40B4-BE49-F238E27FC236}">
                <a16:creationId xmlns:a16="http://schemas.microsoft.com/office/drawing/2014/main" id="{A1277E6E-6749-489A-9A65-DFF1D7BE377F}"/>
              </a:ext>
            </a:extLst>
          </p:cNvPr>
          <p:cNvSpPr>
            <a:spLocks noGrp="1"/>
          </p:cNvSpPr>
          <p:nvPr>
            <p:ph type="body" sz="quarter" idx="13" hasCustomPrompt="1"/>
          </p:nvPr>
        </p:nvSpPr>
        <p:spPr>
          <a:xfrm>
            <a:off x="288900" y="4579200"/>
            <a:ext cx="2613600" cy="453600"/>
          </a:xfrm>
        </p:spPr>
        <p:txBody>
          <a:bodyPr>
            <a:noAutofit/>
          </a:bodyPr>
          <a:lstStyle>
            <a:lvl1pPr marL="0" indent="0">
              <a:lnSpc>
                <a:spcPct val="100000"/>
              </a:lnSpc>
              <a:buNone/>
              <a:defRPr sz="1400" b="0" i="0" baseline="0">
                <a:solidFill>
                  <a:srgbClr val="C00000"/>
                </a:solidFill>
                <a:latin typeface="Arial" panose="020B0604020202020204" pitchFamily="34" charset="0"/>
              </a:defRPr>
            </a:lvl1pPr>
          </a:lstStyle>
          <a:p>
            <a:pPr lvl="0"/>
            <a:r>
              <a:rPr lang="en-US" dirty="0"/>
              <a:t>bristol.ac.uk/&lt;add </a:t>
            </a:r>
            <a:r>
              <a:rPr lang="en-US" dirty="0" err="1"/>
              <a:t>url</a:t>
            </a:r>
            <a:r>
              <a:rPr lang="en-US" dirty="0"/>
              <a:t>&gt;</a:t>
            </a:r>
            <a:endParaRPr lang="en-GB" dirty="0"/>
          </a:p>
        </p:txBody>
      </p:sp>
    </p:spTree>
    <p:extLst>
      <p:ext uri="{BB962C8B-B14F-4D97-AF65-F5344CB8AC3E}">
        <p14:creationId xmlns:p14="http://schemas.microsoft.com/office/powerpoint/2010/main" val="90494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B2333-4531-4F49-98C7-71CE6B119B78}"/>
              </a:ext>
            </a:extLst>
          </p:cNvPr>
          <p:cNvSpPr>
            <a:spLocks noGrp="1"/>
          </p:cNvSpPr>
          <p:nvPr>
            <p:ph type="title"/>
          </p:nvPr>
        </p:nvSpPr>
        <p:spPr>
          <a:xfrm>
            <a:off x="278100" y="273844"/>
            <a:ext cx="6301800" cy="994172"/>
          </a:xfrm>
        </p:spPr>
        <p:txBody>
          <a:bodyPr/>
          <a:lstStyle>
            <a:lvl1pPr>
              <a:defRPr cap="none" baseline="0"/>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DB0BEE29-071E-4ED4-B0D5-046429DF4F91}"/>
              </a:ext>
            </a:extLst>
          </p:cNvPr>
          <p:cNvSpPr>
            <a:spLocks noGrp="1"/>
          </p:cNvSpPr>
          <p:nvPr>
            <p:ph idx="1"/>
          </p:nvPr>
        </p:nvSpPr>
        <p:spPr>
          <a:xfrm>
            <a:off x="278100" y="1369219"/>
            <a:ext cx="6301800" cy="28884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DB9016-1CC6-48C9-96F5-24F342CEC524}"/>
              </a:ext>
            </a:extLst>
          </p:cNvPr>
          <p:cNvSpPr>
            <a:spLocks noGrp="1"/>
          </p:cNvSpPr>
          <p:nvPr>
            <p:ph type="dt" sz="half" idx="10"/>
          </p:nvPr>
        </p:nvSpPr>
        <p:spPr/>
        <p:txBody>
          <a:bodyPr/>
          <a:lstStyle/>
          <a:p>
            <a:fld id="{D6B97AD8-1FCE-4D4C-86B9-3F1377F62059}" type="datetime1">
              <a:rPr lang="en-GB" smtClean="0"/>
              <a:t>24/08/2026</a:t>
            </a:fld>
            <a:endParaRPr lang="en-GB"/>
          </a:p>
        </p:txBody>
      </p:sp>
      <p:sp>
        <p:nvSpPr>
          <p:cNvPr id="5" name="Footer Placeholder 4">
            <a:extLst>
              <a:ext uri="{FF2B5EF4-FFF2-40B4-BE49-F238E27FC236}">
                <a16:creationId xmlns:a16="http://schemas.microsoft.com/office/drawing/2014/main" id="{1EB222F4-7BC9-4ABB-8BD9-5765E7594B73}"/>
              </a:ext>
            </a:extLst>
          </p:cNvPr>
          <p:cNvSpPr>
            <a:spLocks noGrp="1"/>
          </p:cNvSpPr>
          <p:nvPr>
            <p:ph type="ftr" sz="quarter" idx="11"/>
          </p:nvPr>
        </p:nvSpPr>
        <p:spPr>
          <a:xfrm>
            <a:off x="5036850" y="4361092"/>
            <a:ext cx="1543050" cy="273844"/>
          </a:xfrm>
        </p:spPr>
        <p:txBody>
          <a:bodyPr/>
          <a:lstStyle/>
          <a:p>
            <a:endParaRPr lang="en-GB"/>
          </a:p>
        </p:txBody>
      </p:sp>
      <p:sp>
        <p:nvSpPr>
          <p:cNvPr id="6" name="Slide Number Placeholder 5">
            <a:extLst>
              <a:ext uri="{FF2B5EF4-FFF2-40B4-BE49-F238E27FC236}">
                <a16:creationId xmlns:a16="http://schemas.microsoft.com/office/drawing/2014/main" id="{B05B4C82-F699-4384-99AC-56B3E6E80C4A}"/>
              </a:ext>
            </a:extLst>
          </p:cNvPr>
          <p:cNvSpPr>
            <a:spLocks noGrp="1"/>
          </p:cNvSpPr>
          <p:nvPr>
            <p:ph type="sldNum" sz="quarter" idx="12"/>
          </p:nvPr>
        </p:nvSpPr>
        <p:spPr/>
        <p:txBody>
          <a:bodyPr/>
          <a:lstStyle/>
          <a:p>
            <a:fld id="{67DE1CF8-1877-4310-8670-A269E8016CAC}" type="slidenum">
              <a:rPr lang="en-GB" smtClean="0"/>
              <a:t>‹#›</a:t>
            </a:fld>
            <a:endParaRPr lang="en-GB"/>
          </a:p>
        </p:txBody>
      </p:sp>
      <p:sp>
        <p:nvSpPr>
          <p:cNvPr id="9" name="Text Placeholder 8">
            <a:extLst>
              <a:ext uri="{FF2B5EF4-FFF2-40B4-BE49-F238E27FC236}">
                <a16:creationId xmlns:a16="http://schemas.microsoft.com/office/drawing/2014/main" id="{512DEA15-72F5-2F41-9ADA-D54775445231}"/>
              </a:ext>
            </a:extLst>
          </p:cNvPr>
          <p:cNvSpPr>
            <a:spLocks noGrp="1"/>
          </p:cNvSpPr>
          <p:nvPr>
            <p:ph type="body" sz="quarter" idx="13" hasCustomPrompt="1"/>
          </p:nvPr>
        </p:nvSpPr>
        <p:spPr>
          <a:xfrm>
            <a:off x="288900" y="4579200"/>
            <a:ext cx="2613600" cy="453600"/>
          </a:xfrm>
        </p:spPr>
        <p:txBody>
          <a:bodyPr>
            <a:noAutofit/>
          </a:bodyPr>
          <a:lstStyle>
            <a:lvl1pPr marL="0" indent="0">
              <a:lnSpc>
                <a:spcPct val="100000"/>
              </a:lnSpc>
              <a:buNone/>
              <a:defRPr sz="1400" b="0" i="0" baseline="0">
                <a:solidFill>
                  <a:srgbClr val="C00000"/>
                </a:solidFill>
                <a:latin typeface="Arial" panose="020B0604020202020204" pitchFamily="34" charset="0"/>
              </a:defRPr>
            </a:lvl1pPr>
          </a:lstStyle>
          <a:p>
            <a:pPr lvl="0"/>
            <a:r>
              <a:rPr lang="en-US" dirty="0"/>
              <a:t>bristol.ac.uk/&lt;add </a:t>
            </a:r>
            <a:r>
              <a:rPr lang="en-US" dirty="0" err="1"/>
              <a:t>url</a:t>
            </a:r>
            <a:r>
              <a:rPr lang="en-US" dirty="0"/>
              <a:t>&gt;</a:t>
            </a:r>
            <a:endParaRPr lang="en-GB" dirty="0"/>
          </a:p>
        </p:txBody>
      </p:sp>
    </p:spTree>
    <p:extLst>
      <p:ext uri="{BB962C8B-B14F-4D97-AF65-F5344CB8AC3E}">
        <p14:creationId xmlns:p14="http://schemas.microsoft.com/office/powerpoint/2010/main" val="54925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 White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EC0E44-31DD-4789-86DE-B6E31155F116}"/>
              </a:ext>
            </a:extLst>
          </p:cNvPr>
          <p:cNvSpPr/>
          <p:nvPr userDrawn="1"/>
        </p:nvSpPr>
        <p:spPr>
          <a:xfrm>
            <a:off x="3354859" y="-3175"/>
            <a:ext cx="3503141" cy="5146675"/>
          </a:xfrm>
          <a:custGeom>
            <a:avLst/>
            <a:gdLst>
              <a:gd name="connsiteX0" fmla="*/ 0 w 3435350"/>
              <a:gd name="connsiteY0" fmla="*/ 0 h 5143500"/>
              <a:gd name="connsiteX1" fmla="*/ 3435350 w 3435350"/>
              <a:gd name="connsiteY1" fmla="*/ 0 h 5143500"/>
              <a:gd name="connsiteX2" fmla="*/ 3435350 w 3435350"/>
              <a:gd name="connsiteY2" fmla="*/ 5143500 h 5143500"/>
              <a:gd name="connsiteX3" fmla="*/ 0 w 3435350"/>
              <a:gd name="connsiteY3" fmla="*/ 5143500 h 5143500"/>
              <a:gd name="connsiteX4" fmla="*/ 0 w 3435350"/>
              <a:gd name="connsiteY4" fmla="*/ 0 h 5143500"/>
              <a:gd name="connsiteX0" fmla="*/ 1476375 w 3435350"/>
              <a:gd name="connsiteY0" fmla="*/ 0 h 5248275"/>
              <a:gd name="connsiteX1" fmla="*/ 3435350 w 3435350"/>
              <a:gd name="connsiteY1" fmla="*/ 104775 h 5248275"/>
              <a:gd name="connsiteX2" fmla="*/ 3435350 w 3435350"/>
              <a:gd name="connsiteY2" fmla="*/ 5248275 h 5248275"/>
              <a:gd name="connsiteX3" fmla="*/ 0 w 3435350"/>
              <a:gd name="connsiteY3" fmla="*/ 5248275 h 5248275"/>
              <a:gd name="connsiteX4" fmla="*/ 1476375 w 3435350"/>
              <a:gd name="connsiteY4" fmla="*/ 0 h 5248275"/>
              <a:gd name="connsiteX0" fmla="*/ 1190625 w 3435350"/>
              <a:gd name="connsiteY0" fmla="*/ 0 h 5162550"/>
              <a:gd name="connsiteX1" fmla="*/ 3435350 w 3435350"/>
              <a:gd name="connsiteY1" fmla="*/ 19050 h 5162550"/>
              <a:gd name="connsiteX2" fmla="*/ 3435350 w 3435350"/>
              <a:gd name="connsiteY2" fmla="*/ 5162550 h 5162550"/>
              <a:gd name="connsiteX3" fmla="*/ 0 w 3435350"/>
              <a:gd name="connsiteY3" fmla="*/ 5162550 h 5162550"/>
              <a:gd name="connsiteX4" fmla="*/ 1190625 w 3435350"/>
              <a:gd name="connsiteY4" fmla="*/ 0 h 5162550"/>
              <a:gd name="connsiteX0" fmla="*/ 1193800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193800 w 3435350"/>
              <a:gd name="connsiteY4" fmla="*/ 0 h 5146675"/>
              <a:gd name="connsiteX0" fmla="*/ 1219200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219200 w 3435350"/>
              <a:gd name="connsiteY4" fmla="*/ 0 h 5146675"/>
              <a:gd name="connsiteX0" fmla="*/ 1190625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190625 w 3435350"/>
              <a:gd name="connsiteY4" fmla="*/ 0 h 5146675"/>
              <a:gd name="connsiteX0" fmla="*/ 1190625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190625 w 3435350"/>
              <a:gd name="connsiteY4" fmla="*/ 0 h 514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5350" h="5146675">
                <a:moveTo>
                  <a:pt x="1190625" y="0"/>
                </a:moveTo>
                <a:lnTo>
                  <a:pt x="3435350" y="3175"/>
                </a:lnTo>
                <a:lnTo>
                  <a:pt x="3435350" y="5146675"/>
                </a:lnTo>
                <a:lnTo>
                  <a:pt x="0" y="5146675"/>
                </a:lnTo>
                <a:lnTo>
                  <a:pt x="1190625" y="0"/>
                </a:lnTo>
                <a:close/>
              </a:path>
            </a:pathLst>
          </a:custGeom>
          <a:blipFill>
            <a:blip r:embed="rId3" cstate="hq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 name="Title 1">
            <a:extLst>
              <a:ext uri="{FF2B5EF4-FFF2-40B4-BE49-F238E27FC236}">
                <a16:creationId xmlns:a16="http://schemas.microsoft.com/office/drawing/2014/main" id="{E93C8C1A-1BF5-4B59-AC3C-73632A8AD884}"/>
              </a:ext>
            </a:extLst>
          </p:cNvPr>
          <p:cNvSpPr>
            <a:spLocks noGrp="1"/>
          </p:cNvSpPr>
          <p:nvPr>
            <p:ph type="ctrTitle"/>
          </p:nvPr>
        </p:nvSpPr>
        <p:spPr>
          <a:xfrm>
            <a:off x="278100" y="1598400"/>
            <a:ext cx="3944700" cy="1101600"/>
          </a:xfrm>
        </p:spPr>
        <p:txBody>
          <a:bodyPr anchor="b"/>
          <a:lstStyle>
            <a:lvl1pPr algn="l">
              <a:defRPr sz="27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E519FAE3-5BF7-4965-9A39-4DF10150BF31}"/>
              </a:ext>
            </a:extLst>
          </p:cNvPr>
          <p:cNvSpPr>
            <a:spLocks noGrp="1"/>
          </p:cNvSpPr>
          <p:nvPr>
            <p:ph type="subTitle" idx="1"/>
          </p:nvPr>
        </p:nvSpPr>
        <p:spPr>
          <a:xfrm>
            <a:off x="278100" y="2701528"/>
            <a:ext cx="3944700" cy="1314000"/>
          </a:xfrm>
        </p:spPr>
        <p:txBody>
          <a:bodyPr>
            <a:normAutofit/>
          </a:bodyPr>
          <a:lstStyle>
            <a:lvl1pPr marL="0" indent="0" algn="l">
              <a:buNone/>
              <a:defRPr sz="150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F2C72EC3-CD0E-4DAF-AFA9-AA5AC3F2F43E}"/>
              </a:ext>
            </a:extLst>
          </p:cNvPr>
          <p:cNvSpPr>
            <a:spLocks noGrp="1"/>
          </p:cNvSpPr>
          <p:nvPr>
            <p:ph type="dt" sz="half" idx="10"/>
          </p:nvPr>
        </p:nvSpPr>
        <p:spPr/>
        <p:txBody>
          <a:bodyPr/>
          <a:lstStyle/>
          <a:p>
            <a:fld id="{D99D62B8-D7ED-4B07-9A04-1E3FEAB2A48C}" type="datetime1">
              <a:rPr lang="en-GB" smtClean="0"/>
              <a:t>24/08/2026</a:t>
            </a:fld>
            <a:endParaRPr lang="en-GB"/>
          </a:p>
        </p:txBody>
      </p:sp>
      <p:sp>
        <p:nvSpPr>
          <p:cNvPr id="5" name="Footer Placeholder 4">
            <a:extLst>
              <a:ext uri="{FF2B5EF4-FFF2-40B4-BE49-F238E27FC236}">
                <a16:creationId xmlns:a16="http://schemas.microsoft.com/office/drawing/2014/main" id="{F28B6EE9-35CE-4EDE-8C2A-8C22D6E564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43E84B-B0A3-4B16-A256-83DF69693842}"/>
              </a:ext>
            </a:extLst>
          </p:cNvPr>
          <p:cNvSpPr>
            <a:spLocks noGrp="1"/>
          </p:cNvSpPr>
          <p:nvPr>
            <p:ph type="sldNum" sz="quarter" idx="12"/>
          </p:nvPr>
        </p:nvSpPr>
        <p:spPr/>
        <p:txBody>
          <a:bodyPr/>
          <a:lstStyle/>
          <a:p>
            <a:fld id="{67DE1CF8-1877-4310-8670-A269E8016CAC}" type="slidenum">
              <a:rPr lang="en-GB" smtClean="0"/>
              <a:t>‹#›</a:t>
            </a:fld>
            <a:endParaRPr lang="en-GB"/>
          </a:p>
        </p:txBody>
      </p:sp>
      <p:sp>
        <p:nvSpPr>
          <p:cNvPr id="9" name="Text Placeholder 8">
            <a:extLst>
              <a:ext uri="{FF2B5EF4-FFF2-40B4-BE49-F238E27FC236}">
                <a16:creationId xmlns:a16="http://schemas.microsoft.com/office/drawing/2014/main" id="{1E125458-BD11-8C48-9624-64B50F13976D}"/>
              </a:ext>
            </a:extLst>
          </p:cNvPr>
          <p:cNvSpPr>
            <a:spLocks noGrp="1"/>
          </p:cNvSpPr>
          <p:nvPr>
            <p:ph type="body" sz="quarter" idx="13" hasCustomPrompt="1"/>
          </p:nvPr>
        </p:nvSpPr>
        <p:spPr>
          <a:xfrm>
            <a:off x="288900" y="4579200"/>
            <a:ext cx="2613600" cy="453600"/>
          </a:xfrm>
        </p:spPr>
        <p:txBody>
          <a:bodyPr>
            <a:noAutofit/>
          </a:bodyPr>
          <a:lstStyle>
            <a:lvl1pPr marL="0" indent="0">
              <a:lnSpc>
                <a:spcPct val="100000"/>
              </a:lnSpc>
              <a:buNone/>
              <a:defRPr sz="1400" b="0" i="0" baseline="0">
                <a:solidFill>
                  <a:srgbClr val="C00000"/>
                </a:solidFill>
                <a:latin typeface="Arial" panose="020B0604020202020204" pitchFamily="34" charset="0"/>
              </a:defRPr>
            </a:lvl1pPr>
          </a:lstStyle>
          <a:p>
            <a:pPr lvl="0"/>
            <a:r>
              <a:rPr lang="en-US" dirty="0"/>
              <a:t>bristol.ac.uk/&lt;add </a:t>
            </a:r>
            <a:r>
              <a:rPr lang="en-US" dirty="0" err="1"/>
              <a:t>url</a:t>
            </a:r>
            <a:r>
              <a:rPr lang="en-US" dirty="0"/>
              <a:t>&gt;</a:t>
            </a:r>
            <a:endParaRPr lang="en-GB" dirty="0"/>
          </a:p>
        </p:txBody>
      </p:sp>
    </p:spTree>
    <p:extLst>
      <p:ext uri="{BB962C8B-B14F-4D97-AF65-F5344CB8AC3E}">
        <p14:creationId xmlns:p14="http://schemas.microsoft.com/office/powerpoint/2010/main" val="669901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 White (Insert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C8C1A-1BF5-4B59-AC3C-73632A8AD884}"/>
              </a:ext>
            </a:extLst>
          </p:cNvPr>
          <p:cNvSpPr>
            <a:spLocks noGrp="1"/>
          </p:cNvSpPr>
          <p:nvPr>
            <p:ph type="ctrTitle"/>
          </p:nvPr>
        </p:nvSpPr>
        <p:spPr>
          <a:xfrm>
            <a:off x="278100" y="1598400"/>
            <a:ext cx="3944700" cy="1101600"/>
          </a:xfrm>
        </p:spPr>
        <p:txBody>
          <a:bodyPr anchor="b"/>
          <a:lstStyle>
            <a:lvl1pPr algn="l">
              <a:defRPr sz="27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E519FAE3-5BF7-4965-9A39-4DF10150BF31}"/>
              </a:ext>
            </a:extLst>
          </p:cNvPr>
          <p:cNvSpPr>
            <a:spLocks noGrp="1"/>
          </p:cNvSpPr>
          <p:nvPr>
            <p:ph type="subTitle" idx="1"/>
          </p:nvPr>
        </p:nvSpPr>
        <p:spPr>
          <a:xfrm>
            <a:off x="278100" y="2701528"/>
            <a:ext cx="3944700" cy="1314000"/>
          </a:xfrm>
        </p:spPr>
        <p:txBody>
          <a:bodyPr>
            <a:normAutofit/>
          </a:bodyPr>
          <a:lstStyle>
            <a:lvl1pPr marL="0" indent="0" algn="l">
              <a:buNone/>
              <a:defRPr sz="150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F2C72EC3-CD0E-4DAF-AFA9-AA5AC3F2F43E}"/>
              </a:ext>
            </a:extLst>
          </p:cNvPr>
          <p:cNvSpPr>
            <a:spLocks noGrp="1"/>
          </p:cNvSpPr>
          <p:nvPr>
            <p:ph type="dt" sz="half" idx="10"/>
          </p:nvPr>
        </p:nvSpPr>
        <p:spPr/>
        <p:txBody>
          <a:bodyPr/>
          <a:lstStyle/>
          <a:p>
            <a:fld id="{D1666282-696E-4BC8-B8B0-F336AA0FA017}" type="datetime1">
              <a:rPr lang="en-GB" smtClean="0"/>
              <a:t>24/08/2026</a:t>
            </a:fld>
            <a:endParaRPr lang="en-GB"/>
          </a:p>
        </p:txBody>
      </p:sp>
      <p:sp>
        <p:nvSpPr>
          <p:cNvPr id="5" name="Footer Placeholder 4">
            <a:extLst>
              <a:ext uri="{FF2B5EF4-FFF2-40B4-BE49-F238E27FC236}">
                <a16:creationId xmlns:a16="http://schemas.microsoft.com/office/drawing/2014/main" id="{F28B6EE9-35CE-4EDE-8C2A-8C22D6E564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43E84B-B0A3-4B16-A256-83DF69693842}"/>
              </a:ext>
            </a:extLst>
          </p:cNvPr>
          <p:cNvSpPr>
            <a:spLocks noGrp="1"/>
          </p:cNvSpPr>
          <p:nvPr>
            <p:ph type="sldNum" sz="quarter" idx="12"/>
          </p:nvPr>
        </p:nvSpPr>
        <p:spPr/>
        <p:txBody>
          <a:bodyPr/>
          <a:lstStyle/>
          <a:p>
            <a:fld id="{67DE1CF8-1877-4310-8670-A269E8016CAC}" type="slidenum">
              <a:rPr lang="en-GB" smtClean="0"/>
              <a:t>‹#›</a:t>
            </a:fld>
            <a:endParaRPr lang="en-GB"/>
          </a:p>
        </p:txBody>
      </p:sp>
      <p:sp>
        <p:nvSpPr>
          <p:cNvPr id="11" name="Picture Placeholder 8">
            <a:extLst>
              <a:ext uri="{FF2B5EF4-FFF2-40B4-BE49-F238E27FC236}">
                <a16:creationId xmlns:a16="http://schemas.microsoft.com/office/drawing/2014/main" id="{07491796-214B-45DE-99F8-B1AF36C957CE}"/>
              </a:ext>
            </a:extLst>
          </p:cNvPr>
          <p:cNvSpPr>
            <a:spLocks noGrp="1"/>
          </p:cNvSpPr>
          <p:nvPr>
            <p:ph type="pic" sz="quarter" idx="13"/>
          </p:nvPr>
        </p:nvSpPr>
        <p:spPr>
          <a:xfrm>
            <a:off x="3373395" y="0"/>
            <a:ext cx="3484605" cy="5143858"/>
          </a:xfrm>
          <a:custGeom>
            <a:avLst/>
            <a:gdLst>
              <a:gd name="connsiteX0" fmla="*/ 0 w 3900487"/>
              <a:gd name="connsiteY0" fmla="*/ 5143500 h 5143500"/>
              <a:gd name="connsiteX1" fmla="*/ 975122 w 3900487"/>
              <a:gd name="connsiteY1" fmla="*/ 0 h 5143500"/>
              <a:gd name="connsiteX2" fmla="*/ 3900487 w 3900487"/>
              <a:gd name="connsiteY2" fmla="*/ 0 h 5143500"/>
              <a:gd name="connsiteX3" fmla="*/ 2925365 w 3900487"/>
              <a:gd name="connsiteY3" fmla="*/ 5143500 h 5143500"/>
              <a:gd name="connsiteX4" fmla="*/ 0 w 3900487"/>
              <a:gd name="connsiteY4" fmla="*/ 5143500 h 5143500"/>
              <a:gd name="connsiteX0" fmla="*/ 0 w 3900487"/>
              <a:gd name="connsiteY0" fmla="*/ 5143500 h 5149287"/>
              <a:gd name="connsiteX1" fmla="*/ 975122 w 3900487"/>
              <a:gd name="connsiteY1" fmla="*/ 0 h 5149287"/>
              <a:gd name="connsiteX2" fmla="*/ 3900487 w 3900487"/>
              <a:gd name="connsiteY2" fmla="*/ 0 h 5149287"/>
              <a:gd name="connsiteX3" fmla="*/ 3897639 w 3900487"/>
              <a:gd name="connsiteY3" fmla="*/ 5149287 h 5149287"/>
              <a:gd name="connsiteX4" fmla="*/ 0 w 3900487"/>
              <a:gd name="connsiteY4" fmla="*/ 5143500 h 5149287"/>
              <a:gd name="connsiteX0" fmla="*/ 0 w 3900487"/>
              <a:gd name="connsiteY0" fmla="*/ 5143500 h 5149287"/>
              <a:gd name="connsiteX1" fmla="*/ 1652241 w 3900487"/>
              <a:gd name="connsiteY1" fmla="*/ 11575 h 5149287"/>
              <a:gd name="connsiteX2" fmla="*/ 3900487 w 3900487"/>
              <a:gd name="connsiteY2" fmla="*/ 0 h 5149287"/>
              <a:gd name="connsiteX3" fmla="*/ 3897639 w 3900487"/>
              <a:gd name="connsiteY3" fmla="*/ 5149287 h 5149287"/>
              <a:gd name="connsiteX4" fmla="*/ 0 w 3900487"/>
              <a:gd name="connsiteY4" fmla="*/ 5143500 h 5149287"/>
              <a:gd name="connsiteX0" fmla="*/ 0 w 3425925"/>
              <a:gd name="connsiteY0" fmla="*/ 5143500 h 5149287"/>
              <a:gd name="connsiteX1" fmla="*/ 1177679 w 3425925"/>
              <a:gd name="connsiteY1" fmla="*/ 11575 h 5149287"/>
              <a:gd name="connsiteX2" fmla="*/ 3425925 w 3425925"/>
              <a:gd name="connsiteY2" fmla="*/ 0 h 5149287"/>
              <a:gd name="connsiteX3" fmla="*/ 3423077 w 3425925"/>
              <a:gd name="connsiteY3" fmla="*/ 5149287 h 5149287"/>
              <a:gd name="connsiteX4" fmla="*/ 0 w 3425925"/>
              <a:gd name="connsiteY4" fmla="*/ 5143500 h 5149287"/>
              <a:gd name="connsiteX0" fmla="*/ 0 w 3425925"/>
              <a:gd name="connsiteY0" fmla="*/ 5143500 h 5149287"/>
              <a:gd name="connsiteX1" fmla="*/ 1183466 w 3425925"/>
              <a:gd name="connsiteY1" fmla="*/ 1 h 5149287"/>
              <a:gd name="connsiteX2" fmla="*/ 3425925 w 3425925"/>
              <a:gd name="connsiteY2" fmla="*/ 0 h 5149287"/>
              <a:gd name="connsiteX3" fmla="*/ 3423077 w 3425925"/>
              <a:gd name="connsiteY3" fmla="*/ 5149287 h 5149287"/>
              <a:gd name="connsiteX4" fmla="*/ 0 w 3425925"/>
              <a:gd name="connsiteY4" fmla="*/ 5143500 h 5149287"/>
              <a:gd name="connsiteX0" fmla="*/ 0 w 3460649"/>
              <a:gd name="connsiteY0" fmla="*/ 5143500 h 5149287"/>
              <a:gd name="connsiteX1" fmla="*/ 1183466 w 3460649"/>
              <a:gd name="connsiteY1" fmla="*/ 1 h 5149287"/>
              <a:gd name="connsiteX2" fmla="*/ 3460649 w 3460649"/>
              <a:gd name="connsiteY2" fmla="*/ 0 h 5149287"/>
              <a:gd name="connsiteX3" fmla="*/ 3423077 w 3460649"/>
              <a:gd name="connsiteY3" fmla="*/ 5149287 h 5149287"/>
              <a:gd name="connsiteX4" fmla="*/ 0 w 3460649"/>
              <a:gd name="connsiteY4" fmla="*/ 5143500 h 5149287"/>
              <a:gd name="connsiteX0" fmla="*/ 0 w 3469436"/>
              <a:gd name="connsiteY0" fmla="*/ 5143500 h 5155075"/>
              <a:gd name="connsiteX1" fmla="*/ 1183466 w 3469436"/>
              <a:gd name="connsiteY1" fmla="*/ 1 h 5155075"/>
              <a:gd name="connsiteX2" fmla="*/ 3460649 w 3469436"/>
              <a:gd name="connsiteY2" fmla="*/ 0 h 5155075"/>
              <a:gd name="connsiteX3" fmla="*/ 3469376 w 3469436"/>
              <a:gd name="connsiteY3" fmla="*/ 5155075 h 5155075"/>
              <a:gd name="connsiteX4" fmla="*/ 0 w 3469436"/>
              <a:gd name="connsiteY4" fmla="*/ 5143500 h 5155075"/>
              <a:gd name="connsiteX0" fmla="*/ 0 w 3469436"/>
              <a:gd name="connsiteY0" fmla="*/ 5155434 h 5155434"/>
              <a:gd name="connsiteX1" fmla="*/ 1183466 w 3469436"/>
              <a:gd name="connsiteY1" fmla="*/ 1 h 5155434"/>
              <a:gd name="connsiteX2" fmla="*/ 3460649 w 3469436"/>
              <a:gd name="connsiteY2" fmla="*/ 0 h 5155434"/>
              <a:gd name="connsiteX3" fmla="*/ 3469376 w 3469436"/>
              <a:gd name="connsiteY3" fmla="*/ 5155075 h 5155434"/>
              <a:gd name="connsiteX4" fmla="*/ 0 w 3469436"/>
              <a:gd name="connsiteY4" fmla="*/ 5155434 h 5155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9436" h="5155434">
                <a:moveTo>
                  <a:pt x="0" y="5155434"/>
                </a:moveTo>
                <a:lnTo>
                  <a:pt x="1183466" y="1"/>
                </a:lnTo>
                <a:lnTo>
                  <a:pt x="3460649" y="0"/>
                </a:lnTo>
                <a:cubicBezTo>
                  <a:pt x="3459700" y="1716429"/>
                  <a:pt x="3470325" y="3438646"/>
                  <a:pt x="3469376" y="5155075"/>
                </a:cubicBezTo>
                <a:lnTo>
                  <a:pt x="0" y="5155434"/>
                </a:lnTo>
                <a:close/>
              </a:path>
            </a:pathLst>
          </a:custGeom>
          <a:noFill/>
        </p:spPr>
        <p:txBody>
          <a:bodyPr/>
          <a:lstStyle/>
          <a:p>
            <a:r>
              <a:rPr lang="en-US" dirty="0"/>
              <a:t>Click icon to add picture</a:t>
            </a:r>
          </a:p>
        </p:txBody>
      </p:sp>
      <p:sp>
        <p:nvSpPr>
          <p:cNvPr id="10" name="Text Placeholder 8">
            <a:extLst>
              <a:ext uri="{FF2B5EF4-FFF2-40B4-BE49-F238E27FC236}">
                <a16:creationId xmlns:a16="http://schemas.microsoft.com/office/drawing/2014/main" id="{95FAF894-D14A-224A-B547-7BFD0E4E15D0}"/>
              </a:ext>
            </a:extLst>
          </p:cNvPr>
          <p:cNvSpPr>
            <a:spLocks noGrp="1"/>
          </p:cNvSpPr>
          <p:nvPr>
            <p:ph type="body" sz="quarter" idx="14" hasCustomPrompt="1"/>
          </p:nvPr>
        </p:nvSpPr>
        <p:spPr>
          <a:xfrm>
            <a:off x="288900" y="4579200"/>
            <a:ext cx="2613600" cy="453600"/>
          </a:xfrm>
        </p:spPr>
        <p:txBody>
          <a:bodyPr>
            <a:noAutofit/>
          </a:bodyPr>
          <a:lstStyle>
            <a:lvl1pPr marL="0" indent="0">
              <a:lnSpc>
                <a:spcPct val="100000"/>
              </a:lnSpc>
              <a:buNone/>
              <a:defRPr sz="1400" b="0" i="0" baseline="0">
                <a:solidFill>
                  <a:srgbClr val="C00000"/>
                </a:solidFill>
                <a:latin typeface="Arial" panose="020B0604020202020204" pitchFamily="34" charset="0"/>
              </a:defRPr>
            </a:lvl1pPr>
          </a:lstStyle>
          <a:p>
            <a:pPr lvl="0"/>
            <a:r>
              <a:rPr lang="en-US" dirty="0"/>
              <a:t>bristol.ac.uk/&lt;add </a:t>
            </a:r>
            <a:r>
              <a:rPr lang="en-US" dirty="0" err="1"/>
              <a:t>url</a:t>
            </a:r>
            <a:r>
              <a:rPr lang="en-US" dirty="0"/>
              <a:t>&gt;</a:t>
            </a:r>
            <a:endParaRPr lang="en-GB" dirty="0"/>
          </a:p>
        </p:txBody>
      </p:sp>
    </p:spTree>
    <p:extLst>
      <p:ext uri="{BB962C8B-B14F-4D97-AF65-F5344CB8AC3E}">
        <p14:creationId xmlns:p14="http://schemas.microsoft.com/office/powerpoint/2010/main" val="3882890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 Colour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7">
            <a:extLst>
              <a:ext uri="{FF2B5EF4-FFF2-40B4-BE49-F238E27FC236}">
                <a16:creationId xmlns:a16="http://schemas.microsoft.com/office/drawing/2014/main" id="{A903D7F4-2AD2-4C9C-9330-C03E0E70D3F1}"/>
              </a:ext>
            </a:extLst>
          </p:cNvPr>
          <p:cNvSpPr/>
          <p:nvPr userDrawn="1"/>
        </p:nvSpPr>
        <p:spPr>
          <a:xfrm>
            <a:off x="3348681" y="-3175"/>
            <a:ext cx="3509319" cy="5146675"/>
          </a:xfrm>
          <a:custGeom>
            <a:avLst/>
            <a:gdLst>
              <a:gd name="connsiteX0" fmla="*/ 0 w 3435350"/>
              <a:gd name="connsiteY0" fmla="*/ 0 h 5143500"/>
              <a:gd name="connsiteX1" fmla="*/ 3435350 w 3435350"/>
              <a:gd name="connsiteY1" fmla="*/ 0 h 5143500"/>
              <a:gd name="connsiteX2" fmla="*/ 3435350 w 3435350"/>
              <a:gd name="connsiteY2" fmla="*/ 5143500 h 5143500"/>
              <a:gd name="connsiteX3" fmla="*/ 0 w 3435350"/>
              <a:gd name="connsiteY3" fmla="*/ 5143500 h 5143500"/>
              <a:gd name="connsiteX4" fmla="*/ 0 w 3435350"/>
              <a:gd name="connsiteY4" fmla="*/ 0 h 5143500"/>
              <a:gd name="connsiteX0" fmla="*/ 1476375 w 3435350"/>
              <a:gd name="connsiteY0" fmla="*/ 0 h 5248275"/>
              <a:gd name="connsiteX1" fmla="*/ 3435350 w 3435350"/>
              <a:gd name="connsiteY1" fmla="*/ 104775 h 5248275"/>
              <a:gd name="connsiteX2" fmla="*/ 3435350 w 3435350"/>
              <a:gd name="connsiteY2" fmla="*/ 5248275 h 5248275"/>
              <a:gd name="connsiteX3" fmla="*/ 0 w 3435350"/>
              <a:gd name="connsiteY3" fmla="*/ 5248275 h 5248275"/>
              <a:gd name="connsiteX4" fmla="*/ 1476375 w 3435350"/>
              <a:gd name="connsiteY4" fmla="*/ 0 h 5248275"/>
              <a:gd name="connsiteX0" fmla="*/ 1190625 w 3435350"/>
              <a:gd name="connsiteY0" fmla="*/ 0 h 5162550"/>
              <a:gd name="connsiteX1" fmla="*/ 3435350 w 3435350"/>
              <a:gd name="connsiteY1" fmla="*/ 19050 h 5162550"/>
              <a:gd name="connsiteX2" fmla="*/ 3435350 w 3435350"/>
              <a:gd name="connsiteY2" fmla="*/ 5162550 h 5162550"/>
              <a:gd name="connsiteX3" fmla="*/ 0 w 3435350"/>
              <a:gd name="connsiteY3" fmla="*/ 5162550 h 5162550"/>
              <a:gd name="connsiteX4" fmla="*/ 1190625 w 3435350"/>
              <a:gd name="connsiteY4" fmla="*/ 0 h 5162550"/>
              <a:gd name="connsiteX0" fmla="*/ 1193800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193800 w 3435350"/>
              <a:gd name="connsiteY4" fmla="*/ 0 h 5146675"/>
              <a:gd name="connsiteX0" fmla="*/ 1219200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219200 w 3435350"/>
              <a:gd name="connsiteY4" fmla="*/ 0 h 5146675"/>
              <a:gd name="connsiteX0" fmla="*/ 1190625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190625 w 3435350"/>
              <a:gd name="connsiteY4" fmla="*/ 0 h 5146675"/>
              <a:gd name="connsiteX0" fmla="*/ 1190625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190625 w 3435350"/>
              <a:gd name="connsiteY4" fmla="*/ 0 h 514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5350" h="5146675">
                <a:moveTo>
                  <a:pt x="1190625" y="0"/>
                </a:moveTo>
                <a:lnTo>
                  <a:pt x="3435350" y="3175"/>
                </a:lnTo>
                <a:lnTo>
                  <a:pt x="3435350" y="5146675"/>
                </a:lnTo>
                <a:lnTo>
                  <a:pt x="0" y="5146675"/>
                </a:lnTo>
                <a:lnTo>
                  <a:pt x="1190625" y="0"/>
                </a:lnTo>
                <a:close/>
              </a:path>
            </a:pathLst>
          </a:custGeom>
          <a:blipFill>
            <a:blip r:embed="rId3" cstate="hq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 name="Title 1">
            <a:extLst>
              <a:ext uri="{FF2B5EF4-FFF2-40B4-BE49-F238E27FC236}">
                <a16:creationId xmlns:a16="http://schemas.microsoft.com/office/drawing/2014/main" id="{E93C8C1A-1BF5-4B59-AC3C-73632A8AD884}"/>
              </a:ext>
            </a:extLst>
          </p:cNvPr>
          <p:cNvSpPr>
            <a:spLocks noGrp="1"/>
          </p:cNvSpPr>
          <p:nvPr>
            <p:ph type="ctrTitle"/>
          </p:nvPr>
        </p:nvSpPr>
        <p:spPr>
          <a:xfrm>
            <a:off x="278100" y="1598400"/>
            <a:ext cx="3944700" cy="1101600"/>
          </a:xfrm>
        </p:spPr>
        <p:txBody>
          <a:bodyPr anchor="b"/>
          <a:lstStyle>
            <a:lvl1pPr algn="l">
              <a:defRPr sz="2700" baseline="0">
                <a:solidFill>
                  <a:schemeClr val="tx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E519FAE3-5BF7-4965-9A39-4DF10150BF31}"/>
              </a:ext>
            </a:extLst>
          </p:cNvPr>
          <p:cNvSpPr>
            <a:spLocks noGrp="1"/>
          </p:cNvSpPr>
          <p:nvPr>
            <p:ph type="subTitle" idx="1"/>
          </p:nvPr>
        </p:nvSpPr>
        <p:spPr>
          <a:xfrm>
            <a:off x="278100" y="2701528"/>
            <a:ext cx="3944700" cy="1314000"/>
          </a:xfrm>
        </p:spPr>
        <p:txBody>
          <a:bodyPr>
            <a:normAutofit/>
          </a:bodyPr>
          <a:lstStyle>
            <a:lvl1pPr marL="0" indent="0" algn="l">
              <a:buNone/>
              <a:defRPr sz="1500" baseline="0">
                <a:solidFill>
                  <a:schemeClr val="tx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F2C72EC3-CD0E-4DAF-AFA9-AA5AC3F2F43E}"/>
              </a:ext>
            </a:extLst>
          </p:cNvPr>
          <p:cNvSpPr>
            <a:spLocks noGrp="1"/>
          </p:cNvSpPr>
          <p:nvPr>
            <p:ph type="dt" sz="half" idx="10"/>
          </p:nvPr>
        </p:nvSpPr>
        <p:spPr/>
        <p:txBody>
          <a:bodyPr/>
          <a:lstStyle>
            <a:lvl1pPr>
              <a:defRPr>
                <a:solidFill>
                  <a:schemeClr val="tx1"/>
                </a:solidFill>
              </a:defRPr>
            </a:lvl1pPr>
          </a:lstStyle>
          <a:p>
            <a:fld id="{3E2C485A-CFD1-4426-A587-FCC12D6AD237}" type="datetime1">
              <a:rPr lang="en-GB" smtClean="0"/>
              <a:pPr/>
              <a:t>24/08/2026</a:t>
            </a:fld>
            <a:endParaRPr lang="en-GB" dirty="0"/>
          </a:p>
        </p:txBody>
      </p:sp>
      <p:sp>
        <p:nvSpPr>
          <p:cNvPr id="5" name="Footer Placeholder 4">
            <a:extLst>
              <a:ext uri="{FF2B5EF4-FFF2-40B4-BE49-F238E27FC236}">
                <a16:creationId xmlns:a16="http://schemas.microsoft.com/office/drawing/2014/main" id="{F28B6EE9-35CE-4EDE-8C2A-8C22D6E564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43E84B-B0A3-4B16-A256-83DF69693842}"/>
              </a:ext>
            </a:extLst>
          </p:cNvPr>
          <p:cNvSpPr>
            <a:spLocks noGrp="1"/>
          </p:cNvSpPr>
          <p:nvPr>
            <p:ph type="sldNum" sz="quarter" idx="12"/>
          </p:nvPr>
        </p:nvSpPr>
        <p:spPr/>
        <p:txBody>
          <a:bodyPr/>
          <a:lstStyle>
            <a:lvl1pPr>
              <a:defRPr>
                <a:solidFill>
                  <a:schemeClr val="tx1"/>
                </a:solidFill>
              </a:defRPr>
            </a:lvl1pPr>
          </a:lstStyle>
          <a:p>
            <a:fld id="{67DE1CF8-1877-4310-8670-A269E8016CAC}" type="slidenum">
              <a:rPr lang="en-GB" smtClean="0"/>
              <a:pPr/>
              <a:t>‹#›</a:t>
            </a:fld>
            <a:endParaRPr lang="en-GB" dirty="0"/>
          </a:p>
        </p:txBody>
      </p:sp>
      <p:sp>
        <p:nvSpPr>
          <p:cNvPr id="9" name="Text Placeholder 8">
            <a:extLst>
              <a:ext uri="{FF2B5EF4-FFF2-40B4-BE49-F238E27FC236}">
                <a16:creationId xmlns:a16="http://schemas.microsoft.com/office/drawing/2014/main" id="{F009D4CB-EFF0-2649-8FB4-837FF1855110}"/>
              </a:ext>
            </a:extLst>
          </p:cNvPr>
          <p:cNvSpPr>
            <a:spLocks noGrp="1"/>
          </p:cNvSpPr>
          <p:nvPr>
            <p:ph type="body" sz="quarter" idx="13" hasCustomPrompt="1"/>
          </p:nvPr>
        </p:nvSpPr>
        <p:spPr>
          <a:xfrm>
            <a:off x="288900" y="4579200"/>
            <a:ext cx="2613600" cy="453600"/>
          </a:xfrm>
        </p:spPr>
        <p:txBody>
          <a:bodyPr>
            <a:noAutofit/>
          </a:bodyPr>
          <a:lstStyle>
            <a:lvl1pPr marL="0" indent="0">
              <a:lnSpc>
                <a:spcPct val="100000"/>
              </a:lnSpc>
              <a:buNone/>
              <a:defRPr sz="1400" b="0" i="0" baseline="0">
                <a:solidFill>
                  <a:schemeClr val="tx1"/>
                </a:solidFill>
                <a:latin typeface="Arial" panose="020B0604020202020204" pitchFamily="34" charset="0"/>
              </a:defRPr>
            </a:lvl1pPr>
          </a:lstStyle>
          <a:p>
            <a:pPr lvl="0"/>
            <a:r>
              <a:rPr lang="en-US" dirty="0"/>
              <a:t>bristol.ac.uk/&lt;add </a:t>
            </a:r>
            <a:r>
              <a:rPr lang="en-US" dirty="0" err="1"/>
              <a:t>url</a:t>
            </a:r>
            <a:r>
              <a:rPr lang="en-US" dirty="0"/>
              <a:t>&gt;</a:t>
            </a:r>
            <a:endParaRPr lang="en-GB" dirty="0"/>
          </a:p>
        </p:txBody>
      </p:sp>
    </p:spTree>
    <p:extLst>
      <p:ext uri="{BB962C8B-B14F-4D97-AF65-F5344CB8AC3E}">
        <p14:creationId xmlns:p14="http://schemas.microsoft.com/office/powerpoint/2010/main" val="8612299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 Colour (Insert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C8C1A-1BF5-4B59-AC3C-73632A8AD884}"/>
              </a:ext>
            </a:extLst>
          </p:cNvPr>
          <p:cNvSpPr>
            <a:spLocks noGrp="1"/>
          </p:cNvSpPr>
          <p:nvPr>
            <p:ph type="ctrTitle"/>
          </p:nvPr>
        </p:nvSpPr>
        <p:spPr>
          <a:xfrm>
            <a:off x="278100" y="1598400"/>
            <a:ext cx="3944700" cy="1101600"/>
          </a:xfrm>
        </p:spPr>
        <p:txBody>
          <a:bodyPr anchor="b"/>
          <a:lstStyle>
            <a:lvl1pPr algn="l">
              <a:defRPr sz="2700" baseline="0">
                <a:solidFill>
                  <a:schemeClr val="tx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E519FAE3-5BF7-4965-9A39-4DF10150BF31}"/>
              </a:ext>
            </a:extLst>
          </p:cNvPr>
          <p:cNvSpPr>
            <a:spLocks noGrp="1"/>
          </p:cNvSpPr>
          <p:nvPr>
            <p:ph type="subTitle" idx="1"/>
          </p:nvPr>
        </p:nvSpPr>
        <p:spPr>
          <a:xfrm>
            <a:off x="278100" y="2701528"/>
            <a:ext cx="3944700" cy="1314000"/>
          </a:xfrm>
        </p:spPr>
        <p:txBody>
          <a:bodyPr>
            <a:normAutofit/>
          </a:bodyPr>
          <a:lstStyle>
            <a:lvl1pPr marL="0" indent="0" algn="l">
              <a:buNone/>
              <a:defRPr sz="1500" baseline="0">
                <a:solidFill>
                  <a:schemeClr val="tx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F2C72EC3-CD0E-4DAF-AFA9-AA5AC3F2F43E}"/>
              </a:ext>
            </a:extLst>
          </p:cNvPr>
          <p:cNvSpPr>
            <a:spLocks noGrp="1"/>
          </p:cNvSpPr>
          <p:nvPr>
            <p:ph type="dt" sz="half" idx="10"/>
          </p:nvPr>
        </p:nvSpPr>
        <p:spPr/>
        <p:txBody>
          <a:bodyPr/>
          <a:lstStyle>
            <a:lvl1pPr>
              <a:defRPr>
                <a:solidFill>
                  <a:schemeClr val="tx1"/>
                </a:solidFill>
              </a:defRPr>
            </a:lvl1pPr>
          </a:lstStyle>
          <a:p>
            <a:fld id="{D904E3C7-3434-41F6-8009-C52959A159FA}" type="datetime1">
              <a:rPr lang="en-GB" smtClean="0"/>
              <a:pPr/>
              <a:t>24/08/2026</a:t>
            </a:fld>
            <a:endParaRPr lang="en-GB" dirty="0"/>
          </a:p>
        </p:txBody>
      </p:sp>
      <p:sp>
        <p:nvSpPr>
          <p:cNvPr id="5" name="Footer Placeholder 4">
            <a:extLst>
              <a:ext uri="{FF2B5EF4-FFF2-40B4-BE49-F238E27FC236}">
                <a16:creationId xmlns:a16="http://schemas.microsoft.com/office/drawing/2014/main" id="{F28B6EE9-35CE-4EDE-8C2A-8C22D6E564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43E84B-B0A3-4B16-A256-83DF69693842}"/>
              </a:ext>
            </a:extLst>
          </p:cNvPr>
          <p:cNvSpPr>
            <a:spLocks noGrp="1"/>
          </p:cNvSpPr>
          <p:nvPr>
            <p:ph type="sldNum" sz="quarter" idx="12"/>
          </p:nvPr>
        </p:nvSpPr>
        <p:spPr/>
        <p:txBody>
          <a:bodyPr/>
          <a:lstStyle>
            <a:lvl1pPr>
              <a:defRPr>
                <a:solidFill>
                  <a:schemeClr val="tx1"/>
                </a:solidFill>
              </a:defRPr>
            </a:lvl1pPr>
          </a:lstStyle>
          <a:p>
            <a:fld id="{67DE1CF8-1877-4310-8670-A269E8016CAC}" type="slidenum">
              <a:rPr lang="en-GB" smtClean="0"/>
              <a:pPr/>
              <a:t>‹#›</a:t>
            </a:fld>
            <a:endParaRPr lang="en-GB" dirty="0"/>
          </a:p>
        </p:txBody>
      </p:sp>
      <p:sp>
        <p:nvSpPr>
          <p:cNvPr id="7" name="Picture Placeholder 8">
            <a:extLst>
              <a:ext uri="{FF2B5EF4-FFF2-40B4-BE49-F238E27FC236}">
                <a16:creationId xmlns:a16="http://schemas.microsoft.com/office/drawing/2014/main" id="{558EBCF5-E0AC-439B-A35D-E3E76706493D}"/>
              </a:ext>
            </a:extLst>
          </p:cNvPr>
          <p:cNvSpPr>
            <a:spLocks noGrp="1"/>
          </p:cNvSpPr>
          <p:nvPr>
            <p:ph type="pic" sz="quarter" idx="13"/>
          </p:nvPr>
        </p:nvSpPr>
        <p:spPr>
          <a:xfrm>
            <a:off x="3385751" y="0"/>
            <a:ext cx="3472250" cy="5143858"/>
          </a:xfrm>
          <a:custGeom>
            <a:avLst/>
            <a:gdLst>
              <a:gd name="connsiteX0" fmla="*/ 0 w 3900487"/>
              <a:gd name="connsiteY0" fmla="*/ 5143500 h 5143500"/>
              <a:gd name="connsiteX1" fmla="*/ 975122 w 3900487"/>
              <a:gd name="connsiteY1" fmla="*/ 0 h 5143500"/>
              <a:gd name="connsiteX2" fmla="*/ 3900487 w 3900487"/>
              <a:gd name="connsiteY2" fmla="*/ 0 h 5143500"/>
              <a:gd name="connsiteX3" fmla="*/ 2925365 w 3900487"/>
              <a:gd name="connsiteY3" fmla="*/ 5143500 h 5143500"/>
              <a:gd name="connsiteX4" fmla="*/ 0 w 3900487"/>
              <a:gd name="connsiteY4" fmla="*/ 5143500 h 5143500"/>
              <a:gd name="connsiteX0" fmla="*/ 0 w 3900487"/>
              <a:gd name="connsiteY0" fmla="*/ 5143500 h 5149287"/>
              <a:gd name="connsiteX1" fmla="*/ 975122 w 3900487"/>
              <a:gd name="connsiteY1" fmla="*/ 0 h 5149287"/>
              <a:gd name="connsiteX2" fmla="*/ 3900487 w 3900487"/>
              <a:gd name="connsiteY2" fmla="*/ 0 h 5149287"/>
              <a:gd name="connsiteX3" fmla="*/ 3897639 w 3900487"/>
              <a:gd name="connsiteY3" fmla="*/ 5149287 h 5149287"/>
              <a:gd name="connsiteX4" fmla="*/ 0 w 3900487"/>
              <a:gd name="connsiteY4" fmla="*/ 5143500 h 5149287"/>
              <a:gd name="connsiteX0" fmla="*/ 0 w 3900487"/>
              <a:gd name="connsiteY0" fmla="*/ 5143500 h 5149287"/>
              <a:gd name="connsiteX1" fmla="*/ 1652241 w 3900487"/>
              <a:gd name="connsiteY1" fmla="*/ 11575 h 5149287"/>
              <a:gd name="connsiteX2" fmla="*/ 3900487 w 3900487"/>
              <a:gd name="connsiteY2" fmla="*/ 0 h 5149287"/>
              <a:gd name="connsiteX3" fmla="*/ 3897639 w 3900487"/>
              <a:gd name="connsiteY3" fmla="*/ 5149287 h 5149287"/>
              <a:gd name="connsiteX4" fmla="*/ 0 w 3900487"/>
              <a:gd name="connsiteY4" fmla="*/ 5143500 h 5149287"/>
              <a:gd name="connsiteX0" fmla="*/ 0 w 3425925"/>
              <a:gd name="connsiteY0" fmla="*/ 5143500 h 5149287"/>
              <a:gd name="connsiteX1" fmla="*/ 1177679 w 3425925"/>
              <a:gd name="connsiteY1" fmla="*/ 11575 h 5149287"/>
              <a:gd name="connsiteX2" fmla="*/ 3425925 w 3425925"/>
              <a:gd name="connsiteY2" fmla="*/ 0 h 5149287"/>
              <a:gd name="connsiteX3" fmla="*/ 3423077 w 3425925"/>
              <a:gd name="connsiteY3" fmla="*/ 5149287 h 5149287"/>
              <a:gd name="connsiteX4" fmla="*/ 0 w 3425925"/>
              <a:gd name="connsiteY4" fmla="*/ 5143500 h 5149287"/>
              <a:gd name="connsiteX0" fmla="*/ 0 w 3425925"/>
              <a:gd name="connsiteY0" fmla="*/ 5143500 h 5149287"/>
              <a:gd name="connsiteX1" fmla="*/ 1183466 w 3425925"/>
              <a:gd name="connsiteY1" fmla="*/ 1 h 5149287"/>
              <a:gd name="connsiteX2" fmla="*/ 3425925 w 3425925"/>
              <a:gd name="connsiteY2" fmla="*/ 0 h 5149287"/>
              <a:gd name="connsiteX3" fmla="*/ 3423077 w 3425925"/>
              <a:gd name="connsiteY3" fmla="*/ 5149287 h 5149287"/>
              <a:gd name="connsiteX4" fmla="*/ 0 w 3425925"/>
              <a:gd name="connsiteY4" fmla="*/ 5143500 h 5149287"/>
              <a:gd name="connsiteX0" fmla="*/ 0 w 3460649"/>
              <a:gd name="connsiteY0" fmla="*/ 5143500 h 5149287"/>
              <a:gd name="connsiteX1" fmla="*/ 1183466 w 3460649"/>
              <a:gd name="connsiteY1" fmla="*/ 1 h 5149287"/>
              <a:gd name="connsiteX2" fmla="*/ 3460649 w 3460649"/>
              <a:gd name="connsiteY2" fmla="*/ 0 h 5149287"/>
              <a:gd name="connsiteX3" fmla="*/ 3423077 w 3460649"/>
              <a:gd name="connsiteY3" fmla="*/ 5149287 h 5149287"/>
              <a:gd name="connsiteX4" fmla="*/ 0 w 3460649"/>
              <a:gd name="connsiteY4" fmla="*/ 5143500 h 5149287"/>
              <a:gd name="connsiteX0" fmla="*/ 0 w 3469436"/>
              <a:gd name="connsiteY0" fmla="*/ 5143500 h 5155075"/>
              <a:gd name="connsiteX1" fmla="*/ 1183466 w 3469436"/>
              <a:gd name="connsiteY1" fmla="*/ 1 h 5155075"/>
              <a:gd name="connsiteX2" fmla="*/ 3460649 w 3469436"/>
              <a:gd name="connsiteY2" fmla="*/ 0 h 5155075"/>
              <a:gd name="connsiteX3" fmla="*/ 3469376 w 3469436"/>
              <a:gd name="connsiteY3" fmla="*/ 5155075 h 5155075"/>
              <a:gd name="connsiteX4" fmla="*/ 0 w 3469436"/>
              <a:gd name="connsiteY4" fmla="*/ 5143500 h 5155075"/>
              <a:gd name="connsiteX0" fmla="*/ 0 w 3469436"/>
              <a:gd name="connsiteY0" fmla="*/ 5155434 h 5155434"/>
              <a:gd name="connsiteX1" fmla="*/ 1183466 w 3469436"/>
              <a:gd name="connsiteY1" fmla="*/ 1 h 5155434"/>
              <a:gd name="connsiteX2" fmla="*/ 3460649 w 3469436"/>
              <a:gd name="connsiteY2" fmla="*/ 0 h 5155434"/>
              <a:gd name="connsiteX3" fmla="*/ 3469376 w 3469436"/>
              <a:gd name="connsiteY3" fmla="*/ 5155075 h 5155434"/>
              <a:gd name="connsiteX4" fmla="*/ 0 w 3469436"/>
              <a:gd name="connsiteY4" fmla="*/ 5155434 h 5155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9436" h="5155434">
                <a:moveTo>
                  <a:pt x="0" y="5155434"/>
                </a:moveTo>
                <a:lnTo>
                  <a:pt x="1183466" y="1"/>
                </a:lnTo>
                <a:lnTo>
                  <a:pt x="3460649" y="0"/>
                </a:lnTo>
                <a:cubicBezTo>
                  <a:pt x="3459700" y="1716429"/>
                  <a:pt x="3470325" y="3438646"/>
                  <a:pt x="3469376" y="5155075"/>
                </a:cubicBezTo>
                <a:lnTo>
                  <a:pt x="0" y="5155434"/>
                </a:lnTo>
                <a:close/>
              </a:path>
            </a:pathLst>
          </a:custGeom>
          <a:noFill/>
        </p:spPr>
        <p:txBody>
          <a:bodyPr/>
          <a:lstStyle/>
          <a:p>
            <a:r>
              <a:rPr lang="en-US" dirty="0"/>
              <a:t>Click icon to add picture</a:t>
            </a:r>
          </a:p>
        </p:txBody>
      </p:sp>
      <p:sp>
        <p:nvSpPr>
          <p:cNvPr id="10" name="Text Placeholder 8">
            <a:extLst>
              <a:ext uri="{FF2B5EF4-FFF2-40B4-BE49-F238E27FC236}">
                <a16:creationId xmlns:a16="http://schemas.microsoft.com/office/drawing/2014/main" id="{27942E05-0A22-B34A-97EA-6B9D6DFB8531}"/>
              </a:ext>
            </a:extLst>
          </p:cNvPr>
          <p:cNvSpPr>
            <a:spLocks noGrp="1"/>
          </p:cNvSpPr>
          <p:nvPr>
            <p:ph type="body" sz="quarter" idx="14" hasCustomPrompt="1"/>
          </p:nvPr>
        </p:nvSpPr>
        <p:spPr>
          <a:xfrm>
            <a:off x="288900" y="4579200"/>
            <a:ext cx="2613600" cy="453600"/>
          </a:xfrm>
        </p:spPr>
        <p:txBody>
          <a:bodyPr>
            <a:noAutofit/>
          </a:bodyPr>
          <a:lstStyle>
            <a:lvl1pPr marL="0" indent="0">
              <a:lnSpc>
                <a:spcPct val="100000"/>
              </a:lnSpc>
              <a:buNone/>
              <a:defRPr sz="1400" b="0" i="0" baseline="0">
                <a:solidFill>
                  <a:schemeClr val="tx1"/>
                </a:solidFill>
                <a:latin typeface="Arial" panose="020B0604020202020204" pitchFamily="34" charset="0"/>
              </a:defRPr>
            </a:lvl1pPr>
          </a:lstStyle>
          <a:p>
            <a:pPr lvl="0"/>
            <a:r>
              <a:rPr lang="en-US" dirty="0"/>
              <a:t>bristol.ac.uk/&lt;add </a:t>
            </a:r>
            <a:r>
              <a:rPr lang="en-US" dirty="0" err="1"/>
              <a:t>url</a:t>
            </a:r>
            <a:r>
              <a:rPr lang="en-US" dirty="0"/>
              <a:t>&gt;</a:t>
            </a:r>
            <a:endParaRPr lang="en-GB" dirty="0"/>
          </a:p>
        </p:txBody>
      </p:sp>
    </p:spTree>
    <p:extLst>
      <p:ext uri="{BB962C8B-B14F-4D97-AF65-F5344CB8AC3E}">
        <p14:creationId xmlns:p14="http://schemas.microsoft.com/office/powerpoint/2010/main" val="2362288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B2333-4531-4F49-98C7-71CE6B119B78}"/>
              </a:ext>
            </a:extLst>
          </p:cNvPr>
          <p:cNvSpPr>
            <a:spLocks noGrp="1"/>
          </p:cNvSpPr>
          <p:nvPr>
            <p:ph type="title"/>
          </p:nvPr>
        </p:nvSpPr>
        <p:spPr>
          <a:xfrm>
            <a:off x="278100" y="273844"/>
            <a:ext cx="6301800" cy="994172"/>
          </a:xfrm>
        </p:spPr>
        <p:txBody>
          <a:bodyPr/>
          <a:lstStyle/>
          <a:p>
            <a:r>
              <a:rPr lang="en-GB" dirty="0"/>
              <a:t>Click to edit Master title style</a:t>
            </a:r>
          </a:p>
        </p:txBody>
      </p:sp>
      <p:sp>
        <p:nvSpPr>
          <p:cNvPr id="3" name="Content Placeholder 2">
            <a:extLst>
              <a:ext uri="{FF2B5EF4-FFF2-40B4-BE49-F238E27FC236}">
                <a16:creationId xmlns:a16="http://schemas.microsoft.com/office/drawing/2014/main" id="{DB0BEE29-071E-4ED4-B0D5-046429DF4F91}"/>
              </a:ext>
            </a:extLst>
          </p:cNvPr>
          <p:cNvSpPr>
            <a:spLocks noGrp="1"/>
          </p:cNvSpPr>
          <p:nvPr>
            <p:ph idx="1"/>
          </p:nvPr>
        </p:nvSpPr>
        <p:spPr>
          <a:xfrm>
            <a:off x="278100" y="1369219"/>
            <a:ext cx="6301800" cy="28884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26DB9016-1CC6-48C9-96F5-24F342CEC524}"/>
              </a:ext>
            </a:extLst>
          </p:cNvPr>
          <p:cNvSpPr>
            <a:spLocks noGrp="1"/>
          </p:cNvSpPr>
          <p:nvPr>
            <p:ph type="dt" sz="half" idx="10"/>
          </p:nvPr>
        </p:nvSpPr>
        <p:spPr/>
        <p:txBody>
          <a:bodyPr/>
          <a:lstStyle/>
          <a:p>
            <a:fld id="{D6B97AD8-1FCE-4D4C-86B9-3F1377F62059}" type="datetime1">
              <a:rPr lang="en-GB" smtClean="0"/>
              <a:t>24/08/2026</a:t>
            </a:fld>
            <a:endParaRPr lang="en-GB"/>
          </a:p>
        </p:txBody>
      </p:sp>
      <p:sp>
        <p:nvSpPr>
          <p:cNvPr id="5" name="Footer Placeholder 4">
            <a:extLst>
              <a:ext uri="{FF2B5EF4-FFF2-40B4-BE49-F238E27FC236}">
                <a16:creationId xmlns:a16="http://schemas.microsoft.com/office/drawing/2014/main" id="{1EB222F4-7BC9-4ABB-8BD9-5765E7594B73}"/>
              </a:ext>
            </a:extLst>
          </p:cNvPr>
          <p:cNvSpPr>
            <a:spLocks noGrp="1"/>
          </p:cNvSpPr>
          <p:nvPr>
            <p:ph type="ftr" sz="quarter" idx="11"/>
          </p:nvPr>
        </p:nvSpPr>
        <p:spPr>
          <a:xfrm>
            <a:off x="5036850" y="4361092"/>
            <a:ext cx="1543050" cy="273844"/>
          </a:xfrm>
        </p:spPr>
        <p:txBody>
          <a:bodyPr/>
          <a:lstStyle/>
          <a:p>
            <a:endParaRPr lang="en-GB" dirty="0"/>
          </a:p>
        </p:txBody>
      </p:sp>
      <p:sp>
        <p:nvSpPr>
          <p:cNvPr id="6" name="Slide Number Placeholder 5">
            <a:extLst>
              <a:ext uri="{FF2B5EF4-FFF2-40B4-BE49-F238E27FC236}">
                <a16:creationId xmlns:a16="http://schemas.microsoft.com/office/drawing/2014/main" id="{B05B4C82-F699-4384-99AC-56B3E6E80C4A}"/>
              </a:ext>
            </a:extLst>
          </p:cNvPr>
          <p:cNvSpPr>
            <a:spLocks noGrp="1"/>
          </p:cNvSpPr>
          <p:nvPr>
            <p:ph type="sldNum" sz="quarter" idx="12"/>
          </p:nvPr>
        </p:nvSpPr>
        <p:spPr/>
        <p:txBody>
          <a:bodyPr/>
          <a:lstStyle/>
          <a:p>
            <a:fld id="{67DE1CF8-1877-4310-8670-A269E8016CAC}" type="slidenum">
              <a:rPr lang="en-GB" smtClean="0"/>
              <a:t>‹#›</a:t>
            </a:fld>
            <a:endParaRPr lang="en-GB"/>
          </a:p>
        </p:txBody>
      </p:sp>
    </p:spTree>
    <p:extLst>
      <p:ext uri="{BB962C8B-B14F-4D97-AF65-F5344CB8AC3E}">
        <p14:creationId xmlns:p14="http://schemas.microsoft.com/office/powerpoint/2010/main" val="8678939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Content and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B2333-4531-4F49-98C7-71CE6B119B78}"/>
              </a:ext>
            </a:extLst>
          </p:cNvPr>
          <p:cNvSpPr>
            <a:spLocks noGrp="1"/>
          </p:cNvSpPr>
          <p:nvPr>
            <p:ph type="title"/>
          </p:nvPr>
        </p:nvSpPr>
        <p:spPr>
          <a:xfrm>
            <a:off x="278100" y="680400"/>
            <a:ext cx="3944700" cy="1101600"/>
          </a:xfrm>
        </p:spPr>
        <p:txBody>
          <a:bodyPr/>
          <a:lstStyle>
            <a:lvl1pPr>
              <a:defRPr cap="none" baseline="0"/>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DB0BEE29-071E-4ED4-B0D5-046429DF4F91}"/>
              </a:ext>
            </a:extLst>
          </p:cNvPr>
          <p:cNvSpPr>
            <a:spLocks noGrp="1"/>
          </p:cNvSpPr>
          <p:nvPr>
            <p:ph idx="1"/>
          </p:nvPr>
        </p:nvSpPr>
        <p:spPr>
          <a:xfrm>
            <a:off x="278100" y="1825200"/>
            <a:ext cx="3944700" cy="250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DB9016-1CC6-48C9-96F5-24F342CEC524}"/>
              </a:ext>
            </a:extLst>
          </p:cNvPr>
          <p:cNvSpPr>
            <a:spLocks noGrp="1"/>
          </p:cNvSpPr>
          <p:nvPr>
            <p:ph type="dt" sz="half" idx="10"/>
          </p:nvPr>
        </p:nvSpPr>
        <p:spPr/>
        <p:txBody>
          <a:bodyPr/>
          <a:lstStyle/>
          <a:p>
            <a:fld id="{F0F96329-32E5-45D1-A44F-3528B41BEAB5}" type="datetime1">
              <a:rPr lang="en-GB" smtClean="0"/>
              <a:t>24/08/2026</a:t>
            </a:fld>
            <a:endParaRPr lang="en-GB"/>
          </a:p>
        </p:txBody>
      </p:sp>
      <p:sp>
        <p:nvSpPr>
          <p:cNvPr id="5" name="Footer Placeholder 4">
            <a:extLst>
              <a:ext uri="{FF2B5EF4-FFF2-40B4-BE49-F238E27FC236}">
                <a16:creationId xmlns:a16="http://schemas.microsoft.com/office/drawing/2014/main" id="{1EB222F4-7BC9-4ABB-8BD9-5765E7594B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5B4C82-F699-4384-99AC-56B3E6E80C4A}"/>
              </a:ext>
            </a:extLst>
          </p:cNvPr>
          <p:cNvSpPr>
            <a:spLocks noGrp="1"/>
          </p:cNvSpPr>
          <p:nvPr>
            <p:ph type="sldNum" sz="quarter" idx="12"/>
          </p:nvPr>
        </p:nvSpPr>
        <p:spPr/>
        <p:txBody>
          <a:bodyPr/>
          <a:lstStyle/>
          <a:p>
            <a:fld id="{67DE1CF8-1877-4310-8670-A269E8016CAC}" type="slidenum">
              <a:rPr lang="en-GB" smtClean="0"/>
              <a:t>‹#›</a:t>
            </a:fld>
            <a:endParaRPr lang="en-GB"/>
          </a:p>
        </p:txBody>
      </p:sp>
      <p:sp>
        <p:nvSpPr>
          <p:cNvPr id="7" name="Picture Placeholder 8">
            <a:extLst>
              <a:ext uri="{FF2B5EF4-FFF2-40B4-BE49-F238E27FC236}">
                <a16:creationId xmlns:a16="http://schemas.microsoft.com/office/drawing/2014/main" id="{F8083C25-9322-4123-BA6A-1F002C5AC178}"/>
              </a:ext>
            </a:extLst>
          </p:cNvPr>
          <p:cNvSpPr>
            <a:spLocks noGrp="1"/>
          </p:cNvSpPr>
          <p:nvPr>
            <p:ph type="pic" sz="quarter" idx="13"/>
          </p:nvPr>
        </p:nvSpPr>
        <p:spPr>
          <a:xfrm>
            <a:off x="4261765" y="0"/>
            <a:ext cx="2596235" cy="5143500"/>
          </a:xfrm>
          <a:custGeom>
            <a:avLst/>
            <a:gdLst>
              <a:gd name="connsiteX0" fmla="*/ 0 w 3900487"/>
              <a:gd name="connsiteY0" fmla="*/ 5143500 h 5143500"/>
              <a:gd name="connsiteX1" fmla="*/ 975122 w 3900487"/>
              <a:gd name="connsiteY1" fmla="*/ 0 h 5143500"/>
              <a:gd name="connsiteX2" fmla="*/ 3900487 w 3900487"/>
              <a:gd name="connsiteY2" fmla="*/ 0 h 5143500"/>
              <a:gd name="connsiteX3" fmla="*/ 2925365 w 3900487"/>
              <a:gd name="connsiteY3" fmla="*/ 5143500 h 5143500"/>
              <a:gd name="connsiteX4" fmla="*/ 0 w 3900487"/>
              <a:gd name="connsiteY4" fmla="*/ 5143500 h 5143500"/>
              <a:gd name="connsiteX0" fmla="*/ 0 w 3900487"/>
              <a:gd name="connsiteY0" fmla="*/ 5143500 h 5149287"/>
              <a:gd name="connsiteX1" fmla="*/ 975122 w 3900487"/>
              <a:gd name="connsiteY1" fmla="*/ 0 h 5149287"/>
              <a:gd name="connsiteX2" fmla="*/ 3900487 w 3900487"/>
              <a:gd name="connsiteY2" fmla="*/ 0 h 5149287"/>
              <a:gd name="connsiteX3" fmla="*/ 3897639 w 3900487"/>
              <a:gd name="connsiteY3" fmla="*/ 5149287 h 5149287"/>
              <a:gd name="connsiteX4" fmla="*/ 0 w 3900487"/>
              <a:gd name="connsiteY4" fmla="*/ 5143500 h 5149287"/>
              <a:gd name="connsiteX0" fmla="*/ 0 w 3900487"/>
              <a:gd name="connsiteY0" fmla="*/ 5143500 h 5149287"/>
              <a:gd name="connsiteX1" fmla="*/ 1652241 w 3900487"/>
              <a:gd name="connsiteY1" fmla="*/ 11575 h 5149287"/>
              <a:gd name="connsiteX2" fmla="*/ 3900487 w 3900487"/>
              <a:gd name="connsiteY2" fmla="*/ 0 h 5149287"/>
              <a:gd name="connsiteX3" fmla="*/ 3897639 w 3900487"/>
              <a:gd name="connsiteY3" fmla="*/ 5149287 h 5149287"/>
              <a:gd name="connsiteX4" fmla="*/ 0 w 3900487"/>
              <a:gd name="connsiteY4" fmla="*/ 5143500 h 5149287"/>
              <a:gd name="connsiteX0" fmla="*/ 0 w 3425925"/>
              <a:gd name="connsiteY0" fmla="*/ 5143500 h 5149287"/>
              <a:gd name="connsiteX1" fmla="*/ 1177679 w 3425925"/>
              <a:gd name="connsiteY1" fmla="*/ 11575 h 5149287"/>
              <a:gd name="connsiteX2" fmla="*/ 3425925 w 3425925"/>
              <a:gd name="connsiteY2" fmla="*/ 0 h 5149287"/>
              <a:gd name="connsiteX3" fmla="*/ 3423077 w 3425925"/>
              <a:gd name="connsiteY3" fmla="*/ 5149287 h 5149287"/>
              <a:gd name="connsiteX4" fmla="*/ 0 w 3425925"/>
              <a:gd name="connsiteY4" fmla="*/ 5143500 h 5149287"/>
              <a:gd name="connsiteX0" fmla="*/ 0 w 3425925"/>
              <a:gd name="connsiteY0" fmla="*/ 5143500 h 5149287"/>
              <a:gd name="connsiteX1" fmla="*/ 1183466 w 3425925"/>
              <a:gd name="connsiteY1" fmla="*/ 1 h 5149287"/>
              <a:gd name="connsiteX2" fmla="*/ 3425925 w 3425925"/>
              <a:gd name="connsiteY2" fmla="*/ 0 h 5149287"/>
              <a:gd name="connsiteX3" fmla="*/ 3423077 w 3425925"/>
              <a:gd name="connsiteY3" fmla="*/ 5149287 h 5149287"/>
              <a:gd name="connsiteX4" fmla="*/ 0 w 3425925"/>
              <a:gd name="connsiteY4" fmla="*/ 5143500 h 5149287"/>
              <a:gd name="connsiteX0" fmla="*/ 0 w 3460649"/>
              <a:gd name="connsiteY0" fmla="*/ 5143500 h 5149287"/>
              <a:gd name="connsiteX1" fmla="*/ 1183466 w 3460649"/>
              <a:gd name="connsiteY1" fmla="*/ 1 h 5149287"/>
              <a:gd name="connsiteX2" fmla="*/ 3460649 w 3460649"/>
              <a:gd name="connsiteY2" fmla="*/ 0 h 5149287"/>
              <a:gd name="connsiteX3" fmla="*/ 3423077 w 3460649"/>
              <a:gd name="connsiteY3" fmla="*/ 5149287 h 5149287"/>
              <a:gd name="connsiteX4" fmla="*/ 0 w 3460649"/>
              <a:gd name="connsiteY4" fmla="*/ 5143500 h 5149287"/>
              <a:gd name="connsiteX0" fmla="*/ 0 w 3469436"/>
              <a:gd name="connsiteY0" fmla="*/ 5143500 h 5155075"/>
              <a:gd name="connsiteX1" fmla="*/ 1183466 w 3469436"/>
              <a:gd name="connsiteY1" fmla="*/ 1 h 5155075"/>
              <a:gd name="connsiteX2" fmla="*/ 3460649 w 3469436"/>
              <a:gd name="connsiteY2" fmla="*/ 0 h 5155075"/>
              <a:gd name="connsiteX3" fmla="*/ 3469376 w 3469436"/>
              <a:gd name="connsiteY3" fmla="*/ 5155075 h 5155075"/>
              <a:gd name="connsiteX4" fmla="*/ 0 w 3469436"/>
              <a:gd name="connsiteY4" fmla="*/ 5143500 h 5155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9436" h="5155075">
                <a:moveTo>
                  <a:pt x="0" y="5143500"/>
                </a:moveTo>
                <a:lnTo>
                  <a:pt x="1183466" y="1"/>
                </a:lnTo>
                <a:lnTo>
                  <a:pt x="3460649" y="0"/>
                </a:lnTo>
                <a:cubicBezTo>
                  <a:pt x="3459700" y="1716429"/>
                  <a:pt x="3470325" y="3438646"/>
                  <a:pt x="3469376" y="5155075"/>
                </a:cubicBezTo>
                <a:lnTo>
                  <a:pt x="0" y="5143500"/>
                </a:lnTo>
                <a:close/>
              </a:path>
            </a:pathLst>
          </a:custGeom>
          <a:noFill/>
        </p:spPr>
        <p:txBody>
          <a:bodyPr/>
          <a:lstStyle/>
          <a:p>
            <a:r>
              <a:rPr lang="en-US"/>
              <a:t>Click icon to add picture</a:t>
            </a:r>
            <a:endParaRPr lang="en-US" dirty="0"/>
          </a:p>
        </p:txBody>
      </p:sp>
      <p:sp>
        <p:nvSpPr>
          <p:cNvPr id="10" name="Text Placeholder 8">
            <a:extLst>
              <a:ext uri="{FF2B5EF4-FFF2-40B4-BE49-F238E27FC236}">
                <a16:creationId xmlns:a16="http://schemas.microsoft.com/office/drawing/2014/main" id="{D6BC2036-B30E-6043-B50A-570CA1D26240}"/>
              </a:ext>
            </a:extLst>
          </p:cNvPr>
          <p:cNvSpPr>
            <a:spLocks noGrp="1"/>
          </p:cNvSpPr>
          <p:nvPr>
            <p:ph type="body" sz="quarter" idx="14" hasCustomPrompt="1"/>
          </p:nvPr>
        </p:nvSpPr>
        <p:spPr>
          <a:xfrm>
            <a:off x="288900" y="4579200"/>
            <a:ext cx="2613600" cy="453600"/>
          </a:xfrm>
        </p:spPr>
        <p:txBody>
          <a:bodyPr>
            <a:noAutofit/>
          </a:bodyPr>
          <a:lstStyle>
            <a:lvl1pPr marL="0" indent="0">
              <a:lnSpc>
                <a:spcPct val="100000"/>
              </a:lnSpc>
              <a:buNone/>
              <a:defRPr sz="1400" b="0" i="0" baseline="0">
                <a:solidFill>
                  <a:srgbClr val="C00000"/>
                </a:solidFill>
                <a:latin typeface="Arial" panose="020B0604020202020204" pitchFamily="34" charset="0"/>
              </a:defRPr>
            </a:lvl1pPr>
          </a:lstStyle>
          <a:p>
            <a:pPr lvl="0"/>
            <a:r>
              <a:rPr lang="en-US" dirty="0"/>
              <a:t>bristol.ac.uk/&lt;add </a:t>
            </a:r>
            <a:r>
              <a:rPr lang="en-US" dirty="0" err="1"/>
              <a:t>url</a:t>
            </a:r>
            <a:r>
              <a:rPr lang="en-US" dirty="0"/>
              <a:t>&gt;</a:t>
            </a:r>
            <a:endParaRPr lang="en-GB" dirty="0"/>
          </a:p>
        </p:txBody>
      </p:sp>
    </p:spTree>
    <p:extLst>
      <p:ext uri="{BB962C8B-B14F-4D97-AF65-F5344CB8AC3E}">
        <p14:creationId xmlns:p14="http://schemas.microsoft.com/office/powerpoint/2010/main" val="27269751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49E27-7CDD-4911-B193-EF1903B149DF}"/>
              </a:ext>
            </a:extLst>
          </p:cNvPr>
          <p:cNvSpPr>
            <a:spLocks noGrp="1"/>
          </p:cNvSpPr>
          <p:nvPr>
            <p:ph type="title"/>
          </p:nvPr>
        </p:nvSpPr>
        <p:spPr/>
        <p:txBody>
          <a:bodyPr/>
          <a:lstStyle>
            <a:lvl1pPr>
              <a:defRPr b="0" i="0" cap="none" baseline="0"/>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0BEA19B5-91E3-4F4C-A589-6C6C950D6A58}"/>
              </a:ext>
            </a:extLst>
          </p:cNvPr>
          <p:cNvSpPr>
            <a:spLocks noGrp="1"/>
          </p:cNvSpPr>
          <p:nvPr>
            <p:ph sz="half" idx="1"/>
          </p:nvPr>
        </p:nvSpPr>
        <p:spPr>
          <a:xfrm>
            <a:off x="278100" y="1369219"/>
            <a:ext cx="3108038" cy="28884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A3053E6F-F562-4865-866C-DA32BD24462E}"/>
              </a:ext>
            </a:extLst>
          </p:cNvPr>
          <p:cNvSpPr>
            <a:spLocks noGrp="1"/>
          </p:cNvSpPr>
          <p:nvPr>
            <p:ph sz="half" idx="2"/>
          </p:nvPr>
        </p:nvSpPr>
        <p:spPr>
          <a:xfrm>
            <a:off x="3471862" y="1369219"/>
            <a:ext cx="3108038" cy="28884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B69F488-B9A6-4E2A-A2EC-51E6AAB586AE}"/>
              </a:ext>
            </a:extLst>
          </p:cNvPr>
          <p:cNvSpPr>
            <a:spLocks noGrp="1"/>
          </p:cNvSpPr>
          <p:nvPr>
            <p:ph type="dt" sz="half" idx="10"/>
          </p:nvPr>
        </p:nvSpPr>
        <p:spPr/>
        <p:txBody>
          <a:bodyPr/>
          <a:lstStyle/>
          <a:p>
            <a:fld id="{12952901-F037-4335-90F2-449535D19421}" type="datetime1">
              <a:rPr lang="en-GB" smtClean="0"/>
              <a:t>24/08/2026</a:t>
            </a:fld>
            <a:endParaRPr lang="en-GB"/>
          </a:p>
        </p:txBody>
      </p:sp>
      <p:sp>
        <p:nvSpPr>
          <p:cNvPr id="6" name="Footer Placeholder 5">
            <a:extLst>
              <a:ext uri="{FF2B5EF4-FFF2-40B4-BE49-F238E27FC236}">
                <a16:creationId xmlns:a16="http://schemas.microsoft.com/office/drawing/2014/main" id="{14BD270F-0A31-4F75-86AC-E8F4F8DB1A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094246-1144-49DF-80C6-487F327DED06}"/>
              </a:ext>
            </a:extLst>
          </p:cNvPr>
          <p:cNvSpPr>
            <a:spLocks noGrp="1"/>
          </p:cNvSpPr>
          <p:nvPr>
            <p:ph type="sldNum" sz="quarter" idx="12"/>
          </p:nvPr>
        </p:nvSpPr>
        <p:spPr/>
        <p:txBody>
          <a:bodyPr/>
          <a:lstStyle/>
          <a:p>
            <a:fld id="{67DE1CF8-1877-4310-8670-A269E8016CAC}" type="slidenum">
              <a:rPr lang="en-GB" smtClean="0"/>
              <a:t>‹#›</a:t>
            </a:fld>
            <a:endParaRPr lang="en-GB"/>
          </a:p>
        </p:txBody>
      </p:sp>
      <p:sp>
        <p:nvSpPr>
          <p:cNvPr id="10" name="Text Placeholder 8">
            <a:extLst>
              <a:ext uri="{FF2B5EF4-FFF2-40B4-BE49-F238E27FC236}">
                <a16:creationId xmlns:a16="http://schemas.microsoft.com/office/drawing/2014/main" id="{197A8BC3-13F8-984B-8229-2A7787138B26}"/>
              </a:ext>
            </a:extLst>
          </p:cNvPr>
          <p:cNvSpPr>
            <a:spLocks noGrp="1"/>
          </p:cNvSpPr>
          <p:nvPr>
            <p:ph type="body" sz="quarter" idx="13" hasCustomPrompt="1"/>
          </p:nvPr>
        </p:nvSpPr>
        <p:spPr>
          <a:xfrm>
            <a:off x="288900" y="4579200"/>
            <a:ext cx="2613600" cy="453600"/>
          </a:xfrm>
        </p:spPr>
        <p:txBody>
          <a:bodyPr>
            <a:noAutofit/>
          </a:bodyPr>
          <a:lstStyle>
            <a:lvl1pPr marL="0" indent="0">
              <a:lnSpc>
                <a:spcPct val="100000"/>
              </a:lnSpc>
              <a:buNone/>
              <a:defRPr sz="1400" b="0" i="0" baseline="0">
                <a:solidFill>
                  <a:srgbClr val="C00000"/>
                </a:solidFill>
                <a:latin typeface="Arial" panose="020B0604020202020204" pitchFamily="34" charset="0"/>
              </a:defRPr>
            </a:lvl1pPr>
          </a:lstStyle>
          <a:p>
            <a:pPr lvl="0"/>
            <a:r>
              <a:rPr lang="en-US" dirty="0"/>
              <a:t>bristol.ac.uk/&lt;add </a:t>
            </a:r>
            <a:r>
              <a:rPr lang="en-US" dirty="0" err="1"/>
              <a:t>url</a:t>
            </a:r>
            <a:r>
              <a:rPr lang="en-US" dirty="0"/>
              <a:t>&gt;</a:t>
            </a:r>
            <a:endParaRPr lang="en-GB" dirty="0"/>
          </a:p>
        </p:txBody>
      </p:sp>
    </p:spTree>
    <p:extLst>
      <p:ext uri="{BB962C8B-B14F-4D97-AF65-F5344CB8AC3E}">
        <p14:creationId xmlns:p14="http://schemas.microsoft.com/office/powerpoint/2010/main" val="1607494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and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49E27-7CDD-4911-B193-EF1903B149DF}"/>
              </a:ext>
            </a:extLst>
          </p:cNvPr>
          <p:cNvSpPr>
            <a:spLocks noGrp="1"/>
          </p:cNvSpPr>
          <p:nvPr>
            <p:ph type="title"/>
          </p:nvPr>
        </p:nvSpPr>
        <p:spPr/>
        <p:txBody>
          <a:bodyPr/>
          <a:lstStyle>
            <a:lvl1pPr>
              <a:defRPr cap="none" baseline="0"/>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0BEA19B5-91E3-4F4C-A589-6C6C950D6A58}"/>
              </a:ext>
            </a:extLst>
          </p:cNvPr>
          <p:cNvSpPr>
            <a:spLocks noGrp="1"/>
          </p:cNvSpPr>
          <p:nvPr>
            <p:ph sz="half" idx="1"/>
          </p:nvPr>
        </p:nvSpPr>
        <p:spPr>
          <a:xfrm>
            <a:off x="278100" y="1369219"/>
            <a:ext cx="3108038" cy="28884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a:extLst>
              <a:ext uri="{FF2B5EF4-FFF2-40B4-BE49-F238E27FC236}">
                <a16:creationId xmlns:a16="http://schemas.microsoft.com/office/drawing/2014/main" id="{FB69F488-B9A6-4E2A-A2EC-51E6AAB586AE}"/>
              </a:ext>
            </a:extLst>
          </p:cNvPr>
          <p:cNvSpPr>
            <a:spLocks noGrp="1"/>
          </p:cNvSpPr>
          <p:nvPr>
            <p:ph type="dt" sz="half" idx="10"/>
          </p:nvPr>
        </p:nvSpPr>
        <p:spPr/>
        <p:txBody>
          <a:bodyPr/>
          <a:lstStyle/>
          <a:p>
            <a:fld id="{AD08A0A7-EE55-43F8-B9FF-48474BF01C62}" type="datetime1">
              <a:rPr lang="en-GB" smtClean="0"/>
              <a:t>24/08/2026</a:t>
            </a:fld>
            <a:endParaRPr lang="en-GB"/>
          </a:p>
        </p:txBody>
      </p:sp>
      <p:sp>
        <p:nvSpPr>
          <p:cNvPr id="6" name="Footer Placeholder 5">
            <a:extLst>
              <a:ext uri="{FF2B5EF4-FFF2-40B4-BE49-F238E27FC236}">
                <a16:creationId xmlns:a16="http://schemas.microsoft.com/office/drawing/2014/main" id="{14BD270F-0A31-4F75-86AC-E8F4F8DB1A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094246-1144-49DF-80C6-487F327DED06}"/>
              </a:ext>
            </a:extLst>
          </p:cNvPr>
          <p:cNvSpPr>
            <a:spLocks noGrp="1"/>
          </p:cNvSpPr>
          <p:nvPr>
            <p:ph type="sldNum" sz="quarter" idx="12"/>
          </p:nvPr>
        </p:nvSpPr>
        <p:spPr/>
        <p:txBody>
          <a:bodyPr/>
          <a:lstStyle/>
          <a:p>
            <a:fld id="{67DE1CF8-1877-4310-8670-A269E8016CAC}" type="slidenum">
              <a:rPr lang="en-GB" smtClean="0"/>
              <a:t>‹#›</a:t>
            </a:fld>
            <a:endParaRPr lang="en-GB"/>
          </a:p>
        </p:txBody>
      </p:sp>
      <p:sp>
        <p:nvSpPr>
          <p:cNvPr id="9" name="Picture Placeholder 8">
            <a:extLst>
              <a:ext uri="{FF2B5EF4-FFF2-40B4-BE49-F238E27FC236}">
                <a16:creationId xmlns:a16="http://schemas.microsoft.com/office/drawing/2014/main" id="{124EC5BB-E888-4D27-BEC1-966A6DA6EAE2}"/>
              </a:ext>
            </a:extLst>
          </p:cNvPr>
          <p:cNvSpPr>
            <a:spLocks noGrp="1"/>
          </p:cNvSpPr>
          <p:nvPr>
            <p:ph type="pic" sz="quarter" idx="13"/>
          </p:nvPr>
        </p:nvSpPr>
        <p:spPr>
          <a:xfrm>
            <a:off x="3472200" y="1369219"/>
            <a:ext cx="3107700" cy="2888456"/>
          </a:xfrm>
        </p:spPr>
        <p:txBody>
          <a:bodyPr/>
          <a:lstStyle>
            <a:lvl1pPr>
              <a:defRPr/>
            </a:lvl1pPr>
          </a:lstStyle>
          <a:p>
            <a:r>
              <a:rPr lang="en-US"/>
              <a:t>Click icon to add picture</a:t>
            </a:r>
            <a:endParaRPr lang="en-GB" dirty="0"/>
          </a:p>
        </p:txBody>
      </p:sp>
      <p:sp>
        <p:nvSpPr>
          <p:cNvPr id="11" name="Text Placeholder 8">
            <a:extLst>
              <a:ext uri="{FF2B5EF4-FFF2-40B4-BE49-F238E27FC236}">
                <a16:creationId xmlns:a16="http://schemas.microsoft.com/office/drawing/2014/main" id="{CE2377D1-53CA-2745-8716-7725DAE786F8}"/>
              </a:ext>
            </a:extLst>
          </p:cNvPr>
          <p:cNvSpPr>
            <a:spLocks noGrp="1"/>
          </p:cNvSpPr>
          <p:nvPr>
            <p:ph type="body" sz="quarter" idx="14" hasCustomPrompt="1"/>
          </p:nvPr>
        </p:nvSpPr>
        <p:spPr>
          <a:xfrm>
            <a:off x="288900" y="4579200"/>
            <a:ext cx="2613600" cy="453600"/>
          </a:xfrm>
        </p:spPr>
        <p:txBody>
          <a:bodyPr>
            <a:noAutofit/>
          </a:bodyPr>
          <a:lstStyle>
            <a:lvl1pPr marL="0" indent="0">
              <a:lnSpc>
                <a:spcPct val="100000"/>
              </a:lnSpc>
              <a:buNone/>
              <a:defRPr sz="1400" b="0" i="0" baseline="0">
                <a:solidFill>
                  <a:srgbClr val="C00000"/>
                </a:solidFill>
                <a:latin typeface="Arial" panose="020B0604020202020204" pitchFamily="34" charset="0"/>
              </a:defRPr>
            </a:lvl1pPr>
          </a:lstStyle>
          <a:p>
            <a:pPr lvl="0"/>
            <a:r>
              <a:rPr lang="en-US" dirty="0"/>
              <a:t>bristol.ac.uk/&lt;add </a:t>
            </a:r>
            <a:r>
              <a:rPr lang="en-US" dirty="0" err="1"/>
              <a:t>url</a:t>
            </a:r>
            <a:r>
              <a:rPr lang="en-US" dirty="0"/>
              <a:t>&gt;</a:t>
            </a:r>
            <a:endParaRPr lang="en-GB" dirty="0"/>
          </a:p>
        </p:txBody>
      </p:sp>
    </p:spTree>
    <p:extLst>
      <p:ext uri="{BB962C8B-B14F-4D97-AF65-F5344CB8AC3E}">
        <p14:creationId xmlns:p14="http://schemas.microsoft.com/office/powerpoint/2010/main" val="9663677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p:bg>
      <p:bgPr>
        <a:solidFill>
          <a:schemeClr val="bg1"/>
        </a:solidFill>
        <a:effectLst/>
      </p:bgPr>
    </p:bg>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98CD2CEE-C7C6-454F-BABA-D3C681293B7D}"/>
              </a:ext>
            </a:extLst>
          </p:cNvPr>
          <p:cNvSpPr>
            <a:spLocks noGrp="1"/>
          </p:cNvSpPr>
          <p:nvPr>
            <p:ph type="pic" sz="quarter" idx="13"/>
          </p:nvPr>
        </p:nvSpPr>
        <p:spPr>
          <a:xfrm>
            <a:off x="278100" y="335674"/>
            <a:ext cx="6301800" cy="3553088"/>
          </a:xfrm>
          <a:prstGeom prst="rect">
            <a:avLst/>
          </a:prstGeom>
        </p:spPr>
        <p:txBody>
          <a:bodyPr/>
          <a:lstStyle>
            <a:lvl1pPr>
              <a:defRPr/>
            </a:lvl1pPr>
          </a:lstStyle>
          <a:p>
            <a:r>
              <a:rPr lang="en-US"/>
              <a:t>Click icon to add picture</a:t>
            </a:r>
            <a:endParaRPr lang="en-US" dirty="0"/>
          </a:p>
        </p:txBody>
      </p:sp>
      <p:sp>
        <p:nvSpPr>
          <p:cNvPr id="3" name="Date Placeholder 2">
            <a:extLst>
              <a:ext uri="{FF2B5EF4-FFF2-40B4-BE49-F238E27FC236}">
                <a16:creationId xmlns:a16="http://schemas.microsoft.com/office/drawing/2014/main" id="{E10179F0-3632-4679-B6A5-46A0CB570E33}"/>
              </a:ext>
            </a:extLst>
          </p:cNvPr>
          <p:cNvSpPr>
            <a:spLocks noGrp="1"/>
          </p:cNvSpPr>
          <p:nvPr>
            <p:ph type="dt" sz="half" idx="10"/>
          </p:nvPr>
        </p:nvSpPr>
        <p:spPr/>
        <p:txBody>
          <a:bodyPr/>
          <a:lstStyle/>
          <a:p>
            <a:fld id="{3FAA1A33-3FCE-4155-9EE2-6FE5EF3C5DC7}" type="datetime1">
              <a:rPr lang="en-GB" smtClean="0"/>
              <a:t>24/08/2026</a:t>
            </a:fld>
            <a:endParaRPr lang="en-GB"/>
          </a:p>
        </p:txBody>
      </p:sp>
      <p:sp>
        <p:nvSpPr>
          <p:cNvPr id="4" name="Footer Placeholder 3">
            <a:extLst>
              <a:ext uri="{FF2B5EF4-FFF2-40B4-BE49-F238E27FC236}">
                <a16:creationId xmlns:a16="http://schemas.microsoft.com/office/drawing/2014/main" id="{DD3D66F0-0409-41B5-8F0F-17515FC29F6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A2F6746-0473-414F-B00B-B98335701938}"/>
              </a:ext>
            </a:extLst>
          </p:cNvPr>
          <p:cNvSpPr>
            <a:spLocks noGrp="1"/>
          </p:cNvSpPr>
          <p:nvPr>
            <p:ph type="sldNum" sz="quarter" idx="12"/>
          </p:nvPr>
        </p:nvSpPr>
        <p:spPr/>
        <p:txBody>
          <a:bodyPr/>
          <a:lstStyle/>
          <a:p>
            <a:fld id="{67DE1CF8-1877-4310-8670-A269E8016CAC}" type="slidenum">
              <a:rPr lang="en-GB" smtClean="0"/>
              <a:t>‹#›</a:t>
            </a:fld>
            <a:endParaRPr lang="en-GB"/>
          </a:p>
        </p:txBody>
      </p:sp>
      <p:sp>
        <p:nvSpPr>
          <p:cNvPr id="11" name="Rectangle 10">
            <a:extLst>
              <a:ext uri="{FF2B5EF4-FFF2-40B4-BE49-F238E27FC236}">
                <a16:creationId xmlns:a16="http://schemas.microsoft.com/office/drawing/2014/main" id="{F658813F-CBC4-43D6-900B-5F80FF478B19}"/>
              </a:ext>
            </a:extLst>
          </p:cNvPr>
          <p:cNvSpPr/>
          <p:nvPr userDrawn="1"/>
        </p:nvSpPr>
        <p:spPr>
          <a:xfrm>
            <a:off x="0" y="0"/>
            <a:ext cx="6858000" cy="42243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15" name="Title 1">
            <a:extLst>
              <a:ext uri="{FF2B5EF4-FFF2-40B4-BE49-F238E27FC236}">
                <a16:creationId xmlns:a16="http://schemas.microsoft.com/office/drawing/2014/main" id="{9A113D54-2F93-4A2E-8BB5-789218AEBACE}"/>
              </a:ext>
            </a:extLst>
          </p:cNvPr>
          <p:cNvSpPr>
            <a:spLocks noGrp="1"/>
          </p:cNvSpPr>
          <p:nvPr>
            <p:ph type="title" hasCustomPrompt="1"/>
          </p:nvPr>
        </p:nvSpPr>
        <p:spPr>
          <a:xfrm>
            <a:off x="4221618" y="4348123"/>
            <a:ext cx="2357438" cy="690297"/>
          </a:xfrm>
        </p:spPr>
        <p:txBody>
          <a:bodyPr anchor="b"/>
          <a:lstStyle>
            <a:lvl1pPr>
              <a:defRPr sz="1800" b="0" i="0" cap="none" baseline="0">
                <a:latin typeface="Arial" panose="020B0604020202020204" pitchFamily="34" charset="0"/>
              </a:defRPr>
            </a:lvl1pPr>
          </a:lstStyle>
          <a:p>
            <a:r>
              <a:rPr lang="en-US" dirty="0"/>
              <a:t>Click to add</a:t>
            </a:r>
            <a:br>
              <a:rPr lang="en-US" dirty="0"/>
            </a:br>
            <a:r>
              <a:rPr lang="en-US" dirty="0"/>
              <a:t>image caption</a:t>
            </a:r>
            <a:endParaRPr lang="en-GB" dirty="0"/>
          </a:p>
        </p:txBody>
      </p:sp>
      <p:sp>
        <p:nvSpPr>
          <p:cNvPr id="9" name="Text Placeholder 8">
            <a:extLst>
              <a:ext uri="{FF2B5EF4-FFF2-40B4-BE49-F238E27FC236}">
                <a16:creationId xmlns:a16="http://schemas.microsoft.com/office/drawing/2014/main" id="{5946DDAE-8847-3443-B3BE-80FA5901A618}"/>
              </a:ext>
            </a:extLst>
          </p:cNvPr>
          <p:cNvSpPr>
            <a:spLocks noGrp="1"/>
          </p:cNvSpPr>
          <p:nvPr>
            <p:ph type="body" sz="quarter" idx="14" hasCustomPrompt="1"/>
          </p:nvPr>
        </p:nvSpPr>
        <p:spPr>
          <a:xfrm>
            <a:off x="288900" y="4579200"/>
            <a:ext cx="2613600" cy="453600"/>
          </a:xfrm>
        </p:spPr>
        <p:txBody>
          <a:bodyPr>
            <a:noAutofit/>
          </a:bodyPr>
          <a:lstStyle>
            <a:lvl1pPr marL="0" indent="0">
              <a:lnSpc>
                <a:spcPct val="100000"/>
              </a:lnSpc>
              <a:buNone/>
              <a:defRPr sz="1400" b="0" i="0" baseline="0">
                <a:solidFill>
                  <a:srgbClr val="C00000"/>
                </a:solidFill>
                <a:latin typeface="Arial" panose="020B0604020202020204" pitchFamily="34" charset="0"/>
              </a:defRPr>
            </a:lvl1pPr>
          </a:lstStyle>
          <a:p>
            <a:pPr lvl="0"/>
            <a:r>
              <a:rPr lang="en-US" dirty="0"/>
              <a:t>bristol.ac.uk/&lt;add </a:t>
            </a:r>
            <a:r>
              <a:rPr lang="en-US" dirty="0" err="1"/>
              <a:t>url</a:t>
            </a:r>
            <a:r>
              <a:rPr lang="en-US" dirty="0"/>
              <a:t>&gt;</a:t>
            </a:r>
            <a:endParaRPr lang="en-GB" dirty="0"/>
          </a:p>
        </p:txBody>
      </p:sp>
    </p:spTree>
    <p:extLst>
      <p:ext uri="{BB962C8B-B14F-4D97-AF65-F5344CB8AC3E}">
        <p14:creationId xmlns:p14="http://schemas.microsoft.com/office/powerpoint/2010/main" val="26972956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l Bleed Image">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666FB1-7EB8-48D4-BBC6-25C76E69EA69}"/>
              </a:ext>
            </a:extLst>
          </p:cNvPr>
          <p:cNvSpPr>
            <a:spLocks noGrp="1"/>
          </p:cNvSpPr>
          <p:nvPr>
            <p:ph type="dt" sz="half" idx="10"/>
          </p:nvPr>
        </p:nvSpPr>
        <p:spPr/>
        <p:txBody>
          <a:bodyPr/>
          <a:lstStyle/>
          <a:p>
            <a:fld id="{5EE9515F-EF3A-4544-A4C7-DB909F882D02}" type="datetime1">
              <a:rPr lang="en-GB" smtClean="0"/>
              <a:t>24/08/2026</a:t>
            </a:fld>
            <a:endParaRPr lang="en-GB" dirty="0"/>
          </a:p>
        </p:txBody>
      </p:sp>
      <p:sp>
        <p:nvSpPr>
          <p:cNvPr id="4" name="Footer Placeholder 3">
            <a:extLst>
              <a:ext uri="{FF2B5EF4-FFF2-40B4-BE49-F238E27FC236}">
                <a16:creationId xmlns:a16="http://schemas.microsoft.com/office/drawing/2014/main" id="{6808E062-8FFD-4BEA-9E4D-0665BABE60B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6FD1732-3E34-49BE-8B77-1A0F750E24F4}"/>
              </a:ext>
            </a:extLst>
          </p:cNvPr>
          <p:cNvSpPr>
            <a:spLocks noGrp="1"/>
          </p:cNvSpPr>
          <p:nvPr>
            <p:ph type="sldNum" sz="quarter" idx="12"/>
          </p:nvPr>
        </p:nvSpPr>
        <p:spPr/>
        <p:txBody>
          <a:bodyPr/>
          <a:lstStyle/>
          <a:p>
            <a:fld id="{67DE1CF8-1877-4310-8670-A269E8016CAC}" type="slidenum">
              <a:rPr lang="en-GB" smtClean="0"/>
              <a:pPr/>
              <a:t>‹#›</a:t>
            </a:fld>
            <a:endParaRPr lang="en-GB" dirty="0"/>
          </a:p>
        </p:txBody>
      </p:sp>
      <p:sp>
        <p:nvSpPr>
          <p:cNvPr id="6" name="Picture Placeholder 4">
            <a:extLst>
              <a:ext uri="{FF2B5EF4-FFF2-40B4-BE49-F238E27FC236}">
                <a16:creationId xmlns:a16="http://schemas.microsoft.com/office/drawing/2014/main" id="{1DD2EA03-0958-4D81-9330-2608322C4FFA}"/>
              </a:ext>
            </a:extLst>
          </p:cNvPr>
          <p:cNvSpPr>
            <a:spLocks noGrp="1"/>
          </p:cNvSpPr>
          <p:nvPr>
            <p:ph type="pic" sz="quarter" idx="13" hasCustomPrompt="1"/>
          </p:nvPr>
        </p:nvSpPr>
        <p:spPr>
          <a:xfrm>
            <a:off x="0" y="0"/>
            <a:ext cx="6858000" cy="4267200"/>
          </a:xfrm>
          <a:prstGeom prst="rect">
            <a:avLst/>
          </a:prstGeom>
        </p:spPr>
        <p:txBody>
          <a:bodyPr/>
          <a:lstStyle>
            <a:lvl1pPr>
              <a:defRPr/>
            </a:lvl1pPr>
          </a:lstStyle>
          <a:p>
            <a:r>
              <a:rPr lang="en-US" dirty="0"/>
              <a:t>Click icon to add full bleed picture</a:t>
            </a:r>
          </a:p>
        </p:txBody>
      </p:sp>
      <p:sp>
        <p:nvSpPr>
          <p:cNvPr id="9" name="Title 1">
            <a:extLst>
              <a:ext uri="{FF2B5EF4-FFF2-40B4-BE49-F238E27FC236}">
                <a16:creationId xmlns:a16="http://schemas.microsoft.com/office/drawing/2014/main" id="{669A0CDB-B305-4654-820B-083E7FB4BF93}"/>
              </a:ext>
            </a:extLst>
          </p:cNvPr>
          <p:cNvSpPr>
            <a:spLocks noGrp="1"/>
          </p:cNvSpPr>
          <p:nvPr>
            <p:ph type="title" hasCustomPrompt="1"/>
          </p:nvPr>
        </p:nvSpPr>
        <p:spPr>
          <a:xfrm>
            <a:off x="4221618" y="4348123"/>
            <a:ext cx="2357438" cy="690297"/>
          </a:xfrm>
        </p:spPr>
        <p:txBody>
          <a:bodyPr anchor="b"/>
          <a:lstStyle>
            <a:lvl1pPr>
              <a:defRPr sz="1800" b="0" i="0" cap="none" baseline="0">
                <a:latin typeface="Arial" panose="020B0604020202020204" pitchFamily="34" charset="0"/>
              </a:defRPr>
            </a:lvl1pPr>
          </a:lstStyle>
          <a:p>
            <a:r>
              <a:rPr lang="en-US" dirty="0"/>
              <a:t>Click to add</a:t>
            </a:r>
            <a:br>
              <a:rPr lang="en-US" dirty="0"/>
            </a:br>
            <a:r>
              <a:rPr lang="en-US" dirty="0"/>
              <a:t>image caption</a:t>
            </a:r>
            <a:endParaRPr lang="en-GB" dirty="0"/>
          </a:p>
        </p:txBody>
      </p:sp>
      <p:sp>
        <p:nvSpPr>
          <p:cNvPr id="10" name="Text Placeholder 8">
            <a:extLst>
              <a:ext uri="{FF2B5EF4-FFF2-40B4-BE49-F238E27FC236}">
                <a16:creationId xmlns:a16="http://schemas.microsoft.com/office/drawing/2014/main" id="{0AA0963C-B651-B640-BC38-165F7FE51409}"/>
              </a:ext>
            </a:extLst>
          </p:cNvPr>
          <p:cNvSpPr>
            <a:spLocks noGrp="1"/>
          </p:cNvSpPr>
          <p:nvPr>
            <p:ph type="body" sz="quarter" idx="14" hasCustomPrompt="1"/>
          </p:nvPr>
        </p:nvSpPr>
        <p:spPr>
          <a:xfrm>
            <a:off x="288900" y="4579200"/>
            <a:ext cx="2613600" cy="453600"/>
          </a:xfrm>
        </p:spPr>
        <p:txBody>
          <a:bodyPr>
            <a:noAutofit/>
          </a:bodyPr>
          <a:lstStyle>
            <a:lvl1pPr marL="0" indent="0">
              <a:lnSpc>
                <a:spcPct val="100000"/>
              </a:lnSpc>
              <a:buNone/>
              <a:defRPr sz="1400" b="0" i="0" baseline="0">
                <a:solidFill>
                  <a:srgbClr val="C00000"/>
                </a:solidFill>
                <a:latin typeface="Arial" panose="020B0604020202020204" pitchFamily="34" charset="0"/>
              </a:defRPr>
            </a:lvl1pPr>
          </a:lstStyle>
          <a:p>
            <a:pPr lvl="0"/>
            <a:r>
              <a:rPr lang="en-US" dirty="0"/>
              <a:t>bristol.ac.uk/&lt;add </a:t>
            </a:r>
            <a:r>
              <a:rPr lang="en-US" dirty="0" err="1"/>
              <a:t>url</a:t>
            </a:r>
            <a:r>
              <a:rPr lang="en-US" dirty="0"/>
              <a:t>&gt;</a:t>
            </a:r>
            <a:endParaRPr lang="en-GB" dirty="0"/>
          </a:p>
        </p:txBody>
      </p:sp>
    </p:spTree>
    <p:extLst>
      <p:ext uri="{BB962C8B-B14F-4D97-AF65-F5344CB8AC3E}">
        <p14:creationId xmlns:p14="http://schemas.microsoft.com/office/powerpoint/2010/main" val="554629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4244F-AB7D-4A1B-B659-7C45DEE6D9EC}"/>
              </a:ext>
            </a:extLst>
          </p:cNvPr>
          <p:cNvSpPr>
            <a:spLocks noGrp="1"/>
          </p:cNvSpPr>
          <p:nvPr>
            <p:ph type="title"/>
          </p:nvPr>
        </p:nvSpPr>
        <p:spPr/>
        <p:txBody>
          <a:bodyPr/>
          <a:lstStyle>
            <a:lvl1pPr>
              <a:defRPr cap="none" baseline="0"/>
            </a:lvl1p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4621212D-E935-40DA-A8C3-8B44174E606C}"/>
              </a:ext>
            </a:extLst>
          </p:cNvPr>
          <p:cNvSpPr>
            <a:spLocks noGrp="1"/>
          </p:cNvSpPr>
          <p:nvPr>
            <p:ph type="dt" sz="half" idx="10"/>
          </p:nvPr>
        </p:nvSpPr>
        <p:spPr/>
        <p:txBody>
          <a:bodyPr/>
          <a:lstStyle/>
          <a:p>
            <a:fld id="{FB922975-2842-4F46-9E3A-BD83A4AB70A7}" type="datetime1">
              <a:rPr lang="en-GB" smtClean="0"/>
              <a:t>24/08/2026</a:t>
            </a:fld>
            <a:endParaRPr lang="en-GB" dirty="0"/>
          </a:p>
        </p:txBody>
      </p:sp>
      <p:sp>
        <p:nvSpPr>
          <p:cNvPr id="4" name="Footer Placeholder 3">
            <a:extLst>
              <a:ext uri="{FF2B5EF4-FFF2-40B4-BE49-F238E27FC236}">
                <a16:creationId xmlns:a16="http://schemas.microsoft.com/office/drawing/2014/main" id="{32684AF7-63FF-4F17-8CEC-05F9D0F11F10}"/>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2C3E4AC-67E3-4249-9DF5-A4C70E5F12DF}"/>
              </a:ext>
            </a:extLst>
          </p:cNvPr>
          <p:cNvSpPr>
            <a:spLocks noGrp="1"/>
          </p:cNvSpPr>
          <p:nvPr>
            <p:ph type="sldNum" sz="quarter" idx="12"/>
          </p:nvPr>
        </p:nvSpPr>
        <p:spPr/>
        <p:txBody>
          <a:bodyPr/>
          <a:lstStyle/>
          <a:p>
            <a:fld id="{67DE1CF8-1877-4310-8670-A269E8016CAC}" type="slidenum">
              <a:rPr lang="en-GB" smtClean="0"/>
              <a:pPr/>
              <a:t>‹#›</a:t>
            </a:fld>
            <a:endParaRPr lang="en-GB" dirty="0"/>
          </a:p>
        </p:txBody>
      </p:sp>
      <p:sp>
        <p:nvSpPr>
          <p:cNvPr id="8" name="Text Placeholder 8">
            <a:extLst>
              <a:ext uri="{FF2B5EF4-FFF2-40B4-BE49-F238E27FC236}">
                <a16:creationId xmlns:a16="http://schemas.microsoft.com/office/drawing/2014/main" id="{D529A111-C21D-B047-914E-10B4799FC31F}"/>
              </a:ext>
            </a:extLst>
          </p:cNvPr>
          <p:cNvSpPr>
            <a:spLocks noGrp="1"/>
          </p:cNvSpPr>
          <p:nvPr>
            <p:ph type="body" sz="quarter" idx="13" hasCustomPrompt="1"/>
          </p:nvPr>
        </p:nvSpPr>
        <p:spPr>
          <a:xfrm>
            <a:off x="288900" y="4579200"/>
            <a:ext cx="2613600" cy="453600"/>
          </a:xfrm>
        </p:spPr>
        <p:txBody>
          <a:bodyPr>
            <a:noAutofit/>
          </a:bodyPr>
          <a:lstStyle>
            <a:lvl1pPr marL="0" indent="0">
              <a:lnSpc>
                <a:spcPct val="100000"/>
              </a:lnSpc>
              <a:buNone/>
              <a:defRPr sz="1400" b="0" i="0" baseline="0">
                <a:solidFill>
                  <a:srgbClr val="C00000"/>
                </a:solidFill>
                <a:latin typeface="Arial" panose="020B0604020202020204" pitchFamily="34" charset="0"/>
              </a:defRPr>
            </a:lvl1pPr>
          </a:lstStyle>
          <a:p>
            <a:pPr lvl="0"/>
            <a:r>
              <a:rPr lang="en-US" dirty="0"/>
              <a:t>bristol.ac.uk/&lt;add </a:t>
            </a:r>
            <a:r>
              <a:rPr lang="en-US" dirty="0" err="1"/>
              <a:t>url</a:t>
            </a:r>
            <a:r>
              <a:rPr lang="en-US" dirty="0"/>
              <a:t>&gt;</a:t>
            </a:r>
            <a:endParaRPr lang="en-GB" dirty="0"/>
          </a:p>
        </p:txBody>
      </p:sp>
    </p:spTree>
    <p:extLst>
      <p:ext uri="{BB962C8B-B14F-4D97-AF65-F5344CB8AC3E}">
        <p14:creationId xmlns:p14="http://schemas.microsoft.com/office/powerpoint/2010/main" val="24575785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5926B6-9036-4126-AE1F-8A37EA538A2C}"/>
              </a:ext>
            </a:extLst>
          </p:cNvPr>
          <p:cNvSpPr>
            <a:spLocks noGrp="1"/>
          </p:cNvSpPr>
          <p:nvPr>
            <p:ph type="dt" sz="half" idx="10"/>
          </p:nvPr>
        </p:nvSpPr>
        <p:spPr/>
        <p:txBody>
          <a:bodyPr/>
          <a:lstStyle/>
          <a:p>
            <a:fld id="{160FE109-D549-48E1-9AC0-88A28FCC05A2}" type="datetime1">
              <a:rPr lang="en-GB" smtClean="0"/>
              <a:t>24/08/2026</a:t>
            </a:fld>
            <a:endParaRPr lang="en-GB"/>
          </a:p>
        </p:txBody>
      </p:sp>
      <p:sp>
        <p:nvSpPr>
          <p:cNvPr id="3" name="Footer Placeholder 2">
            <a:extLst>
              <a:ext uri="{FF2B5EF4-FFF2-40B4-BE49-F238E27FC236}">
                <a16:creationId xmlns:a16="http://schemas.microsoft.com/office/drawing/2014/main" id="{889A293D-86F4-467C-A6B2-024611FA1E2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8759A11-3108-4192-81AD-C415E05429B6}"/>
              </a:ext>
            </a:extLst>
          </p:cNvPr>
          <p:cNvSpPr>
            <a:spLocks noGrp="1"/>
          </p:cNvSpPr>
          <p:nvPr>
            <p:ph type="sldNum" sz="quarter" idx="12"/>
          </p:nvPr>
        </p:nvSpPr>
        <p:spPr/>
        <p:txBody>
          <a:bodyPr/>
          <a:lstStyle/>
          <a:p>
            <a:fld id="{67DE1CF8-1877-4310-8670-A269E8016CAC}" type="slidenum">
              <a:rPr lang="en-GB" smtClean="0"/>
              <a:t>‹#›</a:t>
            </a:fld>
            <a:endParaRPr lang="en-GB"/>
          </a:p>
        </p:txBody>
      </p:sp>
      <p:sp>
        <p:nvSpPr>
          <p:cNvPr id="7" name="Text Placeholder 8">
            <a:extLst>
              <a:ext uri="{FF2B5EF4-FFF2-40B4-BE49-F238E27FC236}">
                <a16:creationId xmlns:a16="http://schemas.microsoft.com/office/drawing/2014/main" id="{F2E57762-9124-E349-98A3-4F48BC2BCBD9}"/>
              </a:ext>
            </a:extLst>
          </p:cNvPr>
          <p:cNvSpPr>
            <a:spLocks noGrp="1"/>
          </p:cNvSpPr>
          <p:nvPr>
            <p:ph type="body" sz="quarter" idx="13" hasCustomPrompt="1"/>
          </p:nvPr>
        </p:nvSpPr>
        <p:spPr>
          <a:xfrm>
            <a:off x="288900" y="4579200"/>
            <a:ext cx="2613600" cy="453600"/>
          </a:xfrm>
        </p:spPr>
        <p:txBody>
          <a:bodyPr>
            <a:noAutofit/>
          </a:bodyPr>
          <a:lstStyle>
            <a:lvl1pPr marL="0" indent="0">
              <a:lnSpc>
                <a:spcPct val="100000"/>
              </a:lnSpc>
              <a:buNone/>
              <a:defRPr sz="1400" b="0" i="0" baseline="0">
                <a:solidFill>
                  <a:srgbClr val="C00000"/>
                </a:solidFill>
                <a:latin typeface="Arial" panose="020B0604020202020204" pitchFamily="34" charset="0"/>
              </a:defRPr>
            </a:lvl1pPr>
          </a:lstStyle>
          <a:p>
            <a:pPr lvl="0"/>
            <a:r>
              <a:rPr lang="en-US" dirty="0"/>
              <a:t>bristol.ac.uk/&lt;add </a:t>
            </a:r>
            <a:r>
              <a:rPr lang="en-US" dirty="0" err="1"/>
              <a:t>url</a:t>
            </a:r>
            <a:r>
              <a:rPr lang="en-US" dirty="0"/>
              <a:t>&gt;</a:t>
            </a:r>
            <a:endParaRPr lang="en-GB" dirty="0"/>
          </a:p>
        </p:txBody>
      </p:sp>
    </p:spTree>
    <p:extLst>
      <p:ext uri="{BB962C8B-B14F-4D97-AF65-F5344CB8AC3E}">
        <p14:creationId xmlns:p14="http://schemas.microsoft.com/office/powerpoint/2010/main" val="6431619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841772"/>
            <a:ext cx="5143500" cy="1790700"/>
          </a:xfrm>
        </p:spPr>
        <p:txBody>
          <a:bodyPr anchor="b"/>
          <a:lstStyle>
            <a:lvl1pPr algn="ctr">
              <a:defRPr sz="3375"/>
            </a:lvl1pPr>
          </a:lstStyle>
          <a:p>
            <a:r>
              <a:rPr lang="en-US"/>
              <a:t>Click to edit Master title style</a:t>
            </a:r>
            <a:endParaRPr lang="en-GB"/>
          </a:p>
        </p:txBody>
      </p:sp>
      <p:sp>
        <p:nvSpPr>
          <p:cNvPr id="3" name="Subtitle 2"/>
          <p:cNvSpPr>
            <a:spLocks noGrp="1"/>
          </p:cNvSpPr>
          <p:nvPr>
            <p:ph type="subTitle" idx="1"/>
          </p:nvPr>
        </p:nvSpPr>
        <p:spPr>
          <a:xfrm>
            <a:off x="857250" y="2701528"/>
            <a:ext cx="5143500" cy="124182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08EF645-86E9-4742-8E0C-F7049E18751C}" type="datetime1">
              <a:rPr lang="en-GB" smtClean="0"/>
              <a:t>24/08/2026</a:t>
            </a:fld>
            <a:endParaRPr lang="en-GB" dirty="0"/>
          </a:p>
        </p:txBody>
      </p:sp>
      <p:sp>
        <p:nvSpPr>
          <p:cNvPr id="5" name="Footer Placeholder 4"/>
          <p:cNvSpPr>
            <a:spLocks noGrp="1"/>
          </p:cNvSpPr>
          <p:nvPr>
            <p:ph type="ftr" sz="quarter" idx="11"/>
          </p:nvPr>
        </p:nvSpPr>
        <p:spPr/>
        <p:txBody>
          <a:bodyPr/>
          <a:lstStyle/>
          <a:p>
            <a:r>
              <a:rPr lang="en-GB" dirty="0"/>
              <a:t>School of Oral &amp; Dental Sciences</a:t>
            </a:r>
          </a:p>
        </p:txBody>
      </p:sp>
      <p:sp>
        <p:nvSpPr>
          <p:cNvPr id="6" name="Slide Number Placeholder 5"/>
          <p:cNvSpPr>
            <a:spLocks noGrp="1"/>
          </p:cNvSpPr>
          <p:nvPr>
            <p:ph type="sldNum" sz="quarter" idx="12"/>
          </p:nvPr>
        </p:nvSpPr>
        <p:spPr/>
        <p:txBody>
          <a:bodyPr/>
          <a:lstStyle/>
          <a:p>
            <a:fld id="{A60BA0BD-46B2-4CBD-AE1A-FE6D8C0A5FFA}" type="slidenum">
              <a:rPr lang="en-GB" smtClean="0"/>
              <a:t>‹#›</a:t>
            </a:fld>
            <a:endParaRPr lang="en-GB" dirty="0"/>
          </a:p>
        </p:txBody>
      </p:sp>
    </p:spTree>
    <p:extLst>
      <p:ext uri="{BB962C8B-B14F-4D97-AF65-F5344CB8AC3E}">
        <p14:creationId xmlns:p14="http://schemas.microsoft.com/office/powerpoint/2010/main" val="11707620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7D15154-F888-4256-93BC-1DB10E8C3830}" type="datetime1">
              <a:rPr lang="en-GB" smtClean="0"/>
              <a:t>24/08/2026</a:t>
            </a:fld>
            <a:endParaRPr lang="en-GB" dirty="0"/>
          </a:p>
        </p:txBody>
      </p:sp>
      <p:sp>
        <p:nvSpPr>
          <p:cNvPr id="5" name="Footer Placeholder 4"/>
          <p:cNvSpPr>
            <a:spLocks noGrp="1"/>
          </p:cNvSpPr>
          <p:nvPr>
            <p:ph type="ftr" sz="quarter" idx="11"/>
          </p:nvPr>
        </p:nvSpPr>
        <p:spPr/>
        <p:txBody>
          <a:bodyPr/>
          <a:lstStyle/>
          <a:p>
            <a:r>
              <a:rPr lang="en-GB" dirty="0"/>
              <a:t>School of Oral &amp; Dental Sciences</a:t>
            </a:r>
          </a:p>
        </p:txBody>
      </p:sp>
      <p:sp>
        <p:nvSpPr>
          <p:cNvPr id="6" name="Slide Number Placeholder 5"/>
          <p:cNvSpPr>
            <a:spLocks noGrp="1"/>
          </p:cNvSpPr>
          <p:nvPr>
            <p:ph type="sldNum" sz="quarter" idx="12"/>
          </p:nvPr>
        </p:nvSpPr>
        <p:spPr>
          <a:xfrm>
            <a:off x="4437228" y="4767263"/>
            <a:ext cx="1949284" cy="273844"/>
          </a:xfrm>
        </p:spPr>
        <p:txBody>
          <a:bodyPr/>
          <a:lstStyle>
            <a:lvl1pPr>
              <a:defRPr sz="900"/>
            </a:lvl1pPr>
          </a:lstStyle>
          <a:p>
            <a:r>
              <a:rPr lang="en-GB" dirty="0"/>
              <a:t>Bristol School of Oral &amp; Dental Sciences</a:t>
            </a:r>
          </a:p>
        </p:txBody>
      </p:sp>
    </p:spTree>
    <p:extLst>
      <p:ext uri="{BB962C8B-B14F-4D97-AF65-F5344CB8AC3E}">
        <p14:creationId xmlns:p14="http://schemas.microsoft.com/office/powerpoint/2010/main" val="12006311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5AF3DE2-B23F-4EE6-8584-D3A2BEB7899D}" type="datetime1">
              <a:rPr lang="en-GB" smtClean="0"/>
              <a:t>24/08/2026</a:t>
            </a:fld>
            <a:endParaRPr lang="en-GB" dirty="0"/>
          </a:p>
        </p:txBody>
      </p:sp>
      <p:sp>
        <p:nvSpPr>
          <p:cNvPr id="4" name="Footer Placeholder 3"/>
          <p:cNvSpPr>
            <a:spLocks noGrp="1"/>
          </p:cNvSpPr>
          <p:nvPr>
            <p:ph type="ftr" sz="quarter" idx="11"/>
          </p:nvPr>
        </p:nvSpPr>
        <p:spPr/>
        <p:txBody>
          <a:bodyPr/>
          <a:lstStyle/>
          <a:p>
            <a:r>
              <a:rPr lang="en-GB" dirty="0"/>
              <a:t>School of Oral &amp; Dental Sciences</a:t>
            </a:r>
          </a:p>
        </p:txBody>
      </p:sp>
      <p:sp>
        <p:nvSpPr>
          <p:cNvPr id="5" name="Slide Number Placeholder 4"/>
          <p:cNvSpPr>
            <a:spLocks noGrp="1"/>
          </p:cNvSpPr>
          <p:nvPr>
            <p:ph type="sldNum" sz="quarter" idx="12"/>
          </p:nvPr>
        </p:nvSpPr>
        <p:spPr>
          <a:xfrm>
            <a:off x="4586288" y="4767262"/>
            <a:ext cx="2111138" cy="273844"/>
          </a:xfrm>
        </p:spPr>
        <p:txBody>
          <a:bodyPr/>
          <a:lstStyle>
            <a:lvl1pPr>
              <a:defRPr sz="900" b="1">
                <a:solidFill>
                  <a:srgbClr val="C00000"/>
                </a:solidFill>
              </a:defRPr>
            </a:lvl1pPr>
          </a:lstStyle>
          <a:p>
            <a:r>
              <a:rPr lang="en-GB" dirty="0"/>
              <a:t>Bristol School of Oral &amp; Dental Sciences</a:t>
            </a:r>
          </a:p>
        </p:txBody>
      </p:sp>
    </p:spTree>
    <p:extLst>
      <p:ext uri="{BB962C8B-B14F-4D97-AF65-F5344CB8AC3E}">
        <p14:creationId xmlns:p14="http://schemas.microsoft.com/office/powerpoint/2010/main" val="273191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White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EC0E44-31DD-4789-86DE-B6E31155F116}"/>
              </a:ext>
            </a:extLst>
          </p:cNvPr>
          <p:cNvSpPr/>
          <p:nvPr userDrawn="1"/>
        </p:nvSpPr>
        <p:spPr>
          <a:xfrm>
            <a:off x="3348681" y="-3175"/>
            <a:ext cx="3509319" cy="5146675"/>
          </a:xfrm>
          <a:custGeom>
            <a:avLst/>
            <a:gdLst>
              <a:gd name="connsiteX0" fmla="*/ 0 w 3435350"/>
              <a:gd name="connsiteY0" fmla="*/ 0 h 5143500"/>
              <a:gd name="connsiteX1" fmla="*/ 3435350 w 3435350"/>
              <a:gd name="connsiteY1" fmla="*/ 0 h 5143500"/>
              <a:gd name="connsiteX2" fmla="*/ 3435350 w 3435350"/>
              <a:gd name="connsiteY2" fmla="*/ 5143500 h 5143500"/>
              <a:gd name="connsiteX3" fmla="*/ 0 w 3435350"/>
              <a:gd name="connsiteY3" fmla="*/ 5143500 h 5143500"/>
              <a:gd name="connsiteX4" fmla="*/ 0 w 3435350"/>
              <a:gd name="connsiteY4" fmla="*/ 0 h 5143500"/>
              <a:gd name="connsiteX0" fmla="*/ 1476375 w 3435350"/>
              <a:gd name="connsiteY0" fmla="*/ 0 h 5248275"/>
              <a:gd name="connsiteX1" fmla="*/ 3435350 w 3435350"/>
              <a:gd name="connsiteY1" fmla="*/ 104775 h 5248275"/>
              <a:gd name="connsiteX2" fmla="*/ 3435350 w 3435350"/>
              <a:gd name="connsiteY2" fmla="*/ 5248275 h 5248275"/>
              <a:gd name="connsiteX3" fmla="*/ 0 w 3435350"/>
              <a:gd name="connsiteY3" fmla="*/ 5248275 h 5248275"/>
              <a:gd name="connsiteX4" fmla="*/ 1476375 w 3435350"/>
              <a:gd name="connsiteY4" fmla="*/ 0 h 5248275"/>
              <a:gd name="connsiteX0" fmla="*/ 1190625 w 3435350"/>
              <a:gd name="connsiteY0" fmla="*/ 0 h 5162550"/>
              <a:gd name="connsiteX1" fmla="*/ 3435350 w 3435350"/>
              <a:gd name="connsiteY1" fmla="*/ 19050 h 5162550"/>
              <a:gd name="connsiteX2" fmla="*/ 3435350 w 3435350"/>
              <a:gd name="connsiteY2" fmla="*/ 5162550 h 5162550"/>
              <a:gd name="connsiteX3" fmla="*/ 0 w 3435350"/>
              <a:gd name="connsiteY3" fmla="*/ 5162550 h 5162550"/>
              <a:gd name="connsiteX4" fmla="*/ 1190625 w 3435350"/>
              <a:gd name="connsiteY4" fmla="*/ 0 h 5162550"/>
              <a:gd name="connsiteX0" fmla="*/ 1193800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193800 w 3435350"/>
              <a:gd name="connsiteY4" fmla="*/ 0 h 5146675"/>
              <a:gd name="connsiteX0" fmla="*/ 1219200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219200 w 3435350"/>
              <a:gd name="connsiteY4" fmla="*/ 0 h 5146675"/>
              <a:gd name="connsiteX0" fmla="*/ 1190625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190625 w 3435350"/>
              <a:gd name="connsiteY4" fmla="*/ 0 h 5146675"/>
              <a:gd name="connsiteX0" fmla="*/ 1190625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190625 w 3435350"/>
              <a:gd name="connsiteY4" fmla="*/ 0 h 514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5350" h="5146675">
                <a:moveTo>
                  <a:pt x="1190625" y="0"/>
                </a:moveTo>
                <a:lnTo>
                  <a:pt x="3435350" y="3175"/>
                </a:lnTo>
                <a:lnTo>
                  <a:pt x="3435350" y="5146675"/>
                </a:lnTo>
                <a:lnTo>
                  <a:pt x="0" y="5146675"/>
                </a:lnTo>
                <a:lnTo>
                  <a:pt x="1190625" y="0"/>
                </a:lnTo>
                <a:close/>
              </a:path>
            </a:pathLst>
          </a:custGeom>
          <a:blipFill>
            <a:blip r:embed="rId3" cstate="hq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dirty="0"/>
          </a:p>
        </p:txBody>
      </p:sp>
      <p:sp>
        <p:nvSpPr>
          <p:cNvPr id="2" name="Title 1">
            <a:extLst>
              <a:ext uri="{FF2B5EF4-FFF2-40B4-BE49-F238E27FC236}">
                <a16:creationId xmlns:a16="http://schemas.microsoft.com/office/drawing/2014/main" id="{E93C8C1A-1BF5-4B59-AC3C-73632A8AD884}"/>
              </a:ext>
            </a:extLst>
          </p:cNvPr>
          <p:cNvSpPr>
            <a:spLocks noGrp="1"/>
          </p:cNvSpPr>
          <p:nvPr>
            <p:ph type="ctrTitle" hasCustomPrompt="1"/>
          </p:nvPr>
        </p:nvSpPr>
        <p:spPr>
          <a:xfrm>
            <a:off x="278100" y="1598400"/>
            <a:ext cx="3944700" cy="1101600"/>
          </a:xfrm>
        </p:spPr>
        <p:txBody>
          <a:bodyPr anchor="b"/>
          <a:lstStyle>
            <a:lvl1pPr algn="l">
              <a:defRPr sz="2700" baseline="0"/>
            </a:lvl1pPr>
          </a:lstStyle>
          <a:p>
            <a:r>
              <a:rPr lang="en-GB" dirty="0"/>
              <a:t>SECTION TITLE GOES HERE</a:t>
            </a:r>
          </a:p>
        </p:txBody>
      </p:sp>
      <p:sp>
        <p:nvSpPr>
          <p:cNvPr id="3" name="Subtitle 2">
            <a:extLst>
              <a:ext uri="{FF2B5EF4-FFF2-40B4-BE49-F238E27FC236}">
                <a16:creationId xmlns:a16="http://schemas.microsoft.com/office/drawing/2014/main" id="{E519FAE3-5BF7-4965-9A39-4DF10150BF31}"/>
              </a:ext>
            </a:extLst>
          </p:cNvPr>
          <p:cNvSpPr>
            <a:spLocks noGrp="1"/>
          </p:cNvSpPr>
          <p:nvPr>
            <p:ph type="subTitle" idx="1"/>
          </p:nvPr>
        </p:nvSpPr>
        <p:spPr>
          <a:xfrm>
            <a:off x="278100" y="2701528"/>
            <a:ext cx="3944700" cy="1314000"/>
          </a:xfrm>
        </p:spPr>
        <p:txBody>
          <a:bodyPr>
            <a:normAutofit/>
          </a:bodyPr>
          <a:lstStyle>
            <a:lvl1pPr marL="0" indent="0" algn="l">
              <a:buNone/>
              <a:defRPr sz="150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a:t>Click to edit Master subtitle style</a:t>
            </a:r>
            <a:endParaRPr lang="en-GB" dirty="0"/>
          </a:p>
        </p:txBody>
      </p:sp>
      <p:sp>
        <p:nvSpPr>
          <p:cNvPr id="4" name="Date Placeholder 3">
            <a:extLst>
              <a:ext uri="{FF2B5EF4-FFF2-40B4-BE49-F238E27FC236}">
                <a16:creationId xmlns:a16="http://schemas.microsoft.com/office/drawing/2014/main" id="{F2C72EC3-CD0E-4DAF-AFA9-AA5AC3F2F43E}"/>
              </a:ext>
            </a:extLst>
          </p:cNvPr>
          <p:cNvSpPr>
            <a:spLocks noGrp="1"/>
          </p:cNvSpPr>
          <p:nvPr>
            <p:ph type="dt" sz="half" idx="10"/>
          </p:nvPr>
        </p:nvSpPr>
        <p:spPr/>
        <p:txBody>
          <a:bodyPr/>
          <a:lstStyle/>
          <a:p>
            <a:fld id="{D99D62B8-D7ED-4B07-9A04-1E3FEAB2A48C}" type="datetime1">
              <a:rPr lang="en-GB" smtClean="0"/>
              <a:t>24/08/2026</a:t>
            </a:fld>
            <a:endParaRPr lang="en-GB"/>
          </a:p>
        </p:txBody>
      </p:sp>
      <p:sp>
        <p:nvSpPr>
          <p:cNvPr id="5" name="Footer Placeholder 4">
            <a:extLst>
              <a:ext uri="{FF2B5EF4-FFF2-40B4-BE49-F238E27FC236}">
                <a16:creationId xmlns:a16="http://schemas.microsoft.com/office/drawing/2014/main" id="{F28B6EE9-35CE-4EDE-8C2A-8C22D6E564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43E84B-B0A3-4B16-A256-83DF69693842}"/>
              </a:ext>
            </a:extLst>
          </p:cNvPr>
          <p:cNvSpPr>
            <a:spLocks noGrp="1"/>
          </p:cNvSpPr>
          <p:nvPr>
            <p:ph type="sldNum" sz="quarter" idx="12"/>
          </p:nvPr>
        </p:nvSpPr>
        <p:spPr/>
        <p:txBody>
          <a:bodyPr/>
          <a:lstStyle/>
          <a:p>
            <a:fld id="{67DE1CF8-1877-4310-8670-A269E8016CAC}" type="slidenum">
              <a:rPr lang="en-GB" smtClean="0"/>
              <a:t>‹#›</a:t>
            </a:fld>
            <a:endParaRPr lang="en-GB"/>
          </a:p>
        </p:txBody>
      </p:sp>
    </p:spTree>
    <p:extLst>
      <p:ext uri="{BB962C8B-B14F-4D97-AF65-F5344CB8AC3E}">
        <p14:creationId xmlns:p14="http://schemas.microsoft.com/office/powerpoint/2010/main" val="31652641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5AF3DE2-B23F-4EE6-8584-D3A2BEB7899D}" type="datetime1">
              <a:rPr lang="en-GB" smtClean="0"/>
              <a:t>24/08/2026</a:t>
            </a:fld>
            <a:endParaRPr lang="en-GB" dirty="0"/>
          </a:p>
        </p:txBody>
      </p:sp>
      <p:sp>
        <p:nvSpPr>
          <p:cNvPr id="4" name="Footer Placeholder 3"/>
          <p:cNvSpPr>
            <a:spLocks noGrp="1"/>
          </p:cNvSpPr>
          <p:nvPr>
            <p:ph type="ftr" sz="quarter" idx="11"/>
          </p:nvPr>
        </p:nvSpPr>
        <p:spPr/>
        <p:txBody>
          <a:bodyPr/>
          <a:lstStyle/>
          <a:p>
            <a:r>
              <a:rPr lang="en-GB" dirty="0"/>
              <a:t>School of Oral &amp; Dental Sciences</a:t>
            </a:r>
          </a:p>
        </p:txBody>
      </p:sp>
      <p:sp>
        <p:nvSpPr>
          <p:cNvPr id="5" name="Slide Number Placeholder 4"/>
          <p:cNvSpPr>
            <a:spLocks noGrp="1"/>
          </p:cNvSpPr>
          <p:nvPr>
            <p:ph type="sldNum" sz="quarter" idx="12"/>
          </p:nvPr>
        </p:nvSpPr>
        <p:spPr>
          <a:xfrm>
            <a:off x="4586288" y="4767262"/>
            <a:ext cx="2111138" cy="273844"/>
          </a:xfrm>
        </p:spPr>
        <p:txBody>
          <a:bodyPr/>
          <a:lstStyle>
            <a:lvl1pPr>
              <a:defRPr sz="900" b="1">
                <a:solidFill>
                  <a:srgbClr val="C00000"/>
                </a:solidFill>
              </a:defRPr>
            </a:lvl1pPr>
          </a:lstStyle>
          <a:p>
            <a:r>
              <a:rPr lang="en-GB" dirty="0"/>
              <a:t>Bristol School of Oral &amp; Dental Sciences</a:t>
            </a:r>
          </a:p>
        </p:txBody>
      </p:sp>
    </p:spTree>
    <p:extLst>
      <p:ext uri="{BB962C8B-B14F-4D97-AF65-F5344CB8AC3E}">
        <p14:creationId xmlns:p14="http://schemas.microsoft.com/office/powerpoint/2010/main" val="18652999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5AF3DE2-B23F-4EE6-8584-D3A2BEB7899D}" type="datetime1">
              <a:rPr lang="en-GB" smtClean="0"/>
              <a:t>24/08/2026</a:t>
            </a:fld>
            <a:endParaRPr lang="en-GB" dirty="0"/>
          </a:p>
        </p:txBody>
      </p:sp>
      <p:sp>
        <p:nvSpPr>
          <p:cNvPr id="4" name="Footer Placeholder 3"/>
          <p:cNvSpPr>
            <a:spLocks noGrp="1"/>
          </p:cNvSpPr>
          <p:nvPr>
            <p:ph type="ftr" sz="quarter" idx="11"/>
          </p:nvPr>
        </p:nvSpPr>
        <p:spPr/>
        <p:txBody>
          <a:bodyPr/>
          <a:lstStyle/>
          <a:p>
            <a:r>
              <a:rPr lang="en-GB" dirty="0"/>
              <a:t>School of Oral &amp; Dental Sciences</a:t>
            </a:r>
          </a:p>
        </p:txBody>
      </p:sp>
      <p:sp>
        <p:nvSpPr>
          <p:cNvPr id="5" name="Slide Number Placeholder 4"/>
          <p:cNvSpPr>
            <a:spLocks noGrp="1"/>
          </p:cNvSpPr>
          <p:nvPr>
            <p:ph type="sldNum" sz="quarter" idx="12"/>
          </p:nvPr>
        </p:nvSpPr>
        <p:spPr>
          <a:xfrm>
            <a:off x="4586288" y="4767262"/>
            <a:ext cx="2111138" cy="273844"/>
          </a:xfrm>
        </p:spPr>
        <p:txBody>
          <a:bodyPr/>
          <a:lstStyle>
            <a:lvl1pPr>
              <a:defRPr sz="900" b="1">
                <a:solidFill>
                  <a:srgbClr val="C00000"/>
                </a:solidFill>
              </a:defRPr>
            </a:lvl1pPr>
          </a:lstStyle>
          <a:p>
            <a:r>
              <a:rPr lang="en-GB" dirty="0"/>
              <a:t>Bristol School of Oral &amp; Dental Sciences</a:t>
            </a:r>
          </a:p>
        </p:txBody>
      </p:sp>
    </p:spTree>
    <p:extLst>
      <p:ext uri="{BB962C8B-B14F-4D97-AF65-F5344CB8AC3E}">
        <p14:creationId xmlns:p14="http://schemas.microsoft.com/office/powerpoint/2010/main" val="3167688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5AF3DE2-B23F-4EE6-8584-D3A2BEB7899D}" type="datetime1">
              <a:rPr lang="en-GB" smtClean="0"/>
              <a:t>24/08/2026</a:t>
            </a:fld>
            <a:endParaRPr lang="en-GB" dirty="0"/>
          </a:p>
        </p:txBody>
      </p:sp>
      <p:sp>
        <p:nvSpPr>
          <p:cNvPr id="4" name="Footer Placeholder 3"/>
          <p:cNvSpPr>
            <a:spLocks noGrp="1"/>
          </p:cNvSpPr>
          <p:nvPr>
            <p:ph type="ftr" sz="quarter" idx="11"/>
          </p:nvPr>
        </p:nvSpPr>
        <p:spPr/>
        <p:txBody>
          <a:bodyPr/>
          <a:lstStyle/>
          <a:p>
            <a:r>
              <a:rPr lang="en-GB" dirty="0"/>
              <a:t>School of Oral &amp; Dental Sciences</a:t>
            </a:r>
          </a:p>
        </p:txBody>
      </p:sp>
      <p:sp>
        <p:nvSpPr>
          <p:cNvPr id="5" name="Slide Number Placeholder 4"/>
          <p:cNvSpPr>
            <a:spLocks noGrp="1"/>
          </p:cNvSpPr>
          <p:nvPr>
            <p:ph type="sldNum" sz="quarter" idx="12"/>
          </p:nvPr>
        </p:nvSpPr>
        <p:spPr>
          <a:xfrm>
            <a:off x="4586288" y="4767262"/>
            <a:ext cx="2111138" cy="273844"/>
          </a:xfrm>
        </p:spPr>
        <p:txBody>
          <a:bodyPr/>
          <a:lstStyle>
            <a:lvl1pPr>
              <a:defRPr sz="900" b="1">
                <a:solidFill>
                  <a:srgbClr val="C00000"/>
                </a:solidFill>
              </a:defRPr>
            </a:lvl1pPr>
          </a:lstStyle>
          <a:p>
            <a:r>
              <a:rPr lang="en-GB" dirty="0"/>
              <a:t>Bristol School of Oral &amp; Dental Sciences</a:t>
            </a:r>
          </a:p>
        </p:txBody>
      </p:sp>
    </p:spTree>
    <p:extLst>
      <p:ext uri="{BB962C8B-B14F-4D97-AF65-F5344CB8AC3E}">
        <p14:creationId xmlns:p14="http://schemas.microsoft.com/office/powerpoint/2010/main" val="22447848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5AF3DE2-B23F-4EE6-8584-D3A2BEB7899D}" type="datetime1">
              <a:rPr lang="en-GB" smtClean="0"/>
              <a:t>24/08/2026</a:t>
            </a:fld>
            <a:endParaRPr lang="en-GB" dirty="0"/>
          </a:p>
        </p:txBody>
      </p:sp>
      <p:sp>
        <p:nvSpPr>
          <p:cNvPr id="4" name="Footer Placeholder 3"/>
          <p:cNvSpPr>
            <a:spLocks noGrp="1"/>
          </p:cNvSpPr>
          <p:nvPr>
            <p:ph type="ftr" sz="quarter" idx="11"/>
          </p:nvPr>
        </p:nvSpPr>
        <p:spPr/>
        <p:txBody>
          <a:bodyPr/>
          <a:lstStyle/>
          <a:p>
            <a:r>
              <a:rPr lang="en-GB" dirty="0"/>
              <a:t>School of Oral &amp; Dental Sciences</a:t>
            </a:r>
          </a:p>
        </p:txBody>
      </p:sp>
      <p:sp>
        <p:nvSpPr>
          <p:cNvPr id="5" name="Slide Number Placeholder 4"/>
          <p:cNvSpPr>
            <a:spLocks noGrp="1"/>
          </p:cNvSpPr>
          <p:nvPr>
            <p:ph type="sldNum" sz="quarter" idx="12"/>
          </p:nvPr>
        </p:nvSpPr>
        <p:spPr>
          <a:xfrm>
            <a:off x="4586288" y="4767262"/>
            <a:ext cx="2111138" cy="273844"/>
          </a:xfrm>
        </p:spPr>
        <p:txBody>
          <a:bodyPr/>
          <a:lstStyle>
            <a:lvl1pPr>
              <a:defRPr sz="900" b="1">
                <a:solidFill>
                  <a:srgbClr val="C00000"/>
                </a:solidFill>
              </a:defRPr>
            </a:lvl1pPr>
          </a:lstStyle>
          <a:p>
            <a:r>
              <a:rPr lang="en-GB" dirty="0"/>
              <a:t>Bristol School of Oral &amp; Dental Sciences</a:t>
            </a:r>
          </a:p>
        </p:txBody>
      </p:sp>
    </p:spTree>
    <p:extLst>
      <p:ext uri="{BB962C8B-B14F-4D97-AF65-F5344CB8AC3E}">
        <p14:creationId xmlns:p14="http://schemas.microsoft.com/office/powerpoint/2010/main" val="11818290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5AF3DE2-B23F-4EE6-8584-D3A2BEB7899D}" type="datetime1">
              <a:rPr lang="en-GB" smtClean="0"/>
              <a:t>24/08/2026</a:t>
            </a:fld>
            <a:endParaRPr lang="en-GB" dirty="0"/>
          </a:p>
        </p:txBody>
      </p:sp>
      <p:sp>
        <p:nvSpPr>
          <p:cNvPr id="4" name="Footer Placeholder 3"/>
          <p:cNvSpPr>
            <a:spLocks noGrp="1"/>
          </p:cNvSpPr>
          <p:nvPr>
            <p:ph type="ftr" sz="quarter" idx="11"/>
          </p:nvPr>
        </p:nvSpPr>
        <p:spPr/>
        <p:txBody>
          <a:bodyPr/>
          <a:lstStyle/>
          <a:p>
            <a:r>
              <a:rPr lang="en-GB" dirty="0"/>
              <a:t>School of Oral &amp; Dental Sciences</a:t>
            </a:r>
          </a:p>
        </p:txBody>
      </p:sp>
      <p:sp>
        <p:nvSpPr>
          <p:cNvPr id="5" name="Slide Number Placeholder 4"/>
          <p:cNvSpPr>
            <a:spLocks noGrp="1"/>
          </p:cNvSpPr>
          <p:nvPr>
            <p:ph type="sldNum" sz="quarter" idx="12"/>
          </p:nvPr>
        </p:nvSpPr>
        <p:spPr>
          <a:xfrm>
            <a:off x="4586288" y="4767262"/>
            <a:ext cx="2111138" cy="273844"/>
          </a:xfrm>
        </p:spPr>
        <p:txBody>
          <a:bodyPr/>
          <a:lstStyle>
            <a:lvl1pPr>
              <a:defRPr sz="900" b="1">
                <a:solidFill>
                  <a:srgbClr val="C00000"/>
                </a:solidFill>
              </a:defRPr>
            </a:lvl1pPr>
          </a:lstStyle>
          <a:p>
            <a:r>
              <a:rPr lang="en-GB" dirty="0"/>
              <a:t>Bristol School of Oral &amp; Dental Sciences</a:t>
            </a:r>
          </a:p>
        </p:txBody>
      </p:sp>
    </p:spTree>
    <p:extLst>
      <p:ext uri="{BB962C8B-B14F-4D97-AF65-F5344CB8AC3E}">
        <p14:creationId xmlns:p14="http://schemas.microsoft.com/office/powerpoint/2010/main" val="19481797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5AF3DE2-B23F-4EE6-8584-D3A2BEB7899D}" type="datetime1">
              <a:rPr lang="en-GB" smtClean="0"/>
              <a:t>24/08/2026</a:t>
            </a:fld>
            <a:endParaRPr lang="en-GB" dirty="0"/>
          </a:p>
        </p:txBody>
      </p:sp>
      <p:sp>
        <p:nvSpPr>
          <p:cNvPr id="4" name="Footer Placeholder 3"/>
          <p:cNvSpPr>
            <a:spLocks noGrp="1"/>
          </p:cNvSpPr>
          <p:nvPr>
            <p:ph type="ftr" sz="quarter" idx="11"/>
          </p:nvPr>
        </p:nvSpPr>
        <p:spPr/>
        <p:txBody>
          <a:bodyPr/>
          <a:lstStyle/>
          <a:p>
            <a:r>
              <a:rPr lang="en-GB" dirty="0"/>
              <a:t>School of Oral &amp; Dental Sciences</a:t>
            </a:r>
          </a:p>
        </p:txBody>
      </p:sp>
      <p:sp>
        <p:nvSpPr>
          <p:cNvPr id="5" name="Slide Number Placeholder 4"/>
          <p:cNvSpPr>
            <a:spLocks noGrp="1"/>
          </p:cNvSpPr>
          <p:nvPr>
            <p:ph type="sldNum" sz="quarter" idx="12"/>
          </p:nvPr>
        </p:nvSpPr>
        <p:spPr>
          <a:xfrm>
            <a:off x="4586288" y="4767262"/>
            <a:ext cx="2111138" cy="273844"/>
          </a:xfrm>
        </p:spPr>
        <p:txBody>
          <a:bodyPr/>
          <a:lstStyle>
            <a:lvl1pPr>
              <a:defRPr sz="900" b="1">
                <a:solidFill>
                  <a:srgbClr val="C00000"/>
                </a:solidFill>
              </a:defRPr>
            </a:lvl1pPr>
          </a:lstStyle>
          <a:p>
            <a:r>
              <a:rPr lang="en-GB" dirty="0"/>
              <a:t>Bristol School of Oral &amp; Dental Sciences</a:t>
            </a:r>
          </a:p>
        </p:txBody>
      </p:sp>
    </p:spTree>
    <p:extLst>
      <p:ext uri="{BB962C8B-B14F-4D97-AF65-F5344CB8AC3E}">
        <p14:creationId xmlns:p14="http://schemas.microsoft.com/office/powerpoint/2010/main" val="14376910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1282304"/>
            <a:ext cx="5915025" cy="2139553"/>
          </a:xfrm>
        </p:spPr>
        <p:txBody>
          <a:bodyPr anchor="b"/>
          <a:lstStyle>
            <a:lvl1pPr>
              <a:defRPr sz="3375"/>
            </a:lvl1pPr>
          </a:lstStyle>
          <a:p>
            <a:r>
              <a:rPr lang="en-US"/>
              <a:t>Click to edit Master title style</a:t>
            </a:r>
            <a:endParaRPr lang="en-GB"/>
          </a:p>
        </p:txBody>
      </p:sp>
      <p:sp>
        <p:nvSpPr>
          <p:cNvPr id="3" name="Text Placeholder 2"/>
          <p:cNvSpPr>
            <a:spLocks noGrp="1"/>
          </p:cNvSpPr>
          <p:nvPr>
            <p:ph type="body" idx="1"/>
          </p:nvPr>
        </p:nvSpPr>
        <p:spPr>
          <a:xfrm>
            <a:off x="467916" y="3442098"/>
            <a:ext cx="5915025" cy="1125140"/>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53DA1F-3CCC-49A8-B6FC-6C0480468C2B}" type="datetime1">
              <a:rPr lang="en-GB" smtClean="0"/>
              <a:t>24/08/2026</a:t>
            </a:fld>
            <a:endParaRPr lang="en-GB" dirty="0"/>
          </a:p>
        </p:txBody>
      </p:sp>
      <p:sp>
        <p:nvSpPr>
          <p:cNvPr id="5" name="Footer Placeholder 4"/>
          <p:cNvSpPr>
            <a:spLocks noGrp="1"/>
          </p:cNvSpPr>
          <p:nvPr>
            <p:ph type="ftr" sz="quarter" idx="11"/>
          </p:nvPr>
        </p:nvSpPr>
        <p:spPr/>
        <p:txBody>
          <a:bodyPr/>
          <a:lstStyle/>
          <a:p>
            <a:r>
              <a:rPr lang="en-GB" dirty="0"/>
              <a:t>School of Oral &amp; Dental Sciences</a:t>
            </a:r>
          </a:p>
        </p:txBody>
      </p:sp>
      <p:sp>
        <p:nvSpPr>
          <p:cNvPr id="6" name="Slide Number Placeholder 5"/>
          <p:cNvSpPr>
            <a:spLocks noGrp="1"/>
          </p:cNvSpPr>
          <p:nvPr>
            <p:ph type="sldNum" sz="quarter" idx="12"/>
          </p:nvPr>
        </p:nvSpPr>
        <p:spPr/>
        <p:txBody>
          <a:bodyPr/>
          <a:lstStyle/>
          <a:p>
            <a:fld id="{A60BA0BD-46B2-4CBD-AE1A-FE6D8C0A5FFA}" type="slidenum">
              <a:rPr lang="en-GB" smtClean="0"/>
              <a:t>‹#›</a:t>
            </a:fld>
            <a:endParaRPr lang="en-GB" dirty="0"/>
          </a:p>
        </p:txBody>
      </p:sp>
    </p:spTree>
    <p:extLst>
      <p:ext uri="{BB962C8B-B14F-4D97-AF65-F5344CB8AC3E}">
        <p14:creationId xmlns:p14="http://schemas.microsoft.com/office/powerpoint/2010/main" val="29495785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71488" y="1369219"/>
            <a:ext cx="291465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471863" y="1369219"/>
            <a:ext cx="291465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17FD6E1-9F9D-4BF9-990C-D4A779A65FC2}" type="datetime1">
              <a:rPr lang="en-GB" smtClean="0"/>
              <a:t>24/08/2026</a:t>
            </a:fld>
            <a:endParaRPr lang="en-GB" dirty="0"/>
          </a:p>
        </p:txBody>
      </p:sp>
      <p:sp>
        <p:nvSpPr>
          <p:cNvPr id="6" name="Footer Placeholder 5"/>
          <p:cNvSpPr>
            <a:spLocks noGrp="1"/>
          </p:cNvSpPr>
          <p:nvPr>
            <p:ph type="ftr" sz="quarter" idx="11"/>
          </p:nvPr>
        </p:nvSpPr>
        <p:spPr/>
        <p:txBody>
          <a:bodyPr/>
          <a:lstStyle/>
          <a:p>
            <a:r>
              <a:rPr lang="en-GB" dirty="0"/>
              <a:t>School of Oral &amp; Dental Sciences</a:t>
            </a:r>
          </a:p>
        </p:txBody>
      </p:sp>
      <p:sp>
        <p:nvSpPr>
          <p:cNvPr id="7" name="Slide Number Placeholder 6"/>
          <p:cNvSpPr>
            <a:spLocks noGrp="1"/>
          </p:cNvSpPr>
          <p:nvPr>
            <p:ph type="sldNum" sz="quarter" idx="12"/>
          </p:nvPr>
        </p:nvSpPr>
        <p:spPr/>
        <p:txBody>
          <a:bodyPr/>
          <a:lstStyle/>
          <a:p>
            <a:fld id="{A60BA0BD-46B2-4CBD-AE1A-FE6D8C0A5FFA}" type="slidenum">
              <a:rPr lang="en-GB" smtClean="0"/>
              <a:t>‹#›</a:t>
            </a:fld>
            <a:endParaRPr lang="en-GB" dirty="0"/>
          </a:p>
        </p:txBody>
      </p:sp>
    </p:spTree>
    <p:extLst>
      <p:ext uri="{BB962C8B-B14F-4D97-AF65-F5344CB8AC3E}">
        <p14:creationId xmlns:p14="http://schemas.microsoft.com/office/powerpoint/2010/main" val="26037120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273844"/>
            <a:ext cx="5915025" cy="994172"/>
          </a:xfrm>
        </p:spPr>
        <p:txBody>
          <a:bodyPr/>
          <a:lstStyle/>
          <a:p>
            <a:r>
              <a:rPr lang="en-US"/>
              <a:t>Click to edit Master title style</a:t>
            </a:r>
            <a:endParaRPr lang="en-GB"/>
          </a:p>
        </p:txBody>
      </p:sp>
      <p:sp>
        <p:nvSpPr>
          <p:cNvPr id="3" name="Text Placeholder 2"/>
          <p:cNvSpPr>
            <a:spLocks noGrp="1"/>
          </p:cNvSpPr>
          <p:nvPr>
            <p:ph type="body" idx="1"/>
          </p:nvPr>
        </p:nvSpPr>
        <p:spPr>
          <a:xfrm>
            <a:off x="472381" y="1260872"/>
            <a:ext cx="2901255"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72381" y="1878806"/>
            <a:ext cx="2901255"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71863" y="1260872"/>
            <a:ext cx="2915543"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71863" y="1878806"/>
            <a:ext cx="2915543"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1C2722-EF44-49CC-8737-C0665B300A6B}" type="datetime1">
              <a:rPr lang="en-GB" smtClean="0"/>
              <a:t>24/08/2026</a:t>
            </a:fld>
            <a:endParaRPr lang="en-GB" dirty="0"/>
          </a:p>
        </p:txBody>
      </p:sp>
      <p:sp>
        <p:nvSpPr>
          <p:cNvPr id="8" name="Footer Placeholder 7"/>
          <p:cNvSpPr>
            <a:spLocks noGrp="1"/>
          </p:cNvSpPr>
          <p:nvPr>
            <p:ph type="ftr" sz="quarter" idx="11"/>
          </p:nvPr>
        </p:nvSpPr>
        <p:spPr/>
        <p:txBody>
          <a:bodyPr/>
          <a:lstStyle/>
          <a:p>
            <a:r>
              <a:rPr lang="en-GB" dirty="0"/>
              <a:t>School of Oral &amp; Dental Sciences</a:t>
            </a:r>
          </a:p>
        </p:txBody>
      </p:sp>
      <p:sp>
        <p:nvSpPr>
          <p:cNvPr id="9" name="Slide Number Placeholder 8"/>
          <p:cNvSpPr>
            <a:spLocks noGrp="1"/>
          </p:cNvSpPr>
          <p:nvPr>
            <p:ph type="sldNum" sz="quarter" idx="12"/>
          </p:nvPr>
        </p:nvSpPr>
        <p:spPr/>
        <p:txBody>
          <a:bodyPr/>
          <a:lstStyle/>
          <a:p>
            <a:fld id="{A60BA0BD-46B2-4CBD-AE1A-FE6D8C0A5FFA}" type="slidenum">
              <a:rPr lang="en-GB" smtClean="0"/>
              <a:t>‹#›</a:t>
            </a:fld>
            <a:endParaRPr lang="en-GB" dirty="0"/>
          </a:p>
        </p:txBody>
      </p:sp>
    </p:spTree>
    <p:extLst>
      <p:ext uri="{BB962C8B-B14F-4D97-AF65-F5344CB8AC3E}">
        <p14:creationId xmlns:p14="http://schemas.microsoft.com/office/powerpoint/2010/main" val="21991810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9A1B189-2A0E-48C0-AA3D-747CDEED145C}" type="datetime1">
              <a:rPr lang="en-GB" smtClean="0"/>
              <a:t>24/08/2026</a:t>
            </a:fld>
            <a:endParaRPr lang="en-GB" dirty="0"/>
          </a:p>
        </p:txBody>
      </p:sp>
      <p:sp>
        <p:nvSpPr>
          <p:cNvPr id="4" name="Footer Placeholder 3"/>
          <p:cNvSpPr>
            <a:spLocks noGrp="1"/>
          </p:cNvSpPr>
          <p:nvPr>
            <p:ph type="ftr" sz="quarter" idx="11"/>
          </p:nvPr>
        </p:nvSpPr>
        <p:spPr/>
        <p:txBody>
          <a:bodyPr/>
          <a:lstStyle/>
          <a:p>
            <a:r>
              <a:rPr lang="en-GB" dirty="0"/>
              <a:t>School of Oral &amp; Dental Sciences</a:t>
            </a:r>
          </a:p>
        </p:txBody>
      </p:sp>
      <p:sp>
        <p:nvSpPr>
          <p:cNvPr id="5" name="Slide Number Placeholder 4"/>
          <p:cNvSpPr>
            <a:spLocks noGrp="1"/>
          </p:cNvSpPr>
          <p:nvPr>
            <p:ph type="sldNum" sz="quarter" idx="12"/>
          </p:nvPr>
        </p:nvSpPr>
        <p:spPr/>
        <p:txBody>
          <a:bodyPr/>
          <a:lstStyle/>
          <a:p>
            <a:fld id="{A60BA0BD-46B2-4CBD-AE1A-FE6D8C0A5FFA}" type="slidenum">
              <a:rPr lang="en-GB" smtClean="0"/>
              <a:t>‹#›</a:t>
            </a:fld>
            <a:endParaRPr lang="en-GB" dirty="0"/>
          </a:p>
        </p:txBody>
      </p:sp>
    </p:spTree>
    <p:extLst>
      <p:ext uri="{BB962C8B-B14F-4D97-AF65-F5344CB8AC3E}">
        <p14:creationId xmlns:p14="http://schemas.microsoft.com/office/powerpoint/2010/main" val="1711074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White (Insert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C8C1A-1BF5-4B59-AC3C-73632A8AD884}"/>
              </a:ext>
            </a:extLst>
          </p:cNvPr>
          <p:cNvSpPr>
            <a:spLocks noGrp="1"/>
          </p:cNvSpPr>
          <p:nvPr>
            <p:ph type="ctrTitle" hasCustomPrompt="1"/>
          </p:nvPr>
        </p:nvSpPr>
        <p:spPr>
          <a:xfrm>
            <a:off x="278099" y="1598400"/>
            <a:ext cx="4026271" cy="1101600"/>
          </a:xfrm>
        </p:spPr>
        <p:txBody>
          <a:bodyPr anchor="b"/>
          <a:lstStyle>
            <a:lvl1pPr algn="l">
              <a:defRPr sz="2700" baseline="0"/>
            </a:lvl1pPr>
          </a:lstStyle>
          <a:p>
            <a:r>
              <a:rPr lang="en-GB" dirty="0"/>
              <a:t>PRESENTATION TITLE GOES HERE</a:t>
            </a:r>
          </a:p>
        </p:txBody>
      </p:sp>
      <p:sp>
        <p:nvSpPr>
          <p:cNvPr id="3" name="Subtitle 2">
            <a:extLst>
              <a:ext uri="{FF2B5EF4-FFF2-40B4-BE49-F238E27FC236}">
                <a16:creationId xmlns:a16="http://schemas.microsoft.com/office/drawing/2014/main" id="{E519FAE3-5BF7-4965-9A39-4DF10150BF31}"/>
              </a:ext>
            </a:extLst>
          </p:cNvPr>
          <p:cNvSpPr>
            <a:spLocks noGrp="1"/>
          </p:cNvSpPr>
          <p:nvPr>
            <p:ph type="subTitle" idx="1"/>
          </p:nvPr>
        </p:nvSpPr>
        <p:spPr>
          <a:xfrm>
            <a:off x="278100" y="2701528"/>
            <a:ext cx="3944700" cy="1314000"/>
          </a:xfrm>
        </p:spPr>
        <p:txBody>
          <a:bodyPr>
            <a:normAutofit/>
          </a:bodyPr>
          <a:lstStyle>
            <a:lvl1pPr marL="0" indent="0" algn="l">
              <a:buNone/>
              <a:defRPr sz="150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a:t>Click to edit Master subtitle style</a:t>
            </a:r>
            <a:endParaRPr lang="en-GB" dirty="0"/>
          </a:p>
        </p:txBody>
      </p:sp>
      <p:sp>
        <p:nvSpPr>
          <p:cNvPr id="4" name="Date Placeholder 3">
            <a:extLst>
              <a:ext uri="{FF2B5EF4-FFF2-40B4-BE49-F238E27FC236}">
                <a16:creationId xmlns:a16="http://schemas.microsoft.com/office/drawing/2014/main" id="{F2C72EC3-CD0E-4DAF-AFA9-AA5AC3F2F43E}"/>
              </a:ext>
            </a:extLst>
          </p:cNvPr>
          <p:cNvSpPr>
            <a:spLocks noGrp="1"/>
          </p:cNvSpPr>
          <p:nvPr>
            <p:ph type="dt" sz="half" idx="10"/>
          </p:nvPr>
        </p:nvSpPr>
        <p:spPr/>
        <p:txBody>
          <a:bodyPr/>
          <a:lstStyle/>
          <a:p>
            <a:fld id="{D1666282-696E-4BC8-B8B0-F336AA0FA017}" type="datetime1">
              <a:rPr lang="en-GB" smtClean="0"/>
              <a:t>24/08/2026</a:t>
            </a:fld>
            <a:endParaRPr lang="en-GB"/>
          </a:p>
        </p:txBody>
      </p:sp>
      <p:sp>
        <p:nvSpPr>
          <p:cNvPr id="5" name="Footer Placeholder 4">
            <a:extLst>
              <a:ext uri="{FF2B5EF4-FFF2-40B4-BE49-F238E27FC236}">
                <a16:creationId xmlns:a16="http://schemas.microsoft.com/office/drawing/2014/main" id="{F28B6EE9-35CE-4EDE-8C2A-8C22D6E564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43E84B-B0A3-4B16-A256-83DF69693842}"/>
              </a:ext>
            </a:extLst>
          </p:cNvPr>
          <p:cNvSpPr>
            <a:spLocks noGrp="1"/>
          </p:cNvSpPr>
          <p:nvPr>
            <p:ph type="sldNum" sz="quarter" idx="12"/>
          </p:nvPr>
        </p:nvSpPr>
        <p:spPr/>
        <p:txBody>
          <a:bodyPr/>
          <a:lstStyle/>
          <a:p>
            <a:fld id="{67DE1CF8-1877-4310-8670-A269E8016CAC}" type="slidenum">
              <a:rPr lang="en-GB" smtClean="0"/>
              <a:t>‹#›</a:t>
            </a:fld>
            <a:endParaRPr lang="en-GB"/>
          </a:p>
        </p:txBody>
      </p:sp>
    </p:spTree>
    <p:extLst>
      <p:ext uri="{BB962C8B-B14F-4D97-AF65-F5344CB8AC3E}">
        <p14:creationId xmlns:p14="http://schemas.microsoft.com/office/powerpoint/2010/main" val="26595894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ABC9B6-A6ED-4D1B-9216-38020F36AF00}" type="datetime1">
              <a:rPr lang="en-GB" smtClean="0"/>
              <a:t>24/08/2026</a:t>
            </a:fld>
            <a:endParaRPr lang="en-GB" dirty="0"/>
          </a:p>
        </p:txBody>
      </p:sp>
      <p:sp>
        <p:nvSpPr>
          <p:cNvPr id="3" name="Footer Placeholder 2"/>
          <p:cNvSpPr>
            <a:spLocks noGrp="1"/>
          </p:cNvSpPr>
          <p:nvPr>
            <p:ph type="ftr" sz="quarter" idx="11"/>
          </p:nvPr>
        </p:nvSpPr>
        <p:spPr/>
        <p:txBody>
          <a:bodyPr/>
          <a:lstStyle/>
          <a:p>
            <a:r>
              <a:rPr lang="en-GB" dirty="0"/>
              <a:t>School of Oral &amp; Dental Sciences</a:t>
            </a:r>
          </a:p>
        </p:txBody>
      </p:sp>
      <p:sp>
        <p:nvSpPr>
          <p:cNvPr id="4" name="Slide Number Placeholder 3"/>
          <p:cNvSpPr>
            <a:spLocks noGrp="1"/>
          </p:cNvSpPr>
          <p:nvPr>
            <p:ph type="sldNum" sz="quarter" idx="12"/>
          </p:nvPr>
        </p:nvSpPr>
        <p:spPr/>
        <p:txBody>
          <a:bodyPr/>
          <a:lstStyle/>
          <a:p>
            <a:fld id="{A60BA0BD-46B2-4CBD-AE1A-FE6D8C0A5FFA}" type="slidenum">
              <a:rPr lang="en-GB" smtClean="0"/>
              <a:t>‹#›</a:t>
            </a:fld>
            <a:endParaRPr lang="en-GB" dirty="0"/>
          </a:p>
        </p:txBody>
      </p:sp>
    </p:spTree>
    <p:extLst>
      <p:ext uri="{BB962C8B-B14F-4D97-AF65-F5344CB8AC3E}">
        <p14:creationId xmlns:p14="http://schemas.microsoft.com/office/powerpoint/2010/main" val="34557639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3" cy="1200150"/>
          </a:xfrm>
        </p:spPr>
        <p:txBody>
          <a:bodyPr anchor="b"/>
          <a:lstStyle>
            <a:lvl1pPr>
              <a:defRPr sz="1800"/>
            </a:lvl1pPr>
          </a:lstStyle>
          <a:p>
            <a:r>
              <a:rPr lang="en-US"/>
              <a:t>Click to edit Master title style</a:t>
            </a:r>
            <a:endParaRPr lang="en-GB"/>
          </a:p>
        </p:txBody>
      </p:sp>
      <p:sp>
        <p:nvSpPr>
          <p:cNvPr id="3" name="Content Placeholder 2"/>
          <p:cNvSpPr>
            <a:spLocks noGrp="1"/>
          </p:cNvSpPr>
          <p:nvPr>
            <p:ph idx="1"/>
          </p:nvPr>
        </p:nvSpPr>
        <p:spPr>
          <a:xfrm>
            <a:off x="2915543" y="740569"/>
            <a:ext cx="3471863" cy="3655219"/>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72381" y="1543050"/>
            <a:ext cx="2211883"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69540EAC-30C4-4101-85AB-27A33AE85BEB}" type="datetime1">
              <a:rPr lang="en-GB" smtClean="0"/>
              <a:t>24/08/2026</a:t>
            </a:fld>
            <a:endParaRPr lang="en-GB" dirty="0"/>
          </a:p>
        </p:txBody>
      </p:sp>
      <p:sp>
        <p:nvSpPr>
          <p:cNvPr id="6" name="Footer Placeholder 5"/>
          <p:cNvSpPr>
            <a:spLocks noGrp="1"/>
          </p:cNvSpPr>
          <p:nvPr>
            <p:ph type="ftr" sz="quarter" idx="11"/>
          </p:nvPr>
        </p:nvSpPr>
        <p:spPr/>
        <p:txBody>
          <a:bodyPr/>
          <a:lstStyle/>
          <a:p>
            <a:r>
              <a:rPr lang="en-GB" dirty="0"/>
              <a:t>School of Oral &amp; Dental Sciences</a:t>
            </a:r>
          </a:p>
        </p:txBody>
      </p:sp>
      <p:sp>
        <p:nvSpPr>
          <p:cNvPr id="7" name="Slide Number Placeholder 6"/>
          <p:cNvSpPr>
            <a:spLocks noGrp="1"/>
          </p:cNvSpPr>
          <p:nvPr>
            <p:ph type="sldNum" sz="quarter" idx="12"/>
          </p:nvPr>
        </p:nvSpPr>
        <p:spPr/>
        <p:txBody>
          <a:bodyPr/>
          <a:lstStyle/>
          <a:p>
            <a:fld id="{A60BA0BD-46B2-4CBD-AE1A-FE6D8C0A5FFA}" type="slidenum">
              <a:rPr lang="en-GB" smtClean="0"/>
              <a:t>‹#›</a:t>
            </a:fld>
            <a:endParaRPr lang="en-GB" dirty="0"/>
          </a:p>
        </p:txBody>
      </p:sp>
    </p:spTree>
    <p:extLst>
      <p:ext uri="{BB962C8B-B14F-4D97-AF65-F5344CB8AC3E}">
        <p14:creationId xmlns:p14="http://schemas.microsoft.com/office/powerpoint/2010/main" val="42566451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3" cy="1200150"/>
          </a:xfrm>
        </p:spPr>
        <p:txBody>
          <a:bodyPr anchor="b"/>
          <a:lstStyle>
            <a:lvl1pPr>
              <a:defRPr sz="1800"/>
            </a:lvl1pPr>
          </a:lstStyle>
          <a:p>
            <a:r>
              <a:rPr lang="en-US"/>
              <a:t>Click to edit Master title style</a:t>
            </a:r>
            <a:endParaRPr lang="en-GB"/>
          </a:p>
        </p:txBody>
      </p:sp>
      <p:sp>
        <p:nvSpPr>
          <p:cNvPr id="3" name="Picture Placeholder 2"/>
          <p:cNvSpPr>
            <a:spLocks noGrp="1"/>
          </p:cNvSpPr>
          <p:nvPr>
            <p:ph type="pic" idx="1"/>
          </p:nvPr>
        </p:nvSpPr>
        <p:spPr>
          <a:xfrm>
            <a:off x="2915543" y="740569"/>
            <a:ext cx="3471863" cy="3655219"/>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GB" dirty="0"/>
          </a:p>
        </p:txBody>
      </p:sp>
      <p:sp>
        <p:nvSpPr>
          <p:cNvPr id="4" name="Text Placeholder 3"/>
          <p:cNvSpPr>
            <a:spLocks noGrp="1"/>
          </p:cNvSpPr>
          <p:nvPr>
            <p:ph type="body" sz="half" idx="2"/>
          </p:nvPr>
        </p:nvSpPr>
        <p:spPr>
          <a:xfrm>
            <a:off x="472381" y="1543050"/>
            <a:ext cx="2211883"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B46C1565-23D7-40E3-B19F-91741ED81395}" type="datetime1">
              <a:rPr lang="en-GB" smtClean="0"/>
              <a:t>24/08/2026</a:t>
            </a:fld>
            <a:endParaRPr lang="en-GB" dirty="0"/>
          </a:p>
        </p:txBody>
      </p:sp>
      <p:sp>
        <p:nvSpPr>
          <p:cNvPr id="6" name="Footer Placeholder 5"/>
          <p:cNvSpPr>
            <a:spLocks noGrp="1"/>
          </p:cNvSpPr>
          <p:nvPr>
            <p:ph type="ftr" sz="quarter" idx="11"/>
          </p:nvPr>
        </p:nvSpPr>
        <p:spPr/>
        <p:txBody>
          <a:bodyPr/>
          <a:lstStyle/>
          <a:p>
            <a:r>
              <a:rPr lang="en-GB" dirty="0"/>
              <a:t>School of Oral &amp; Dental Sciences</a:t>
            </a:r>
          </a:p>
        </p:txBody>
      </p:sp>
      <p:sp>
        <p:nvSpPr>
          <p:cNvPr id="7" name="Slide Number Placeholder 6"/>
          <p:cNvSpPr>
            <a:spLocks noGrp="1"/>
          </p:cNvSpPr>
          <p:nvPr>
            <p:ph type="sldNum" sz="quarter" idx="12"/>
          </p:nvPr>
        </p:nvSpPr>
        <p:spPr/>
        <p:txBody>
          <a:bodyPr/>
          <a:lstStyle/>
          <a:p>
            <a:fld id="{A60BA0BD-46B2-4CBD-AE1A-FE6D8C0A5FFA}" type="slidenum">
              <a:rPr lang="en-GB" smtClean="0"/>
              <a:t>‹#›</a:t>
            </a:fld>
            <a:endParaRPr lang="en-GB" dirty="0"/>
          </a:p>
        </p:txBody>
      </p:sp>
    </p:spTree>
    <p:extLst>
      <p:ext uri="{BB962C8B-B14F-4D97-AF65-F5344CB8AC3E}">
        <p14:creationId xmlns:p14="http://schemas.microsoft.com/office/powerpoint/2010/main" val="16023256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09C4146-C3D2-4F18-972B-F39E182CAB59}" type="datetime1">
              <a:rPr lang="en-GB" smtClean="0"/>
              <a:t>24/08/2026</a:t>
            </a:fld>
            <a:endParaRPr lang="en-GB" dirty="0"/>
          </a:p>
        </p:txBody>
      </p:sp>
      <p:sp>
        <p:nvSpPr>
          <p:cNvPr id="5" name="Footer Placeholder 4"/>
          <p:cNvSpPr>
            <a:spLocks noGrp="1"/>
          </p:cNvSpPr>
          <p:nvPr>
            <p:ph type="ftr" sz="quarter" idx="11"/>
          </p:nvPr>
        </p:nvSpPr>
        <p:spPr/>
        <p:txBody>
          <a:bodyPr/>
          <a:lstStyle/>
          <a:p>
            <a:r>
              <a:rPr lang="en-GB" dirty="0"/>
              <a:t>School of Oral &amp; Dental Sciences</a:t>
            </a:r>
          </a:p>
        </p:txBody>
      </p:sp>
      <p:sp>
        <p:nvSpPr>
          <p:cNvPr id="6" name="Slide Number Placeholder 5"/>
          <p:cNvSpPr>
            <a:spLocks noGrp="1"/>
          </p:cNvSpPr>
          <p:nvPr>
            <p:ph type="sldNum" sz="quarter" idx="12"/>
          </p:nvPr>
        </p:nvSpPr>
        <p:spPr/>
        <p:txBody>
          <a:bodyPr/>
          <a:lstStyle/>
          <a:p>
            <a:fld id="{A60BA0BD-46B2-4CBD-AE1A-FE6D8C0A5FFA}" type="slidenum">
              <a:rPr lang="en-GB" smtClean="0"/>
              <a:t>‹#›</a:t>
            </a:fld>
            <a:endParaRPr lang="en-GB" dirty="0"/>
          </a:p>
        </p:txBody>
      </p:sp>
    </p:spTree>
    <p:extLst>
      <p:ext uri="{BB962C8B-B14F-4D97-AF65-F5344CB8AC3E}">
        <p14:creationId xmlns:p14="http://schemas.microsoft.com/office/powerpoint/2010/main" val="20186494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6" y="273844"/>
            <a:ext cx="1478756" cy="4358879"/>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71487" y="273844"/>
            <a:ext cx="4350544"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B5DF78-B13E-41F3-9F05-18E64668BBE2}" type="datetime1">
              <a:rPr lang="en-GB" smtClean="0"/>
              <a:t>24/08/2026</a:t>
            </a:fld>
            <a:endParaRPr lang="en-GB" dirty="0"/>
          </a:p>
        </p:txBody>
      </p:sp>
      <p:sp>
        <p:nvSpPr>
          <p:cNvPr id="5" name="Footer Placeholder 4"/>
          <p:cNvSpPr>
            <a:spLocks noGrp="1"/>
          </p:cNvSpPr>
          <p:nvPr>
            <p:ph type="ftr" sz="quarter" idx="11"/>
          </p:nvPr>
        </p:nvSpPr>
        <p:spPr/>
        <p:txBody>
          <a:bodyPr/>
          <a:lstStyle/>
          <a:p>
            <a:r>
              <a:rPr lang="en-GB" dirty="0"/>
              <a:t>School of Oral &amp; Dental Sciences</a:t>
            </a:r>
          </a:p>
        </p:txBody>
      </p:sp>
      <p:sp>
        <p:nvSpPr>
          <p:cNvPr id="6" name="Slide Number Placeholder 5"/>
          <p:cNvSpPr>
            <a:spLocks noGrp="1"/>
          </p:cNvSpPr>
          <p:nvPr>
            <p:ph type="sldNum" sz="quarter" idx="12"/>
          </p:nvPr>
        </p:nvSpPr>
        <p:spPr/>
        <p:txBody>
          <a:bodyPr/>
          <a:lstStyle/>
          <a:p>
            <a:fld id="{A60BA0BD-46B2-4CBD-AE1A-FE6D8C0A5FFA}" type="slidenum">
              <a:rPr lang="en-GB" smtClean="0"/>
              <a:t>‹#›</a:t>
            </a:fld>
            <a:endParaRPr lang="en-GB" dirty="0"/>
          </a:p>
        </p:txBody>
      </p:sp>
    </p:spTree>
    <p:extLst>
      <p:ext uri="{BB962C8B-B14F-4D97-AF65-F5344CB8AC3E}">
        <p14:creationId xmlns:p14="http://schemas.microsoft.com/office/powerpoint/2010/main" val="2549339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Colour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7">
            <a:extLst>
              <a:ext uri="{FF2B5EF4-FFF2-40B4-BE49-F238E27FC236}">
                <a16:creationId xmlns:a16="http://schemas.microsoft.com/office/drawing/2014/main" id="{A903D7F4-2AD2-4C9C-9330-C03E0E70D3F1}"/>
              </a:ext>
            </a:extLst>
          </p:cNvPr>
          <p:cNvSpPr/>
          <p:nvPr userDrawn="1"/>
        </p:nvSpPr>
        <p:spPr>
          <a:xfrm>
            <a:off x="3354859" y="-3175"/>
            <a:ext cx="3503141" cy="5146675"/>
          </a:xfrm>
          <a:custGeom>
            <a:avLst/>
            <a:gdLst>
              <a:gd name="connsiteX0" fmla="*/ 0 w 3435350"/>
              <a:gd name="connsiteY0" fmla="*/ 0 h 5143500"/>
              <a:gd name="connsiteX1" fmla="*/ 3435350 w 3435350"/>
              <a:gd name="connsiteY1" fmla="*/ 0 h 5143500"/>
              <a:gd name="connsiteX2" fmla="*/ 3435350 w 3435350"/>
              <a:gd name="connsiteY2" fmla="*/ 5143500 h 5143500"/>
              <a:gd name="connsiteX3" fmla="*/ 0 w 3435350"/>
              <a:gd name="connsiteY3" fmla="*/ 5143500 h 5143500"/>
              <a:gd name="connsiteX4" fmla="*/ 0 w 3435350"/>
              <a:gd name="connsiteY4" fmla="*/ 0 h 5143500"/>
              <a:gd name="connsiteX0" fmla="*/ 1476375 w 3435350"/>
              <a:gd name="connsiteY0" fmla="*/ 0 h 5248275"/>
              <a:gd name="connsiteX1" fmla="*/ 3435350 w 3435350"/>
              <a:gd name="connsiteY1" fmla="*/ 104775 h 5248275"/>
              <a:gd name="connsiteX2" fmla="*/ 3435350 w 3435350"/>
              <a:gd name="connsiteY2" fmla="*/ 5248275 h 5248275"/>
              <a:gd name="connsiteX3" fmla="*/ 0 w 3435350"/>
              <a:gd name="connsiteY3" fmla="*/ 5248275 h 5248275"/>
              <a:gd name="connsiteX4" fmla="*/ 1476375 w 3435350"/>
              <a:gd name="connsiteY4" fmla="*/ 0 h 5248275"/>
              <a:gd name="connsiteX0" fmla="*/ 1190625 w 3435350"/>
              <a:gd name="connsiteY0" fmla="*/ 0 h 5162550"/>
              <a:gd name="connsiteX1" fmla="*/ 3435350 w 3435350"/>
              <a:gd name="connsiteY1" fmla="*/ 19050 h 5162550"/>
              <a:gd name="connsiteX2" fmla="*/ 3435350 w 3435350"/>
              <a:gd name="connsiteY2" fmla="*/ 5162550 h 5162550"/>
              <a:gd name="connsiteX3" fmla="*/ 0 w 3435350"/>
              <a:gd name="connsiteY3" fmla="*/ 5162550 h 5162550"/>
              <a:gd name="connsiteX4" fmla="*/ 1190625 w 3435350"/>
              <a:gd name="connsiteY4" fmla="*/ 0 h 5162550"/>
              <a:gd name="connsiteX0" fmla="*/ 1193800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193800 w 3435350"/>
              <a:gd name="connsiteY4" fmla="*/ 0 h 5146675"/>
              <a:gd name="connsiteX0" fmla="*/ 1219200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219200 w 3435350"/>
              <a:gd name="connsiteY4" fmla="*/ 0 h 5146675"/>
              <a:gd name="connsiteX0" fmla="*/ 1190625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190625 w 3435350"/>
              <a:gd name="connsiteY4" fmla="*/ 0 h 5146675"/>
              <a:gd name="connsiteX0" fmla="*/ 1190625 w 3435350"/>
              <a:gd name="connsiteY0" fmla="*/ 0 h 5146675"/>
              <a:gd name="connsiteX1" fmla="*/ 3435350 w 3435350"/>
              <a:gd name="connsiteY1" fmla="*/ 3175 h 5146675"/>
              <a:gd name="connsiteX2" fmla="*/ 3435350 w 3435350"/>
              <a:gd name="connsiteY2" fmla="*/ 5146675 h 5146675"/>
              <a:gd name="connsiteX3" fmla="*/ 0 w 3435350"/>
              <a:gd name="connsiteY3" fmla="*/ 5146675 h 5146675"/>
              <a:gd name="connsiteX4" fmla="*/ 1190625 w 3435350"/>
              <a:gd name="connsiteY4" fmla="*/ 0 h 514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5350" h="5146675">
                <a:moveTo>
                  <a:pt x="1190625" y="0"/>
                </a:moveTo>
                <a:lnTo>
                  <a:pt x="3435350" y="3175"/>
                </a:lnTo>
                <a:lnTo>
                  <a:pt x="3435350" y="5146675"/>
                </a:lnTo>
                <a:lnTo>
                  <a:pt x="0" y="5146675"/>
                </a:lnTo>
                <a:lnTo>
                  <a:pt x="1190625" y="0"/>
                </a:lnTo>
                <a:close/>
              </a:path>
            </a:pathLst>
          </a:custGeom>
          <a:blipFill>
            <a:blip r:embed="rId3" cstate="hq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 name="Title 1">
            <a:extLst>
              <a:ext uri="{FF2B5EF4-FFF2-40B4-BE49-F238E27FC236}">
                <a16:creationId xmlns:a16="http://schemas.microsoft.com/office/drawing/2014/main" id="{E93C8C1A-1BF5-4B59-AC3C-73632A8AD884}"/>
              </a:ext>
            </a:extLst>
          </p:cNvPr>
          <p:cNvSpPr>
            <a:spLocks noGrp="1"/>
          </p:cNvSpPr>
          <p:nvPr>
            <p:ph type="ctrTitle" hasCustomPrompt="1"/>
          </p:nvPr>
        </p:nvSpPr>
        <p:spPr>
          <a:xfrm>
            <a:off x="278100" y="1598400"/>
            <a:ext cx="3944700" cy="1101600"/>
          </a:xfrm>
        </p:spPr>
        <p:txBody>
          <a:bodyPr anchor="b"/>
          <a:lstStyle>
            <a:lvl1pPr algn="l">
              <a:defRPr sz="2700" baseline="0">
                <a:solidFill>
                  <a:schemeClr val="tx1"/>
                </a:solidFill>
              </a:defRPr>
            </a:lvl1pPr>
          </a:lstStyle>
          <a:p>
            <a:r>
              <a:rPr lang="en-GB" dirty="0"/>
              <a:t>PRESENTATION TITLE GOES HERE</a:t>
            </a:r>
          </a:p>
        </p:txBody>
      </p:sp>
      <p:sp>
        <p:nvSpPr>
          <p:cNvPr id="3" name="Subtitle 2">
            <a:extLst>
              <a:ext uri="{FF2B5EF4-FFF2-40B4-BE49-F238E27FC236}">
                <a16:creationId xmlns:a16="http://schemas.microsoft.com/office/drawing/2014/main" id="{E519FAE3-5BF7-4965-9A39-4DF10150BF31}"/>
              </a:ext>
            </a:extLst>
          </p:cNvPr>
          <p:cNvSpPr>
            <a:spLocks noGrp="1"/>
          </p:cNvSpPr>
          <p:nvPr>
            <p:ph type="subTitle" idx="1"/>
          </p:nvPr>
        </p:nvSpPr>
        <p:spPr>
          <a:xfrm>
            <a:off x="278100" y="2701528"/>
            <a:ext cx="3944700" cy="1314000"/>
          </a:xfrm>
        </p:spPr>
        <p:txBody>
          <a:bodyPr>
            <a:normAutofit/>
          </a:bodyPr>
          <a:lstStyle>
            <a:lvl1pPr marL="0" indent="0" algn="l">
              <a:buNone/>
              <a:defRPr sz="1500" baseline="0">
                <a:solidFill>
                  <a:schemeClr val="tx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dirty="0"/>
              <a:t>Click to edit Master subtitle style</a:t>
            </a:r>
          </a:p>
        </p:txBody>
      </p:sp>
      <p:sp>
        <p:nvSpPr>
          <p:cNvPr id="4" name="Date Placeholder 3">
            <a:extLst>
              <a:ext uri="{FF2B5EF4-FFF2-40B4-BE49-F238E27FC236}">
                <a16:creationId xmlns:a16="http://schemas.microsoft.com/office/drawing/2014/main" id="{F2C72EC3-CD0E-4DAF-AFA9-AA5AC3F2F43E}"/>
              </a:ext>
            </a:extLst>
          </p:cNvPr>
          <p:cNvSpPr>
            <a:spLocks noGrp="1"/>
          </p:cNvSpPr>
          <p:nvPr>
            <p:ph type="dt" sz="half" idx="10"/>
          </p:nvPr>
        </p:nvSpPr>
        <p:spPr/>
        <p:txBody>
          <a:bodyPr/>
          <a:lstStyle>
            <a:lvl1pPr>
              <a:defRPr>
                <a:solidFill>
                  <a:schemeClr val="tx1"/>
                </a:solidFill>
              </a:defRPr>
            </a:lvl1pPr>
          </a:lstStyle>
          <a:p>
            <a:fld id="{3E2C485A-CFD1-4426-A587-FCC12D6AD237}" type="datetime1">
              <a:rPr lang="en-GB" smtClean="0"/>
              <a:pPr/>
              <a:t>24/08/2026</a:t>
            </a:fld>
            <a:endParaRPr lang="en-GB" dirty="0"/>
          </a:p>
        </p:txBody>
      </p:sp>
      <p:sp>
        <p:nvSpPr>
          <p:cNvPr id="5" name="Footer Placeholder 4">
            <a:extLst>
              <a:ext uri="{FF2B5EF4-FFF2-40B4-BE49-F238E27FC236}">
                <a16:creationId xmlns:a16="http://schemas.microsoft.com/office/drawing/2014/main" id="{F28B6EE9-35CE-4EDE-8C2A-8C22D6E564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43E84B-B0A3-4B16-A256-83DF69693842}"/>
              </a:ext>
            </a:extLst>
          </p:cNvPr>
          <p:cNvSpPr>
            <a:spLocks noGrp="1"/>
          </p:cNvSpPr>
          <p:nvPr>
            <p:ph type="sldNum" sz="quarter" idx="12"/>
          </p:nvPr>
        </p:nvSpPr>
        <p:spPr/>
        <p:txBody>
          <a:bodyPr/>
          <a:lstStyle>
            <a:lvl1pPr>
              <a:defRPr>
                <a:solidFill>
                  <a:schemeClr val="tx1"/>
                </a:solidFill>
              </a:defRPr>
            </a:lvl1pPr>
          </a:lstStyle>
          <a:p>
            <a:fld id="{67DE1CF8-1877-4310-8670-A269E8016CAC}" type="slidenum">
              <a:rPr lang="en-GB" smtClean="0"/>
              <a:pPr/>
              <a:t>‹#›</a:t>
            </a:fld>
            <a:endParaRPr lang="en-GB" dirty="0"/>
          </a:p>
        </p:txBody>
      </p:sp>
    </p:spTree>
    <p:extLst>
      <p:ext uri="{BB962C8B-B14F-4D97-AF65-F5344CB8AC3E}">
        <p14:creationId xmlns:p14="http://schemas.microsoft.com/office/powerpoint/2010/main" val="1742160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Colour (Insert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C8C1A-1BF5-4B59-AC3C-73632A8AD884}"/>
              </a:ext>
            </a:extLst>
          </p:cNvPr>
          <p:cNvSpPr>
            <a:spLocks noGrp="1"/>
          </p:cNvSpPr>
          <p:nvPr>
            <p:ph type="ctrTitle"/>
          </p:nvPr>
        </p:nvSpPr>
        <p:spPr>
          <a:xfrm>
            <a:off x="278100" y="1598400"/>
            <a:ext cx="3691734" cy="1101600"/>
          </a:xfrm>
        </p:spPr>
        <p:txBody>
          <a:bodyPr anchor="b"/>
          <a:lstStyle>
            <a:lvl1pPr algn="l">
              <a:defRPr sz="2700" baseline="0">
                <a:solidFill>
                  <a:schemeClr val="tx1"/>
                </a:solidFill>
              </a:defRPr>
            </a:lvl1pPr>
          </a:lstStyle>
          <a:p>
            <a:r>
              <a:rPr lang="en-GB" dirty="0"/>
              <a:t>Click to edit Master title style</a:t>
            </a:r>
          </a:p>
        </p:txBody>
      </p:sp>
      <p:sp>
        <p:nvSpPr>
          <p:cNvPr id="3" name="Subtitle 2">
            <a:extLst>
              <a:ext uri="{FF2B5EF4-FFF2-40B4-BE49-F238E27FC236}">
                <a16:creationId xmlns:a16="http://schemas.microsoft.com/office/drawing/2014/main" id="{E519FAE3-5BF7-4965-9A39-4DF10150BF31}"/>
              </a:ext>
            </a:extLst>
          </p:cNvPr>
          <p:cNvSpPr>
            <a:spLocks noGrp="1"/>
          </p:cNvSpPr>
          <p:nvPr>
            <p:ph type="subTitle" idx="1"/>
          </p:nvPr>
        </p:nvSpPr>
        <p:spPr>
          <a:xfrm>
            <a:off x="278100" y="2701528"/>
            <a:ext cx="3944700" cy="1314000"/>
          </a:xfrm>
        </p:spPr>
        <p:txBody>
          <a:bodyPr>
            <a:normAutofit/>
          </a:bodyPr>
          <a:lstStyle>
            <a:lvl1pPr marL="0" indent="0" algn="l">
              <a:buNone/>
              <a:defRPr sz="1500" baseline="0">
                <a:solidFill>
                  <a:schemeClr val="tx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dirty="0"/>
              <a:t>Click to edit Master subtitle style</a:t>
            </a:r>
          </a:p>
        </p:txBody>
      </p:sp>
      <p:sp>
        <p:nvSpPr>
          <p:cNvPr id="4" name="Date Placeholder 3">
            <a:extLst>
              <a:ext uri="{FF2B5EF4-FFF2-40B4-BE49-F238E27FC236}">
                <a16:creationId xmlns:a16="http://schemas.microsoft.com/office/drawing/2014/main" id="{F2C72EC3-CD0E-4DAF-AFA9-AA5AC3F2F43E}"/>
              </a:ext>
            </a:extLst>
          </p:cNvPr>
          <p:cNvSpPr>
            <a:spLocks noGrp="1"/>
          </p:cNvSpPr>
          <p:nvPr>
            <p:ph type="dt" sz="half" idx="10"/>
          </p:nvPr>
        </p:nvSpPr>
        <p:spPr/>
        <p:txBody>
          <a:bodyPr/>
          <a:lstStyle>
            <a:lvl1pPr>
              <a:defRPr>
                <a:solidFill>
                  <a:schemeClr val="tx1"/>
                </a:solidFill>
              </a:defRPr>
            </a:lvl1pPr>
          </a:lstStyle>
          <a:p>
            <a:fld id="{D904E3C7-3434-41F6-8009-C52959A159FA}" type="datetime1">
              <a:rPr lang="en-GB" smtClean="0"/>
              <a:pPr/>
              <a:t>24/08/2026</a:t>
            </a:fld>
            <a:endParaRPr lang="en-GB" dirty="0"/>
          </a:p>
        </p:txBody>
      </p:sp>
      <p:sp>
        <p:nvSpPr>
          <p:cNvPr id="5" name="Footer Placeholder 4">
            <a:extLst>
              <a:ext uri="{FF2B5EF4-FFF2-40B4-BE49-F238E27FC236}">
                <a16:creationId xmlns:a16="http://schemas.microsoft.com/office/drawing/2014/main" id="{F28B6EE9-35CE-4EDE-8C2A-8C22D6E564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43E84B-B0A3-4B16-A256-83DF69693842}"/>
              </a:ext>
            </a:extLst>
          </p:cNvPr>
          <p:cNvSpPr>
            <a:spLocks noGrp="1"/>
          </p:cNvSpPr>
          <p:nvPr>
            <p:ph type="sldNum" sz="quarter" idx="12"/>
          </p:nvPr>
        </p:nvSpPr>
        <p:spPr/>
        <p:txBody>
          <a:bodyPr/>
          <a:lstStyle>
            <a:lvl1pPr>
              <a:defRPr>
                <a:solidFill>
                  <a:schemeClr val="tx1"/>
                </a:solidFill>
              </a:defRPr>
            </a:lvl1pPr>
          </a:lstStyle>
          <a:p>
            <a:fld id="{67DE1CF8-1877-4310-8670-A269E8016CAC}" type="slidenum">
              <a:rPr lang="en-GB" smtClean="0"/>
              <a:pPr/>
              <a:t>‹#›</a:t>
            </a:fld>
            <a:endParaRPr lang="en-GB" dirty="0"/>
          </a:p>
        </p:txBody>
      </p:sp>
      <p:sp>
        <p:nvSpPr>
          <p:cNvPr id="7" name="Picture Placeholder 8">
            <a:extLst>
              <a:ext uri="{FF2B5EF4-FFF2-40B4-BE49-F238E27FC236}">
                <a16:creationId xmlns:a16="http://schemas.microsoft.com/office/drawing/2014/main" id="{558EBCF5-E0AC-439B-A35D-E3E76706493D}"/>
              </a:ext>
            </a:extLst>
          </p:cNvPr>
          <p:cNvSpPr>
            <a:spLocks noGrp="1"/>
          </p:cNvSpPr>
          <p:nvPr>
            <p:ph type="pic" sz="quarter" idx="13"/>
          </p:nvPr>
        </p:nvSpPr>
        <p:spPr>
          <a:xfrm>
            <a:off x="3385751" y="0"/>
            <a:ext cx="3472249" cy="5143858"/>
          </a:xfrm>
          <a:custGeom>
            <a:avLst/>
            <a:gdLst>
              <a:gd name="connsiteX0" fmla="*/ 0 w 3900487"/>
              <a:gd name="connsiteY0" fmla="*/ 5143500 h 5143500"/>
              <a:gd name="connsiteX1" fmla="*/ 975122 w 3900487"/>
              <a:gd name="connsiteY1" fmla="*/ 0 h 5143500"/>
              <a:gd name="connsiteX2" fmla="*/ 3900487 w 3900487"/>
              <a:gd name="connsiteY2" fmla="*/ 0 h 5143500"/>
              <a:gd name="connsiteX3" fmla="*/ 2925365 w 3900487"/>
              <a:gd name="connsiteY3" fmla="*/ 5143500 h 5143500"/>
              <a:gd name="connsiteX4" fmla="*/ 0 w 3900487"/>
              <a:gd name="connsiteY4" fmla="*/ 5143500 h 5143500"/>
              <a:gd name="connsiteX0" fmla="*/ 0 w 3900487"/>
              <a:gd name="connsiteY0" fmla="*/ 5143500 h 5149287"/>
              <a:gd name="connsiteX1" fmla="*/ 975122 w 3900487"/>
              <a:gd name="connsiteY1" fmla="*/ 0 h 5149287"/>
              <a:gd name="connsiteX2" fmla="*/ 3900487 w 3900487"/>
              <a:gd name="connsiteY2" fmla="*/ 0 h 5149287"/>
              <a:gd name="connsiteX3" fmla="*/ 3897639 w 3900487"/>
              <a:gd name="connsiteY3" fmla="*/ 5149287 h 5149287"/>
              <a:gd name="connsiteX4" fmla="*/ 0 w 3900487"/>
              <a:gd name="connsiteY4" fmla="*/ 5143500 h 5149287"/>
              <a:gd name="connsiteX0" fmla="*/ 0 w 3900487"/>
              <a:gd name="connsiteY0" fmla="*/ 5143500 h 5149287"/>
              <a:gd name="connsiteX1" fmla="*/ 1652241 w 3900487"/>
              <a:gd name="connsiteY1" fmla="*/ 11575 h 5149287"/>
              <a:gd name="connsiteX2" fmla="*/ 3900487 w 3900487"/>
              <a:gd name="connsiteY2" fmla="*/ 0 h 5149287"/>
              <a:gd name="connsiteX3" fmla="*/ 3897639 w 3900487"/>
              <a:gd name="connsiteY3" fmla="*/ 5149287 h 5149287"/>
              <a:gd name="connsiteX4" fmla="*/ 0 w 3900487"/>
              <a:gd name="connsiteY4" fmla="*/ 5143500 h 5149287"/>
              <a:gd name="connsiteX0" fmla="*/ 0 w 3425925"/>
              <a:gd name="connsiteY0" fmla="*/ 5143500 h 5149287"/>
              <a:gd name="connsiteX1" fmla="*/ 1177679 w 3425925"/>
              <a:gd name="connsiteY1" fmla="*/ 11575 h 5149287"/>
              <a:gd name="connsiteX2" fmla="*/ 3425925 w 3425925"/>
              <a:gd name="connsiteY2" fmla="*/ 0 h 5149287"/>
              <a:gd name="connsiteX3" fmla="*/ 3423077 w 3425925"/>
              <a:gd name="connsiteY3" fmla="*/ 5149287 h 5149287"/>
              <a:gd name="connsiteX4" fmla="*/ 0 w 3425925"/>
              <a:gd name="connsiteY4" fmla="*/ 5143500 h 5149287"/>
              <a:gd name="connsiteX0" fmla="*/ 0 w 3425925"/>
              <a:gd name="connsiteY0" fmla="*/ 5143500 h 5149287"/>
              <a:gd name="connsiteX1" fmla="*/ 1183466 w 3425925"/>
              <a:gd name="connsiteY1" fmla="*/ 1 h 5149287"/>
              <a:gd name="connsiteX2" fmla="*/ 3425925 w 3425925"/>
              <a:gd name="connsiteY2" fmla="*/ 0 h 5149287"/>
              <a:gd name="connsiteX3" fmla="*/ 3423077 w 3425925"/>
              <a:gd name="connsiteY3" fmla="*/ 5149287 h 5149287"/>
              <a:gd name="connsiteX4" fmla="*/ 0 w 3425925"/>
              <a:gd name="connsiteY4" fmla="*/ 5143500 h 5149287"/>
              <a:gd name="connsiteX0" fmla="*/ 0 w 3460649"/>
              <a:gd name="connsiteY0" fmla="*/ 5143500 h 5149287"/>
              <a:gd name="connsiteX1" fmla="*/ 1183466 w 3460649"/>
              <a:gd name="connsiteY1" fmla="*/ 1 h 5149287"/>
              <a:gd name="connsiteX2" fmla="*/ 3460649 w 3460649"/>
              <a:gd name="connsiteY2" fmla="*/ 0 h 5149287"/>
              <a:gd name="connsiteX3" fmla="*/ 3423077 w 3460649"/>
              <a:gd name="connsiteY3" fmla="*/ 5149287 h 5149287"/>
              <a:gd name="connsiteX4" fmla="*/ 0 w 3460649"/>
              <a:gd name="connsiteY4" fmla="*/ 5143500 h 5149287"/>
              <a:gd name="connsiteX0" fmla="*/ 0 w 3469436"/>
              <a:gd name="connsiteY0" fmla="*/ 5143500 h 5155075"/>
              <a:gd name="connsiteX1" fmla="*/ 1183466 w 3469436"/>
              <a:gd name="connsiteY1" fmla="*/ 1 h 5155075"/>
              <a:gd name="connsiteX2" fmla="*/ 3460649 w 3469436"/>
              <a:gd name="connsiteY2" fmla="*/ 0 h 5155075"/>
              <a:gd name="connsiteX3" fmla="*/ 3469376 w 3469436"/>
              <a:gd name="connsiteY3" fmla="*/ 5155075 h 5155075"/>
              <a:gd name="connsiteX4" fmla="*/ 0 w 3469436"/>
              <a:gd name="connsiteY4" fmla="*/ 5143500 h 5155075"/>
              <a:gd name="connsiteX0" fmla="*/ 0 w 3469436"/>
              <a:gd name="connsiteY0" fmla="*/ 5155434 h 5155434"/>
              <a:gd name="connsiteX1" fmla="*/ 1183466 w 3469436"/>
              <a:gd name="connsiteY1" fmla="*/ 1 h 5155434"/>
              <a:gd name="connsiteX2" fmla="*/ 3460649 w 3469436"/>
              <a:gd name="connsiteY2" fmla="*/ 0 h 5155434"/>
              <a:gd name="connsiteX3" fmla="*/ 3469376 w 3469436"/>
              <a:gd name="connsiteY3" fmla="*/ 5155075 h 5155434"/>
              <a:gd name="connsiteX4" fmla="*/ 0 w 3469436"/>
              <a:gd name="connsiteY4" fmla="*/ 5155434 h 5155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9436" h="5155434">
                <a:moveTo>
                  <a:pt x="0" y="5155434"/>
                </a:moveTo>
                <a:lnTo>
                  <a:pt x="1183466" y="1"/>
                </a:lnTo>
                <a:lnTo>
                  <a:pt x="3460649" y="0"/>
                </a:lnTo>
                <a:cubicBezTo>
                  <a:pt x="3459700" y="1716429"/>
                  <a:pt x="3470325" y="3438646"/>
                  <a:pt x="3469376" y="5155075"/>
                </a:cubicBezTo>
                <a:lnTo>
                  <a:pt x="0" y="5155434"/>
                </a:lnTo>
                <a:close/>
              </a:path>
            </a:pathLst>
          </a:custGeom>
          <a:noFill/>
        </p:spPr>
        <p:txBody>
          <a:bodyPr/>
          <a:lstStyle/>
          <a:p>
            <a:r>
              <a:rPr lang="en-GB" dirty="0"/>
              <a:t>Click icon to add picture</a:t>
            </a:r>
            <a:endParaRPr lang="en-US" dirty="0"/>
          </a:p>
        </p:txBody>
      </p:sp>
    </p:spTree>
    <p:extLst>
      <p:ext uri="{BB962C8B-B14F-4D97-AF65-F5344CB8AC3E}">
        <p14:creationId xmlns:p14="http://schemas.microsoft.com/office/powerpoint/2010/main" val="579066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B2333-4531-4F49-98C7-71CE6B119B78}"/>
              </a:ext>
            </a:extLst>
          </p:cNvPr>
          <p:cNvSpPr>
            <a:spLocks noGrp="1"/>
          </p:cNvSpPr>
          <p:nvPr>
            <p:ph type="title"/>
          </p:nvPr>
        </p:nvSpPr>
        <p:spPr>
          <a:xfrm>
            <a:off x="278100" y="680400"/>
            <a:ext cx="3944700" cy="1101600"/>
          </a:xfrm>
        </p:spPr>
        <p:txBody>
          <a:bodyPr/>
          <a:lstStyle/>
          <a:p>
            <a:r>
              <a:rPr lang="en-GB" dirty="0"/>
              <a:t>Click to edit Master title style</a:t>
            </a:r>
          </a:p>
        </p:txBody>
      </p:sp>
      <p:sp>
        <p:nvSpPr>
          <p:cNvPr id="3" name="Content Placeholder 2">
            <a:extLst>
              <a:ext uri="{FF2B5EF4-FFF2-40B4-BE49-F238E27FC236}">
                <a16:creationId xmlns:a16="http://schemas.microsoft.com/office/drawing/2014/main" id="{DB0BEE29-071E-4ED4-B0D5-046429DF4F91}"/>
              </a:ext>
            </a:extLst>
          </p:cNvPr>
          <p:cNvSpPr>
            <a:spLocks noGrp="1"/>
          </p:cNvSpPr>
          <p:nvPr>
            <p:ph idx="1"/>
          </p:nvPr>
        </p:nvSpPr>
        <p:spPr>
          <a:xfrm>
            <a:off x="278100" y="1825200"/>
            <a:ext cx="3944700" cy="2502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6DB9016-1CC6-48C9-96F5-24F342CEC524}"/>
              </a:ext>
            </a:extLst>
          </p:cNvPr>
          <p:cNvSpPr>
            <a:spLocks noGrp="1"/>
          </p:cNvSpPr>
          <p:nvPr>
            <p:ph type="dt" sz="half" idx="10"/>
          </p:nvPr>
        </p:nvSpPr>
        <p:spPr/>
        <p:txBody>
          <a:bodyPr/>
          <a:lstStyle/>
          <a:p>
            <a:fld id="{F0F96329-32E5-45D1-A44F-3528B41BEAB5}" type="datetime1">
              <a:rPr lang="en-GB" smtClean="0"/>
              <a:t>24/08/2026</a:t>
            </a:fld>
            <a:endParaRPr lang="en-GB"/>
          </a:p>
        </p:txBody>
      </p:sp>
      <p:sp>
        <p:nvSpPr>
          <p:cNvPr id="5" name="Footer Placeholder 4">
            <a:extLst>
              <a:ext uri="{FF2B5EF4-FFF2-40B4-BE49-F238E27FC236}">
                <a16:creationId xmlns:a16="http://schemas.microsoft.com/office/drawing/2014/main" id="{1EB222F4-7BC9-4ABB-8BD9-5765E7594B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5B4C82-F699-4384-99AC-56B3E6E80C4A}"/>
              </a:ext>
            </a:extLst>
          </p:cNvPr>
          <p:cNvSpPr>
            <a:spLocks noGrp="1"/>
          </p:cNvSpPr>
          <p:nvPr>
            <p:ph type="sldNum" sz="quarter" idx="12"/>
          </p:nvPr>
        </p:nvSpPr>
        <p:spPr/>
        <p:txBody>
          <a:bodyPr/>
          <a:lstStyle/>
          <a:p>
            <a:fld id="{67DE1CF8-1877-4310-8670-A269E8016CAC}" type="slidenum">
              <a:rPr lang="en-GB" smtClean="0"/>
              <a:t>‹#›</a:t>
            </a:fld>
            <a:endParaRPr lang="en-GB"/>
          </a:p>
        </p:txBody>
      </p:sp>
      <p:sp>
        <p:nvSpPr>
          <p:cNvPr id="7" name="Picture Placeholder 8">
            <a:extLst>
              <a:ext uri="{FF2B5EF4-FFF2-40B4-BE49-F238E27FC236}">
                <a16:creationId xmlns:a16="http://schemas.microsoft.com/office/drawing/2014/main" id="{F8083C25-9322-4123-BA6A-1F002C5AC178}"/>
              </a:ext>
            </a:extLst>
          </p:cNvPr>
          <p:cNvSpPr>
            <a:spLocks noGrp="1"/>
          </p:cNvSpPr>
          <p:nvPr>
            <p:ph type="pic" sz="quarter" idx="13"/>
          </p:nvPr>
        </p:nvSpPr>
        <p:spPr>
          <a:xfrm>
            <a:off x="3385751" y="0"/>
            <a:ext cx="3472249" cy="5143500"/>
          </a:xfrm>
          <a:custGeom>
            <a:avLst/>
            <a:gdLst>
              <a:gd name="connsiteX0" fmla="*/ 0 w 3900487"/>
              <a:gd name="connsiteY0" fmla="*/ 5143500 h 5143500"/>
              <a:gd name="connsiteX1" fmla="*/ 975122 w 3900487"/>
              <a:gd name="connsiteY1" fmla="*/ 0 h 5143500"/>
              <a:gd name="connsiteX2" fmla="*/ 3900487 w 3900487"/>
              <a:gd name="connsiteY2" fmla="*/ 0 h 5143500"/>
              <a:gd name="connsiteX3" fmla="*/ 2925365 w 3900487"/>
              <a:gd name="connsiteY3" fmla="*/ 5143500 h 5143500"/>
              <a:gd name="connsiteX4" fmla="*/ 0 w 3900487"/>
              <a:gd name="connsiteY4" fmla="*/ 5143500 h 5143500"/>
              <a:gd name="connsiteX0" fmla="*/ 0 w 3900487"/>
              <a:gd name="connsiteY0" fmla="*/ 5143500 h 5149287"/>
              <a:gd name="connsiteX1" fmla="*/ 975122 w 3900487"/>
              <a:gd name="connsiteY1" fmla="*/ 0 h 5149287"/>
              <a:gd name="connsiteX2" fmla="*/ 3900487 w 3900487"/>
              <a:gd name="connsiteY2" fmla="*/ 0 h 5149287"/>
              <a:gd name="connsiteX3" fmla="*/ 3897639 w 3900487"/>
              <a:gd name="connsiteY3" fmla="*/ 5149287 h 5149287"/>
              <a:gd name="connsiteX4" fmla="*/ 0 w 3900487"/>
              <a:gd name="connsiteY4" fmla="*/ 5143500 h 5149287"/>
              <a:gd name="connsiteX0" fmla="*/ 0 w 3900487"/>
              <a:gd name="connsiteY0" fmla="*/ 5143500 h 5149287"/>
              <a:gd name="connsiteX1" fmla="*/ 1652241 w 3900487"/>
              <a:gd name="connsiteY1" fmla="*/ 11575 h 5149287"/>
              <a:gd name="connsiteX2" fmla="*/ 3900487 w 3900487"/>
              <a:gd name="connsiteY2" fmla="*/ 0 h 5149287"/>
              <a:gd name="connsiteX3" fmla="*/ 3897639 w 3900487"/>
              <a:gd name="connsiteY3" fmla="*/ 5149287 h 5149287"/>
              <a:gd name="connsiteX4" fmla="*/ 0 w 3900487"/>
              <a:gd name="connsiteY4" fmla="*/ 5143500 h 5149287"/>
              <a:gd name="connsiteX0" fmla="*/ 0 w 3425925"/>
              <a:gd name="connsiteY0" fmla="*/ 5143500 h 5149287"/>
              <a:gd name="connsiteX1" fmla="*/ 1177679 w 3425925"/>
              <a:gd name="connsiteY1" fmla="*/ 11575 h 5149287"/>
              <a:gd name="connsiteX2" fmla="*/ 3425925 w 3425925"/>
              <a:gd name="connsiteY2" fmla="*/ 0 h 5149287"/>
              <a:gd name="connsiteX3" fmla="*/ 3423077 w 3425925"/>
              <a:gd name="connsiteY3" fmla="*/ 5149287 h 5149287"/>
              <a:gd name="connsiteX4" fmla="*/ 0 w 3425925"/>
              <a:gd name="connsiteY4" fmla="*/ 5143500 h 5149287"/>
              <a:gd name="connsiteX0" fmla="*/ 0 w 3425925"/>
              <a:gd name="connsiteY0" fmla="*/ 5143500 h 5149287"/>
              <a:gd name="connsiteX1" fmla="*/ 1183466 w 3425925"/>
              <a:gd name="connsiteY1" fmla="*/ 1 h 5149287"/>
              <a:gd name="connsiteX2" fmla="*/ 3425925 w 3425925"/>
              <a:gd name="connsiteY2" fmla="*/ 0 h 5149287"/>
              <a:gd name="connsiteX3" fmla="*/ 3423077 w 3425925"/>
              <a:gd name="connsiteY3" fmla="*/ 5149287 h 5149287"/>
              <a:gd name="connsiteX4" fmla="*/ 0 w 3425925"/>
              <a:gd name="connsiteY4" fmla="*/ 5143500 h 5149287"/>
              <a:gd name="connsiteX0" fmla="*/ 0 w 3460649"/>
              <a:gd name="connsiteY0" fmla="*/ 5143500 h 5149287"/>
              <a:gd name="connsiteX1" fmla="*/ 1183466 w 3460649"/>
              <a:gd name="connsiteY1" fmla="*/ 1 h 5149287"/>
              <a:gd name="connsiteX2" fmla="*/ 3460649 w 3460649"/>
              <a:gd name="connsiteY2" fmla="*/ 0 h 5149287"/>
              <a:gd name="connsiteX3" fmla="*/ 3423077 w 3460649"/>
              <a:gd name="connsiteY3" fmla="*/ 5149287 h 5149287"/>
              <a:gd name="connsiteX4" fmla="*/ 0 w 3460649"/>
              <a:gd name="connsiteY4" fmla="*/ 5143500 h 5149287"/>
              <a:gd name="connsiteX0" fmla="*/ 0 w 3469436"/>
              <a:gd name="connsiteY0" fmla="*/ 5143500 h 5155075"/>
              <a:gd name="connsiteX1" fmla="*/ 1183466 w 3469436"/>
              <a:gd name="connsiteY1" fmla="*/ 1 h 5155075"/>
              <a:gd name="connsiteX2" fmla="*/ 3460649 w 3469436"/>
              <a:gd name="connsiteY2" fmla="*/ 0 h 5155075"/>
              <a:gd name="connsiteX3" fmla="*/ 3469376 w 3469436"/>
              <a:gd name="connsiteY3" fmla="*/ 5155075 h 5155075"/>
              <a:gd name="connsiteX4" fmla="*/ 0 w 3469436"/>
              <a:gd name="connsiteY4" fmla="*/ 5143500 h 5155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9436" h="5155075">
                <a:moveTo>
                  <a:pt x="0" y="5143500"/>
                </a:moveTo>
                <a:lnTo>
                  <a:pt x="1183466" y="1"/>
                </a:lnTo>
                <a:lnTo>
                  <a:pt x="3460649" y="0"/>
                </a:lnTo>
                <a:cubicBezTo>
                  <a:pt x="3459700" y="1716429"/>
                  <a:pt x="3470325" y="3438646"/>
                  <a:pt x="3469376" y="5155075"/>
                </a:cubicBezTo>
                <a:lnTo>
                  <a:pt x="0" y="5143500"/>
                </a:lnTo>
                <a:close/>
              </a:path>
            </a:pathLst>
          </a:custGeom>
          <a:noFill/>
        </p:spPr>
        <p:txBody>
          <a:bodyPr/>
          <a:lstStyle/>
          <a:p>
            <a:r>
              <a:rPr lang="en-GB"/>
              <a:t>Click icon to add picture</a:t>
            </a:r>
            <a:endParaRPr lang="en-US" dirty="0"/>
          </a:p>
        </p:txBody>
      </p:sp>
    </p:spTree>
    <p:extLst>
      <p:ext uri="{BB962C8B-B14F-4D97-AF65-F5344CB8AC3E}">
        <p14:creationId xmlns:p14="http://schemas.microsoft.com/office/powerpoint/2010/main" val="70732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49E27-7CDD-4911-B193-EF1903B149DF}"/>
              </a:ext>
            </a:extLst>
          </p:cNvPr>
          <p:cNvSpPr>
            <a:spLocks noGrp="1"/>
          </p:cNvSpPr>
          <p:nvPr>
            <p:ph type="title"/>
          </p:nvPr>
        </p:nvSpPr>
        <p:spPr/>
        <p:txBody>
          <a:bodyPr/>
          <a:lstStyle/>
          <a:p>
            <a:r>
              <a:rPr lang="en-GB" dirty="0"/>
              <a:t>Click to edit Master title style</a:t>
            </a:r>
          </a:p>
        </p:txBody>
      </p:sp>
      <p:sp>
        <p:nvSpPr>
          <p:cNvPr id="3" name="Content Placeholder 2">
            <a:extLst>
              <a:ext uri="{FF2B5EF4-FFF2-40B4-BE49-F238E27FC236}">
                <a16:creationId xmlns:a16="http://schemas.microsoft.com/office/drawing/2014/main" id="{0BEA19B5-91E3-4F4C-A589-6C6C950D6A58}"/>
              </a:ext>
            </a:extLst>
          </p:cNvPr>
          <p:cNvSpPr>
            <a:spLocks noGrp="1"/>
          </p:cNvSpPr>
          <p:nvPr>
            <p:ph sz="half" idx="1"/>
          </p:nvPr>
        </p:nvSpPr>
        <p:spPr>
          <a:xfrm>
            <a:off x="278100" y="1369219"/>
            <a:ext cx="3108038" cy="28884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a:extLst>
              <a:ext uri="{FF2B5EF4-FFF2-40B4-BE49-F238E27FC236}">
                <a16:creationId xmlns:a16="http://schemas.microsoft.com/office/drawing/2014/main" id="{A3053E6F-F562-4865-866C-DA32BD24462E}"/>
              </a:ext>
            </a:extLst>
          </p:cNvPr>
          <p:cNvSpPr>
            <a:spLocks noGrp="1"/>
          </p:cNvSpPr>
          <p:nvPr>
            <p:ph sz="half" idx="2"/>
          </p:nvPr>
        </p:nvSpPr>
        <p:spPr>
          <a:xfrm>
            <a:off x="3471862" y="1369219"/>
            <a:ext cx="3108038" cy="28884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FB69F488-B9A6-4E2A-A2EC-51E6AAB586AE}"/>
              </a:ext>
            </a:extLst>
          </p:cNvPr>
          <p:cNvSpPr>
            <a:spLocks noGrp="1"/>
          </p:cNvSpPr>
          <p:nvPr>
            <p:ph type="dt" sz="half" idx="10"/>
          </p:nvPr>
        </p:nvSpPr>
        <p:spPr/>
        <p:txBody>
          <a:bodyPr/>
          <a:lstStyle/>
          <a:p>
            <a:fld id="{12952901-F037-4335-90F2-449535D19421}" type="datetime1">
              <a:rPr lang="en-GB" smtClean="0"/>
              <a:t>24/08/2026</a:t>
            </a:fld>
            <a:endParaRPr lang="en-GB"/>
          </a:p>
        </p:txBody>
      </p:sp>
      <p:sp>
        <p:nvSpPr>
          <p:cNvPr id="6" name="Footer Placeholder 5">
            <a:extLst>
              <a:ext uri="{FF2B5EF4-FFF2-40B4-BE49-F238E27FC236}">
                <a16:creationId xmlns:a16="http://schemas.microsoft.com/office/drawing/2014/main" id="{14BD270F-0A31-4F75-86AC-E8F4F8DB1A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094246-1144-49DF-80C6-487F327DED06}"/>
              </a:ext>
            </a:extLst>
          </p:cNvPr>
          <p:cNvSpPr>
            <a:spLocks noGrp="1"/>
          </p:cNvSpPr>
          <p:nvPr>
            <p:ph type="sldNum" sz="quarter" idx="12"/>
          </p:nvPr>
        </p:nvSpPr>
        <p:spPr/>
        <p:txBody>
          <a:bodyPr/>
          <a:lstStyle/>
          <a:p>
            <a:fld id="{67DE1CF8-1877-4310-8670-A269E8016CAC}" type="slidenum">
              <a:rPr lang="en-GB" smtClean="0"/>
              <a:t>‹#›</a:t>
            </a:fld>
            <a:endParaRPr lang="en-GB"/>
          </a:p>
        </p:txBody>
      </p:sp>
    </p:spTree>
    <p:extLst>
      <p:ext uri="{BB962C8B-B14F-4D97-AF65-F5344CB8AC3E}">
        <p14:creationId xmlns:p14="http://schemas.microsoft.com/office/powerpoint/2010/main" val="3654266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49E27-7CDD-4911-B193-EF1903B149D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BEA19B5-91E3-4F4C-A589-6C6C950D6A58}"/>
              </a:ext>
            </a:extLst>
          </p:cNvPr>
          <p:cNvSpPr>
            <a:spLocks noGrp="1"/>
          </p:cNvSpPr>
          <p:nvPr>
            <p:ph sz="half" idx="1"/>
          </p:nvPr>
        </p:nvSpPr>
        <p:spPr>
          <a:xfrm>
            <a:off x="278100" y="1369219"/>
            <a:ext cx="3108038" cy="28884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a:extLst>
              <a:ext uri="{FF2B5EF4-FFF2-40B4-BE49-F238E27FC236}">
                <a16:creationId xmlns:a16="http://schemas.microsoft.com/office/drawing/2014/main" id="{FB69F488-B9A6-4E2A-A2EC-51E6AAB586AE}"/>
              </a:ext>
            </a:extLst>
          </p:cNvPr>
          <p:cNvSpPr>
            <a:spLocks noGrp="1"/>
          </p:cNvSpPr>
          <p:nvPr>
            <p:ph type="dt" sz="half" idx="10"/>
          </p:nvPr>
        </p:nvSpPr>
        <p:spPr/>
        <p:txBody>
          <a:bodyPr/>
          <a:lstStyle/>
          <a:p>
            <a:fld id="{AD08A0A7-EE55-43F8-B9FF-48474BF01C62}" type="datetime1">
              <a:rPr lang="en-GB" smtClean="0"/>
              <a:t>24/08/2026</a:t>
            </a:fld>
            <a:endParaRPr lang="en-GB"/>
          </a:p>
        </p:txBody>
      </p:sp>
      <p:sp>
        <p:nvSpPr>
          <p:cNvPr id="6" name="Footer Placeholder 5">
            <a:extLst>
              <a:ext uri="{FF2B5EF4-FFF2-40B4-BE49-F238E27FC236}">
                <a16:creationId xmlns:a16="http://schemas.microsoft.com/office/drawing/2014/main" id="{14BD270F-0A31-4F75-86AC-E8F4F8DB1A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094246-1144-49DF-80C6-487F327DED06}"/>
              </a:ext>
            </a:extLst>
          </p:cNvPr>
          <p:cNvSpPr>
            <a:spLocks noGrp="1"/>
          </p:cNvSpPr>
          <p:nvPr>
            <p:ph type="sldNum" sz="quarter" idx="12"/>
          </p:nvPr>
        </p:nvSpPr>
        <p:spPr/>
        <p:txBody>
          <a:bodyPr/>
          <a:lstStyle/>
          <a:p>
            <a:fld id="{67DE1CF8-1877-4310-8670-A269E8016CAC}" type="slidenum">
              <a:rPr lang="en-GB" smtClean="0"/>
              <a:t>‹#›</a:t>
            </a:fld>
            <a:endParaRPr lang="en-GB"/>
          </a:p>
        </p:txBody>
      </p:sp>
      <p:sp>
        <p:nvSpPr>
          <p:cNvPr id="9" name="Picture Placeholder 8">
            <a:extLst>
              <a:ext uri="{FF2B5EF4-FFF2-40B4-BE49-F238E27FC236}">
                <a16:creationId xmlns:a16="http://schemas.microsoft.com/office/drawing/2014/main" id="{124EC5BB-E888-4D27-BEC1-966A6DA6EAE2}"/>
              </a:ext>
            </a:extLst>
          </p:cNvPr>
          <p:cNvSpPr>
            <a:spLocks noGrp="1"/>
          </p:cNvSpPr>
          <p:nvPr>
            <p:ph type="pic" sz="quarter" idx="13"/>
          </p:nvPr>
        </p:nvSpPr>
        <p:spPr>
          <a:xfrm>
            <a:off x="3472200" y="1369219"/>
            <a:ext cx="3107700" cy="2888456"/>
          </a:xfrm>
        </p:spPr>
        <p:txBody>
          <a:bodyPr/>
          <a:lstStyle>
            <a:lvl1pPr>
              <a:defRPr/>
            </a:lvl1pPr>
          </a:lstStyle>
          <a:p>
            <a:r>
              <a:rPr lang="en-GB"/>
              <a:t>Click icon to add picture</a:t>
            </a:r>
            <a:endParaRPr lang="en-GB" dirty="0"/>
          </a:p>
        </p:txBody>
      </p:sp>
    </p:spTree>
    <p:extLst>
      <p:ext uri="{BB962C8B-B14F-4D97-AF65-F5344CB8AC3E}">
        <p14:creationId xmlns:p14="http://schemas.microsoft.com/office/powerpoint/2010/main" val="1119548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theme" Target="../theme/theme3.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7C7EFF-4B85-47B4-9AEE-BAC2AEA4EE42}"/>
              </a:ext>
            </a:extLst>
          </p:cNvPr>
          <p:cNvSpPr>
            <a:spLocks noGrp="1"/>
          </p:cNvSpPr>
          <p:nvPr>
            <p:ph type="title"/>
          </p:nvPr>
        </p:nvSpPr>
        <p:spPr>
          <a:xfrm>
            <a:off x="278100" y="273844"/>
            <a:ext cx="6301800" cy="994172"/>
          </a:xfrm>
          <a:prstGeom prst="rect">
            <a:avLst/>
          </a:prstGeom>
        </p:spPr>
        <p:txBody>
          <a:bodyPr vert="horz" lIns="91440" tIns="45720" rIns="91440" bIns="45720" rtlCol="0" anchor="ctr">
            <a:noAutofit/>
          </a:bodyPr>
          <a:lstStyle/>
          <a:p>
            <a:r>
              <a:rPr lang="en-GB" dirty="0"/>
              <a:t>Click to edit Master title style</a:t>
            </a:r>
          </a:p>
        </p:txBody>
      </p:sp>
      <p:sp>
        <p:nvSpPr>
          <p:cNvPr id="3" name="Text Placeholder 2">
            <a:extLst>
              <a:ext uri="{FF2B5EF4-FFF2-40B4-BE49-F238E27FC236}">
                <a16:creationId xmlns:a16="http://schemas.microsoft.com/office/drawing/2014/main" id="{83BE355A-FC37-40C1-881B-11D9A87A1E61}"/>
              </a:ext>
            </a:extLst>
          </p:cNvPr>
          <p:cNvSpPr>
            <a:spLocks noGrp="1"/>
          </p:cNvSpPr>
          <p:nvPr>
            <p:ph type="body" idx="1"/>
          </p:nvPr>
        </p:nvSpPr>
        <p:spPr>
          <a:xfrm>
            <a:off x="278100" y="1369220"/>
            <a:ext cx="6301800" cy="289491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93AC79F3-7BFD-4B2B-9937-D0CB01C01D76}"/>
              </a:ext>
            </a:extLst>
          </p:cNvPr>
          <p:cNvSpPr>
            <a:spLocks noGrp="1"/>
          </p:cNvSpPr>
          <p:nvPr>
            <p:ph type="dt" sz="half" idx="2"/>
          </p:nvPr>
        </p:nvSpPr>
        <p:spPr>
          <a:xfrm>
            <a:off x="278100" y="4361092"/>
            <a:ext cx="1543050" cy="273844"/>
          </a:xfrm>
          <a:prstGeom prst="rect">
            <a:avLst/>
          </a:prstGeom>
        </p:spPr>
        <p:txBody>
          <a:bodyPr vert="horz" lIns="91440" tIns="45720" rIns="91440" bIns="45720" rtlCol="0" anchor="ctr"/>
          <a:lstStyle>
            <a:lvl1pPr algn="l">
              <a:defRPr sz="900" b="0">
                <a:solidFill>
                  <a:schemeClr val="tx1"/>
                </a:solidFill>
                <a:latin typeface="Arial" panose="020B0604020202020204" pitchFamily="34" charset="0"/>
                <a:cs typeface="Arial" panose="020B0604020202020204" pitchFamily="34" charset="0"/>
              </a:defRPr>
            </a:lvl1pPr>
          </a:lstStyle>
          <a:p>
            <a:fld id="{54D2579E-D2B3-420A-972D-0CF396453095}" type="datetime1">
              <a:rPr lang="en-GB" smtClean="0"/>
              <a:pPr/>
              <a:t>24/08/2026</a:t>
            </a:fld>
            <a:endParaRPr lang="en-GB" dirty="0"/>
          </a:p>
        </p:txBody>
      </p:sp>
      <p:sp>
        <p:nvSpPr>
          <p:cNvPr id="5" name="Footer Placeholder 4">
            <a:extLst>
              <a:ext uri="{FF2B5EF4-FFF2-40B4-BE49-F238E27FC236}">
                <a16:creationId xmlns:a16="http://schemas.microsoft.com/office/drawing/2014/main" id="{85D0D257-02C6-4B88-B728-A31860AD3CB2}"/>
              </a:ext>
            </a:extLst>
          </p:cNvPr>
          <p:cNvSpPr>
            <a:spLocks noGrp="1"/>
          </p:cNvSpPr>
          <p:nvPr>
            <p:ph type="ftr" sz="quarter" idx="3"/>
          </p:nvPr>
        </p:nvSpPr>
        <p:spPr>
          <a:xfrm>
            <a:off x="5036850" y="4361092"/>
            <a:ext cx="1543050" cy="273844"/>
          </a:xfrm>
          <a:prstGeom prst="rect">
            <a:avLst/>
          </a:prstGeom>
        </p:spPr>
        <p:txBody>
          <a:bodyPr vert="horz" lIns="91440" tIns="45720" rIns="91440" bIns="45720" rtlCol="0" anchor="ctr"/>
          <a:lstStyle>
            <a:lvl1pPr algn="r">
              <a:defRPr sz="900" b="0">
                <a:solidFill>
                  <a:schemeClr val="tx1"/>
                </a:solidFill>
                <a:latin typeface="Arial" panose="020B0604020202020204" pitchFamily="34" charset="0"/>
                <a:cs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3201B7CE-A778-4036-BB74-3EFF1FE745A8}"/>
              </a:ext>
            </a:extLst>
          </p:cNvPr>
          <p:cNvSpPr>
            <a:spLocks noGrp="1"/>
          </p:cNvSpPr>
          <p:nvPr>
            <p:ph type="sldNum" sz="quarter" idx="4"/>
          </p:nvPr>
        </p:nvSpPr>
        <p:spPr>
          <a:xfrm>
            <a:off x="3241220" y="4771676"/>
            <a:ext cx="405000" cy="273844"/>
          </a:xfrm>
          <a:prstGeom prst="rect">
            <a:avLst/>
          </a:prstGeom>
        </p:spPr>
        <p:txBody>
          <a:bodyPr vert="horz" lIns="91440" tIns="45720" rIns="91440" bIns="45720" rtlCol="0" anchor="ctr"/>
          <a:lstStyle>
            <a:lvl1pPr algn="ctr">
              <a:defRPr sz="900" b="0">
                <a:solidFill>
                  <a:schemeClr val="tx1"/>
                </a:solidFill>
                <a:latin typeface="Arial" panose="020B0604020202020204" pitchFamily="34" charset="0"/>
                <a:cs typeface="Arial" panose="020B0604020202020204" pitchFamily="34" charset="0"/>
              </a:defRPr>
            </a:lvl1pPr>
          </a:lstStyle>
          <a:p>
            <a:fld id="{67DE1CF8-1877-4310-8670-A269E8016CAC}" type="slidenum">
              <a:rPr lang="en-GB" smtClean="0"/>
              <a:pPr/>
              <a:t>‹#›</a:t>
            </a:fld>
            <a:endParaRPr lang="en-GB" dirty="0"/>
          </a:p>
        </p:txBody>
      </p:sp>
    </p:spTree>
    <p:extLst>
      <p:ext uri="{BB962C8B-B14F-4D97-AF65-F5344CB8AC3E}">
        <p14:creationId xmlns:p14="http://schemas.microsoft.com/office/powerpoint/2010/main" val="3099803651"/>
      </p:ext>
    </p:extLst>
  </p:cSld>
  <p:clrMap bg1="lt1" tx1="dk1" bg2="lt2" tx2="dk2" accent1="accent1" accent2="accent2" accent3="accent3" accent4="accent4" accent5="accent5" accent6="accent6" hlink="hlink" folHlink="folHlink"/>
  <p:sldLayoutIdLst>
    <p:sldLayoutId id="2147483694" r:id="rId1"/>
    <p:sldLayoutId id="2147483674" r:id="rId2"/>
    <p:sldLayoutId id="2147483670" r:id="rId3"/>
    <p:sldLayoutId id="2147483669" r:id="rId4"/>
    <p:sldLayoutId id="2147483672" r:id="rId5"/>
    <p:sldLayoutId id="2147483671" r:id="rId6"/>
    <p:sldLayoutId id="2147483673" r:id="rId7"/>
    <p:sldLayoutId id="2147483675" r:id="rId8"/>
    <p:sldLayoutId id="2147483676" r:id="rId9"/>
    <p:sldLayoutId id="2147483677" r:id="rId10"/>
    <p:sldLayoutId id="2147483678" r:id="rId11"/>
    <p:sldLayoutId id="2147483679" r:id="rId12"/>
    <p:sldLayoutId id="2147483680" r:id="rId13"/>
  </p:sldLayoutIdLst>
  <p:hf sldNum="0" hdr="0" ftr="0" dt="0"/>
  <p:txStyles>
    <p:titleStyle>
      <a:lvl1pPr algn="l" defTabSz="514350" rtl="0" eaLnBrk="1" latinLnBrk="0" hangingPunct="1">
        <a:lnSpc>
          <a:spcPct val="90000"/>
        </a:lnSpc>
        <a:spcBef>
          <a:spcPct val="0"/>
        </a:spcBef>
        <a:buNone/>
        <a:defRPr sz="2700" b="1" i="0" kern="1200" baseline="0">
          <a:solidFill>
            <a:schemeClr val="tx1"/>
          </a:solidFill>
          <a:latin typeface="Arial Black" panose="020B0604020202020204" pitchFamily="34" charset="0"/>
          <a:ea typeface="+mj-ea"/>
          <a:cs typeface="+mj-cs"/>
        </a:defRPr>
      </a:lvl1pPr>
    </p:titleStyle>
    <p:bodyStyle>
      <a:lvl1pPr marL="128588" indent="-128588" algn="l" defTabSz="514350" rtl="0" eaLnBrk="1" latinLnBrk="0" hangingPunct="1">
        <a:lnSpc>
          <a:spcPct val="90000"/>
        </a:lnSpc>
        <a:spcBef>
          <a:spcPts val="563"/>
        </a:spcBef>
        <a:buSzPct val="85000"/>
        <a:buFont typeface="Wingdings" panose="05000000000000000000" pitchFamily="2" charset="2"/>
        <a:buChar char="§"/>
        <a:defRPr sz="1575" kern="1200">
          <a:solidFill>
            <a:schemeClr val="tx1"/>
          </a:solidFill>
          <a:latin typeface="Arial" panose="020B0604020202020204" pitchFamily="34" charset="0"/>
          <a:ea typeface="+mn-ea"/>
          <a:cs typeface="Arial" panose="020B0604020202020204" pitchFamily="34"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2pPr>
      <a:lvl3pPr marL="642938" indent="-128588" algn="l" defTabSz="514350" rtl="0" eaLnBrk="1" latinLnBrk="0" hangingPunct="1">
        <a:lnSpc>
          <a:spcPct val="90000"/>
        </a:lnSpc>
        <a:spcBef>
          <a:spcPts val="281"/>
        </a:spcBef>
        <a:buSzPct val="85000"/>
        <a:buFont typeface="Wingdings" panose="05000000000000000000" pitchFamily="2" charset="2"/>
        <a:buChar char="Ø"/>
        <a:defRPr sz="1125" kern="1200">
          <a:solidFill>
            <a:schemeClr val="tx1"/>
          </a:solidFill>
          <a:latin typeface="Arial" panose="020B0604020202020204" pitchFamily="34" charset="0"/>
          <a:ea typeface="+mn-ea"/>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Arial" panose="020B0604020202020204" pitchFamily="34" charset="0"/>
          <a:ea typeface="+mn-ea"/>
          <a:cs typeface="Arial" panose="020B0604020202020204" pitchFamily="34" charset="0"/>
        </a:defRPr>
      </a:lvl4pPr>
      <a:lvl5pPr marL="1157288" indent="-128588" algn="l" defTabSz="514350" rtl="0" eaLnBrk="1" latinLnBrk="0" hangingPunct="1">
        <a:lnSpc>
          <a:spcPct val="90000"/>
        </a:lnSpc>
        <a:spcBef>
          <a:spcPts val="281"/>
        </a:spcBef>
        <a:buFont typeface="Courier New" panose="02070309020205020404" pitchFamily="49" charset="0"/>
        <a:buChar char="o"/>
        <a:defRPr sz="1013" kern="1200">
          <a:solidFill>
            <a:schemeClr val="tx1"/>
          </a:solidFill>
          <a:latin typeface="Arial" panose="020B0604020202020204" pitchFamily="34" charset="0"/>
          <a:ea typeface="+mn-ea"/>
          <a:cs typeface="Arial" panose="020B0604020202020204" pitchFamily="34"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7C7EFF-4B85-47B4-9AEE-BAC2AEA4EE42}"/>
              </a:ext>
            </a:extLst>
          </p:cNvPr>
          <p:cNvSpPr>
            <a:spLocks noGrp="1"/>
          </p:cNvSpPr>
          <p:nvPr>
            <p:ph type="title"/>
          </p:nvPr>
        </p:nvSpPr>
        <p:spPr>
          <a:xfrm>
            <a:off x="278100" y="273844"/>
            <a:ext cx="6301800" cy="994172"/>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83BE355A-FC37-40C1-881B-11D9A87A1E61}"/>
              </a:ext>
            </a:extLst>
          </p:cNvPr>
          <p:cNvSpPr>
            <a:spLocks noGrp="1"/>
          </p:cNvSpPr>
          <p:nvPr>
            <p:ph type="body" idx="1"/>
          </p:nvPr>
        </p:nvSpPr>
        <p:spPr>
          <a:xfrm>
            <a:off x="278100" y="1369220"/>
            <a:ext cx="6301800" cy="289491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93AC79F3-7BFD-4B2B-9937-D0CB01C01D76}"/>
              </a:ext>
            </a:extLst>
          </p:cNvPr>
          <p:cNvSpPr>
            <a:spLocks noGrp="1"/>
          </p:cNvSpPr>
          <p:nvPr>
            <p:ph type="dt" sz="half" idx="2"/>
          </p:nvPr>
        </p:nvSpPr>
        <p:spPr>
          <a:xfrm>
            <a:off x="278100" y="4361092"/>
            <a:ext cx="1543050" cy="273844"/>
          </a:xfrm>
          <a:prstGeom prst="rect">
            <a:avLst/>
          </a:prstGeom>
        </p:spPr>
        <p:txBody>
          <a:bodyPr vert="horz" lIns="91440" tIns="45720" rIns="91440" bIns="45720" rtlCol="0" anchor="ctr"/>
          <a:lstStyle>
            <a:lvl1pPr algn="l">
              <a:defRPr sz="900" b="0">
                <a:solidFill>
                  <a:schemeClr val="tx1"/>
                </a:solidFill>
                <a:latin typeface="Arial" panose="020B0604020202020204" pitchFamily="34" charset="0"/>
                <a:cs typeface="Arial" panose="020B0604020202020204" pitchFamily="34" charset="0"/>
              </a:defRPr>
            </a:lvl1pPr>
          </a:lstStyle>
          <a:p>
            <a:fld id="{54D2579E-D2B3-420A-972D-0CF396453095}" type="datetime1">
              <a:rPr lang="en-GB" smtClean="0"/>
              <a:pPr/>
              <a:t>24/08/2026</a:t>
            </a:fld>
            <a:endParaRPr lang="en-GB" dirty="0"/>
          </a:p>
        </p:txBody>
      </p:sp>
      <p:sp>
        <p:nvSpPr>
          <p:cNvPr id="5" name="Footer Placeholder 4">
            <a:extLst>
              <a:ext uri="{FF2B5EF4-FFF2-40B4-BE49-F238E27FC236}">
                <a16:creationId xmlns:a16="http://schemas.microsoft.com/office/drawing/2014/main" id="{85D0D257-02C6-4B88-B728-A31860AD3CB2}"/>
              </a:ext>
            </a:extLst>
          </p:cNvPr>
          <p:cNvSpPr>
            <a:spLocks noGrp="1"/>
          </p:cNvSpPr>
          <p:nvPr>
            <p:ph type="ftr" sz="quarter" idx="3"/>
          </p:nvPr>
        </p:nvSpPr>
        <p:spPr>
          <a:xfrm>
            <a:off x="5036850" y="4361092"/>
            <a:ext cx="1543050" cy="273844"/>
          </a:xfrm>
          <a:prstGeom prst="rect">
            <a:avLst/>
          </a:prstGeom>
        </p:spPr>
        <p:txBody>
          <a:bodyPr vert="horz" lIns="91440" tIns="45720" rIns="91440" bIns="45720" rtlCol="0" anchor="ctr"/>
          <a:lstStyle>
            <a:lvl1pPr algn="r">
              <a:defRPr sz="900" b="0">
                <a:solidFill>
                  <a:schemeClr val="tx1"/>
                </a:solidFill>
                <a:latin typeface="Arial" panose="020B0604020202020204" pitchFamily="34" charset="0"/>
                <a:cs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3201B7CE-A778-4036-BB74-3EFF1FE745A8}"/>
              </a:ext>
            </a:extLst>
          </p:cNvPr>
          <p:cNvSpPr>
            <a:spLocks noGrp="1"/>
          </p:cNvSpPr>
          <p:nvPr>
            <p:ph type="sldNum" sz="quarter" idx="4"/>
          </p:nvPr>
        </p:nvSpPr>
        <p:spPr>
          <a:xfrm>
            <a:off x="3241220" y="4771676"/>
            <a:ext cx="405000" cy="273844"/>
          </a:xfrm>
          <a:prstGeom prst="rect">
            <a:avLst/>
          </a:prstGeom>
        </p:spPr>
        <p:txBody>
          <a:bodyPr vert="horz" lIns="91440" tIns="45720" rIns="91440" bIns="45720" rtlCol="0" anchor="ctr"/>
          <a:lstStyle>
            <a:lvl1pPr algn="ctr">
              <a:defRPr sz="900" b="0">
                <a:solidFill>
                  <a:schemeClr val="tx1"/>
                </a:solidFill>
                <a:latin typeface="Arial" panose="020B0604020202020204" pitchFamily="34" charset="0"/>
                <a:cs typeface="Arial" panose="020B0604020202020204" pitchFamily="34" charset="0"/>
              </a:defRPr>
            </a:lvl1pPr>
          </a:lstStyle>
          <a:p>
            <a:fld id="{67DE1CF8-1877-4310-8670-A269E8016CAC}" type="slidenum">
              <a:rPr lang="en-GB" smtClean="0"/>
              <a:pPr/>
              <a:t>‹#›</a:t>
            </a:fld>
            <a:endParaRPr lang="en-GB" dirty="0"/>
          </a:p>
        </p:txBody>
      </p:sp>
    </p:spTree>
    <p:extLst>
      <p:ext uri="{BB962C8B-B14F-4D97-AF65-F5344CB8AC3E}">
        <p14:creationId xmlns:p14="http://schemas.microsoft.com/office/powerpoint/2010/main" val="3449210524"/>
      </p:ext>
    </p:extLst>
  </p:cSld>
  <p:clrMap bg1="lt1" tx1="dk1" bg2="lt2" tx2="dk2" accent1="accent1" accent2="accent2" accent3="accent3" accent4="accent4" accent5="accent5" accent6="accent6" hlink="hlink" folHlink="folHlink"/>
  <p:sldLayoutIdLst>
    <p:sldLayoutId id="2147483710" r:id="rId1"/>
    <p:sldLayoutId id="2147483716" r:id="rId2"/>
    <p:sldLayoutId id="2147483711" r:id="rId3"/>
    <p:sldLayoutId id="2147483712" r:id="rId4"/>
    <p:sldLayoutId id="2147483713" r:id="rId5"/>
    <p:sldLayoutId id="2147483714" r:id="rId6"/>
    <p:sldLayoutId id="2147483715" r:id="rId7"/>
    <p:sldLayoutId id="2147483717" r:id="rId8"/>
    <p:sldLayoutId id="2147483718" r:id="rId9"/>
    <p:sldLayoutId id="2147483719" r:id="rId10"/>
    <p:sldLayoutId id="2147483720" r:id="rId11"/>
    <p:sldLayoutId id="2147483721" r:id="rId12"/>
    <p:sldLayoutId id="2147483722" r:id="rId13"/>
  </p:sldLayoutIdLst>
  <p:hf sldNum="0" hdr="0" ftr="0" dt="0"/>
  <p:txStyles>
    <p:titleStyle>
      <a:lvl1pPr algn="l" defTabSz="514350" rtl="0" eaLnBrk="1" latinLnBrk="0" hangingPunct="1">
        <a:lnSpc>
          <a:spcPct val="90000"/>
        </a:lnSpc>
        <a:spcBef>
          <a:spcPct val="0"/>
        </a:spcBef>
        <a:buNone/>
        <a:defRPr sz="2700" b="1" i="0" kern="1200" cap="all" baseline="0">
          <a:solidFill>
            <a:schemeClr val="tx1"/>
          </a:solidFill>
          <a:latin typeface="Arial Black" panose="020B0604020202020204" pitchFamily="34" charset="0"/>
          <a:ea typeface="+mj-ea"/>
          <a:cs typeface="+mj-cs"/>
        </a:defRPr>
      </a:lvl1pPr>
    </p:titleStyle>
    <p:bodyStyle>
      <a:lvl1pPr marL="128588" indent="-128588" algn="l" defTabSz="514350" rtl="0" eaLnBrk="1" latinLnBrk="0" hangingPunct="1">
        <a:lnSpc>
          <a:spcPct val="90000"/>
        </a:lnSpc>
        <a:spcBef>
          <a:spcPts val="563"/>
        </a:spcBef>
        <a:buSzPct val="85000"/>
        <a:buFont typeface="Wingdings" panose="05000000000000000000" pitchFamily="2" charset="2"/>
        <a:buChar char="§"/>
        <a:defRPr sz="1575" kern="1200">
          <a:solidFill>
            <a:schemeClr val="tx1"/>
          </a:solidFill>
          <a:latin typeface="Arial" panose="020B0604020202020204" pitchFamily="34" charset="0"/>
          <a:ea typeface="+mn-ea"/>
          <a:cs typeface="Arial" panose="020B0604020202020204" pitchFamily="34"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2pPr>
      <a:lvl3pPr marL="642938" indent="-128588" algn="l" defTabSz="514350" rtl="0" eaLnBrk="1" latinLnBrk="0" hangingPunct="1">
        <a:lnSpc>
          <a:spcPct val="90000"/>
        </a:lnSpc>
        <a:spcBef>
          <a:spcPts val="281"/>
        </a:spcBef>
        <a:buSzPct val="85000"/>
        <a:buFont typeface="Wingdings" panose="05000000000000000000" pitchFamily="2" charset="2"/>
        <a:buChar char="Ø"/>
        <a:defRPr sz="1125" kern="1200">
          <a:solidFill>
            <a:schemeClr val="tx1"/>
          </a:solidFill>
          <a:latin typeface="Arial" panose="020B0604020202020204" pitchFamily="34" charset="0"/>
          <a:ea typeface="+mn-ea"/>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Arial" panose="020B0604020202020204" pitchFamily="34" charset="0"/>
          <a:ea typeface="+mn-ea"/>
          <a:cs typeface="Arial" panose="020B0604020202020204" pitchFamily="34" charset="0"/>
        </a:defRPr>
      </a:lvl4pPr>
      <a:lvl5pPr marL="1157288" indent="-128588" algn="l" defTabSz="514350" rtl="0" eaLnBrk="1" latinLnBrk="0" hangingPunct="1">
        <a:lnSpc>
          <a:spcPct val="90000"/>
        </a:lnSpc>
        <a:spcBef>
          <a:spcPts val="281"/>
        </a:spcBef>
        <a:buFont typeface="Courier New" panose="02070309020205020404" pitchFamily="49" charset="0"/>
        <a:buChar char="o"/>
        <a:defRPr sz="1013" kern="1200">
          <a:solidFill>
            <a:schemeClr val="tx1"/>
          </a:solidFill>
          <a:latin typeface="Arial" panose="020B0604020202020204" pitchFamily="34" charset="0"/>
          <a:ea typeface="+mn-ea"/>
          <a:cs typeface="Arial" panose="020B0604020202020204" pitchFamily="34"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273844"/>
            <a:ext cx="5915025"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71488" y="1369219"/>
            <a:ext cx="5915025"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71488" y="4767263"/>
            <a:ext cx="1543050" cy="273844"/>
          </a:xfrm>
          <a:prstGeom prst="rect">
            <a:avLst/>
          </a:prstGeom>
        </p:spPr>
        <p:txBody>
          <a:bodyPr vert="horz" lIns="91440" tIns="45720" rIns="91440" bIns="45720" rtlCol="0" anchor="ctr"/>
          <a:lstStyle>
            <a:lvl1pPr algn="l">
              <a:defRPr sz="675">
                <a:solidFill>
                  <a:schemeClr val="tx1">
                    <a:tint val="75000"/>
                  </a:schemeClr>
                </a:solidFill>
              </a:defRPr>
            </a:lvl1pPr>
          </a:lstStyle>
          <a:p>
            <a:fld id="{45AF3DE2-B23F-4EE6-8584-D3A2BEB7899D}" type="datetime1">
              <a:rPr lang="en-GB" smtClean="0"/>
              <a:t>24/08/2026</a:t>
            </a:fld>
            <a:endParaRPr lang="en-GB" dirty="0"/>
          </a:p>
        </p:txBody>
      </p:sp>
      <p:sp>
        <p:nvSpPr>
          <p:cNvPr id="5" name="Footer Placeholder 4"/>
          <p:cNvSpPr>
            <a:spLocks noGrp="1"/>
          </p:cNvSpPr>
          <p:nvPr>
            <p:ph type="ftr" sz="quarter" idx="3"/>
          </p:nvPr>
        </p:nvSpPr>
        <p:spPr>
          <a:xfrm>
            <a:off x="2271713" y="4767263"/>
            <a:ext cx="2314575" cy="273844"/>
          </a:xfrm>
          <a:prstGeom prst="rect">
            <a:avLst/>
          </a:prstGeom>
        </p:spPr>
        <p:txBody>
          <a:bodyPr vert="horz" lIns="91440" tIns="45720" rIns="91440" bIns="45720" rtlCol="0" anchor="ctr"/>
          <a:lstStyle>
            <a:lvl1pPr algn="ctr">
              <a:defRPr sz="675">
                <a:solidFill>
                  <a:schemeClr val="tx1">
                    <a:tint val="75000"/>
                  </a:schemeClr>
                </a:solidFill>
              </a:defRPr>
            </a:lvl1pPr>
          </a:lstStyle>
          <a:p>
            <a:r>
              <a:rPr lang="en-GB" dirty="0"/>
              <a:t>School of Oral &amp; Dental Sciences</a:t>
            </a:r>
          </a:p>
        </p:txBody>
      </p:sp>
      <p:sp>
        <p:nvSpPr>
          <p:cNvPr id="6" name="Slide Number Placeholder 5"/>
          <p:cNvSpPr>
            <a:spLocks noGrp="1"/>
          </p:cNvSpPr>
          <p:nvPr>
            <p:ph type="sldNum" sz="quarter" idx="4"/>
          </p:nvPr>
        </p:nvSpPr>
        <p:spPr>
          <a:xfrm>
            <a:off x="4843463" y="4767263"/>
            <a:ext cx="1543050"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A60BA0BD-46B2-4CBD-AE1A-FE6D8C0A5FFA}" type="slidenum">
              <a:rPr lang="en-GB" smtClean="0"/>
              <a:t>‹#›</a:t>
            </a:fld>
            <a:endParaRPr lang="en-GB" dirty="0"/>
          </a:p>
        </p:txBody>
      </p:sp>
    </p:spTree>
    <p:extLst>
      <p:ext uri="{BB962C8B-B14F-4D97-AF65-F5344CB8AC3E}">
        <p14:creationId xmlns:p14="http://schemas.microsoft.com/office/powerpoint/2010/main" val="3488109886"/>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Lst>
  <p:hf sldNum="0" hdr="0" ftr="0" dt="0"/>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7.xml"/><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8.xml"/><Relationship Id="rId5" Type="http://schemas.openxmlformats.org/officeDocument/2006/relationships/image" Target="../media/image12.jpe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Layout" Target="../slideLayouts/slideLayout28.xml"/><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8.xml"/><Relationship Id="rId4" Type="http://schemas.openxmlformats.org/officeDocument/2006/relationships/image" Target="../media/image12.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28.xml"/><Relationship Id="rId5" Type="http://schemas.openxmlformats.org/officeDocument/2006/relationships/image" Target="../media/image12.jpe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8.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8.xml"/><Relationship Id="rId4" Type="http://schemas.openxmlformats.org/officeDocument/2006/relationships/image" Target="../media/image12.jpeg"/></Relationships>
</file>

<file path=ppt/slides/_rels/slide5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8.xml"/><Relationship Id="rId4" Type="http://schemas.openxmlformats.org/officeDocument/2006/relationships/image" Target="../media/image12.jpeg"/></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40.xml"/><Relationship Id="rId4" Type="http://schemas.openxmlformats.org/officeDocument/2006/relationships/image" Target="../media/image12.jpeg"/></Relationships>
</file>

<file path=ppt/slides/_rels/slide5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28.xml"/><Relationship Id="rId4" Type="http://schemas.openxmlformats.org/officeDocument/2006/relationships/image" Target="../media/image12.jpeg"/></Relationships>
</file>

<file path=ppt/slides/_rels/slide5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8.xml"/><Relationship Id="rId5" Type="http://schemas.openxmlformats.org/officeDocument/2006/relationships/image" Target="../media/image12.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8595" y="1683599"/>
            <a:ext cx="5860809" cy="888151"/>
          </a:xfrm>
          <a:solidFill>
            <a:schemeClr val="accent2">
              <a:lumMod val="20000"/>
              <a:lumOff val="80000"/>
            </a:schemeClr>
          </a:solidFill>
          <a:ln w="38100" cmpd="dbl">
            <a:solidFill>
              <a:srgbClr val="8E0000"/>
            </a:solidFill>
          </a:ln>
        </p:spPr>
        <p:style>
          <a:lnRef idx="2">
            <a:schemeClr val="dk1"/>
          </a:lnRef>
          <a:fillRef idx="1">
            <a:schemeClr val="lt1"/>
          </a:fillRef>
          <a:effectRef idx="0">
            <a:schemeClr val="dk1"/>
          </a:effectRef>
          <a:fontRef idx="minor">
            <a:schemeClr val="dk1"/>
          </a:fontRef>
        </p:style>
        <p:txBody>
          <a:bodyPr anchor="ctr">
            <a:normAutofit fontScale="90000"/>
          </a:bodyPr>
          <a:lstStyle/>
          <a:p>
            <a:r>
              <a:rPr lang="en-US" sz="2200" b="1" dirty="0">
                <a:solidFill>
                  <a:srgbClr val="C00000"/>
                </a:solidFill>
              </a:rPr>
              <a:t>‘Why aren’t dental students professional these days?’</a:t>
            </a:r>
            <a:br>
              <a:rPr lang="en-US" sz="2025" b="1" dirty="0">
                <a:solidFill>
                  <a:srgbClr val="C00000"/>
                </a:solidFill>
              </a:rPr>
            </a:br>
            <a:r>
              <a:rPr lang="en-US" sz="2025" b="1" dirty="0">
                <a:solidFill>
                  <a:srgbClr val="C00000"/>
                </a:solidFill>
              </a:rPr>
              <a:t>Exploring the complexities of </a:t>
            </a:r>
            <a:br>
              <a:rPr lang="en-US" sz="2025" b="1" dirty="0">
                <a:solidFill>
                  <a:srgbClr val="C00000"/>
                </a:solidFill>
              </a:rPr>
            </a:br>
            <a:r>
              <a:rPr lang="en-US" sz="2025" b="1" dirty="0">
                <a:solidFill>
                  <a:srgbClr val="C00000"/>
                </a:solidFill>
              </a:rPr>
              <a:t>dental student professionalism</a:t>
            </a:r>
            <a:endParaRPr lang="en-GB" sz="2025" b="1" dirty="0">
              <a:solidFill>
                <a:srgbClr val="C00000"/>
              </a:solidFill>
            </a:endParaRPr>
          </a:p>
        </p:txBody>
      </p:sp>
      <p:sp>
        <p:nvSpPr>
          <p:cNvPr id="3" name="Subtitle 2"/>
          <p:cNvSpPr>
            <a:spLocks noGrp="1"/>
          </p:cNvSpPr>
          <p:nvPr>
            <p:ph type="subTitle" idx="1"/>
          </p:nvPr>
        </p:nvSpPr>
        <p:spPr>
          <a:xfrm>
            <a:off x="857249" y="2368174"/>
            <a:ext cx="5386465" cy="1915841"/>
          </a:xfrm>
        </p:spPr>
        <p:txBody>
          <a:bodyPr>
            <a:normAutofit/>
          </a:bodyPr>
          <a:lstStyle/>
          <a:p>
            <a:endParaRPr lang="en-GB" sz="1125" dirty="0"/>
          </a:p>
          <a:p>
            <a:endParaRPr lang="en-GB" sz="844" b="1" dirty="0"/>
          </a:p>
          <a:p>
            <a:r>
              <a:rPr lang="en-GB" sz="2000" b="1" dirty="0">
                <a:solidFill>
                  <a:srgbClr val="C00000"/>
                </a:solidFill>
              </a:rPr>
              <a:t>Isabelle Cunningham</a:t>
            </a:r>
            <a:endParaRPr lang="en-GB" sz="2000" b="1" dirty="0">
              <a:solidFill>
                <a:srgbClr val="FF0000"/>
              </a:solidFill>
            </a:endParaRPr>
          </a:p>
          <a:p>
            <a:pPr>
              <a:lnSpc>
                <a:spcPct val="100000"/>
              </a:lnSpc>
            </a:pPr>
            <a:r>
              <a:rPr lang="en-GB" sz="1800" dirty="0">
                <a:solidFill>
                  <a:srgbClr val="C00000"/>
                </a:solidFill>
              </a:rPr>
              <a:t>Honorary Associate Professor in Dental Education Bristol Dental School, UK</a:t>
            </a:r>
          </a:p>
          <a:p>
            <a:r>
              <a:rPr lang="en-GB" sz="1800" dirty="0">
                <a:solidFill>
                  <a:srgbClr val="C00000"/>
                </a:solidFill>
              </a:rPr>
              <a:t>Part-time Doctorate in Education student</a:t>
            </a:r>
          </a:p>
          <a:p>
            <a:endParaRPr lang="en-GB" sz="2250" dirty="0">
              <a:solidFill>
                <a:srgbClr val="C00000"/>
              </a:solidFill>
            </a:endParaRPr>
          </a:p>
        </p:txBody>
      </p:sp>
      <p:pic>
        <p:nvPicPr>
          <p:cNvPr id="9" name="Picture 8">
            <a:extLst>
              <a:ext uri="{FF2B5EF4-FFF2-40B4-BE49-F238E27FC236}">
                <a16:creationId xmlns:a16="http://schemas.microsoft.com/office/drawing/2014/main" id="{2D22A983-B114-7B33-0426-6039F5526EA4}"/>
              </a:ext>
            </a:extLst>
          </p:cNvPr>
          <p:cNvPicPr/>
          <p:nvPr/>
        </p:nvPicPr>
        <p:blipFill>
          <a:blip r:embed="rId3"/>
          <a:stretch>
            <a:fillRect/>
          </a:stretch>
        </p:blipFill>
        <p:spPr>
          <a:xfrm>
            <a:off x="382905" y="412942"/>
            <a:ext cx="1922973" cy="888150"/>
          </a:xfrm>
          <a:prstGeom prst="rect">
            <a:avLst/>
          </a:prstGeom>
        </p:spPr>
      </p:pic>
      <p:pic>
        <p:nvPicPr>
          <p:cNvPr id="11" name="Picture 10">
            <a:extLst>
              <a:ext uri="{FF2B5EF4-FFF2-40B4-BE49-F238E27FC236}">
                <a16:creationId xmlns:a16="http://schemas.microsoft.com/office/drawing/2014/main" id="{C385901B-DA2E-28D2-C23D-D83202C98104}"/>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4944476" y="476295"/>
            <a:ext cx="1414928" cy="446543"/>
          </a:xfrm>
          <a:prstGeom prst="rect">
            <a:avLst/>
          </a:prstGeom>
        </p:spPr>
      </p:pic>
    </p:spTree>
    <p:extLst>
      <p:ext uri="{BB962C8B-B14F-4D97-AF65-F5344CB8AC3E}">
        <p14:creationId xmlns:p14="http://schemas.microsoft.com/office/powerpoint/2010/main" val="1208752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124B8-E016-41A9-C736-9FD09AB579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F96005-AFC6-6E03-F95E-C82CA60DF399}"/>
              </a:ext>
            </a:extLst>
          </p:cNvPr>
          <p:cNvSpPr>
            <a:spLocks noGrp="1"/>
          </p:cNvSpPr>
          <p:nvPr>
            <p:ph type="title"/>
          </p:nvPr>
        </p:nvSpPr>
        <p:spPr>
          <a:xfrm>
            <a:off x="278100" y="0"/>
            <a:ext cx="6301800" cy="994172"/>
          </a:xfrm>
        </p:spPr>
        <p:txBody>
          <a:bodyPr/>
          <a:lstStyle/>
          <a:p>
            <a:pPr algn="ctr"/>
            <a:r>
              <a:rPr lang="en-US" sz="2800" dirty="0">
                <a:solidFill>
                  <a:srgbClr val="C00000"/>
                </a:solidFill>
                <a:latin typeface="Calibri" panose="020F0502020204030204" pitchFamily="34" charset="0"/>
                <a:ea typeface="Calibri" panose="020F0502020204030204" pitchFamily="34" charset="0"/>
                <a:cs typeface="Calibri" panose="020F0502020204030204" pitchFamily="34" charset="0"/>
              </a:rPr>
              <a:t>X</a:t>
            </a:r>
          </a:p>
        </p:txBody>
      </p:sp>
      <p:sp>
        <p:nvSpPr>
          <p:cNvPr id="3" name="Content Placeholder 2">
            <a:extLst>
              <a:ext uri="{FF2B5EF4-FFF2-40B4-BE49-F238E27FC236}">
                <a16:creationId xmlns:a16="http://schemas.microsoft.com/office/drawing/2014/main" id="{1328D988-1D93-2891-C1CA-607192E2EE1C}"/>
              </a:ext>
            </a:extLst>
          </p:cNvPr>
          <p:cNvSpPr>
            <a:spLocks noGrp="1"/>
          </p:cNvSpPr>
          <p:nvPr>
            <p:ph idx="1"/>
          </p:nvPr>
        </p:nvSpPr>
        <p:spPr>
          <a:xfrm>
            <a:off x="278100" y="1089474"/>
            <a:ext cx="6423109" cy="3276786"/>
          </a:xfrm>
        </p:spPr>
        <p:txBody>
          <a:bodyPr vert="horz" lIns="68580" tIns="34290" rIns="68580" bIns="34290" rtlCol="0" anchor="t">
            <a:normAutofit/>
          </a:bodyPr>
          <a:lstStyle/>
          <a:p>
            <a:pPr marL="0" indent="0">
              <a:lnSpc>
                <a:spcPct val="120000"/>
              </a:lnSpc>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439DFB15-BCA2-1B13-7295-E3C983539E18}"/>
              </a:ext>
            </a:extLst>
          </p:cNvPr>
          <p:cNvPicPr/>
          <p:nvPr/>
        </p:nvPicPr>
        <p:blipFill>
          <a:blip r:embed="rId3"/>
          <a:stretch>
            <a:fillRect/>
          </a:stretch>
        </p:blipFill>
        <p:spPr>
          <a:xfrm>
            <a:off x="226476" y="4461562"/>
            <a:ext cx="1596420" cy="574151"/>
          </a:xfrm>
          <a:prstGeom prst="rect">
            <a:avLst/>
          </a:prstGeom>
        </p:spPr>
      </p:pic>
      <p:pic>
        <p:nvPicPr>
          <p:cNvPr id="4" name="Content Placeholder 3">
            <a:extLst>
              <a:ext uri="{FF2B5EF4-FFF2-40B4-BE49-F238E27FC236}">
                <a16:creationId xmlns:a16="http://schemas.microsoft.com/office/drawing/2014/main" id="{2CDA991A-342F-6B2C-BA17-DA48E9EAC4CF}"/>
              </a:ext>
            </a:extLst>
          </p:cNvPr>
          <p:cNvPicPr>
            <a:picLocks noChangeAspect="1"/>
          </p:cNvPicPr>
          <p:nvPr/>
        </p:nvPicPr>
        <p:blipFill>
          <a:blip r:embed="rId4"/>
          <a:srcRect l="37043" t="23380" r="36483" b="25337"/>
          <a:stretch>
            <a:fillRect/>
          </a:stretch>
        </p:blipFill>
        <p:spPr>
          <a:xfrm>
            <a:off x="1822897" y="269208"/>
            <a:ext cx="3313574" cy="4610703"/>
          </a:xfrm>
          <a:prstGeom prst="rect">
            <a:avLst/>
          </a:prstGeom>
        </p:spPr>
      </p:pic>
      <p:sp>
        <p:nvSpPr>
          <p:cNvPr id="5" name="TextBox 4">
            <a:extLst>
              <a:ext uri="{FF2B5EF4-FFF2-40B4-BE49-F238E27FC236}">
                <a16:creationId xmlns:a16="http://schemas.microsoft.com/office/drawing/2014/main" id="{DD16E474-4974-4682-96BA-B044277DE5B1}"/>
              </a:ext>
            </a:extLst>
          </p:cNvPr>
          <p:cNvSpPr txBox="1"/>
          <p:nvPr/>
        </p:nvSpPr>
        <p:spPr>
          <a:xfrm>
            <a:off x="4939392" y="994172"/>
            <a:ext cx="195945" cy="442742"/>
          </a:xfrm>
          <a:prstGeom prst="rect">
            <a:avLst/>
          </a:prstGeom>
          <a:solidFill>
            <a:srgbClr val="33CCCC"/>
          </a:solidFill>
          <a:ln>
            <a:noFill/>
          </a:ln>
        </p:spPr>
        <p:txBody>
          <a:bodyPr wrap="square" rtlCol="0">
            <a:spAutoFit/>
          </a:bodyPr>
          <a:lstStyle/>
          <a:p>
            <a:endParaRPr lang="en-GB" dirty="0"/>
          </a:p>
        </p:txBody>
      </p:sp>
      <p:sp>
        <p:nvSpPr>
          <p:cNvPr id="7" name="TextBox 6">
            <a:extLst>
              <a:ext uri="{FF2B5EF4-FFF2-40B4-BE49-F238E27FC236}">
                <a16:creationId xmlns:a16="http://schemas.microsoft.com/office/drawing/2014/main" id="{8610048D-8732-176C-188E-73B50CE4D8E4}"/>
              </a:ext>
            </a:extLst>
          </p:cNvPr>
          <p:cNvSpPr txBox="1"/>
          <p:nvPr/>
        </p:nvSpPr>
        <p:spPr>
          <a:xfrm>
            <a:off x="1818984" y="1215101"/>
            <a:ext cx="362404" cy="508862"/>
          </a:xfrm>
          <a:prstGeom prst="rect">
            <a:avLst/>
          </a:prstGeom>
          <a:solidFill>
            <a:srgbClr val="00CC99"/>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3DB447ED-0E9D-5236-1861-B9B8ED268F06}"/>
              </a:ext>
            </a:extLst>
          </p:cNvPr>
          <p:cNvSpPr txBox="1"/>
          <p:nvPr/>
        </p:nvSpPr>
        <p:spPr>
          <a:xfrm>
            <a:off x="1826936" y="865732"/>
            <a:ext cx="195944" cy="274288"/>
          </a:xfrm>
          <a:prstGeom prst="rect">
            <a:avLst/>
          </a:prstGeom>
          <a:solidFill>
            <a:srgbClr val="00CC99"/>
          </a:solidFill>
        </p:spPr>
        <p:txBody>
          <a:bodyPr wrap="square" rtlCol="0">
            <a:spAutoFit/>
          </a:bodyPr>
          <a:lstStyle/>
          <a:p>
            <a:endParaRPr lang="en-GB" dirty="0"/>
          </a:p>
        </p:txBody>
      </p:sp>
      <p:sp>
        <p:nvSpPr>
          <p:cNvPr id="10" name="TextBox 9">
            <a:extLst>
              <a:ext uri="{FF2B5EF4-FFF2-40B4-BE49-F238E27FC236}">
                <a16:creationId xmlns:a16="http://schemas.microsoft.com/office/drawing/2014/main" id="{6D7F2EA9-A65A-664C-E056-E51AE5E9000B}"/>
              </a:ext>
            </a:extLst>
          </p:cNvPr>
          <p:cNvSpPr txBox="1"/>
          <p:nvPr/>
        </p:nvSpPr>
        <p:spPr>
          <a:xfrm>
            <a:off x="2181388" y="1360226"/>
            <a:ext cx="227462" cy="200168"/>
          </a:xfrm>
          <a:prstGeom prst="rect">
            <a:avLst/>
          </a:prstGeom>
          <a:solidFill>
            <a:srgbClr val="00CC99"/>
          </a:solidFill>
        </p:spPr>
        <p:txBody>
          <a:bodyPr wrap="square" rtlCol="0">
            <a:spAutoFit/>
          </a:bodyPr>
          <a:lstStyle/>
          <a:p>
            <a:endParaRPr lang="en-GB" dirty="0"/>
          </a:p>
        </p:txBody>
      </p:sp>
      <p:pic>
        <p:nvPicPr>
          <p:cNvPr id="12" name="Picture 11">
            <a:extLst>
              <a:ext uri="{FF2B5EF4-FFF2-40B4-BE49-F238E27FC236}">
                <a16:creationId xmlns:a16="http://schemas.microsoft.com/office/drawing/2014/main" id="{36A351CF-CAF6-44B7-24B5-05B7B8F68FCE}"/>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989424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7C7D5-9861-6BD1-34C1-BEC3319E35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FE2D4D-F99E-DE15-3BB3-C2DA42C86313}"/>
              </a:ext>
            </a:extLst>
          </p:cNvPr>
          <p:cNvSpPr>
            <a:spLocks noGrp="1"/>
          </p:cNvSpPr>
          <p:nvPr>
            <p:ph type="title"/>
          </p:nvPr>
        </p:nvSpPr>
        <p:spPr>
          <a:xfrm>
            <a:off x="278100" y="0"/>
            <a:ext cx="6301800"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Incongruent perspectives &amp; expectations</a:t>
            </a:r>
          </a:p>
        </p:txBody>
      </p:sp>
      <p:sp>
        <p:nvSpPr>
          <p:cNvPr id="3" name="Content Placeholder 2">
            <a:extLst>
              <a:ext uri="{FF2B5EF4-FFF2-40B4-BE49-F238E27FC236}">
                <a16:creationId xmlns:a16="http://schemas.microsoft.com/office/drawing/2014/main" id="{35F66792-725A-73AB-C929-110E8F4627ED}"/>
              </a:ext>
            </a:extLst>
          </p:cNvPr>
          <p:cNvSpPr>
            <a:spLocks noGrp="1"/>
          </p:cNvSpPr>
          <p:nvPr>
            <p:ph idx="1"/>
          </p:nvPr>
        </p:nvSpPr>
        <p:spPr>
          <a:xfrm>
            <a:off x="278100" y="1089474"/>
            <a:ext cx="5836453" cy="3276786"/>
          </a:xfrm>
          <a:solidFill>
            <a:srgbClr val="BFFDF0"/>
          </a:solidFill>
          <a:ln>
            <a:solidFill>
              <a:schemeClr val="tx1"/>
            </a:solidFill>
          </a:ln>
        </p:spPr>
        <p:txBody>
          <a:bodyPr vert="horz" lIns="68580" tIns="34290" rIns="68580" bIns="34290" rtlCol="0" anchor="t">
            <a:normAutofit/>
          </a:bodyPr>
          <a:lstStyle/>
          <a:p>
            <a:pPr marL="0" indent="0">
              <a:lnSpc>
                <a:spcPct val="120000"/>
              </a:lnSpc>
              <a:buNone/>
            </a:pPr>
            <a:endParaRPr lang="en-US" sz="1800" dirty="0">
              <a:latin typeface="+mn-lt"/>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FDD89164-AA51-0AF4-7085-8F539DB23A0F}"/>
              </a:ext>
            </a:extLst>
          </p:cNvPr>
          <p:cNvPicPr/>
          <p:nvPr/>
        </p:nvPicPr>
        <p:blipFill>
          <a:blip r:embed="rId2"/>
          <a:stretch>
            <a:fillRect/>
          </a:stretch>
        </p:blipFill>
        <p:spPr>
          <a:xfrm>
            <a:off x="361920" y="4477733"/>
            <a:ext cx="1596420" cy="574151"/>
          </a:xfrm>
          <a:prstGeom prst="rect">
            <a:avLst/>
          </a:prstGeom>
        </p:spPr>
      </p:pic>
      <p:sp>
        <p:nvSpPr>
          <p:cNvPr id="5" name="Speech Bubble: Oval 4">
            <a:extLst>
              <a:ext uri="{FF2B5EF4-FFF2-40B4-BE49-F238E27FC236}">
                <a16:creationId xmlns:a16="http://schemas.microsoft.com/office/drawing/2014/main" id="{6323C3D8-9F67-0FFC-4F78-FCF502AB5130}"/>
              </a:ext>
            </a:extLst>
          </p:cNvPr>
          <p:cNvSpPr/>
          <p:nvPr/>
        </p:nvSpPr>
        <p:spPr>
          <a:xfrm>
            <a:off x="1717955" y="1906053"/>
            <a:ext cx="3066316" cy="1659252"/>
          </a:xfrm>
          <a:prstGeom prst="wedgeEllipseCallout">
            <a:avLst>
              <a:gd name="adj1" fmla="val 55834"/>
              <a:gd name="adj2" fmla="val 37001"/>
            </a:avLst>
          </a:prstGeom>
          <a:gradFill flip="none" rotWithShape="1">
            <a:gsLst>
              <a:gs pos="0">
                <a:srgbClr val="5B9BD5">
                  <a:lumMod val="5000"/>
                  <a:lumOff val="95000"/>
                </a:srgbClr>
              </a:gs>
              <a:gs pos="74000">
                <a:srgbClr val="5B9BD5">
                  <a:lumMod val="45000"/>
                  <a:lumOff val="55000"/>
                </a:srgbClr>
              </a:gs>
              <a:gs pos="83000">
                <a:srgbClr val="5B9BD5">
                  <a:lumMod val="45000"/>
                  <a:lumOff val="55000"/>
                </a:srgbClr>
              </a:gs>
              <a:gs pos="100000">
                <a:srgbClr val="5B9BD5">
                  <a:lumMod val="30000"/>
                  <a:lumOff val="70000"/>
                </a:srgbClr>
              </a:gs>
            </a:gsLst>
            <a:lin ang="2700000" scaled="1"/>
            <a:tileRect/>
          </a:gradFill>
          <a:ln w="12700" cap="flat" cmpd="sng" algn="ctr">
            <a:solidFill>
              <a:srgbClr val="5B9BD5">
                <a:shade val="50000"/>
              </a:srgbClr>
            </a:solidFill>
            <a:prstDash val="solid"/>
            <a:miter lim="800000"/>
          </a:ln>
          <a:effectLst/>
        </p:spPr>
        <p:txBody>
          <a:bodyPr rtlCol="0" anchor="ctr"/>
          <a:lstStyle/>
          <a:p>
            <a:pPr marL="0" marR="0" lvl="0" indent="0" algn="ctr" defTabSz="514350" eaLnBrk="1" fontAlgn="auto" latinLnBrk="0" hangingPunct="1">
              <a:lnSpc>
                <a:spcPct val="100000"/>
              </a:lnSpc>
              <a:spcBef>
                <a:spcPts val="0"/>
              </a:spcBef>
              <a:spcAft>
                <a:spcPts val="0"/>
              </a:spcAft>
              <a:buClrTx/>
              <a:buSzTx/>
              <a:buFontTx/>
              <a:buNone/>
              <a:tabLst/>
              <a:defRPr/>
            </a:pPr>
            <a:endParaRPr kumimoji="0" lang="en-GB" sz="1013"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FFEC399-091B-CB0E-DF2A-31436162DDDB}"/>
              </a:ext>
            </a:extLst>
          </p:cNvPr>
          <p:cNvSpPr txBox="1"/>
          <p:nvPr/>
        </p:nvSpPr>
        <p:spPr>
          <a:xfrm>
            <a:off x="2016928" y="2194967"/>
            <a:ext cx="2537460" cy="1169551"/>
          </a:xfrm>
          <a:prstGeom prst="rect">
            <a:avLst/>
          </a:prstGeom>
          <a:noFill/>
        </p:spPr>
        <p:txBody>
          <a:bodyPr wrap="square" rtlCol="0">
            <a:spAutoFit/>
          </a:bodyPr>
          <a:lstStyle/>
          <a:p>
            <a:r>
              <a:rPr lang="en-GB" sz="1400" i="1" dirty="0">
                <a:ea typeface="Aptos" panose="020B0004020202020204" pitchFamily="34" charset="0"/>
              </a:rPr>
              <a:t>The supervisor gets frustrated, the student gets frustrated, because they’re not necessarily getting what they want.</a:t>
            </a:r>
          </a:p>
          <a:p>
            <a:r>
              <a:rPr lang="en-GB" sz="1400" i="1" dirty="0">
                <a:ea typeface="Calibri" panose="020F0502020204030204" pitchFamily="34" charset="0"/>
                <a:cs typeface="Calibri" panose="020F0502020204030204" pitchFamily="34" charset="0"/>
              </a:rPr>
              <a:t>		  </a:t>
            </a:r>
            <a:r>
              <a:rPr lang="en-GB" sz="1400" dirty="0">
                <a:ea typeface="Calibri" panose="020F0502020204030204" pitchFamily="34" charset="0"/>
                <a:cs typeface="Calibri" panose="020F0502020204030204" pitchFamily="34" charset="0"/>
              </a:rPr>
              <a:t>Teacher</a:t>
            </a:r>
            <a:endParaRPr lang="en-US" sz="1400" dirty="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95081663-9B48-DF8A-4DD1-313C8C88A9D0}"/>
              </a:ext>
            </a:extLst>
          </p:cNvPr>
          <p:cNvSpPr txBox="1"/>
          <p:nvPr/>
        </p:nvSpPr>
        <p:spPr>
          <a:xfrm>
            <a:off x="678836" y="1392269"/>
            <a:ext cx="1934153" cy="369332"/>
          </a:xfrm>
          <a:prstGeom prst="rect">
            <a:avLst/>
          </a:prstGeom>
          <a:solidFill>
            <a:schemeClr val="accent5">
              <a:lumMod val="20000"/>
              <a:lumOff val="80000"/>
            </a:schemeClr>
          </a:solidFill>
          <a:ln>
            <a:solidFill>
              <a:schemeClr val="tx2"/>
            </a:solidFill>
          </a:ln>
        </p:spPr>
        <p:txBody>
          <a:bodyPr wrap="square" rtlCol="0">
            <a:spAutoFit/>
          </a:bodyPr>
          <a:lstStyle/>
          <a:p>
            <a:pPr algn="ctr"/>
            <a:r>
              <a:rPr lang="en-US" sz="1800" b="1" dirty="0">
                <a:solidFill>
                  <a:srgbClr val="C00000"/>
                </a:solidFill>
              </a:rPr>
              <a:t>Professionalism</a:t>
            </a:r>
            <a:endParaRPr lang="en-GB" sz="1800" b="1" dirty="0">
              <a:solidFill>
                <a:srgbClr val="C00000"/>
              </a:solidFill>
            </a:endParaRPr>
          </a:p>
        </p:txBody>
      </p:sp>
      <p:sp>
        <p:nvSpPr>
          <p:cNvPr id="11" name="TextBox 10">
            <a:extLst>
              <a:ext uri="{FF2B5EF4-FFF2-40B4-BE49-F238E27FC236}">
                <a16:creationId xmlns:a16="http://schemas.microsoft.com/office/drawing/2014/main" id="{21236FAC-16CD-BD48-2AB2-09DAFA191187}"/>
              </a:ext>
            </a:extLst>
          </p:cNvPr>
          <p:cNvSpPr txBox="1"/>
          <p:nvPr/>
        </p:nvSpPr>
        <p:spPr>
          <a:xfrm>
            <a:off x="3760044" y="1392269"/>
            <a:ext cx="1934152" cy="369332"/>
          </a:xfrm>
          <a:prstGeom prst="rect">
            <a:avLst/>
          </a:prstGeom>
          <a:solidFill>
            <a:schemeClr val="accent5">
              <a:lumMod val="20000"/>
              <a:lumOff val="80000"/>
            </a:schemeClr>
          </a:solidFill>
          <a:ln>
            <a:solidFill>
              <a:srgbClr val="A91F2E"/>
            </a:solidFill>
          </a:ln>
        </p:spPr>
        <p:txBody>
          <a:bodyPr wrap="square" rtlCol="0">
            <a:spAutoFit/>
          </a:bodyPr>
          <a:lstStyle/>
          <a:p>
            <a:pPr algn="ctr"/>
            <a:r>
              <a:rPr lang="en-US" sz="1800" b="1" dirty="0">
                <a:solidFill>
                  <a:srgbClr val="C00000"/>
                </a:solidFill>
              </a:rPr>
              <a:t>Clinical education</a:t>
            </a:r>
            <a:endParaRPr lang="en-GB" sz="1800" b="1" dirty="0">
              <a:solidFill>
                <a:srgbClr val="C00000"/>
              </a:solidFill>
            </a:endParaRPr>
          </a:p>
        </p:txBody>
      </p:sp>
      <p:sp>
        <p:nvSpPr>
          <p:cNvPr id="13" name="TextBox 12">
            <a:extLst>
              <a:ext uri="{FF2B5EF4-FFF2-40B4-BE49-F238E27FC236}">
                <a16:creationId xmlns:a16="http://schemas.microsoft.com/office/drawing/2014/main" id="{DA94AFE3-C818-8DD7-3A73-D8614BDF81B9}"/>
              </a:ext>
            </a:extLst>
          </p:cNvPr>
          <p:cNvSpPr txBox="1"/>
          <p:nvPr/>
        </p:nvSpPr>
        <p:spPr>
          <a:xfrm>
            <a:off x="1899751" y="3745473"/>
            <a:ext cx="2654637" cy="369332"/>
          </a:xfrm>
          <a:prstGeom prst="rect">
            <a:avLst/>
          </a:prstGeom>
          <a:solidFill>
            <a:schemeClr val="accent5">
              <a:lumMod val="20000"/>
              <a:lumOff val="80000"/>
            </a:schemeClr>
          </a:solidFill>
          <a:ln>
            <a:solidFill>
              <a:srgbClr val="A91F2E"/>
            </a:solidFill>
          </a:ln>
        </p:spPr>
        <p:txBody>
          <a:bodyPr wrap="none" rtlCol="0">
            <a:spAutoFit/>
          </a:bodyPr>
          <a:lstStyle/>
          <a:p>
            <a:r>
              <a:rPr lang="en-US" sz="1800" b="1" dirty="0">
                <a:solidFill>
                  <a:srgbClr val="C00000"/>
                </a:solidFill>
              </a:rPr>
              <a:t>Patient case management</a:t>
            </a:r>
            <a:endParaRPr lang="en-GB" sz="1800" b="1" dirty="0">
              <a:solidFill>
                <a:srgbClr val="C00000"/>
              </a:solidFill>
            </a:endParaRPr>
          </a:p>
        </p:txBody>
      </p:sp>
      <p:pic>
        <p:nvPicPr>
          <p:cNvPr id="10" name="Picture 9">
            <a:extLst>
              <a:ext uri="{FF2B5EF4-FFF2-40B4-BE49-F238E27FC236}">
                <a16:creationId xmlns:a16="http://schemas.microsoft.com/office/drawing/2014/main" id="{8DF9507A-4CC1-DF65-2715-C7051526383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2128613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A48BB-0354-FD67-A9BD-EB04BA3B17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984580-48A5-3E51-9A95-1FD3774C47DE}"/>
              </a:ext>
            </a:extLst>
          </p:cNvPr>
          <p:cNvSpPr>
            <a:spLocks noGrp="1"/>
          </p:cNvSpPr>
          <p:nvPr>
            <p:ph type="title"/>
          </p:nvPr>
        </p:nvSpPr>
        <p:spPr>
          <a:xfrm>
            <a:off x="278100" y="0"/>
            <a:ext cx="6301800" cy="994172"/>
          </a:xfrm>
        </p:spPr>
        <p:txBody>
          <a:bodyPr/>
          <a:lstStyle/>
          <a:p>
            <a:pPr algn="ctr"/>
            <a:r>
              <a:rPr lang="en-US" sz="2400" dirty="0">
                <a:solidFill>
                  <a:schemeClr val="tx2"/>
                </a:solidFill>
                <a:latin typeface="+mn-lt"/>
              </a:rPr>
              <a:t>Professionalism example: </a:t>
            </a:r>
            <a:br>
              <a:rPr lang="en-US" sz="2400" dirty="0">
                <a:solidFill>
                  <a:schemeClr val="tx2"/>
                </a:solidFill>
                <a:latin typeface="+mn-lt"/>
              </a:rPr>
            </a:br>
            <a:r>
              <a:rPr lang="en-US" sz="2400" dirty="0">
                <a:solidFill>
                  <a:schemeClr val="tx2"/>
                </a:solidFill>
                <a:latin typeface="+mn-lt"/>
              </a:rPr>
              <a:t>dress standards</a:t>
            </a:r>
            <a:endParaRPr lang="en-US" sz="2400" dirty="0">
              <a:solidFill>
                <a:srgbClr val="FF0000"/>
              </a:solidFill>
              <a:latin typeface="+mn-lt"/>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221562B-FB2A-7311-1159-4BE36C101D32}"/>
              </a:ext>
            </a:extLst>
          </p:cNvPr>
          <p:cNvPicPr/>
          <p:nvPr/>
        </p:nvPicPr>
        <p:blipFill>
          <a:blip r:embed="rId2"/>
          <a:stretch>
            <a:fillRect/>
          </a:stretch>
        </p:blipFill>
        <p:spPr>
          <a:xfrm>
            <a:off x="361920" y="4477733"/>
            <a:ext cx="1596420" cy="574151"/>
          </a:xfrm>
          <a:prstGeom prst="rect">
            <a:avLst/>
          </a:prstGeom>
        </p:spPr>
      </p:pic>
      <p:sp>
        <p:nvSpPr>
          <p:cNvPr id="14" name="Speech Bubble: Oval 13">
            <a:extLst>
              <a:ext uri="{FF2B5EF4-FFF2-40B4-BE49-F238E27FC236}">
                <a16:creationId xmlns:a16="http://schemas.microsoft.com/office/drawing/2014/main" id="{A5F28E86-DA69-63E1-103A-14D98F1814D8}"/>
              </a:ext>
            </a:extLst>
          </p:cNvPr>
          <p:cNvSpPr/>
          <p:nvPr/>
        </p:nvSpPr>
        <p:spPr>
          <a:xfrm>
            <a:off x="772727" y="2481506"/>
            <a:ext cx="5493045" cy="1360037"/>
          </a:xfrm>
          <a:prstGeom prst="wedgeEllipseCallout">
            <a:avLst>
              <a:gd name="adj1" fmla="val 26317"/>
              <a:gd name="adj2" fmla="val 72270"/>
            </a:avLst>
          </a:prstGeom>
          <a:gradFill>
            <a:gsLst>
              <a:gs pos="0">
                <a:srgbClr val="99FF66"/>
              </a:gs>
              <a:gs pos="100000">
                <a:schemeClr val="accent1">
                  <a:tint val="44500"/>
                  <a:satMod val="160000"/>
                </a:schemeClr>
              </a:gs>
              <a:gs pos="100000">
                <a:schemeClr val="accent1">
                  <a:tint val="23500"/>
                  <a:satMod val="160000"/>
                </a:schemeClr>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9" dirty="0"/>
          </a:p>
        </p:txBody>
      </p:sp>
      <p:sp>
        <p:nvSpPr>
          <p:cNvPr id="25" name="TextBox 24">
            <a:extLst>
              <a:ext uri="{FF2B5EF4-FFF2-40B4-BE49-F238E27FC236}">
                <a16:creationId xmlns:a16="http://schemas.microsoft.com/office/drawing/2014/main" id="{F63ACA75-3D40-02B0-870F-DCB98146817A}"/>
              </a:ext>
            </a:extLst>
          </p:cNvPr>
          <p:cNvSpPr txBox="1"/>
          <p:nvPr/>
        </p:nvSpPr>
        <p:spPr>
          <a:xfrm>
            <a:off x="1272503" y="2721552"/>
            <a:ext cx="4493491" cy="1012585"/>
          </a:xfrm>
          <a:prstGeom prst="rect">
            <a:avLst/>
          </a:prstGeom>
          <a:noFill/>
        </p:spPr>
        <p:txBody>
          <a:bodyPr wrap="square" rtlCol="0">
            <a:spAutoFit/>
          </a:bodyPr>
          <a:lstStyle/>
          <a:p>
            <a:pPr>
              <a:lnSpc>
                <a:spcPct val="120000"/>
              </a:lnSpc>
            </a:pPr>
            <a:r>
              <a:rPr lang="en-GB" sz="1300" i="1" dirty="0">
                <a:ea typeface="Calibri" panose="020F0502020204030204" pitchFamily="34" charset="0"/>
              </a:rPr>
              <a:t>S</a:t>
            </a:r>
            <a:r>
              <a:rPr lang="en-GB" sz="1300" i="1" dirty="0">
                <a:effectLst/>
                <a:ea typeface="Calibri" panose="020F0502020204030204" pitchFamily="34" charset="0"/>
              </a:rPr>
              <a:t>ometimes the staff are a bit too nitpicky. I understand from the point of safety, but it’s </a:t>
            </a:r>
            <a:r>
              <a:rPr lang="en-GB" sz="1300" i="1" dirty="0">
                <a:ea typeface="Calibri" panose="020F0502020204030204" pitchFamily="34" charset="0"/>
              </a:rPr>
              <a:t>like </a:t>
            </a:r>
            <a:r>
              <a:rPr lang="en-GB" sz="1300" i="1" dirty="0">
                <a:effectLst/>
                <a:ea typeface="Calibri" panose="020F0502020204030204" pitchFamily="34" charset="0"/>
              </a:rPr>
              <a:t>treating you like you’re back at school a bit, and not respecting you.</a:t>
            </a:r>
            <a:r>
              <a:rPr lang="en-GB" sz="1300" i="1" kern="100" dirty="0">
                <a:ea typeface="Calibri" panose="020F0502020204030204" pitchFamily="34" charset="0"/>
                <a:cs typeface="Calibri" panose="020F0502020204030204" pitchFamily="34" charset="0"/>
              </a:rPr>
              <a:t> </a:t>
            </a:r>
          </a:p>
          <a:p>
            <a:r>
              <a:rPr lang="en-GB" sz="1300" kern="100" dirty="0">
                <a:ea typeface="Calibri" panose="020F0502020204030204" pitchFamily="34" charset="0"/>
                <a:cs typeface="Calibri" panose="020F0502020204030204" pitchFamily="34" charset="0"/>
              </a:rPr>
              <a:t>		                              Year 5 student</a:t>
            </a:r>
            <a:endParaRPr lang="en-GB" sz="1300" kern="100" dirty="0">
              <a:effectLst/>
              <a:ea typeface="Calibri" panose="020F0502020204030204" pitchFamily="34" charset="0"/>
              <a:cs typeface="Calibri" panose="020F0502020204030204" pitchFamily="34" charset="0"/>
            </a:endParaRPr>
          </a:p>
        </p:txBody>
      </p:sp>
      <p:sp>
        <p:nvSpPr>
          <p:cNvPr id="4" name="Speech Bubble: Oval 3">
            <a:extLst>
              <a:ext uri="{FF2B5EF4-FFF2-40B4-BE49-F238E27FC236}">
                <a16:creationId xmlns:a16="http://schemas.microsoft.com/office/drawing/2014/main" id="{F796C793-6964-99D1-A55B-282152D48CAC}"/>
              </a:ext>
            </a:extLst>
          </p:cNvPr>
          <p:cNvSpPr/>
          <p:nvPr/>
        </p:nvSpPr>
        <p:spPr>
          <a:xfrm>
            <a:off x="2279721" y="1021489"/>
            <a:ext cx="2298558" cy="1501471"/>
          </a:xfrm>
          <a:prstGeom prst="wedgeEllipseCallout">
            <a:avLst>
              <a:gd name="adj1" fmla="val -48751"/>
              <a:gd name="adj2" fmla="val 45706"/>
            </a:avLst>
          </a:prstGeom>
          <a:gradFill flip="none" rotWithShape="1">
            <a:gsLst>
              <a:gs pos="0">
                <a:srgbClr val="5B9BD5">
                  <a:lumMod val="5000"/>
                  <a:lumOff val="95000"/>
                </a:srgbClr>
              </a:gs>
              <a:gs pos="74000">
                <a:srgbClr val="5B9BD5">
                  <a:lumMod val="45000"/>
                  <a:lumOff val="55000"/>
                </a:srgbClr>
              </a:gs>
              <a:gs pos="83000">
                <a:srgbClr val="5B9BD5">
                  <a:lumMod val="45000"/>
                  <a:lumOff val="55000"/>
                </a:srgbClr>
              </a:gs>
              <a:gs pos="100000">
                <a:srgbClr val="5B9BD5">
                  <a:lumMod val="30000"/>
                  <a:lumOff val="70000"/>
                </a:srgbClr>
              </a:gs>
            </a:gsLst>
            <a:lin ang="2700000" scaled="1"/>
            <a:tileRect/>
          </a:gradFill>
          <a:ln w="12700" cap="flat" cmpd="sng" algn="ctr">
            <a:solidFill>
              <a:srgbClr val="5B9BD5">
                <a:shade val="50000"/>
              </a:srgbClr>
            </a:solidFill>
            <a:prstDash val="solid"/>
            <a:miter lim="800000"/>
          </a:ln>
          <a:effectLst/>
        </p:spPr>
        <p:txBody>
          <a:bodyPr rtlCol="0" anchor="ctr"/>
          <a:lstStyle/>
          <a:p>
            <a:pPr marL="0" marR="0" lvl="0" indent="0" algn="ctr" defTabSz="514350" eaLnBrk="1" fontAlgn="auto" latinLnBrk="0" hangingPunct="1">
              <a:lnSpc>
                <a:spcPct val="100000"/>
              </a:lnSpc>
              <a:spcBef>
                <a:spcPts val="0"/>
              </a:spcBef>
              <a:spcAft>
                <a:spcPts val="0"/>
              </a:spcAft>
              <a:buClrTx/>
              <a:buSzTx/>
              <a:buFontTx/>
              <a:buNone/>
              <a:tabLst/>
              <a:defRPr/>
            </a:pPr>
            <a:endParaRPr kumimoji="0" lang="en-GB" sz="1013"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0228304B-F7DC-F1EA-27C0-6880D0794CC0}"/>
              </a:ext>
            </a:extLst>
          </p:cNvPr>
          <p:cNvSpPr txBox="1"/>
          <p:nvPr/>
        </p:nvSpPr>
        <p:spPr>
          <a:xfrm>
            <a:off x="2621971" y="1393807"/>
            <a:ext cx="1794561" cy="796500"/>
          </a:xfrm>
          <a:prstGeom prst="rect">
            <a:avLst/>
          </a:prstGeom>
          <a:noFill/>
        </p:spPr>
        <p:txBody>
          <a:bodyPr wrap="square" rtlCol="0">
            <a:spAutoFit/>
          </a:bodyPr>
          <a:lstStyle/>
          <a:p>
            <a:pPr>
              <a:lnSpc>
                <a:spcPct val="120000"/>
              </a:lnSpc>
            </a:pPr>
            <a:r>
              <a:rPr lang="en-GB" sz="1300" i="1" dirty="0">
                <a:solidFill>
                  <a:srgbClr val="323130"/>
                </a:solidFill>
                <a:ea typeface="Times New Roman" panose="02020603050405020304" pitchFamily="18" charset="0"/>
                <a:cs typeface="Aptos" panose="020B0004020202020204" pitchFamily="34" charset="0"/>
              </a:rPr>
              <a:t>T</a:t>
            </a:r>
            <a:r>
              <a:rPr lang="en-GB" sz="1300" i="1" dirty="0">
                <a:effectLst/>
                <a:ea typeface="Aptos" panose="020B0004020202020204" pitchFamily="34" charset="0"/>
                <a:cs typeface="Aptos" panose="020B0004020202020204" pitchFamily="34" charset="0"/>
              </a:rPr>
              <a:t>he students are casual, </a:t>
            </a:r>
          </a:p>
          <a:p>
            <a:pPr>
              <a:lnSpc>
                <a:spcPct val="120000"/>
              </a:lnSpc>
            </a:pPr>
            <a:r>
              <a:rPr lang="en-GB" sz="1300" i="1" dirty="0">
                <a:effectLst/>
                <a:ea typeface="Aptos" panose="020B0004020202020204" pitchFamily="34" charset="0"/>
                <a:cs typeface="Aptos" panose="020B0004020202020204" pitchFamily="34" charset="0"/>
              </a:rPr>
              <a:t>they’re a bit scruffy.</a:t>
            </a:r>
          </a:p>
          <a:p>
            <a:pPr algn="ctr">
              <a:lnSpc>
                <a:spcPct val="120000"/>
              </a:lnSpc>
            </a:pPr>
            <a:r>
              <a:rPr lang="en-GB" sz="1300" i="1" dirty="0">
                <a:ea typeface="Aptos" panose="020B0004020202020204" pitchFamily="34" charset="0"/>
                <a:cs typeface="Aptos" panose="020B0004020202020204" pitchFamily="34" charset="0"/>
              </a:rPr>
              <a:t>	     </a:t>
            </a:r>
            <a:r>
              <a:rPr lang="en-GB" sz="1300" dirty="0">
                <a:ea typeface="Aptos" panose="020B0004020202020204" pitchFamily="34" charset="0"/>
                <a:cs typeface="Aptos" panose="020B0004020202020204" pitchFamily="34" charset="0"/>
              </a:rPr>
              <a:t>Teacher</a:t>
            </a:r>
            <a:endParaRPr lang="en-GB" sz="1300" dirty="0">
              <a:effectLst/>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5CB4F3F7-1C03-C865-BF43-723092B545AC}"/>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1105446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56E88-D120-16A1-4A81-A5CAD3063B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E3FB2E-133C-8457-89E6-0B98DC2BF328}"/>
              </a:ext>
            </a:extLst>
          </p:cNvPr>
          <p:cNvSpPr>
            <a:spLocks noGrp="1"/>
          </p:cNvSpPr>
          <p:nvPr>
            <p:ph type="title"/>
          </p:nvPr>
        </p:nvSpPr>
        <p:spPr>
          <a:xfrm>
            <a:off x="278100" y="0"/>
            <a:ext cx="6301800" cy="994172"/>
          </a:xfrm>
        </p:spPr>
        <p:txBody>
          <a:bodyPr/>
          <a:lstStyle/>
          <a:p>
            <a:pPr algn="ctr"/>
            <a:r>
              <a:rPr lang="en-US" sz="2400" dirty="0">
                <a:solidFill>
                  <a:schemeClr val="tx2"/>
                </a:solidFill>
                <a:latin typeface="+mn-lt"/>
              </a:rPr>
              <a:t>Professionalism example: </a:t>
            </a:r>
            <a:br>
              <a:rPr lang="en-US" sz="2400" dirty="0">
                <a:solidFill>
                  <a:schemeClr val="tx2"/>
                </a:solidFill>
                <a:latin typeface="+mn-lt"/>
              </a:rPr>
            </a:br>
            <a:r>
              <a:rPr lang="en-US" sz="2400" dirty="0">
                <a:solidFill>
                  <a:schemeClr val="tx2"/>
                </a:solidFill>
                <a:latin typeface="+mn-lt"/>
              </a:rPr>
              <a:t>managing professionalism lapses</a:t>
            </a:r>
            <a:endParaRPr lang="en-US" sz="2400" dirty="0">
              <a:solidFill>
                <a:srgbClr val="FF0000"/>
              </a:solidFill>
              <a:latin typeface="+mn-lt"/>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704F9384-0C6C-6AE7-6CFC-5E6CA14629D1}"/>
              </a:ext>
            </a:extLst>
          </p:cNvPr>
          <p:cNvPicPr/>
          <p:nvPr/>
        </p:nvPicPr>
        <p:blipFill>
          <a:blip r:embed="rId2"/>
          <a:stretch>
            <a:fillRect/>
          </a:stretch>
        </p:blipFill>
        <p:spPr>
          <a:xfrm>
            <a:off x="361920" y="4477733"/>
            <a:ext cx="1596420" cy="574151"/>
          </a:xfrm>
          <a:prstGeom prst="rect">
            <a:avLst/>
          </a:prstGeom>
        </p:spPr>
      </p:pic>
      <p:sp>
        <p:nvSpPr>
          <p:cNvPr id="14" name="Speech Bubble: Oval 13">
            <a:extLst>
              <a:ext uri="{FF2B5EF4-FFF2-40B4-BE49-F238E27FC236}">
                <a16:creationId xmlns:a16="http://schemas.microsoft.com/office/drawing/2014/main" id="{79663303-48E3-7552-CD47-4FB8D951B722}"/>
              </a:ext>
            </a:extLst>
          </p:cNvPr>
          <p:cNvSpPr/>
          <p:nvPr/>
        </p:nvSpPr>
        <p:spPr>
          <a:xfrm>
            <a:off x="188842" y="1494845"/>
            <a:ext cx="3667541" cy="2536899"/>
          </a:xfrm>
          <a:prstGeom prst="wedgeEllipseCallout">
            <a:avLst>
              <a:gd name="adj1" fmla="val -44125"/>
              <a:gd name="adj2" fmla="val 49573"/>
            </a:avLst>
          </a:prstGeom>
          <a:gradFill>
            <a:gsLst>
              <a:gs pos="0">
                <a:srgbClr val="99FF66"/>
              </a:gs>
              <a:gs pos="100000">
                <a:schemeClr val="accent1">
                  <a:tint val="44500"/>
                  <a:satMod val="160000"/>
                </a:schemeClr>
              </a:gs>
              <a:gs pos="100000">
                <a:schemeClr val="accent1">
                  <a:tint val="23500"/>
                  <a:satMod val="160000"/>
                </a:schemeClr>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9" dirty="0"/>
          </a:p>
        </p:txBody>
      </p:sp>
      <p:sp>
        <p:nvSpPr>
          <p:cNvPr id="5" name="Speech Bubble: Oval 4">
            <a:extLst>
              <a:ext uri="{FF2B5EF4-FFF2-40B4-BE49-F238E27FC236}">
                <a16:creationId xmlns:a16="http://schemas.microsoft.com/office/drawing/2014/main" id="{F4A45DF1-6B75-C165-11A8-43BDC97FD1D0}"/>
              </a:ext>
            </a:extLst>
          </p:cNvPr>
          <p:cNvSpPr/>
          <p:nvPr/>
        </p:nvSpPr>
        <p:spPr>
          <a:xfrm>
            <a:off x="3715953" y="2166956"/>
            <a:ext cx="2757115" cy="2053546"/>
          </a:xfrm>
          <a:prstGeom prst="wedgeEllipseCallout">
            <a:avLst>
              <a:gd name="adj1" fmla="val 48286"/>
              <a:gd name="adj2" fmla="val 42220"/>
            </a:avLst>
          </a:prstGeom>
          <a:gradFill flip="none" rotWithShape="1">
            <a:gsLst>
              <a:gs pos="0">
                <a:srgbClr val="5B9BD5">
                  <a:lumMod val="5000"/>
                  <a:lumOff val="95000"/>
                </a:srgbClr>
              </a:gs>
              <a:gs pos="74000">
                <a:srgbClr val="5B9BD5">
                  <a:lumMod val="45000"/>
                  <a:lumOff val="55000"/>
                </a:srgbClr>
              </a:gs>
              <a:gs pos="83000">
                <a:srgbClr val="5B9BD5">
                  <a:lumMod val="45000"/>
                  <a:lumOff val="55000"/>
                </a:srgbClr>
              </a:gs>
              <a:gs pos="100000">
                <a:srgbClr val="5B9BD5">
                  <a:lumMod val="30000"/>
                  <a:lumOff val="70000"/>
                </a:srgbClr>
              </a:gs>
            </a:gsLst>
            <a:lin ang="2700000" scaled="1"/>
            <a:tileRect/>
          </a:gradFill>
          <a:ln w="12700" cap="flat" cmpd="sng" algn="ctr">
            <a:solidFill>
              <a:srgbClr val="5B9BD5">
                <a:shade val="50000"/>
              </a:srgbClr>
            </a:solidFill>
            <a:prstDash val="solid"/>
            <a:miter lim="800000"/>
          </a:ln>
          <a:effectLst/>
        </p:spPr>
        <p:txBody>
          <a:bodyPr rtlCol="0" anchor="ctr"/>
          <a:lstStyle/>
          <a:p>
            <a:pPr marL="0" marR="0" lvl="0" indent="0" algn="ctr" defTabSz="514350" eaLnBrk="1" fontAlgn="auto" latinLnBrk="0" hangingPunct="1">
              <a:lnSpc>
                <a:spcPct val="100000"/>
              </a:lnSpc>
              <a:spcBef>
                <a:spcPts val="0"/>
              </a:spcBef>
              <a:spcAft>
                <a:spcPts val="0"/>
              </a:spcAft>
              <a:buClrTx/>
              <a:buSzTx/>
              <a:buFontTx/>
              <a:buNone/>
              <a:tabLst/>
              <a:defRPr/>
            </a:pPr>
            <a:endParaRPr kumimoji="0" lang="en-GB" sz="1013"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1B235D8D-85A1-2F7C-D291-D67978AEE537}"/>
              </a:ext>
            </a:extLst>
          </p:cNvPr>
          <p:cNvSpPr txBox="1"/>
          <p:nvPr/>
        </p:nvSpPr>
        <p:spPr>
          <a:xfrm>
            <a:off x="4214310" y="2578176"/>
            <a:ext cx="1900830" cy="1231106"/>
          </a:xfrm>
          <a:prstGeom prst="rect">
            <a:avLst/>
          </a:prstGeom>
          <a:noFill/>
        </p:spPr>
        <p:txBody>
          <a:bodyPr wrap="square" rtlCol="0">
            <a:spAutoFit/>
          </a:bodyPr>
          <a:lstStyle/>
          <a:p>
            <a:pPr>
              <a:lnSpc>
                <a:spcPct val="120000"/>
              </a:lnSpc>
            </a:pPr>
            <a:r>
              <a:rPr lang="en-US" sz="1250" i="1" dirty="0"/>
              <a:t>We’re a bit soft on them, they just get away with it. </a:t>
            </a:r>
          </a:p>
          <a:p>
            <a:pPr>
              <a:lnSpc>
                <a:spcPct val="120000"/>
              </a:lnSpc>
            </a:pPr>
            <a:r>
              <a:rPr lang="en-US" sz="1250" i="1" dirty="0"/>
              <a:t>If you give them an inch, they take a mile.	                                       	        </a:t>
            </a:r>
            <a:r>
              <a:rPr lang="en-US" sz="1250" dirty="0"/>
              <a:t>Teacher</a:t>
            </a:r>
            <a:endParaRPr lang="en-GB" sz="1250" dirty="0"/>
          </a:p>
        </p:txBody>
      </p:sp>
      <p:sp>
        <p:nvSpPr>
          <p:cNvPr id="10" name="TextBox 9">
            <a:extLst>
              <a:ext uri="{FF2B5EF4-FFF2-40B4-BE49-F238E27FC236}">
                <a16:creationId xmlns:a16="http://schemas.microsoft.com/office/drawing/2014/main" id="{1D4D1046-B045-6D55-676B-1382C60D1AEF}"/>
              </a:ext>
            </a:extLst>
          </p:cNvPr>
          <p:cNvSpPr txBox="1"/>
          <p:nvPr/>
        </p:nvSpPr>
        <p:spPr>
          <a:xfrm>
            <a:off x="554355" y="1968808"/>
            <a:ext cx="2880969" cy="1692771"/>
          </a:xfrm>
          <a:prstGeom prst="rect">
            <a:avLst/>
          </a:prstGeom>
          <a:noFill/>
        </p:spPr>
        <p:txBody>
          <a:bodyPr wrap="square" rtlCol="0">
            <a:spAutoFit/>
          </a:bodyPr>
          <a:lstStyle/>
          <a:p>
            <a:pPr>
              <a:lnSpc>
                <a:spcPct val="120000"/>
              </a:lnSpc>
            </a:pPr>
            <a:r>
              <a:rPr lang="en-GB" sz="1250" i="1" dirty="0"/>
              <a:t>There are so many different reasons that people can be late […]. Obviously, that’s where you need to just ask and understand, and find out what’s going on before jumping to a conclusion - which some supervisors do, some don’t.                   </a:t>
            </a:r>
          </a:p>
          <a:p>
            <a:pPr>
              <a:lnSpc>
                <a:spcPct val="120000"/>
              </a:lnSpc>
            </a:pPr>
            <a:r>
              <a:rPr lang="en-GB" sz="1250" i="1" dirty="0"/>
              <a:t>	                         </a:t>
            </a:r>
            <a:r>
              <a:rPr lang="en-GB" sz="1250" dirty="0"/>
              <a:t>Year 3 student</a:t>
            </a:r>
          </a:p>
        </p:txBody>
      </p:sp>
      <p:sp>
        <p:nvSpPr>
          <p:cNvPr id="12" name="TextBox 11">
            <a:extLst>
              <a:ext uri="{FF2B5EF4-FFF2-40B4-BE49-F238E27FC236}">
                <a16:creationId xmlns:a16="http://schemas.microsoft.com/office/drawing/2014/main" id="{F05DCB56-532B-110B-812C-67E0303B99DD}"/>
              </a:ext>
            </a:extLst>
          </p:cNvPr>
          <p:cNvSpPr txBox="1"/>
          <p:nvPr/>
        </p:nvSpPr>
        <p:spPr>
          <a:xfrm>
            <a:off x="1357685" y="950766"/>
            <a:ext cx="4333461" cy="369332"/>
          </a:xfrm>
          <a:prstGeom prst="rect">
            <a:avLst/>
          </a:prstGeom>
          <a:noFill/>
        </p:spPr>
        <p:txBody>
          <a:bodyPr wrap="square" rtlCol="0">
            <a:spAutoFit/>
          </a:bodyPr>
          <a:lstStyle/>
          <a:p>
            <a:r>
              <a:rPr lang="en-US" sz="1800" dirty="0"/>
              <a:t>Developmental versus punitive approaches</a:t>
            </a:r>
            <a:endParaRPr lang="en-GB" sz="1800" dirty="0"/>
          </a:p>
        </p:txBody>
      </p:sp>
      <p:pic>
        <p:nvPicPr>
          <p:cNvPr id="4" name="Picture 3">
            <a:extLst>
              <a:ext uri="{FF2B5EF4-FFF2-40B4-BE49-F238E27FC236}">
                <a16:creationId xmlns:a16="http://schemas.microsoft.com/office/drawing/2014/main" id="{7549E13C-5D70-113D-8AE5-CBBFE57F99CC}"/>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1813789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E6688-4507-EF57-4BFF-735C6728DE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3CD65-F230-B358-C653-FC5605A8447C}"/>
              </a:ext>
            </a:extLst>
          </p:cNvPr>
          <p:cNvSpPr>
            <a:spLocks noGrp="1"/>
          </p:cNvSpPr>
          <p:nvPr>
            <p:ph type="title"/>
          </p:nvPr>
        </p:nvSpPr>
        <p:spPr>
          <a:xfrm>
            <a:off x="81281" y="0"/>
            <a:ext cx="6698826"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Incongruent perspectives &amp; expectations </a:t>
            </a:r>
            <a:b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b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of clinical education</a:t>
            </a:r>
            <a:endParaRPr lang="en-US" sz="2000"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6B56A688-D856-4089-2B98-6AC4775B493C}"/>
              </a:ext>
            </a:extLst>
          </p:cNvPr>
          <p:cNvPicPr/>
          <p:nvPr/>
        </p:nvPicPr>
        <p:blipFill>
          <a:blip r:embed="rId3"/>
          <a:stretch>
            <a:fillRect/>
          </a:stretch>
        </p:blipFill>
        <p:spPr>
          <a:xfrm>
            <a:off x="361920" y="4477733"/>
            <a:ext cx="1596420" cy="574151"/>
          </a:xfrm>
          <a:prstGeom prst="rect">
            <a:avLst/>
          </a:prstGeom>
        </p:spPr>
      </p:pic>
      <p:sp>
        <p:nvSpPr>
          <p:cNvPr id="10" name="Speech Bubble: Oval 9">
            <a:extLst>
              <a:ext uri="{FF2B5EF4-FFF2-40B4-BE49-F238E27FC236}">
                <a16:creationId xmlns:a16="http://schemas.microsoft.com/office/drawing/2014/main" id="{D0D48083-F653-1CE2-DD9E-5E678442CAE8}"/>
              </a:ext>
            </a:extLst>
          </p:cNvPr>
          <p:cNvSpPr/>
          <p:nvPr/>
        </p:nvSpPr>
        <p:spPr>
          <a:xfrm>
            <a:off x="116289" y="994172"/>
            <a:ext cx="3986359" cy="2027324"/>
          </a:xfrm>
          <a:prstGeom prst="wedgeEllipseCallout">
            <a:avLst>
              <a:gd name="adj1" fmla="val -37048"/>
              <a:gd name="adj2" fmla="val 62505"/>
            </a:avLst>
          </a:prstGeom>
          <a:gradFill>
            <a:gsLst>
              <a:gs pos="0">
                <a:srgbClr val="99FF66"/>
              </a:gs>
              <a:gs pos="100000">
                <a:schemeClr val="accent1">
                  <a:tint val="44500"/>
                  <a:satMod val="160000"/>
                </a:schemeClr>
              </a:gs>
              <a:gs pos="100000">
                <a:schemeClr val="accent1">
                  <a:tint val="23500"/>
                  <a:satMod val="160000"/>
                </a:schemeClr>
              </a:gs>
            </a:gsLst>
            <a:lin ang="2700000" scaled="1"/>
          </a:gradFill>
          <a:ln w="1905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9" dirty="0"/>
          </a:p>
        </p:txBody>
      </p:sp>
      <p:sp>
        <p:nvSpPr>
          <p:cNvPr id="12" name="TextBox 11">
            <a:extLst>
              <a:ext uri="{FF2B5EF4-FFF2-40B4-BE49-F238E27FC236}">
                <a16:creationId xmlns:a16="http://schemas.microsoft.com/office/drawing/2014/main" id="{B6B617B5-187E-3740-3072-A381BF6F6047}"/>
              </a:ext>
            </a:extLst>
          </p:cNvPr>
          <p:cNvSpPr txBox="1"/>
          <p:nvPr/>
        </p:nvSpPr>
        <p:spPr>
          <a:xfrm>
            <a:off x="429258" y="1402931"/>
            <a:ext cx="3360420" cy="1438855"/>
          </a:xfrm>
          <a:prstGeom prst="rect">
            <a:avLst/>
          </a:prstGeom>
          <a:noFill/>
        </p:spPr>
        <p:txBody>
          <a:bodyPr wrap="square" rtlCol="0">
            <a:spAutoFit/>
          </a:bodyPr>
          <a:lstStyle/>
          <a:p>
            <a:pPr>
              <a:lnSpc>
                <a:spcPct val="120000"/>
              </a:lnSpc>
            </a:pPr>
            <a:r>
              <a:rPr lang="en-GB" sz="1250" i="1" dirty="0"/>
              <a:t>If they don’t know the answer, what am </a:t>
            </a:r>
            <a:r>
              <a:rPr lang="en-GB" sz="1250" i="1" u="sng" dirty="0"/>
              <a:t>I</a:t>
            </a:r>
            <a:r>
              <a:rPr lang="en-GB" sz="1250" i="1" dirty="0"/>
              <a:t> meant to do? ‘You’re here to teach me, you </a:t>
            </a:r>
            <a:r>
              <a:rPr lang="en-GB" sz="1250" i="1" u="sng" dirty="0"/>
              <a:t>go</a:t>
            </a:r>
            <a:r>
              <a:rPr lang="en-GB" sz="1250" i="1" dirty="0"/>
              <a:t> find the answer, you </a:t>
            </a:r>
            <a:r>
              <a:rPr lang="en-GB" sz="1250" i="1" u="sng" dirty="0"/>
              <a:t>go</a:t>
            </a:r>
            <a:r>
              <a:rPr lang="en-GB" sz="1250" dirty="0"/>
              <a:t> </a:t>
            </a:r>
            <a:r>
              <a:rPr lang="en-GB" sz="1250" i="1" dirty="0"/>
              <a:t>find someone who will know’ […] I feel like if they work here they should understand how it works.</a:t>
            </a:r>
          </a:p>
          <a:p>
            <a:r>
              <a:rPr lang="en-GB" sz="1250" i="1" dirty="0"/>
              <a:t>		         </a:t>
            </a:r>
            <a:r>
              <a:rPr lang="en-GB" sz="1250" dirty="0"/>
              <a:t>Year 3 student</a:t>
            </a:r>
          </a:p>
        </p:txBody>
      </p:sp>
      <p:sp>
        <p:nvSpPr>
          <p:cNvPr id="16" name="Speech Bubble: Oval 15">
            <a:extLst>
              <a:ext uri="{FF2B5EF4-FFF2-40B4-BE49-F238E27FC236}">
                <a16:creationId xmlns:a16="http://schemas.microsoft.com/office/drawing/2014/main" id="{7B86CF56-A2D0-AA66-8905-C1E5343BD12C}"/>
              </a:ext>
            </a:extLst>
          </p:cNvPr>
          <p:cNvSpPr/>
          <p:nvPr/>
        </p:nvSpPr>
        <p:spPr>
          <a:xfrm>
            <a:off x="2818792" y="2358630"/>
            <a:ext cx="3922920" cy="2199228"/>
          </a:xfrm>
          <a:prstGeom prst="wedgeEllipseCallout">
            <a:avLst>
              <a:gd name="adj1" fmla="val 40889"/>
              <a:gd name="adj2" fmla="val -53989"/>
            </a:avLst>
          </a:prstGeom>
          <a:gradFill flip="none" rotWithShape="1">
            <a:gsLst>
              <a:gs pos="0">
                <a:srgbClr val="5B9BD5">
                  <a:lumMod val="5000"/>
                  <a:lumOff val="95000"/>
                </a:srgbClr>
              </a:gs>
              <a:gs pos="74000">
                <a:srgbClr val="5B9BD5">
                  <a:lumMod val="45000"/>
                  <a:lumOff val="55000"/>
                </a:srgbClr>
              </a:gs>
              <a:gs pos="83000">
                <a:srgbClr val="5B9BD5">
                  <a:lumMod val="45000"/>
                  <a:lumOff val="55000"/>
                </a:srgbClr>
              </a:gs>
              <a:gs pos="100000">
                <a:srgbClr val="5B9BD5">
                  <a:lumMod val="30000"/>
                  <a:lumOff val="70000"/>
                </a:srgbClr>
              </a:gs>
            </a:gsLst>
            <a:lin ang="2700000" scaled="1"/>
            <a:tileRect/>
          </a:gradFill>
          <a:ln w="12700" cap="flat" cmpd="sng" algn="ctr">
            <a:solidFill>
              <a:srgbClr val="5B9BD5">
                <a:shade val="50000"/>
              </a:srgbClr>
            </a:solidFill>
            <a:prstDash val="solid"/>
            <a:miter lim="800000"/>
          </a:ln>
          <a:effectLst/>
        </p:spPr>
        <p:txBody>
          <a:bodyPr rtlCol="0" anchor="ctr"/>
          <a:lstStyle/>
          <a:p>
            <a:pPr lvl="0">
              <a:lnSpc>
                <a:spcPct val="120000"/>
              </a:lnSpc>
            </a:pPr>
            <a:r>
              <a:rPr lang="en-GB" sz="1250" i="1" dirty="0"/>
              <a:t>		</a:t>
            </a:r>
            <a:endParaRPr lang="en-GB" sz="1250" dirty="0"/>
          </a:p>
        </p:txBody>
      </p:sp>
      <p:pic>
        <p:nvPicPr>
          <p:cNvPr id="5" name="Picture 4">
            <a:extLst>
              <a:ext uri="{FF2B5EF4-FFF2-40B4-BE49-F238E27FC236}">
                <a16:creationId xmlns:a16="http://schemas.microsoft.com/office/drawing/2014/main" id="{E5429F11-E6E1-9E4E-8D85-9F9F25F42F36}"/>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
        <p:nvSpPr>
          <p:cNvPr id="11" name="TextBox 10">
            <a:extLst>
              <a:ext uri="{FF2B5EF4-FFF2-40B4-BE49-F238E27FC236}">
                <a16:creationId xmlns:a16="http://schemas.microsoft.com/office/drawing/2014/main" id="{540BB72D-A0D3-812A-959E-ECD4ECB6FBFA}"/>
              </a:ext>
            </a:extLst>
          </p:cNvPr>
          <p:cNvSpPr txBox="1"/>
          <p:nvPr/>
        </p:nvSpPr>
        <p:spPr>
          <a:xfrm>
            <a:off x="3446830" y="2728885"/>
            <a:ext cx="3045350" cy="1968552"/>
          </a:xfrm>
          <a:prstGeom prst="rect">
            <a:avLst/>
          </a:prstGeom>
          <a:noFill/>
        </p:spPr>
        <p:txBody>
          <a:bodyPr wrap="square" rtlCol="0">
            <a:spAutoFit/>
          </a:bodyPr>
          <a:lstStyle/>
          <a:p>
            <a:pPr>
              <a:lnSpc>
                <a:spcPct val="120000"/>
              </a:lnSpc>
            </a:pPr>
            <a:r>
              <a:rPr lang="en-GB" sz="1250" i="1" dirty="0"/>
              <a:t>I was thinking ‘What, do you want me to wipe your backside for you? Put a bit of effort in yourself’. It’s not like going out and buying a McDonald’s or something, you’ve got to actually have a bit of input yourself and want to learn.</a:t>
            </a:r>
          </a:p>
          <a:p>
            <a:pPr>
              <a:lnSpc>
                <a:spcPct val="120000"/>
              </a:lnSpc>
            </a:pPr>
            <a:r>
              <a:rPr lang="en-GB" sz="1250" i="1" dirty="0"/>
              <a:t>		</a:t>
            </a:r>
            <a:r>
              <a:rPr lang="en-GB" sz="1250" dirty="0"/>
              <a:t>Teacher</a:t>
            </a:r>
            <a:br>
              <a:rPr lang="en-GB" sz="1400" i="1" dirty="0"/>
            </a:br>
            <a:endParaRPr lang="en-GB" dirty="0"/>
          </a:p>
        </p:txBody>
      </p:sp>
    </p:spTree>
    <p:extLst>
      <p:ext uri="{BB962C8B-B14F-4D97-AF65-F5344CB8AC3E}">
        <p14:creationId xmlns:p14="http://schemas.microsoft.com/office/powerpoint/2010/main" val="508492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F13A64-5EF4-B5B8-660C-B96DD6AFA0D1}"/>
              </a:ext>
            </a:extLst>
          </p:cNvPr>
          <p:cNvSpPr>
            <a:spLocks noGrp="1"/>
          </p:cNvSpPr>
          <p:nvPr>
            <p:ph type="title"/>
          </p:nvPr>
        </p:nvSpPr>
        <p:spPr>
          <a:xfrm>
            <a:off x="17145" y="241888"/>
            <a:ext cx="6840855" cy="745629"/>
          </a:xfrm>
        </p:spPr>
        <p:txBody>
          <a:bodyPr>
            <a:normAutofit fontScale="90000"/>
          </a:bodyPr>
          <a:lstStyle/>
          <a:p>
            <a:pPr algn="ctr"/>
            <a:r>
              <a:rPr lang="en-US" dirty="0">
                <a:solidFill>
                  <a:srgbClr val="C00000"/>
                </a:solidFill>
                <a:latin typeface="Calibri" panose="020F0502020204030204" pitchFamily="34" charset="0"/>
                <a:ea typeface="Calibri" panose="020F0502020204030204" pitchFamily="34" charset="0"/>
                <a:cs typeface="Calibri" panose="020F0502020204030204" pitchFamily="34" charset="0"/>
              </a:rPr>
              <a:t>Incongruent perspectives &amp; expectations </a:t>
            </a:r>
            <a:br>
              <a:rPr lang="en-US" dirty="0">
                <a:solidFill>
                  <a:srgbClr val="C00000"/>
                </a:solidFill>
                <a:latin typeface="Calibri" panose="020F0502020204030204" pitchFamily="34" charset="0"/>
                <a:ea typeface="Calibri" panose="020F0502020204030204" pitchFamily="34" charset="0"/>
                <a:cs typeface="Calibri" panose="020F0502020204030204" pitchFamily="34" charset="0"/>
              </a:rPr>
            </a:br>
            <a:r>
              <a:rPr lang="en-US" dirty="0">
                <a:solidFill>
                  <a:srgbClr val="C00000"/>
                </a:solidFill>
                <a:latin typeface="Calibri" panose="020F0502020204030204" pitchFamily="34" charset="0"/>
                <a:ea typeface="Calibri" panose="020F0502020204030204" pitchFamily="34" charset="0"/>
                <a:cs typeface="Calibri" panose="020F0502020204030204" pitchFamily="34" charset="0"/>
              </a:rPr>
              <a:t>of clinical education</a:t>
            </a:r>
            <a:br>
              <a:rPr lang="en-US" sz="2000" dirty="0">
                <a:solidFill>
                  <a:srgbClr val="C00000"/>
                </a:solidFill>
                <a:latin typeface="Calibri" panose="020F0502020204030204" pitchFamily="34" charset="0"/>
                <a:ea typeface="Calibri" panose="020F0502020204030204" pitchFamily="34" charset="0"/>
                <a:cs typeface="Calibri" panose="020F0502020204030204" pitchFamily="34" charset="0"/>
              </a:rPr>
            </a:br>
            <a:endParaRPr lang="en-GB" sz="2000" dirty="0">
              <a:solidFill>
                <a:srgbClr val="C00000"/>
              </a:solidFill>
              <a:latin typeface="+mn-lt"/>
            </a:endParaRPr>
          </a:p>
        </p:txBody>
      </p:sp>
      <p:sp>
        <p:nvSpPr>
          <p:cNvPr id="11" name="TextBox 10">
            <a:extLst>
              <a:ext uri="{FF2B5EF4-FFF2-40B4-BE49-F238E27FC236}">
                <a16:creationId xmlns:a16="http://schemas.microsoft.com/office/drawing/2014/main" id="{C24AC73A-5083-BC2B-B575-C1A652EB61F0}"/>
              </a:ext>
            </a:extLst>
          </p:cNvPr>
          <p:cNvSpPr txBox="1"/>
          <p:nvPr/>
        </p:nvSpPr>
        <p:spPr>
          <a:xfrm>
            <a:off x="240030" y="4626697"/>
            <a:ext cx="1736957" cy="375678"/>
          </a:xfrm>
          <a:prstGeom prst="rect">
            <a:avLst/>
          </a:prstGeom>
          <a:solidFill>
            <a:schemeClr val="bg1"/>
          </a:solidFill>
        </p:spPr>
        <p:txBody>
          <a:bodyPr wrap="square" rtlCol="0">
            <a:spAutoFit/>
          </a:bodyPr>
          <a:lstStyle/>
          <a:p>
            <a:endParaRPr lang="en-GB" dirty="0"/>
          </a:p>
        </p:txBody>
      </p:sp>
      <p:sp>
        <p:nvSpPr>
          <p:cNvPr id="15" name="Speech Bubble: Oval 14">
            <a:extLst>
              <a:ext uri="{FF2B5EF4-FFF2-40B4-BE49-F238E27FC236}">
                <a16:creationId xmlns:a16="http://schemas.microsoft.com/office/drawing/2014/main" id="{0588B3B1-137C-E5B3-C72A-03435DD1DAEC}"/>
              </a:ext>
            </a:extLst>
          </p:cNvPr>
          <p:cNvSpPr/>
          <p:nvPr/>
        </p:nvSpPr>
        <p:spPr>
          <a:xfrm>
            <a:off x="1231053" y="1472038"/>
            <a:ext cx="4395893" cy="2199423"/>
          </a:xfrm>
          <a:prstGeom prst="wedgeEllipseCallout">
            <a:avLst>
              <a:gd name="adj1" fmla="val -22637"/>
              <a:gd name="adj2" fmla="val 66195"/>
            </a:avLst>
          </a:prstGeom>
          <a:gradFill>
            <a:gsLst>
              <a:gs pos="0">
                <a:srgbClr val="99FF66"/>
              </a:gs>
              <a:gs pos="100000">
                <a:schemeClr val="accent1">
                  <a:tint val="44500"/>
                  <a:satMod val="160000"/>
                </a:schemeClr>
              </a:gs>
              <a:gs pos="100000">
                <a:schemeClr val="accent1">
                  <a:tint val="23500"/>
                  <a:satMod val="160000"/>
                </a:schemeClr>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9" dirty="0"/>
          </a:p>
        </p:txBody>
      </p:sp>
      <p:sp>
        <p:nvSpPr>
          <p:cNvPr id="17" name="TextBox 16">
            <a:extLst>
              <a:ext uri="{FF2B5EF4-FFF2-40B4-BE49-F238E27FC236}">
                <a16:creationId xmlns:a16="http://schemas.microsoft.com/office/drawing/2014/main" id="{C8E5DA64-B68E-ADC1-995B-1BA42C52D12F}"/>
              </a:ext>
            </a:extLst>
          </p:cNvPr>
          <p:cNvSpPr txBox="1"/>
          <p:nvPr/>
        </p:nvSpPr>
        <p:spPr>
          <a:xfrm>
            <a:off x="1636432" y="2039850"/>
            <a:ext cx="3756237" cy="1454244"/>
          </a:xfrm>
          <a:prstGeom prst="rect">
            <a:avLst/>
          </a:prstGeom>
          <a:noFill/>
        </p:spPr>
        <p:txBody>
          <a:bodyPr wrap="square" rtlCol="0">
            <a:spAutoFit/>
          </a:bodyPr>
          <a:lstStyle/>
          <a:p>
            <a:pPr>
              <a:lnSpc>
                <a:spcPct val="120000"/>
              </a:lnSpc>
            </a:pPr>
            <a:r>
              <a:rPr lang="en-GB" sz="1250" i="1" dirty="0">
                <a:ea typeface="Aptos" panose="020B0004020202020204" pitchFamily="34" charset="0"/>
                <a:cs typeface="Aptos" panose="020B0004020202020204" pitchFamily="34" charset="0"/>
              </a:rPr>
              <a:t>To be allowed a bit more independence in decision making. But a lot of supervisors don’t like that happening, they’d rather know every single thing you’re doing, every step of the way. </a:t>
            </a:r>
            <a:r>
              <a:rPr lang="en-GB" sz="1250" i="1" dirty="0"/>
              <a:t>		</a:t>
            </a:r>
          </a:p>
          <a:p>
            <a:pPr>
              <a:lnSpc>
                <a:spcPct val="120000"/>
              </a:lnSpc>
            </a:pPr>
            <a:r>
              <a:rPr lang="en-GB" sz="1250" i="1" dirty="0"/>
              <a:t>			</a:t>
            </a:r>
            <a:r>
              <a:rPr lang="en-GB" sz="1250" dirty="0"/>
              <a:t>Year 3 student</a:t>
            </a:r>
            <a:endParaRPr lang="en-US" sz="1250" dirty="0"/>
          </a:p>
          <a:p>
            <a:pPr>
              <a:defRPr/>
            </a:pPr>
            <a:endParaRPr lang="en-GB"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3068BF21-16FE-8E7E-2028-DCB7DC1D545D}"/>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pic>
        <p:nvPicPr>
          <p:cNvPr id="6" name="Picture 5">
            <a:extLst>
              <a:ext uri="{FF2B5EF4-FFF2-40B4-BE49-F238E27FC236}">
                <a16:creationId xmlns:a16="http://schemas.microsoft.com/office/drawing/2014/main" id="{F6DE7AB2-2E1F-4D2D-B956-E388A1BF4224}"/>
              </a:ext>
            </a:extLst>
          </p:cNvPr>
          <p:cNvPicPr/>
          <p:nvPr/>
        </p:nvPicPr>
        <p:blipFill>
          <a:blip r:embed="rId4"/>
          <a:stretch>
            <a:fillRect/>
          </a:stretch>
        </p:blipFill>
        <p:spPr>
          <a:xfrm>
            <a:off x="361920" y="4477733"/>
            <a:ext cx="1596420" cy="574151"/>
          </a:xfrm>
          <a:prstGeom prst="rect">
            <a:avLst/>
          </a:prstGeom>
        </p:spPr>
      </p:pic>
    </p:spTree>
    <p:extLst>
      <p:ext uri="{BB962C8B-B14F-4D97-AF65-F5344CB8AC3E}">
        <p14:creationId xmlns:p14="http://schemas.microsoft.com/office/powerpoint/2010/main" val="4116048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D7EE5-8740-1B71-1C27-3D0CE6DCF5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FC6938-9D93-B6AD-FEA0-371A1D7EB5A9}"/>
              </a:ext>
            </a:extLst>
          </p:cNvPr>
          <p:cNvSpPr>
            <a:spLocks noGrp="1"/>
          </p:cNvSpPr>
          <p:nvPr>
            <p:ph type="title"/>
          </p:nvPr>
        </p:nvSpPr>
        <p:spPr>
          <a:xfrm>
            <a:off x="212549" y="-10948"/>
            <a:ext cx="6449230"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Incongruent perspectives &amp; expectations </a:t>
            </a:r>
            <a:b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b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of the patient case</a:t>
            </a:r>
          </a:p>
        </p:txBody>
      </p:sp>
      <p:sp>
        <p:nvSpPr>
          <p:cNvPr id="3" name="Content Placeholder 2">
            <a:extLst>
              <a:ext uri="{FF2B5EF4-FFF2-40B4-BE49-F238E27FC236}">
                <a16:creationId xmlns:a16="http://schemas.microsoft.com/office/drawing/2014/main" id="{CCBC1E98-0D7B-775B-62BC-18567CBFD5F1}"/>
              </a:ext>
            </a:extLst>
          </p:cNvPr>
          <p:cNvSpPr>
            <a:spLocks noGrp="1"/>
          </p:cNvSpPr>
          <p:nvPr>
            <p:ph idx="1"/>
          </p:nvPr>
        </p:nvSpPr>
        <p:spPr>
          <a:xfrm>
            <a:off x="278100" y="1089474"/>
            <a:ext cx="6423109" cy="3276786"/>
          </a:xfrm>
        </p:spPr>
        <p:txBody>
          <a:bodyPr vert="horz" lIns="68580" tIns="34290" rIns="68580" bIns="34290" rtlCol="0" anchor="t">
            <a:normAutofit/>
          </a:bodyPr>
          <a:lstStyle/>
          <a:p>
            <a:pPr marL="0" lvl="0" indent="0">
              <a:buNone/>
            </a:pPr>
            <a:endParaRPr lang="en-GB" i="1" dirty="0">
              <a:latin typeface="+mn-lt"/>
            </a:endParaRPr>
          </a:p>
        </p:txBody>
      </p:sp>
      <p:pic>
        <p:nvPicPr>
          <p:cNvPr id="6" name="Picture 5">
            <a:extLst>
              <a:ext uri="{FF2B5EF4-FFF2-40B4-BE49-F238E27FC236}">
                <a16:creationId xmlns:a16="http://schemas.microsoft.com/office/drawing/2014/main" id="{0F5F00F9-AC54-8B24-D463-A48C18D98F7B}"/>
              </a:ext>
            </a:extLst>
          </p:cNvPr>
          <p:cNvPicPr/>
          <p:nvPr/>
        </p:nvPicPr>
        <p:blipFill>
          <a:blip r:embed="rId2"/>
          <a:stretch>
            <a:fillRect/>
          </a:stretch>
        </p:blipFill>
        <p:spPr>
          <a:xfrm>
            <a:off x="361920" y="4477733"/>
            <a:ext cx="1596420" cy="574151"/>
          </a:xfrm>
          <a:prstGeom prst="rect">
            <a:avLst/>
          </a:prstGeom>
        </p:spPr>
      </p:pic>
      <p:sp>
        <p:nvSpPr>
          <p:cNvPr id="10" name="Speech Bubble: Oval 9">
            <a:extLst>
              <a:ext uri="{FF2B5EF4-FFF2-40B4-BE49-F238E27FC236}">
                <a16:creationId xmlns:a16="http://schemas.microsoft.com/office/drawing/2014/main" id="{54FB37DC-3005-4A3E-706E-9DE3217CA2E8}"/>
              </a:ext>
            </a:extLst>
          </p:cNvPr>
          <p:cNvSpPr/>
          <p:nvPr/>
        </p:nvSpPr>
        <p:spPr>
          <a:xfrm>
            <a:off x="480077" y="1717883"/>
            <a:ext cx="3694358" cy="1707734"/>
          </a:xfrm>
          <a:prstGeom prst="wedgeEllipseCallout">
            <a:avLst>
              <a:gd name="adj1" fmla="val -28098"/>
              <a:gd name="adj2" fmla="val 70490"/>
            </a:avLst>
          </a:prstGeom>
          <a:gradFill>
            <a:gsLst>
              <a:gs pos="0">
                <a:srgbClr val="99FF66"/>
              </a:gs>
              <a:gs pos="100000">
                <a:schemeClr val="accent1">
                  <a:tint val="44500"/>
                  <a:satMod val="160000"/>
                </a:schemeClr>
              </a:gs>
              <a:gs pos="100000">
                <a:schemeClr val="accent1">
                  <a:tint val="23500"/>
                  <a:satMod val="160000"/>
                </a:schemeClr>
              </a:gs>
            </a:gsLst>
            <a:lin ang="2700000" scaled="1"/>
          </a:gradFill>
          <a:ln w="1905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9" dirty="0"/>
          </a:p>
        </p:txBody>
      </p:sp>
      <p:sp>
        <p:nvSpPr>
          <p:cNvPr id="7" name="TextBox 6">
            <a:extLst>
              <a:ext uri="{FF2B5EF4-FFF2-40B4-BE49-F238E27FC236}">
                <a16:creationId xmlns:a16="http://schemas.microsoft.com/office/drawing/2014/main" id="{214E84D9-8619-BE94-C0EA-E41635CCCF36}"/>
              </a:ext>
            </a:extLst>
          </p:cNvPr>
          <p:cNvSpPr txBox="1"/>
          <p:nvPr/>
        </p:nvSpPr>
        <p:spPr>
          <a:xfrm>
            <a:off x="959132" y="2040997"/>
            <a:ext cx="2968812" cy="1195392"/>
          </a:xfrm>
          <a:prstGeom prst="rect">
            <a:avLst/>
          </a:prstGeom>
          <a:noFill/>
        </p:spPr>
        <p:txBody>
          <a:bodyPr wrap="square" rtlCol="0">
            <a:spAutoFit/>
          </a:bodyPr>
          <a:lstStyle/>
          <a:p>
            <a:pPr marL="0" marR="0" lvl="0" indent="0" algn="l" defTabSz="685800" rtl="0" eaLnBrk="1" fontAlgn="auto" latinLnBrk="0" hangingPunct="1">
              <a:spcBef>
                <a:spcPts val="0"/>
              </a:spcBef>
              <a:spcAft>
                <a:spcPts val="0"/>
              </a:spcAft>
              <a:buClrTx/>
              <a:buSzTx/>
              <a:buFontTx/>
              <a:buNone/>
              <a:tabLst/>
              <a:defRPr/>
            </a:pPr>
            <a:r>
              <a:rPr kumimoji="0" lang="en-GB" sz="1400" b="0" i="1"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Aptos" panose="020B0004020202020204" pitchFamily="34" charset="0"/>
              </a:rPr>
              <a:t>The differences in clinical judgement between a supervisor and a student can sort of spark a professionalism issue. </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685800" rtl="0" eaLnBrk="1" fontAlgn="auto" latinLnBrk="0" hangingPunct="1">
              <a:lnSpc>
                <a:spcPct val="120000"/>
              </a:lnSpc>
              <a:spcBef>
                <a:spcPts val="0"/>
              </a:spcBef>
              <a:spcAft>
                <a:spcPts val="0"/>
              </a:spcAft>
              <a:buClrTx/>
              <a:buSzTx/>
              <a:buFontTx/>
              <a:buNone/>
              <a:tabLst/>
              <a:defRPr/>
            </a:pPr>
            <a:r>
              <a:rPr lang="en-GB" sz="1400" dirty="0">
                <a:solidFill>
                  <a:prstClr val="black"/>
                </a:solidFill>
                <a:latin typeface="Calibri" panose="020F0502020204030204"/>
              </a:rPr>
              <a:t>		</a:t>
            </a:r>
            <a:r>
              <a:rPr lang="en-GB" sz="1400" dirty="0">
                <a:latin typeface="Calibri" panose="020F0502020204030204"/>
              </a:rPr>
              <a:t>Year 3 student</a:t>
            </a:r>
            <a:endParaRPr kumimoji="0" lang="en-GB" sz="1400" b="0" i="0" u="none" strike="noStrike" kern="1200" cap="none" spc="0" normalizeH="0" baseline="0" noProof="0" dirty="0">
              <a:ln>
                <a:noFill/>
              </a:ln>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DBC2FD7-17D8-0701-4322-FE126BD63027}"/>
              </a:ext>
            </a:extLst>
          </p:cNvPr>
          <p:cNvSpPr txBox="1"/>
          <p:nvPr/>
        </p:nvSpPr>
        <p:spPr>
          <a:xfrm>
            <a:off x="4321875" y="1259951"/>
            <a:ext cx="2121474" cy="2908489"/>
          </a:xfrm>
          <a:prstGeom prst="rect">
            <a:avLst/>
          </a:prstGeom>
          <a:solidFill>
            <a:schemeClr val="accent5">
              <a:lumMod val="20000"/>
              <a:lumOff val="80000"/>
            </a:schemeClr>
          </a:solidFill>
          <a:ln>
            <a:solidFill>
              <a:srgbClr val="C00000"/>
            </a:solidFill>
          </a:ln>
        </p:spPr>
        <p:txBody>
          <a:bodyPr wrap="square" rtlCol="0">
            <a:spAutoFit/>
          </a:bodyPr>
          <a:lstStyle/>
          <a:p>
            <a:r>
              <a:rPr lang="en-US" sz="1500" b="1" dirty="0"/>
              <a:t>Tensions are particularly likely if…</a:t>
            </a:r>
          </a:p>
          <a:p>
            <a:endParaRPr lang="en-US" sz="1600" b="1" dirty="0"/>
          </a:p>
          <a:p>
            <a:r>
              <a:rPr lang="en-US" sz="1500" b="1" dirty="0"/>
              <a:t>Teachers do not explain the reasons for patient case changes</a:t>
            </a:r>
          </a:p>
          <a:p>
            <a:endParaRPr lang="en-US" sz="1600" b="1" dirty="0"/>
          </a:p>
          <a:p>
            <a:r>
              <a:rPr lang="en-US" sz="1500" b="1" dirty="0"/>
              <a:t>Patient care is seen as compromised</a:t>
            </a:r>
          </a:p>
          <a:p>
            <a:endParaRPr lang="en-US" sz="1600" b="1" dirty="0"/>
          </a:p>
          <a:p>
            <a:r>
              <a:rPr lang="en-US" sz="1500" b="1" dirty="0"/>
              <a:t>The student-patient relationship is affected</a:t>
            </a:r>
          </a:p>
        </p:txBody>
      </p:sp>
      <p:pic>
        <p:nvPicPr>
          <p:cNvPr id="5" name="Picture 4">
            <a:extLst>
              <a:ext uri="{FF2B5EF4-FFF2-40B4-BE49-F238E27FC236}">
                <a16:creationId xmlns:a16="http://schemas.microsoft.com/office/drawing/2014/main" id="{EB145AB7-D57D-03A0-C56E-C5B61DA09DBA}"/>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28628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C99D2-2151-1002-98B0-2BF834E1C7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96AA74-1E34-0779-F16A-8B6232964F3A}"/>
              </a:ext>
            </a:extLst>
          </p:cNvPr>
          <p:cNvSpPr>
            <a:spLocks noGrp="1"/>
          </p:cNvSpPr>
          <p:nvPr>
            <p:ph type="title"/>
          </p:nvPr>
        </p:nvSpPr>
        <p:spPr>
          <a:xfrm>
            <a:off x="278100" y="0"/>
            <a:ext cx="6301800" cy="994172"/>
          </a:xfrm>
        </p:spPr>
        <p:txBody>
          <a:bodyPr/>
          <a:lstStyle/>
          <a:p>
            <a:pPr algn="ctr"/>
            <a:r>
              <a:rPr lang="en-US" sz="2800" dirty="0">
                <a:solidFill>
                  <a:srgbClr val="C00000"/>
                </a:solidFill>
                <a:latin typeface="Calibri" panose="020F0502020204030204" pitchFamily="34" charset="0"/>
                <a:ea typeface="Calibri" panose="020F0502020204030204" pitchFamily="34" charset="0"/>
                <a:cs typeface="Calibri" panose="020F0502020204030204" pitchFamily="34" charset="0"/>
              </a:rPr>
              <a:t>X</a:t>
            </a:r>
          </a:p>
        </p:txBody>
      </p:sp>
      <p:sp>
        <p:nvSpPr>
          <p:cNvPr id="3" name="Content Placeholder 2">
            <a:extLst>
              <a:ext uri="{FF2B5EF4-FFF2-40B4-BE49-F238E27FC236}">
                <a16:creationId xmlns:a16="http://schemas.microsoft.com/office/drawing/2014/main" id="{4604A488-EF92-D028-AD23-626C8ECAAA0B}"/>
              </a:ext>
            </a:extLst>
          </p:cNvPr>
          <p:cNvSpPr>
            <a:spLocks noGrp="1"/>
          </p:cNvSpPr>
          <p:nvPr>
            <p:ph idx="1"/>
          </p:nvPr>
        </p:nvSpPr>
        <p:spPr>
          <a:xfrm>
            <a:off x="278100" y="1089474"/>
            <a:ext cx="6423109" cy="3276786"/>
          </a:xfrm>
        </p:spPr>
        <p:txBody>
          <a:bodyPr vert="horz" lIns="68580" tIns="34290" rIns="68580" bIns="34290" rtlCol="0" anchor="t">
            <a:normAutofit/>
          </a:bodyPr>
          <a:lstStyle/>
          <a:p>
            <a:pPr marL="0" indent="0">
              <a:lnSpc>
                <a:spcPct val="120000"/>
              </a:lnSpc>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DED41F76-470D-5641-BE2B-2101DCD0116D}"/>
              </a:ext>
            </a:extLst>
          </p:cNvPr>
          <p:cNvPicPr/>
          <p:nvPr/>
        </p:nvPicPr>
        <p:blipFill>
          <a:blip r:embed="rId3"/>
          <a:stretch>
            <a:fillRect/>
          </a:stretch>
        </p:blipFill>
        <p:spPr>
          <a:xfrm>
            <a:off x="242381" y="4461562"/>
            <a:ext cx="1596420" cy="574151"/>
          </a:xfrm>
          <a:prstGeom prst="rect">
            <a:avLst/>
          </a:prstGeom>
        </p:spPr>
      </p:pic>
      <p:pic>
        <p:nvPicPr>
          <p:cNvPr id="4" name="Content Placeholder 3">
            <a:extLst>
              <a:ext uri="{FF2B5EF4-FFF2-40B4-BE49-F238E27FC236}">
                <a16:creationId xmlns:a16="http://schemas.microsoft.com/office/drawing/2014/main" id="{F3BEE951-026B-BB46-3A0F-688631C76A9F}"/>
              </a:ext>
            </a:extLst>
          </p:cNvPr>
          <p:cNvPicPr>
            <a:picLocks noChangeAspect="1"/>
          </p:cNvPicPr>
          <p:nvPr/>
        </p:nvPicPr>
        <p:blipFill>
          <a:blip r:embed="rId4"/>
          <a:srcRect l="37043" t="23380" r="36483" b="25337"/>
          <a:stretch>
            <a:fillRect/>
          </a:stretch>
        </p:blipFill>
        <p:spPr>
          <a:xfrm>
            <a:off x="1834886" y="269208"/>
            <a:ext cx="3309535" cy="4605083"/>
          </a:xfrm>
          <a:prstGeom prst="rect">
            <a:avLst/>
          </a:prstGeom>
        </p:spPr>
      </p:pic>
      <p:sp>
        <p:nvSpPr>
          <p:cNvPr id="5" name="TextBox 4">
            <a:extLst>
              <a:ext uri="{FF2B5EF4-FFF2-40B4-BE49-F238E27FC236}">
                <a16:creationId xmlns:a16="http://schemas.microsoft.com/office/drawing/2014/main" id="{51A5668F-1382-7C07-D8F4-F524E930F9C5}"/>
              </a:ext>
            </a:extLst>
          </p:cNvPr>
          <p:cNvSpPr txBox="1"/>
          <p:nvPr/>
        </p:nvSpPr>
        <p:spPr>
          <a:xfrm>
            <a:off x="4939392" y="994172"/>
            <a:ext cx="195945" cy="442742"/>
          </a:xfrm>
          <a:prstGeom prst="rect">
            <a:avLst/>
          </a:prstGeom>
          <a:solidFill>
            <a:srgbClr val="33CCCC"/>
          </a:solidFill>
          <a:ln>
            <a:noFill/>
          </a:ln>
        </p:spPr>
        <p:txBody>
          <a:bodyPr wrap="square" rtlCol="0">
            <a:spAutoFit/>
          </a:bodyPr>
          <a:lstStyle/>
          <a:p>
            <a:endParaRPr lang="en-GB" dirty="0"/>
          </a:p>
        </p:txBody>
      </p:sp>
      <p:sp>
        <p:nvSpPr>
          <p:cNvPr id="7" name="TextBox 6">
            <a:extLst>
              <a:ext uri="{FF2B5EF4-FFF2-40B4-BE49-F238E27FC236}">
                <a16:creationId xmlns:a16="http://schemas.microsoft.com/office/drawing/2014/main" id="{32C4B39A-C28C-BF02-FDD6-8BE0B52060C0}"/>
              </a:ext>
            </a:extLst>
          </p:cNvPr>
          <p:cNvSpPr txBox="1"/>
          <p:nvPr/>
        </p:nvSpPr>
        <p:spPr>
          <a:xfrm>
            <a:off x="1834886" y="1215101"/>
            <a:ext cx="362404" cy="508862"/>
          </a:xfrm>
          <a:prstGeom prst="rect">
            <a:avLst/>
          </a:prstGeom>
          <a:solidFill>
            <a:srgbClr val="00CC99"/>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EA73BDEA-2D22-D2E9-9810-89CBDCCAD305}"/>
              </a:ext>
            </a:extLst>
          </p:cNvPr>
          <p:cNvSpPr txBox="1"/>
          <p:nvPr/>
        </p:nvSpPr>
        <p:spPr>
          <a:xfrm>
            <a:off x="1834887" y="865732"/>
            <a:ext cx="195944" cy="274288"/>
          </a:xfrm>
          <a:prstGeom prst="rect">
            <a:avLst/>
          </a:prstGeom>
          <a:solidFill>
            <a:srgbClr val="00CC99"/>
          </a:solidFill>
        </p:spPr>
        <p:txBody>
          <a:bodyPr wrap="square" rtlCol="0">
            <a:spAutoFit/>
          </a:bodyPr>
          <a:lstStyle/>
          <a:p>
            <a:endParaRPr lang="en-GB" dirty="0"/>
          </a:p>
        </p:txBody>
      </p:sp>
      <p:sp>
        <p:nvSpPr>
          <p:cNvPr id="10" name="TextBox 9">
            <a:extLst>
              <a:ext uri="{FF2B5EF4-FFF2-40B4-BE49-F238E27FC236}">
                <a16:creationId xmlns:a16="http://schemas.microsoft.com/office/drawing/2014/main" id="{6A4BE107-EF00-BCBD-2038-332CD79361B9}"/>
              </a:ext>
            </a:extLst>
          </p:cNvPr>
          <p:cNvSpPr txBox="1"/>
          <p:nvPr/>
        </p:nvSpPr>
        <p:spPr>
          <a:xfrm>
            <a:off x="2197290" y="1360226"/>
            <a:ext cx="227462" cy="200168"/>
          </a:xfrm>
          <a:prstGeom prst="rect">
            <a:avLst/>
          </a:prstGeom>
          <a:solidFill>
            <a:srgbClr val="00CC99"/>
          </a:solidFill>
        </p:spPr>
        <p:txBody>
          <a:bodyPr wrap="square" rtlCol="0">
            <a:spAutoFit/>
          </a:bodyPr>
          <a:lstStyle/>
          <a:p>
            <a:endParaRPr lang="en-GB" dirty="0"/>
          </a:p>
        </p:txBody>
      </p:sp>
      <p:pic>
        <p:nvPicPr>
          <p:cNvPr id="12" name="Picture 11">
            <a:extLst>
              <a:ext uri="{FF2B5EF4-FFF2-40B4-BE49-F238E27FC236}">
                <a16:creationId xmlns:a16="http://schemas.microsoft.com/office/drawing/2014/main" id="{C5F771E9-65F5-06F5-4671-176749CCCBC2}"/>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
        <p:nvSpPr>
          <p:cNvPr id="8" name="Oval 7">
            <a:extLst>
              <a:ext uri="{FF2B5EF4-FFF2-40B4-BE49-F238E27FC236}">
                <a16:creationId xmlns:a16="http://schemas.microsoft.com/office/drawing/2014/main" id="{289B19C6-0108-4930-A756-89BD45B747FD}"/>
              </a:ext>
            </a:extLst>
          </p:cNvPr>
          <p:cNvSpPr/>
          <p:nvPr/>
        </p:nvSpPr>
        <p:spPr>
          <a:xfrm>
            <a:off x="2533984" y="3151416"/>
            <a:ext cx="1853293" cy="653143"/>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6973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2EB3C-4141-7C41-8342-BC20828765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882D54-CCE9-A9E3-3405-9D794EB37537}"/>
              </a:ext>
            </a:extLst>
          </p:cNvPr>
          <p:cNvSpPr>
            <a:spLocks noGrp="1"/>
          </p:cNvSpPr>
          <p:nvPr>
            <p:ph type="title" idx="4294967295"/>
          </p:nvPr>
        </p:nvSpPr>
        <p:spPr>
          <a:xfrm>
            <a:off x="407988" y="0"/>
            <a:ext cx="6450012" cy="993775"/>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Interaction styles &amp; power dynamics</a:t>
            </a:r>
          </a:p>
        </p:txBody>
      </p:sp>
      <p:pic>
        <p:nvPicPr>
          <p:cNvPr id="6" name="Picture 5">
            <a:extLst>
              <a:ext uri="{FF2B5EF4-FFF2-40B4-BE49-F238E27FC236}">
                <a16:creationId xmlns:a16="http://schemas.microsoft.com/office/drawing/2014/main" id="{630F3DCC-BA51-AF96-1884-40A070AE3A2B}"/>
              </a:ext>
            </a:extLst>
          </p:cNvPr>
          <p:cNvPicPr/>
          <p:nvPr/>
        </p:nvPicPr>
        <p:blipFill>
          <a:blip r:embed="rId3"/>
          <a:stretch>
            <a:fillRect/>
          </a:stretch>
        </p:blipFill>
        <p:spPr>
          <a:xfrm>
            <a:off x="361920" y="4477733"/>
            <a:ext cx="1596420" cy="574151"/>
          </a:xfrm>
          <a:prstGeom prst="rect">
            <a:avLst/>
          </a:prstGeom>
        </p:spPr>
      </p:pic>
      <p:sp>
        <p:nvSpPr>
          <p:cNvPr id="5" name="TextBox 4">
            <a:extLst>
              <a:ext uri="{FF2B5EF4-FFF2-40B4-BE49-F238E27FC236}">
                <a16:creationId xmlns:a16="http://schemas.microsoft.com/office/drawing/2014/main" id="{F36E1646-E603-6C48-687B-920B559F887E}"/>
              </a:ext>
            </a:extLst>
          </p:cNvPr>
          <p:cNvSpPr txBox="1"/>
          <p:nvPr/>
        </p:nvSpPr>
        <p:spPr>
          <a:xfrm>
            <a:off x="3983673" y="3035584"/>
            <a:ext cx="1658967" cy="1254446"/>
          </a:xfrm>
          <a:prstGeom prst="rect">
            <a:avLst/>
          </a:prstGeom>
          <a:solidFill>
            <a:srgbClr val="66FF66">
              <a:alpha val="52157"/>
            </a:srgbClr>
          </a:solidFill>
          <a:ln>
            <a:solidFill>
              <a:srgbClr val="C00000"/>
            </a:solidFill>
          </a:ln>
        </p:spPr>
        <p:txBody>
          <a:bodyPr wrap="square" rtlCol="0">
            <a:spAutoFit/>
          </a:bodyPr>
          <a:lstStyle/>
          <a:p>
            <a:pPr algn="ctr">
              <a:lnSpc>
                <a:spcPct val="120000"/>
              </a:lnSpc>
            </a:pPr>
            <a:r>
              <a:rPr lang="en-US" sz="1600" b="1" dirty="0">
                <a:latin typeface="Calibri" panose="020F0502020204030204" pitchFamily="34" charset="0"/>
                <a:ea typeface="Calibri" panose="020F0502020204030204" pitchFamily="34" charset="0"/>
                <a:cs typeface="Calibri" panose="020F0502020204030204" pitchFamily="34" charset="0"/>
              </a:rPr>
              <a:t>Students can experience supervisor</a:t>
            </a:r>
          </a:p>
          <a:p>
            <a:pPr algn="ctr">
              <a:lnSpc>
                <a:spcPct val="120000"/>
              </a:lnSpc>
            </a:pPr>
            <a:r>
              <a:rPr lang="en-US" sz="1600" b="1" dirty="0">
                <a:latin typeface="Calibri" panose="020F0502020204030204" pitchFamily="34" charset="0"/>
                <a:ea typeface="Calibri" panose="020F0502020204030204" pitchFamily="34" charset="0"/>
                <a:cs typeface="Calibri" panose="020F0502020204030204" pitchFamily="34" charset="0"/>
              </a:rPr>
              <a:t>belittlement</a:t>
            </a:r>
          </a:p>
        </p:txBody>
      </p:sp>
      <p:sp>
        <p:nvSpPr>
          <p:cNvPr id="12" name="TextBox 11">
            <a:extLst>
              <a:ext uri="{FF2B5EF4-FFF2-40B4-BE49-F238E27FC236}">
                <a16:creationId xmlns:a16="http://schemas.microsoft.com/office/drawing/2014/main" id="{EB2DBA51-C4BC-C48D-2314-2037C064F2AF}"/>
              </a:ext>
            </a:extLst>
          </p:cNvPr>
          <p:cNvSpPr txBox="1"/>
          <p:nvPr/>
        </p:nvSpPr>
        <p:spPr>
          <a:xfrm>
            <a:off x="1350933" y="3035584"/>
            <a:ext cx="1658967" cy="1254446"/>
          </a:xfrm>
          <a:prstGeom prst="rect">
            <a:avLst/>
          </a:prstGeom>
          <a:solidFill>
            <a:srgbClr val="99CCFF">
              <a:alpha val="50196"/>
            </a:srgbClr>
          </a:solidFill>
          <a:ln>
            <a:solidFill>
              <a:srgbClr val="C00000"/>
            </a:solidFill>
          </a:ln>
        </p:spPr>
        <p:txBody>
          <a:bodyPr wrap="square" rtlCol="0">
            <a:spAutoFit/>
          </a:bodyPr>
          <a:lstStyle/>
          <a:p>
            <a:pPr algn="ctr">
              <a:lnSpc>
                <a:spcPct val="120000"/>
              </a:lnSpc>
            </a:pPr>
            <a:r>
              <a:rPr lang="en-US" sz="1600" b="1" dirty="0">
                <a:latin typeface="Calibri" panose="020F0502020204030204" pitchFamily="34" charset="0"/>
                <a:ea typeface="Calibri" panose="020F0502020204030204" pitchFamily="34" charset="0"/>
                <a:cs typeface="Calibri" panose="020F0502020204030204" pitchFamily="34" charset="0"/>
              </a:rPr>
              <a:t>Teachers can experience student incivility &amp; disrespect</a:t>
            </a:r>
          </a:p>
        </p:txBody>
      </p:sp>
      <p:sp>
        <p:nvSpPr>
          <p:cNvPr id="15" name="TextBox 14">
            <a:extLst>
              <a:ext uri="{FF2B5EF4-FFF2-40B4-BE49-F238E27FC236}">
                <a16:creationId xmlns:a16="http://schemas.microsoft.com/office/drawing/2014/main" id="{47B6CD45-5B96-3437-0471-22F432BA80B4}"/>
              </a:ext>
            </a:extLst>
          </p:cNvPr>
          <p:cNvSpPr txBox="1"/>
          <p:nvPr/>
        </p:nvSpPr>
        <p:spPr>
          <a:xfrm>
            <a:off x="407988" y="828408"/>
            <a:ext cx="6074276" cy="553998"/>
          </a:xfrm>
          <a:prstGeom prst="rect">
            <a:avLst/>
          </a:prstGeom>
          <a:noFill/>
          <a:ln w="12700">
            <a:solidFill>
              <a:srgbClr val="C00000"/>
            </a:solidFill>
          </a:ln>
        </p:spPr>
        <p:txBody>
          <a:bodyPr wrap="square" rtlCol="0">
            <a:spAutoFit/>
          </a:bodyPr>
          <a:lstStyle/>
          <a:p>
            <a:pPr algn="ctr"/>
            <a:r>
              <a:rPr lang="en-US" sz="1500" b="1" dirty="0"/>
              <a:t>Interview question to students and teachers: </a:t>
            </a:r>
          </a:p>
          <a:p>
            <a:pPr algn="ctr"/>
            <a:r>
              <a:rPr lang="en-US" sz="1500" b="1" i="1" dirty="0"/>
              <a:t>“Do you think students should respect the authority of clinical teachers?”</a:t>
            </a:r>
            <a:endParaRPr lang="en-GB" sz="1500" b="1" i="1" dirty="0"/>
          </a:p>
        </p:txBody>
      </p:sp>
      <p:sp>
        <p:nvSpPr>
          <p:cNvPr id="18" name="TextBox 17">
            <a:extLst>
              <a:ext uri="{FF2B5EF4-FFF2-40B4-BE49-F238E27FC236}">
                <a16:creationId xmlns:a16="http://schemas.microsoft.com/office/drawing/2014/main" id="{BD370533-15E8-AAE6-7A5E-45646977DA81}"/>
              </a:ext>
            </a:extLst>
          </p:cNvPr>
          <p:cNvSpPr txBox="1"/>
          <p:nvPr/>
        </p:nvSpPr>
        <p:spPr>
          <a:xfrm>
            <a:off x="693977" y="1568384"/>
            <a:ext cx="5249623" cy="1254446"/>
          </a:xfrm>
          <a:prstGeom prst="rect">
            <a:avLst/>
          </a:prstGeom>
          <a:noFill/>
        </p:spPr>
        <p:txBody>
          <a:bodyPr wrap="square">
            <a:spAutoFit/>
          </a:bodyPr>
          <a:lstStyle/>
          <a:p>
            <a:pPr marL="0" indent="0">
              <a:lnSpc>
                <a:spcPct val="120000"/>
              </a:lnSpc>
              <a:buNone/>
            </a:pPr>
            <a:r>
              <a:rPr lang="en-US" sz="1600" dirty="0">
                <a:latin typeface="Calibri" panose="020F0502020204030204" pitchFamily="34" charset="0"/>
                <a:ea typeface="Calibri" panose="020F0502020204030204" pitchFamily="34" charset="0"/>
                <a:cs typeface="Calibri" panose="020F0502020204030204" pitchFamily="34" charset="0"/>
              </a:rPr>
              <a:t>Contentious topics:</a:t>
            </a:r>
          </a:p>
          <a:p>
            <a:pPr marL="0" indent="0" algn="ctr">
              <a:lnSpc>
                <a:spcPct val="120000"/>
              </a:lnSpc>
              <a:buNone/>
            </a:pPr>
            <a:r>
              <a:rPr lang="en-US" sz="1600" dirty="0">
                <a:latin typeface="Calibri" panose="020F0502020204030204" pitchFamily="34" charset="0"/>
                <a:ea typeface="Calibri" panose="020F0502020204030204" pitchFamily="34" charset="0"/>
                <a:cs typeface="Calibri" panose="020F0502020204030204" pitchFamily="34" charset="0"/>
              </a:rPr>
              <a:t>Unconditional respect for supervisors?</a:t>
            </a:r>
          </a:p>
          <a:p>
            <a:pPr marL="0" indent="0" algn="ctr">
              <a:lnSpc>
                <a:spcPct val="120000"/>
              </a:lnSpc>
              <a:buNone/>
            </a:pPr>
            <a:r>
              <a:rPr lang="en-US" sz="1600" dirty="0">
                <a:latin typeface="Calibri" panose="020F0502020204030204" pitchFamily="34" charset="0"/>
                <a:ea typeface="Calibri" panose="020F0502020204030204" pitchFamily="34" charset="0"/>
                <a:cs typeface="Calibri" panose="020F0502020204030204" pitchFamily="34" charset="0"/>
              </a:rPr>
              <a:t>Hierarchical learner-teacher relationships?</a:t>
            </a:r>
          </a:p>
          <a:p>
            <a:pPr marL="0" indent="0" algn="ctr">
              <a:lnSpc>
                <a:spcPct val="120000"/>
              </a:lnSpc>
              <a:buNone/>
            </a:pPr>
            <a:r>
              <a:rPr lang="en-US" sz="1600" dirty="0">
                <a:latin typeface="Calibri" panose="020F0502020204030204" pitchFamily="34" charset="0"/>
                <a:ea typeface="Calibri" panose="020F0502020204030204" pitchFamily="34" charset="0"/>
                <a:cs typeface="Calibri" panose="020F0502020204030204" pitchFamily="34" charset="0"/>
              </a:rPr>
              <a:t>Collegial learner-teacher relationships?</a:t>
            </a:r>
          </a:p>
        </p:txBody>
      </p:sp>
      <p:sp>
        <p:nvSpPr>
          <p:cNvPr id="7" name="Arrow: Left-Right 6">
            <a:extLst>
              <a:ext uri="{FF2B5EF4-FFF2-40B4-BE49-F238E27FC236}">
                <a16:creationId xmlns:a16="http://schemas.microsoft.com/office/drawing/2014/main" id="{F579673E-1994-DDDF-4F9B-2AC38ACCFAD8}"/>
              </a:ext>
            </a:extLst>
          </p:cNvPr>
          <p:cNvSpPr/>
          <p:nvPr/>
        </p:nvSpPr>
        <p:spPr>
          <a:xfrm>
            <a:off x="3028950" y="3543904"/>
            <a:ext cx="935673" cy="237805"/>
          </a:xfrm>
          <a:prstGeom prst="leftRightArrow">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53D0B31C-ABCD-1717-244D-924C7AA4DAC2}"/>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2959261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8F03-A716-FD5A-E52F-4522CE2711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F1C7CB-2953-66FB-FB40-F198AD381B1A}"/>
              </a:ext>
            </a:extLst>
          </p:cNvPr>
          <p:cNvSpPr>
            <a:spLocks noGrp="1"/>
          </p:cNvSpPr>
          <p:nvPr>
            <p:ph type="title"/>
          </p:nvPr>
        </p:nvSpPr>
        <p:spPr>
          <a:xfrm>
            <a:off x="278100" y="0"/>
            <a:ext cx="6301800"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Interaction styles &amp; power dynamics</a:t>
            </a:r>
          </a:p>
        </p:txBody>
      </p:sp>
      <p:sp>
        <p:nvSpPr>
          <p:cNvPr id="3" name="Content Placeholder 2">
            <a:extLst>
              <a:ext uri="{FF2B5EF4-FFF2-40B4-BE49-F238E27FC236}">
                <a16:creationId xmlns:a16="http://schemas.microsoft.com/office/drawing/2014/main" id="{B5B0B0E2-3BF1-2DBD-A43E-C7A47C6D5F04}"/>
              </a:ext>
            </a:extLst>
          </p:cNvPr>
          <p:cNvSpPr>
            <a:spLocks noGrp="1"/>
          </p:cNvSpPr>
          <p:nvPr>
            <p:ph idx="1"/>
          </p:nvPr>
        </p:nvSpPr>
        <p:spPr>
          <a:xfrm>
            <a:off x="278100" y="1089474"/>
            <a:ext cx="6423109" cy="3276786"/>
          </a:xfrm>
        </p:spPr>
        <p:txBody>
          <a:bodyPr vert="horz" lIns="68580" tIns="34290" rIns="68580" bIns="34290" rtlCol="0" anchor="t">
            <a:normAutofit/>
          </a:bodyPr>
          <a:lstStyle/>
          <a:p>
            <a:pPr marL="0" indent="0">
              <a:lnSpc>
                <a:spcPct val="120000"/>
              </a:lnSpc>
              <a:buNone/>
            </a:pPr>
            <a:endParaRPr lang="en-US" sz="1800" dirty="0">
              <a:latin typeface="Calibri" panose="020F0502020204030204" pitchFamily="34" charset="0"/>
              <a:ea typeface="Calibri" panose="020F0502020204030204" pitchFamily="34" charset="0"/>
              <a:cs typeface="Calibri" panose="020F0502020204030204" pitchFamily="34" charset="0"/>
            </a:endParaRPr>
          </a:p>
          <a:p>
            <a:pPr marL="0" indent="0">
              <a:lnSpc>
                <a:spcPct val="120000"/>
              </a:lnSpc>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37408A11-7752-89A8-2F9F-D0EA27264CA3}"/>
              </a:ext>
            </a:extLst>
          </p:cNvPr>
          <p:cNvPicPr/>
          <p:nvPr/>
        </p:nvPicPr>
        <p:blipFill>
          <a:blip r:embed="rId3"/>
          <a:stretch>
            <a:fillRect/>
          </a:stretch>
        </p:blipFill>
        <p:spPr>
          <a:xfrm>
            <a:off x="361920" y="4477733"/>
            <a:ext cx="1596420" cy="574151"/>
          </a:xfrm>
          <a:prstGeom prst="rect">
            <a:avLst/>
          </a:prstGeom>
        </p:spPr>
      </p:pic>
      <p:sp>
        <p:nvSpPr>
          <p:cNvPr id="9" name="Speech Bubble: Oval 8">
            <a:extLst>
              <a:ext uri="{FF2B5EF4-FFF2-40B4-BE49-F238E27FC236}">
                <a16:creationId xmlns:a16="http://schemas.microsoft.com/office/drawing/2014/main" id="{4F2E9044-72CA-8658-3CF4-C546D2B882E5}"/>
              </a:ext>
            </a:extLst>
          </p:cNvPr>
          <p:cNvSpPr/>
          <p:nvPr/>
        </p:nvSpPr>
        <p:spPr>
          <a:xfrm>
            <a:off x="2910294" y="2142900"/>
            <a:ext cx="3418817" cy="2168042"/>
          </a:xfrm>
          <a:prstGeom prst="wedgeEllipseCallout">
            <a:avLst>
              <a:gd name="adj1" fmla="val 58262"/>
              <a:gd name="adj2" fmla="val -15821"/>
            </a:avLst>
          </a:prstGeom>
          <a:gradFill>
            <a:gsLst>
              <a:gs pos="0">
                <a:srgbClr val="99FF66"/>
              </a:gs>
              <a:gs pos="100000">
                <a:schemeClr val="accent1">
                  <a:tint val="44500"/>
                  <a:satMod val="160000"/>
                </a:schemeClr>
              </a:gs>
              <a:gs pos="100000">
                <a:schemeClr val="accent1">
                  <a:tint val="23500"/>
                  <a:satMod val="160000"/>
                </a:schemeClr>
              </a:gs>
            </a:gsLst>
            <a:lin ang="2700000" scaled="1"/>
          </a:gradFill>
          <a:ln w="1905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9" dirty="0"/>
          </a:p>
        </p:txBody>
      </p:sp>
      <p:sp>
        <p:nvSpPr>
          <p:cNvPr id="11" name="TextBox 10">
            <a:extLst>
              <a:ext uri="{FF2B5EF4-FFF2-40B4-BE49-F238E27FC236}">
                <a16:creationId xmlns:a16="http://schemas.microsoft.com/office/drawing/2014/main" id="{7595EA76-D9E5-213E-26ED-053D29331D69}"/>
              </a:ext>
            </a:extLst>
          </p:cNvPr>
          <p:cNvSpPr txBox="1"/>
          <p:nvPr/>
        </p:nvSpPr>
        <p:spPr>
          <a:xfrm>
            <a:off x="3424718" y="2577575"/>
            <a:ext cx="2674620" cy="1438855"/>
          </a:xfrm>
          <a:prstGeom prst="rect">
            <a:avLst/>
          </a:prstGeom>
          <a:noFill/>
        </p:spPr>
        <p:txBody>
          <a:bodyPr wrap="square" rtlCol="0">
            <a:spAutoFit/>
          </a:bodyPr>
          <a:lstStyle/>
          <a:p>
            <a:pPr>
              <a:lnSpc>
                <a:spcPct val="120000"/>
              </a:lnSpc>
            </a:pPr>
            <a:r>
              <a:rPr lang="en-GB" sz="1250" i="1" kern="100" dirty="0">
                <a:effectLst/>
                <a:ea typeface="Aptos" panose="020B0004020202020204" pitchFamily="34" charset="0"/>
                <a:cs typeface="Aptos" panose="020B0004020202020204" pitchFamily="34" charset="0"/>
              </a:rPr>
              <a:t>Amongst ourselves, after a clinic day, the only things we’d speak about, or would play on our minds, would be if a staff member made us look silly in front of a patient.</a:t>
            </a:r>
          </a:p>
          <a:p>
            <a:r>
              <a:rPr lang="en-GB" sz="1250" i="1" kern="100" dirty="0">
                <a:ea typeface="Aptos" panose="020B0004020202020204" pitchFamily="34" charset="0"/>
                <a:cs typeface="Times New Roman" panose="02020603050405020304" pitchFamily="18" charset="0"/>
              </a:rPr>
              <a:t>	             </a:t>
            </a:r>
            <a:r>
              <a:rPr lang="en-GB" sz="1250" kern="100" dirty="0">
                <a:ea typeface="Aptos" panose="020B0004020202020204" pitchFamily="34" charset="0"/>
                <a:cs typeface="Times New Roman" panose="02020603050405020304" pitchFamily="18" charset="0"/>
              </a:rPr>
              <a:t>Recent</a:t>
            </a:r>
            <a:r>
              <a:rPr lang="en-GB" sz="1250" i="1" kern="100" dirty="0">
                <a:ea typeface="Aptos" panose="020B0004020202020204" pitchFamily="34" charset="0"/>
                <a:cs typeface="Times New Roman" panose="02020603050405020304" pitchFamily="18" charset="0"/>
              </a:rPr>
              <a:t> </a:t>
            </a:r>
            <a:r>
              <a:rPr lang="en-GB" sz="1250" kern="100" dirty="0">
                <a:ea typeface="Aptos" panose="020B0004020202020204" pitchFamily="34" charset="0"/>
                <a:cs typeface="Times New Roman" panose="02020603050405020304" pitchFamily="18" charset="0"/>
              </a:rPr>
              <a:t>graduate</a:t>
            </a:r>
            <a:endParaRPr lang="en-GB" sz="1250" kern="100" dirty="0">
              <a:effectLst/>
              <a:ea typeface="Aptos" panose="020B0004020202020204" pitchFamily="34" charset="0"/>
              <a:cs typeface="Times New Roman" panose="02020603050405020304" pitchFamily="18" charset="0"/>
            </a:endParaRPr>
          </a:p>
        </p:txBody>
      </p:sp>
      <p:sp>
        <p:nvSpPr>
          <p:cNvPr id="17" name="Speech Bubble: Oval 16">
            <a:extLst>
              <a:ext uri="{FF2B5EF4-FFF2-40B4-BE49-F238E27FC236}">
                <a16:creationId xmlns:a16="http://schemas.microsoft.com/office/drawing/2014/main" id="{E38B0B34-83EC-9AD8-473A-99921F767C20}"/>
              </a:ext>
            </a:extLst>
          </p:cNvPr>
          <p:cNvSpPr/>
          <p:nvPr/>
        </p:nvSpPr>
        <p:spPr>
          <a:xfrm>
            <a:off x="411948" y="1162354"/>
            <a:ext cx="3055196" cy="2017386"/>
          </a:xfrm>
          <a:prstGeom prst="wedgeEllipseCallout">
            <a:avLst>
              <a:gd name="adj1" fmla="val -55480"/>
              <a:gd name="adj2" fmla="val 33504"/>
            </a:avLst>
          </a:prstGeom>
          <a:gradFill flip="none" rotWithShape="1">
            <a:gsLst>
              <a:gs pos="0">
                <a:srgbClr val="5B9BD5">
                  <a:lumMod val="5000"/>
                  <a:lumOff val="95000"/>
                </a:srgbClr>
              </a:gs>
              <a:gs pos="74000">
                <a:srgbClr val="5B9BD5">
                  <a:lumMod val="45000"/>
                  <a:lumOff val="55000"/>
                </a:srgbClr>
              </a:gs>
              <a:gs pos="83000">
                <a:srgbClr val="5B9BD5">
                  <a:lumMod val="45000"/>
                  <a:lumOff val="55000"/>
                </a:srgbClr>
              </a:gs>
              <a:gs pos="100000">
                <a:srgbClr val="5B9BD5">
                  <a:lumMod val="30000"/>
                  <a:lumOff val="70000"/>
                </a:srgbClr>
              </a:gs>
            </a:gsLst>
            <a:lin ang="2700000" scaled="1"/>
            <a:tileRect/>
          </a:gradFill>
          <a:ln w="12700" cap="flat" cmpd="sng" algn="ctr">
            <a:solidFill>
              <a:srgbClr val="5B9BD5">
                <a:shade val="50000"/>
              </a:srgbClr>
            </a:solidFill>
            <a:prstDash val="solid"/>
            <a:miter lim="800000"/>
          </a:ln>
          <a:effectLst/>
        </p:spPr>
        <p:txBody>
          <a:bodyPr rtlCol="0" anchor="ctr"/>
          <a:lstStyle/>
          <a:p>
            <a:pPr lvl="0">
              <a:lnSpc>
                <a:spcPct val="120000"/>
              </a:lnSpc>
              <a:defRPr/>
            </a:pPr>
            <a:r>
              <a:rPr lang="en-GB" sz="1250" i="1" dirty="0"/>
              <a:t>Some of our supervisors, we were terrified of them. I think that’s not necessarily a bad thing. You were scared of them, but you respected them.</a:t>
            </a:r>
          </a:p>
          <a:p>
            <a:pPr lvl="0">
              <a:lnSpc>
                <a:spcPct val="120000"/>
              </a:lnSpc>
              <a:defRPr/>
            </a:pPr>
            <a:r>
              <a:rPr lang="en-GB" sz="1250" i="1" kern="100" dirty="0">
                <a:solidFill>
                  <a:prstClr val="black"/>
                </a:solidFill>
                <a:ea typeface="Aptos" panose="020B0004020202020204" pitchFamily="34" charset="0"/>
                <a:cs typeface="Aptos" panose="020B0004020202020204" pitchFamily="34" charset="0"/>
              </a:rPr>
              <a:t>		</a:t>
            </a:r>
            <a:r>
              <a:rPr lang="en-GB" sz="1250" kern="100" dirty="0">
                <a:solidFill>
                  <a:prstClr val="black"/>
                </a:solidFill>
                <a:ea typeface="Aptos" panose="020B0004020202020204" pitchFamily="34" charset="0"/>
                <a:cs typeface="Aptos" panose="020B0004020202020204" pitchFamily="34" charset="0"/>
              </a:rPr>
              <a:t>Teacher</a:t>
            </a:r>
          </a:p>
        </p:txBody>
      </p:sp>
      <p:pic>
        <p:nvPicPr>
          <p:cNvPr id="5" name="Picture 4">
            <a:extLst>
              <a:ext uri="{FF2B5EF4-FFF2-40B4-BE49-F238E27FC236}">
                <a16:creationId xmlns:a16="http://schemas.microsoft.com/office/drawing/2014/main" id="{7C82CFC7-0C77-A83F-2982-49FB19B3B87F}"/>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321162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F800B-1D76-0ECA-1DF1-00B07BDE1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D0A966-6802-FBE4-ECE5-ABF3306DD26F}"/>
              </a:ext>
            </a:extLst>
          </p:cNvPr>
          <p:cNvSpPr>
            <a:spLocks noGrp="1"/>
          </p:cNvSpPr>
          <p:nvPr>
            <p:ph type="title"/>
          </p:nvPr>
        </p:nvSpPr>
        <p:spPr>
          <a:xfrm>
            <a:off x="278100" y="0"/>
            <a:ext cx="6301800" cy="994172"/>
          </a:xfrm>
        </p:spPr>
        <p:txBody>
          <a:bodyPr/>
          <a:lstStyle/>
          <a:p>
            <a:pPr algn="ctr"/>
            <a:r>
              <a:rPr lang="en-US" sz="2800" b="1" dirty="0">
                <a:solidFill>
                  <a:srgbClr val="C00000"/>
                </a:solidFill>
                <a:latin typeface="Calibri" panose="020F0502020204030204" pitchFamily="34" charset="0"/>
                <a:ea typeface="Calibri" panose="020F0502020204030204" pitchFamily="34" charset="0"/>
                <a:cs typeface="Calibri" panose="020F0502020204030204" pitchFamily="34" charset="0"/>
              </a:rPr>
              <a:t>Background</a:t>
            </a:r>
          </a:p>
        </p:txBody>
      </p:sp>
      <p:pic>
        <p:nvPicPr>
          <p:cNvPr id="6" name="Picture 5">
            <a:extLst>
              <a:ext uri="{FF2B5EF4-FFF2-40B4-BE49-F238E27FC236}">
                <a16:creationId xmlns:a16="http://schemas.microsoft.com/office/drawing/2014/main" id="{2659C2A2-ADDB-21BD-325E-50FD7F8B8541}"/>
              </a:ext>
            </a:extLst>
          </p:cNvPr>
          <p:cNvPicPr/>
          <p:nvPr/>
        </p:nvPicPr>
        <p:blipFill>
          <a:blip r:embed="rId3"/>
          <a:stretch>
            <a:fillRect/>
          </a:stretch>
        </p:blipFill>
        <p:spPr>
          <a:xfrm>
            <a:off x="320400" y="4423739"/>
            <a:ext cx="1596420" cy="574151"/>
          </a:xfrm>
          <a:prstGeom prst="rect">
            <a:avLst/>
          </a:prstGeom>
        </p:spPr>
      </p:pic>
      <p:pic>
        <p:nvPicPr>
          <p:cNvPr id="5" name="Content Placeholder 4" descr="A group of people in scrubs&#10;&#10;Description automatically generated">
            <a:extLst>
              <a:ext uri="{FF2B5EF4-FFF2-40B4-BE49-F238E27FC236}">
                <a16:creationId xmlns:a16="http://schemas.microsoft.com/office/drawing/2014/main" id="{4A235C0A-4DC9-9A0D-CB0D-793B8F531DC4}"/>
              </a:ext>
            </a:extLst>
          </p:cNvPr>
          <p:cNvPicPr>
            <a:picLocks noGrp="1" noChangeAspect="1"/>
          </p:cNvPicPr>
          <p:nvPr>
            <p:ph idx="1"/>
          </p:nvPr>
        </p:nvPicPr>
        <p:blipFill>
          <a:blip r:embed="rId4" cstate="email">
            <a:extLst>
              <a:ext uri="{28A0092B-C50C-407E-A947-70E740481C1C}">
                <a14:useLocalDpi xmlns:a14="http://schemas.microsoft.com/office/drawing/2010/main" val="0"/>
              </a:ext>
            </a:extLst>
          </a:blip>
          <a:stretch>
            <a:fillRect/>
          </a:stretch>
        </p:blipFill>
        <p:spPr>
          <a:xfrm>
            <a:off x="1341917" y="1069953"/>
            <a:ext cx="4174165" cy="2782777"/>
          </a:xfrm>
          <a:prstGeom prst="rect">
            <a:avLst/>
          </a:prstGeom>
          <a:effectLst>
            <a:outerShdw blurRad="63500" dist="50800" dir="5400000" algn="ctr" rotWithShape="0">
              <a:srgbClr val="000000">
                <a:alpha val="7000"/>
              </a:srgbClr>
            </a:outerShdw>
          </a:effectLst>
        </p:spPr>
      </p:pic>
      <p:sp>
        <p:nvSpPr>
          <p:cNvPr id="3" name="Speech Bubble: Oval 2">
            <a:extLst>
              <a:ext uri="{FF2B5EF4-FFF2-40B4-BE49-F238E27FC236}">
                <a16:creationId xmlns:a16="http://schemas.microsoft.com/office/drawing/2014/main" id="{A230B925-ECE8-4602-987C-E89605F7B16E}"/>
              </a:ext>
            </a:extLst>
          </p:cNvPr>
          <p:cNvSpPr/>
          <p:nvPr/>
        </p:nvSpPr>
        <p:spPr>
          <a:xfrm>
            <a:off x="88626" y="1005110"/>
            <a:ext cx="1512600" cy="765579"/>
          </a:xfrm>
          <a:prstGeom prst="wedgeEllipseCallout">
            <a:avLst>
              <a:gd name="adj1" fmla="val -47028"/>
              <a:gd name="adj2" fmla="val 643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r>
              <a:rPr lang="en-GB" sz="1200" dirty="0">
                <a:solidFill>
                  <a:prstClr val="white"/>
                </a:solidFill>
                <a:latin typeface="Calibri" panose="020F0502020204030204"/>
              </a:rPr>
              <a:t>“When </a:t>
            </a:r>
            <a:r>
              <a:rPr lang="en-GB" sz="1200" u="sng" dirty="0">
                <a:solidFill>
                  <a:prstClr val="white"/>
                </a:solidFill>
                <a:latin typeface="Calibri" panose="020F0502020204030204"/>
              </a:rPr>
              <a:t>I</a:t>
            </a:r>
            <a:r>
              <a:rPr lang="en-GB" sz="1200" dirty="0">
                <a:solidFill>
                  <a:prstClr val="white"/>
                </a:solidFill>
                <a:latin typeface="Calibri" panose="020F0502020204030204"/>
              </a:rPr>
              <a:t> was a dental</a:t>
            </a:r>
          </a:p>
          <a:p>
            <a:pPr algn="ctr" defTabSz="514350"/>
            <a:r>
              <a:rPr lang="en-GB" sz="1200" dirty="0">
                <a:solidFill>
                  <a:prstClr val="white"/>
                </a:solidFill>
                <a:latin typeface="Calibri" panose="020F0502020204030204"/>
              </a:rPr>
              <a:t>   student…”</a:t>
            </a:r>
          </a:p>
        </p:txBody>
      </p:sp>
      <p:sp>
        <p:nvSpPr>
          <p:cNvPr id="4" name="Speech Bubble: Oval 3">
            <a:extLst>
              <a:ext uri="{FF2B5EF4-FFF2-40B4-BE49-F238E27FC236}">
                <a16:creationId xmlns:a16="http://schemas.microsoft.com/office/drawing/2014/main" id="{7CFB55EC-D44B-05F9-3AF6-78E47564508E}"/>
              </a:ext>
            </a:extLst>
          </p:cNvPr>
          <p:cNvSpPr/>
          <p:nvPr/>
        </p:nvSpPr>
        <p:spPr>
          <a:xfrm>
            <a:off x="155861" y="2074031"/>
            <a:ext cx="1314081" cy="790285"/>
          </a:xfrm>
          <a:prstGeom prst="wedgeEllipseCallout">
            <a:avLst>
              <a:gd name="adj1" fmla="val -34858"/>
              <a:gd name="adj2" fmla="val 678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r>
              <a:rPr lang="en-GB" sz="1200" dirty="0">
                <a:solidFill>
                  <a:prstClr val="white"/>
                </a:solidFill>
                <a:latin typeface="Calibri" panose="020F0502020204030204"/>
              </a:rPr>
              <a:t>“They don’t prepare enough”</a:t>
            </a:r>
          </a:p>
        </p:txBody>
      </p:sp>
      <p:sp>
        <p:nvSpPr>
          <p:cNvPr id="7" name="Speech Bubble: Oval 6">
            <a:extLst>
              <a:ext uri="{FF2B5EF4-FFF2-40B4-BE49-F238E27FC236}">
                <a16:creationId xmlns:a16="http://schemas.microsoft.com/office/drawing/2014/main" id="{83203119-DF92-4E48-9DB3-A584340A1F8B}"/>
              </a:ext>
            </a:extLst>
          </p:cNvPr>
          <p:cNvSpPr/>
          <p:nvPr/>
        </p:nvSpPr>
        <p:spPr>
          <a:xfrm>
            <a:off x="130777" y="3196469"/>
            <a:ext cx="1428299" cy="790286"/>
          </a:xfrm>
          <a:prstGeom prst="wedgeEllipseCallout">
            <a:avLst>
              <a:gd name="adj1" fmla="val -35721"/>
              <a:gd name="adj2" fmla="val 678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r>
              <a:rPr lang="en-GB" sz="1200" dirty="0">
                <a:solidFill>
                  <a:prstClr val="white"/>
                </a:solidFill>
                <a:latin typeface="Calibri" panose="020F0502020204030204"/>
              </a:rPr>
              <a:t>“They lack respect”</a:t>
            </a:r>
          </a:p>
        </p:txBody>
      </p:sp>
      <p:sp>
        <p:nvSpPr>
          <p:cNvPr id="9" name="Speech Bubble: Oval 8">
            <a:extLst>
              <a:ext uri="{FF2B5EF4-FFF2-40B4-BE49-F238E27FC236}">
                <a16:creationId xmlns:a16="http://schemas.microsoft.com/office/drawing/2014/main" id="{0DD6DA05-3449-4220-8410-5DF4948F1CA6}"/>
              </a:ext>
            </a:extLst>
          </p:cNvPr>
          <p:cNvSpPr/>
          <p:nvPr/>
        </p:nvSpPr>
        <p:spPr>
          <a:xfrm>
            <a:off x="5406004" y="946097"/>
            <a:ext cx="1314081" cy="790285"/>
          </a:xfrm>
          <a:prstGeom prst="wedgeEllipseCallout">
            <a:avLst>
              <a:gd name="adj1" fmla="val 32569"/>
              <a:gd name="adj2" fmla="val 651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r>
              <a:rPr lang="en-GB" sz="1200" dirty="0">
                <a:solidFill>
                  <a:prstClr val="white"/>
                </a:solidFill>
                <a:latin typeface="Calibri" panose="020F0502020204030204"/>
              </a:rPr>
              <a:t>“They don’t care about being late”</a:t>
            </a:r>
          </a:p>
        </p:txBody>
      </p:sp>
      <p:sp>
        <p:nvSpPr>
          <p:cNvPr id="10" name="Speech Bubble: Oval 9">
            <a:extLst>
              <a:ext uri="{FF2B5EF4-FFF2-40B4-BE49-F238E27FC236}">
                <a16:creationId xmlns:a16="http://schemas.microsoft.com/office/drawing/2014/main" id="{DABAC737-995E-4AC0-9E48-7B6554A88E08}"/>
              </a:ext>
            </a:extLst>
          </p:cNvPr>
          <p:cNvSpPr/>
          <p:nvPr/>
        </p:nvSpPr>
        <p:spPr>
          <a:xfrm>
            <a:off x="5362364" y="2121184"/>
            <a:ext cx="1431197" cy="830549"/>
          </a:xfrm>
          <a:prstGeom prst="wedgeEllipseCallout">
            <a:avLst>
              <a:gd name="adj1" fmla="val 39591"/>
              <a:gd name="adj2" fmla="val 607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r>
              <a:rPr lang="en-GB" sz="1200" dirty="0">
                <a:solidFill>
                  <a:schemeClr val="bg1"/>
                </a:solidFill>
                <a:latin typeface="Calibri" panose="020F0502020204030204"/>
              </a:rPr>
              <a:t>“They don’t accept feedback”</a:t>
            </a:r>
          </a:p>
        </p:txBody>
      </p:sp>
      <p:sp>
        <p:nvSpPr>
          <p:cNvPr id="14" name="Speech Bubble: Oval 13">
            <a:extLst>
              <a:ext uri="{FF2B5EF4-FFF2-40B4-BE49-F238E27FC236}">
                <a16:creationId xmlns:a16="http://schemas.microsoft.com/office/drawing/2014/main" id="{F2379A33-4F47-ADAE-6FC0-8FDA65FD713B}"/>
              </a:ext>
            </a:extLst>
          </p:cNvPr>
          <p:cNvSpPr/>
          <p:nvPr/>
        </p:nvSpPr>
        <p:spPr>
          <a:xfrm>
            <a:off x="5370527" y="3216422"/>
            <a:ext cx="1431197" cy="830549"/>
          </a:xfrm>
          <a:prstGeom prst="wedgeEllipseCallout">
            <a:avLst>
              <a:gd name="adj1" fmla="val 36346"/>
              <a:gd name="adj2" fmla="val 6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r>
              <a:rPr lang="en-GB" sz="1200" dirty="0">
                <a:solidFill>
                  <a:prstClr val="white"/>
                </a:solidFill>
                <a:latin typeface="Calibri" panose="020F0502020204030204"/>
              </a:rPr>
              <a:t>“They’re just not very professional”</a:t>
            </a:r>
          </a:p>
        </p:txBody>
      </p:sp>
      <p:pic>
        <p:nvPicPr>
          <p:cNvPr id="15" name="Picture 14">
            <a:extLst>
              <a:ext uri="{FF2B5EF4-FFF2-40B4-BE49-F238E27FC236}">
                <a16:creationId xmlns:a16="http://schemas.microsoft.com/office/drawing/2014/main" id="{653CC224-4999-B326-2F5C-84BF87F86C26}"/>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pic>
        <p:nvPicPr>
          <p:cNvPr id="11" name="Picture 10">
            <a:extLst>
              <a:ext uri="{FF2B5EF4-FFF2-40B4-BE49-F238E27FC236}">
                <a16:creationId xmlns:a16="http://schemas.microsoft.com/office/drawing/2014/main" id="{DD38C048-4EB2-6F74-BCD9-01FE3CBC23D4}"/>
              </a:ext>
            </a:extLst>
          </p:cNvPr>
          <p:cNvPicPr/>
          <p:nvPr/>
        </p:nvPicPr>
        <p:blipFill>
          <a:blip r:embed="rId3"/>
          <a:stretch>
            <a:fillRect/>
          </a:stretch>
        </p:blipFill>
        <p:spPr>
          <a:xfrm>
            <a:off x="361920" y="4477733"/>
            <a:ext cx="1596420" cy="574151"/>
          </a:xfrm>
          <a:prstGeom prst="rect">
            <a:avLst/>
          </a:prstGeom>
        </p:spPr>
      </p:pic>
    </p:spTree>
    <p:extLst>
      <p:ext uri="{BB962C8B-B14F-4D97-AF65-F5344CB8AC3E}">
        <p14:creationId xmlns:p14="http://schemas.microsoft.com/office/powerpoint/2010/main" val="1961831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ACA75-BF7E-B044-A7FD-E432456C9C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1DD4B7-4DF4-650C-D6E9-BB97AEFBAE6D}"/>
              </a:ext>
            </a:extLst>
          </p:cNvPr>
          <p:cNvSpPr>
            <a:spLocks noGrp="1"/>
          </p:cNvSpPr>
          <p:nvPr>
            <p:ph type="title"/>
          </p:nvPr>
        </p:nvSpPr>
        <p:spPr>
          <a:xfrm>
            <a:off x="278100" y="0"/>
            <a:ext cx="6301800" cy="994172"/>
          </a:xfrm>
        </p:spPr>
        <p:txBody>
          <a:bodyPr/>
          <a:lstStyle/>
          <a:p>
            <a:pPr algn="ctr"/>
            <a:r>
              <a:rPr lang="en-US" sz="2800" dirty="0">
                <a:solidFill>
                  <a:srgbClr val="C00000"/>
                </a:solidFill>
                <a:latin typeface="Calibri" panose="020F0502020204030204" pitchFamily="34" charset="0"/>
                <a:ea typeface="Calibri" panose="020F0502020204030204" pitchFamily="34" charset="0"/>
                <a:cs typeface="Calibri" panose="020F0502020204030204" pitchFamily="34" charset="0"/>
              </a:rPr>
              <a:t>X</a:t>
            </a:r>
          </a:p>
        </p:txBody>
      </p:sp>
      <p:pic>
        <p:nvPicPr>
          <p:cNvPr id="4" name="Content Placeholder 3">
            <a:extLst>
              <a:ext uri="{FF2B5EF4-FFF2-40B4-BE49-F238E27FC236}">
                <a16:creationId xmlns:a16="http://schemas.microsoft.com/office/drawing/2014/main" id="{C4B097B2-20D1-55A8-D742-64CE2CB63A50}"/>
              </a:ext>
            </a:extLst>
          </p:cNvPr>
          <p:cNvPicPr>
            <a:picLocks noGrp="1" noChangeAspect="1"/>
          </p:cNvPicPr>
          <p:nvPr>
            <p:ph idx="1"/>
          </p:nvPr>
        </p:nvPicPr>
        <p:blipFill>
          <a:blip r:embed="rId2"/>
          <a:stretch>
            <a:fillRect/>
          </a:stretch>
        </p:blipFill>
        <p:spPr>
          <a:xfrm>
            <a:off x="0" y="0"/>
            <a:ext cx="6858000" cy="5051884"/>
          </a:xfrm>
          <a:prstGeom prst="rect">
            <a:avLst/>
          </a:prstGeom>
        </p:spPr>
      </p:pic>
      <p:pic>
        <p:nvPicPr>
          <p:cNvPr id="6" name="Picture 5">
            <a:extLst>
              <a:ext uri="{FF2B5EF4-FFF2-40B4-BE49-F238E27FC236}">
                <a16:creationId xmlns:a16="http://schemas.microsoft.com/office/drawing/2014/main" id="{17E90A4B-7525-7210-DA03-BE542E4FE6F6}"/>
              </a:ext>
            </a:extLst>
          </p:cNvPr>
          <p:cNvPicPr/>
          <p:nvPr/>
        </p:nvPicPr>
        <p:blipFill>
          <a:blip r:embed="rId3"/>
          <a:stretch>
            <a:fillRect/>
          </a:stretch>
        </p:blipFill>
        <p:spPr>
          <a:xfrm>
            <a:off x="317855" y="4477733"/>
            <a:ext cx="1596420" cy="574151"/>
          </a:xfrm>
          <a:prstGeom prst="rect">
            <a:avLst/>
          </a:prstGeom>
        </p:spPr>
      </p:pic>
      <p:pic>
        <p:nvPicPr>
          <p:cNvPr id="5" name="Picture 4">
            <a:extLst>
              <a:ext uri="{FF2B5EF4-FFF2-40B4-BE49-F238E27FC236}">
                <a16:creationId xmlns:a16="http://schemas.microsoft.com/office/drawing/2014/main" id="{61A66B1C-2B7D-3325-81C7-B7FE50A3168C}"/>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1770475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8A17F-6E92-BAC9-4FB5-847E07660E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4C5DD-B335-1260-7340-FFD043C3F755}"/>
              </a:ext>
            </a:extLst>
          </p:cNvPr>
          <p:cNvSpPr>
            <a:spLocks noGrp="1"/>
          </p:cNvSpPr>
          <p:nvPr>
            <p:ph type="title"/>
          </p:nvPr>
        </p:nvSpPr>
        <p:spPr>
          <a:xfrm>
            <a:off x="278100" y="0"/>
            <a:ext cx="6301800"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The teaching clinic environment</a:t>
            </a:r>
          </a:p>
        </p:txBody>
      </p:sp>
      <p:pic>
        <p:nvPicPr>
          <p:cNvPr id="6" name="Picture 5">
            <a:extLst>
              <a:ext uri="{FF2B5EF4-FFF2-40B4-BE49-F238E27FC236}">
                <a16:creationId xmlns:a16="http://schemas.microsoft.com/office/drawing/2014/main" id="{08E1749C-D12E-03D6-7544-E40335F46D72}"/>
              </a:ext>
            </a:extLst>
          </p:cNvPr>
          <p:cNvPicPr/>
          <p:nvPr/>
        </p:nvPicPr>
        <p:blipFill>
          <a:blip r:embed="rId2"/>
          <a:stretch>
            <a:fillRect/>
          </a:stretch>
        </p:blipFill>
        <p:spPr>
          <a:xfrm>
            <a:off x="361920" y="4477733"/>
            <a:ext cx="1596420" cy="574151"/>
          </a:xfrm>
          <a:prstGeom prst="rect">
            <a:avLst/>
          </a:prstGeom>
        </p:spPr>
      </p:pic>
      <p:pic>
        <p:nvPicPr>
          <p:cNvPr id="5" name="Content Placeholder 3">
            <a:extLst>
              <a:ext uri="{FF2B5EF4-FFF2-40B4-BE49-F238E27FC236}">
                <a16:creationId xmlns:a16="http://schemas.microsoft.com/office/drawing/2014/main" id="{8C91225C-5FD9-AD4A-8BCF-63A03EEDB854}"/>
              </a:ext>
            </a:extLst>
          </p:cNvPr>
          <p:cNvPicPr>
            <a:picLocks noGrp="1" noChangeAspect="1"/>
          </p:cNvPicPr>
          <p:nvPr>
            <p:ph idx="1"/>
          </p:nvPr>
        </p:nvPicPr>
        <p:blipFill>
          <a:blip r:embed="rId3" cstate="email">
            <a:extLst>
              <a:ext uri="{28A0092B-C50C-407E-A947-70E740481C1C}">
                <a14:useLocalDpi xmlns:a14="http://schemas.microsoft.com/office/drawing/2010/main" val="0"/>
              </a:ext>
            </a:extLst>
          </a:blip>
          <a:srcRect/>
          <a:stretch>
            <a:fillRect/>
          </a:stretch>
        </p:blipFill>
        <p:spPr>
          <a:xfrm>
            <a:off x="278100" y="1271171"/>
            <a:ext cx="6353175" cy="2621074"/>
          </a:xfrm>
          <a:prstGeom prst="rect">
            <a:avLst/>
          </a:prstGeom>
        </p:spPr>
      </p:pic>
      <p:pic>
        <p:nvPicPr>
          <p:cNvPr id="7" name="Content Placeholder 3">
            <a:extLst>
              <a:ext uri="{FF2B5EF4-FFF2-40B4-BE49-F238E27FC236}">
                <a16:creationId xmlns:a16="http://schemas.microsoft.com/office/drawing/2014/main" id="{5F112FD8-3153-DD94-F7AF-BA6BD835672A}"/>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4871824" y="2576042"/>
            <a:ext cx="1759451" cy="1316203"/>
          </a:xfrm>
          <a:prstGeom prst="rect">
            <a:avLst/>
          </a:prstGeom>
        </p:spPr>
      </p:pic>
      <p:sp>
        <p:nvSpPr>
          <p:cNvPr id="10" name="TextBox 9">
            <a:extLst>
              <a:ext uri="{FF2B5EF4-FFF2-40B4-BE49-F238E27FC236}">
                <a16:creationId xmlns:a16="http://schemas.microsoft.com/office/drawing/2014/main" id="{F3BE1278-0C81-DC33-2CAA-5C7861BB5781}"/>
              </a:ext>
            </a:extLst>
          </p:cNvPr>
          <p:cNvSpPr txBox="1"/>
          <p:nvPr/>
        </p:nvSpPr>
        <p:spPr>
          <a:xfrm>
            <a:off x="1459543" y="765124"/>
            <a:ext cx="3990287" cy="338554"/>
          </a:xfrm>
          <a:prstGeom prst="rect">
            <a:avLst/>
          </a:prstGeom>
          <a:solidFill>
            <a:srgbClr val="FFCC99">
              <a:alpha val="70980"/>
            </a:srgbClr>
          </a:solidFill>
          <a:ln>
            <a:solidFill>
              <a:schemeClr val="tx1"/>
            </a:solidFill>
          </a:ln>
        </p:spPr>
        <p:txBody>
          <a:bodyPr wrap="square">
            <a:spAutoFit/>
          </a:bodyPr>
          <a:lstStyle/>
          <a:p>
            <a:pPr>
              <a:defRPr/>
            </a:pPr>
            <a:r>
              <a:rPr lang="en-US" sz="1600" b="1" dirty="0">
                <a:solidFill>
                  <a:srgbClr val="C00000"/>
                </a:solidFill>
              </a:rPr>
              <a:t>Unpredictable, high stakes, often </a:t>
            </a:r>
            <a:r>
              <a:rPr lang="en-GB" sz="1600" b="1" noProof="0" dirty="0">
                <a:solidFill>
                  <a:srgbClr val="C00000"/>
                </a:solidFill>
              </a:rPr>
              <a:t>pressurised</a:t>
            </a:r>
            <a:endParaRPr lang="en-US" sz="1600" b="1" dirty="0">
              <a:solidFill>
                <a:srgbClr val="C00000"/>
              </a:solidFill>
            </a:endParaRPr>
          </a:p>
        </p:txBody>
      </p:sp>
      <p:sp>
        <p:nvSpPr>
          <p:cNvPr id="12" name="TextBox 11">
            <a:extLst>
              <a:ext uri="{FF2B5EF4-FFF2-40B4-BE49-F238E27FC236}">
                <a16:creationId xmlns:a16="http://schemas.microsoft.com/office/drawing/2014/main" id="{26D2D818-3666-E1E4-B23D-1985716A5B0B}"/>
              </a:ext>
            </a:extLst>
          </p:cNvPr>
          <p:cNvSpPr txBox="1"/>
          <p:nvPr/>
        </p:nvSpPr>
        <p:spPr>
          <a:xfrm>
            <a:off x="560361" y="1628817"/>
            <a:ext cx="1245704" cy="646331"/>
          </a:xfrm>
          <a:prstGeom prst="rect">
            <a:avLst/>
          </a:prstGeom>
          <a:solidFill>
            <a:srgbClr val="FFCC99"/>
          </a:solidFill>
          <a:ln>
            <a:solidFill>
              <a:srgbClr val="C00000"/>
            </a:solidFill>
          </a:ln>
        </p:spPr>
        <p:txBody>
          <a:bodyPr wrap="square" rtlCol="0">
            <a:spAutoFit/>
          </a:bodyPr>
          <a:lstStyle/>
          <a:p>
            <a:pPr algn="ctr"/>
            <a:r>
              <a:rPr lang="en-US" sz="1800" b="1" dirty="0">
                <a:solidFill>
                  <a:srgbClr val="002060"/>
                </a:solidFill>
              </a:rPr>
              <a:t>Low staff numbers </a:t>
            </a:r>
            <a:endParaRPr lang="en-GB" sz="1800" b="1" dirty="0">
              <a:solidFill>
                <a:srgbClr val="002060"/>
              </a:solidFill>
            </a:endParaRPr>
          </a:p>
        </p:txBody>
      </p:sp>
      <p:sp>
        <p:nvSpPr>
          <p:cNvPr id="14" name="TextBox 13">
            <a:extLst>
              <a:ext uri="{FF2B5EF4-FFF2-40B4-BE49-F238E27FC236}">
                <a16:creationId xmlns:a16="http://schemas.microsoft.com/office/drawing/2014/main" id="{D9927F7E-266F-DF39-550A-445DF399D835}"/>
              </a:ext>
            </a:extLst>
          </p:cNvPr>
          <p:cNvSpPr txBox="1"/>
          <p:nvPr/>
        </p:nvSpPr>
        <p:spPr>
          <a:xfrm>
            <a:off x="2160602" y="1580814"/>
            <a:ext cx="1348288" cy="715581"/>
          </a:xfrm>
          <a:prstGeom prst="rect">
            <a:avLst/>
          </a:prstGeom>
          <a:solidFill>
            <a:srgbClr val="FFCC99"/>
          </a:solidFill>
          <a:ln>
            <a:solidFill>
              <a:srgbClr val="C00000"/>
            </a:solidFill>
          </a:ln>
        </p:spPr>
        <p:txBody>
          <a:bodyPr wrap="square" rtlCol="0">
            <a:spAutoFit/>
          </a:bodyPr>
          <a:lstStyle/>
          <a:p>
            <a:pPr algn="ctr"/>
            <a:r>
              <a:rPr lang="en-US" b="1" dirty="0">
                <a:solidFill>
                  <a:srgbClr val="002060"/>
                </a:solidFill>
              </a:rPr>
              <a:t>Lack of equipment or materials</a:t>
            </a:r>
            <a:endParaRPr lang="en-GB" b="1" dirty="0">
              <a:solidFill>
                <a:srgbClr val="002060"/>
              </a:solidFill>
            </a:endParaRPr>
          </a:p>
        </p:txBody>
      </p:sp>
      <p:sp>
        <p:nvSpPr>
          <p:cNvPr id="16" name="TextBox 15">
            <a:extLst>
              <a:ext uri="{FF2B5EF4-FFF2-40B4-BE49-F238E27FC236}">
                <a16:creationId xmlns:a16="http://schemas.microsoft.com/office/drawing/2014/main" id="{6DF98ABB-50DE-2473-A26A-9006DD7D98C3}"/>
              </a:ext>
            </a:extLst>
          </p:cNvPr>
          <p:cNvSpPr txBox="1"/>
          <p:nvPr/>
        </p:nvSpPr>
        <p:spPr>
          <a:xfrm>
            <a:off x="3855264" y="1684690"/>
            <a:ext cx="1155611" cy="507831"/>
          </a:xfrm>
          <a:prstGeom prst="rect">
            <a:avLst/>
          </a:prstGeom>
          <a:solidFill>
            <a:srgbClr val="FFCC99"/>
          </a:solidFill>
          <a:ln>
            <a:solidFill>
              <a:srgbClr val="C00000"/>
            </a:solidFill>
          </a:ln>
        </p:spPr>
        <p:txBody>
          <a:bodyPr wrap="square" rtlCol="0">
            <a:spAutoFit/>
          </a:bodyPr>
          <a:lstStyle/>
          <a:p>
            <a:pPr algn="ctr"/>
            <a:r>
              <a:rPr lang="en-US" b="1" dirty="0">
                <a:solidFill>
                  <a:srgbClr val="002060"/>
                </a:solidFill>
              </a:rPr>
              <a:t>Poor </a:t>
            </a:r>
            <a:r>
              <a:rPr lang="en-US" b="1" dirty="0" err="1">
                <a:solidFill>
                  <a:srgbClr val="002060"/>
                </a:solidFill>
              </a:rPr>
              <a:t>organisation</a:t>
            </a:r>
            <a:endParaRPr lang="en-GB" b="1" dirty="0">
              <a:solidFill>
                <a:srgbClr val="002060"/>
              </a:solidFill>
            </a:endParaRPr>
          </a:p>
        </p:txBody>
      </p:sp>
      <p:sp>
        <p:nvSpPr>
          <p:cNvPr id="18" name="TextBox 17">
            <a:extLst>
              <a:ext uri="{FF2B5EF4-FFF2-40B4-BE49-F238E27FC236}">
                <a16:creationId xmlns:a16="http://schemas.microsoft.com/office/drawing/2014/main" id="{A42B8686-568B-7B79-FD88-587B04FB85DA}"/>
              </a:ext>
            </a:extLst>
          </p:cNvPr>
          <p:cNvSpPr txBox="1"/>
          <p:nvPr/>
        </p:nvSpPr>
        <p:spPr>
          <a:xfrm>
            <a:off x="5274543" y="1684690"/>
            <a:ext cx="1155611" cy="507831"/>
          </a:xfrm>
          <a:prstGeom prst="rect">
            <a:avLst/>
          </a:prstGeom>
          <a:solidFill>
            <a:srgbClr val="FFCC99"/>
          </a:solidFill>
          <a:ln>
            <a:solidFill>
              <a:srgbClr val="C00000"/>
            </a:solidFill>
          </a:ln>
        </p:spPr>
        <p:txBody>
          <a:bodyPr wrap="square" rtlCol="0">
            <a:spAutoFit/>
          </a:bodyPr>
          <a:lstStyle/>
          <a:p>
            <a:pPr algn="ctr"/>
            <a:r>
              <a:rPr lang="en-US" b="1" dirty="0">
                <a:solidFill>
                  <a:srgbClr val="002060"/>
                </a:solidFill>
              </a:rPr>
              <a:t>Room temperature</a:t>
            </a:r>
            <a:endParaRPr lang="en-GB" b="1" dirty="0">
              <a:solidFill>
                <a:srgbClr val="002060"/>
              </a:solidFill>
            </a:endParaRPr>
          </a:p>
        </p:txBody>
      </p:sp>
      <p:pic>
        <p:nvPicPr>
          <p:cNvPr id="4" name="Picture 3">
            <a:extLst>
              <a:ext uri="{FF2B5EF4-FFF2-40B4-BE49-F238E27FC236}">
                <a16:creationId xmlns:a16="http://schemas.microsoft.com/office/drawing/2014/main" id="{4873556F-4944-F610-1444-5A85CCDECF9B}"/>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
        <p:nvSpPr>
          <p:cNvPr id="8" name="TextBox 7">
            <a:extLst>
              <a:ext uri="{FF2B5EF4-FFF2-40B4-BE49-F238E27FC236}">
                <a16:creationId xmlns:a16="http://schemas.microsoft.com/office/drawing/2014/main" id="{EFFAB615-ABDA-DEBC-7E2B-E9BEE99ADFDC}"/>
              </a:ext>
            </a:extLst>
          </p:cNvPr>
          <p:cNvSpPr txBox="1"/>
          <p:nvPr/>
        </p:nvSpPr>
        <p:spPr>
          <a:xfrm>
            <a:off x="278100" y="3929849"/>
            <a:ext cx="6246343" cy="830997"/>
          </a:xfrm>
          <a:prstGeom prst="rect">
            <a:avLst/>
          </a:prstGeom>
          <a:noFill/>
        </p:spPr>
        <p:txBody>
          <a:bodyPr wrap="square">
            <a:spAutoFit/>
          </a:bodyPr>
          <a:lstStyle/>
          <a:p>
            <a:pPr marL="0" indent="0" algn="ctr">
              <a:buNone/>
            </a:pPr>
            <a:r>
              <a:rPr lang="en-GB" sz="1600" b="1" dirty="0"/>
              <a:t>Professional lapses occur if professional development is insufficient </a:t>
            </a:r>
          </a:p>
          <a:p>
            <a:pPr algn="ctr"/>
            <a:r>
              <a:rPr lang="en-GB" sz="1600" b="1" dirty="0"/>
              <a:t>to navigate contextual demands </a:t>
            </a:r>
            <a:r>
              <a:rPr lang="en-US" sz="1400" b="1" kern="100" dirty="0">
                <a:ea typeface="Aptos" panose="020B0004020202020204" pitchFamily="34" charset="0"/>
                <a:cs typeface="Times New Roman" panose="02020603050405020304" pitchFamily="18" charset="0"/>
              </a:rPr>
              <a:t>(Levinson et al., 2014)</a:t>
            </a:r>
          </a:p>
          <a:p>
            <a:pPr marL="0" indent="0" algn="ctr">
              <a:buNone/>
            </a:pPr>
            <a:endParaRPr lang="en-GB" sz="1600" dirty="0"/>
          </a:p>
        </p:txBody>
      </p:sp>
    </p:spTree>
    <p:extLst>
      <p:ext uri="{BB962C8B-B14F-4D97-AF65-F5344CB8AC3E}">
        <p14:creationId xmlns:p14="http://schemas.microsoft.com/office/powerpoint/2010/main" val="399125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6"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EDFD0-01F0-163A-8399-2568D610B5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B64567-3B85-295B-016F-0C6F47F4D5F6}"/>
              </a:ext>
            </a:extLst>
          </p:cNvPr>
          <p:cNvSpPr>
            <a:spLocks noGrp="1"/>
          </p:cNvSpPr>
          <p:nvPr>
            <p:ph type="title"/>
          </p:nvPr>
        </p:nvSpPr>
        <p:spPr>
          <a:xfrm>
            <a:off x="278100" y="0"/>
            <a:ext cx="6301800" cy="994172"/>
          </a:xfrm>
          <a:solidFill>
            <a:schemeClr val="bg1"/>
          </a:solidFill>
        </p:spPr>
        <p:txBody>
          <a:bodyPr/>
          <a:lstStyle/>
          <a:p>
            <a:pPr algn="ctr"/>
            <a:r>
              <a:rPr lang="en-US" sz="2800" dirty="0">
                <a:solidFill>
                  <a:srgbClr val="C00000"/>
                </a:solidFill>
                <a:latin typeface="Calibri" panose="020F0502020204030204" pitchFamily="34" charset="0"/>
                <a:ea typeface="Calibri" panose="020F0502020204030204" pitchFamily="34" charset="0"/>
                <a:cs typeface="Calibri" panose="020F0502020204030204" pitchFamily="34" charset="0"/>
              </a:rPr>
              <a:t>The dental curriculum and school</a:t>
            </a:r>
          </a:p>
        </p:txBody>
      </p:sp>
      <p:sp>
        <p:nvSpPr>
          <p:cNvPr id="3" name="Content Placeholder 2">
            <a:extLst>
              <a:ext uri="{FF2B5EF4-FFF2-40B4-BE49-F238E27FC236}">
                <a16:creationId xmlns:a16="http://schemas.microsoft.com/office/drawing/2014/main" id="{3FA0D713-958E-D120-9871-4A90CB22A71A}"/>
              </a:ext>
            </a:extLst>
          </p:cNvPr>
          <p:cNvSpPr>
            <a:spLocks noGrp="1"/>
          </p:cNvSpPr>
          <p:nvPr>
            <p:ph idx="1"/>
          </p:nvPr>
        </p:nvSpPr>
        <p:spPr>
          <a:xfrm>
            <a:off x="278100" y="1089474"/>
            <a:ext cx="6579900" cy="3276786"/>
          </a:xfrm>
        </p:spPr>
        <p:txBody>
          <a:bodyPr vert="horz" lIns="68580" tIns="34290" rIns="68580" bIns="34290" rtlCol="0" anchor="t">
            <a:normAutofit/>
          </a:bodyPr>
          <a:lstStyle/>
          <a:p>
            <a:pPr>
              <a:lnSpc>
                <a:spcPct val="120000"/>
              </a:lnSpc>
            </a:pPr>
            <a:r>
              <a:rPr lang="en-US" sz="1800" dirty="0">
                <a:latin typeface="Calibri" panose="020F0502020204030204" pitchFamily="34" charset="0"/>
                <a:ea typeface="Calibri" panose="020F0502020204030204" pitchFamily="34" charset="0"/>
                <a:cs typeface="Calibri" panose="020F0502020204030204" pitchFamily="34" charset="0"/>
              </a:rPr>
              <a:t>The intense, stressful dental programme</a:t>
            </a:r>
          </a:p>
          <a:p>
            <a:pPr>
              <a:lnSpc>
                <a:spcPct val="120000"/>
              </a:lnSpc>
            </a:pPr>
            <a:r>
              <a:rPr lang="en-US" sz="1800" dirty="0">
                <a:latin typeface="Calibri" panose="020F0502020204030204" pitchFamily="34" charset="0"/>
                <a:ea typeface="Calibri" panose="020F0502020204030204" pitchFamily="34" charset="0"/>
                <a:cs typeface="Calibri" panose="020F0502020204030204" pitchFamily="34" charset="0"/>
              </a:rPr>
              <a:t>Curriculum topics that are perceived as non-relevant</a:t>
            </a:r>
          </a:p>
          <a:p>
            <a:pPr>
              <a:lnSpc>
                <a:spcPct val="120000"/>
              </a:lnSpc>
            </a:pPr>
            <a:r>
              <a:rPr lang="en-US" sz="1800" dirty="0">
                <a:latin typeface="Calibri" panose="020F0502020204030204" pitchFamily="34" charset="0"/>
                <a:ea typeface="Calibri" panose="020F0502020204030204" pitchFamily="34" charset="0"/>
                <a:cs typeface="Calibri" panose="020F0502020204030204" pitchFamily="34" charset="0"/>
              </a:rPr>
              <a:t>Assessment systems: ‘chasing’ clinical procedure requirements</a:t>
            </a:r>
          </a:p>
          <a:p>
            <a:pPr marL="0" indent="0">
              <a:lnSpc>
                <a:spcPct val="120000"/>
              </a:lnSpc>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361D9B06-1C09-89A4-BF24-8C3121382027}"/>
              </a:ext>
            </a:extLst>
          </p:cNvPr>
          <p:cNvPicPr/>
          <p:nvPr/>
        </p:nvPicPr>
        <p:blipFill>
          <a:blip r:embed="rId3"/>
          <a:stretch>
            <a:fillRect/>
          </a:stretch>
        </p:blipFill>
        <p:spPr>
          <a:xfrm>
            <a:off x="361920" y="4477733"/>
            <a:ext cx="1596420" cy="574151"/>
          </a:xfrm>
          <a:prstGeom prst="rect">
            <a:avLst/>
          </a:prstGeom>
        </p:spPr>
      </p:pic>
      <p:pic>
        <p:nvPicPr>
          <p:cNvPr id="5" name="Picture 4">
            <a:extLst>
              <a:ext uri="{FF2B5EF4-FFF2-40B4-BE49-F238E27FC236}">
                <a16:creationId xmlns:a16="http://schemas.microsoft.com/office/drawing/2014/main" id="{7D2B7589-B0CE-21EF-1521-CB7ED7B9ECF9}"/>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
        <p:nvSpPr>
          <p:cNvPr id="9" name="Speech Bubble: Oval 8">
            <a:extLst>
              <a:ext uri="{FF2B5EF4-FFF2-40B4-BE49-F238E27FC236}">
                <a16:creationId xmlns:a16="http://schemas.microsoft.com/office/drawing/2014/main" id="{14087312-EDC5-255A-BCB6-CD5BF800D37B}"/>
              </a:ext>
            </a:extLst>
          </p:cNvPr>
          <p:cNvSpPr/>
          <p:nvPr/>
        </p:nvSpPr>
        <p:spPr>
          <a:xfrm>
            <a:off x="361920" y="2487930"/>
            <a:ext cx="3429000" cy="1769640"/>
          </a:xfrm>
          <a:prstGeom prst="wedgeEllipseCallout">
            <a:avLst>
              <a:gd name="adj1" fmla="val -55447"/>
              <a:gd name="adj2" fmla="val 39382"/>
            </a:avLst>
          </a:prstGeom>
          <a:gradFill>
            <a:gsLst>
              <a:gs pos="0">
                <a:srgbClr val="99FF66"/>
              </a:gs>
              <a:gs pos="100000">
                <a:schemeClr val="accent1">
                  <a:tint val="44500"/>
                  <a:satMod val="160000"/>
                </a:schemeClr>
              </a:gs>
              <a:gs pos="100000">
                <a:schemeClr val="accent1">
                  <a:tint val="23500"/>
                  <a:satMod val="160000"/>
                </a:schemeClr>
              </a:gs>
            </a:gsLst>
            <a:lin ang="2700000" scaled="1"/>
          </a:gradFill>
          <a:ln w="1905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75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Speech Bubble: Oval 11">
            <a:extLst>
              <a:ext uri="{FF2B5EF4-FFF2-40B4-BE49-F238E27FC236}">
                <a16:creationId xmlns:a16="http://schemas.microsoft.com/office/drawing/2014/main" id="{070980AE-B57E-FFC3-8DE7-F10F2FD101FF}"/>
              </a:ext>
            </a:extLst>
          </p:cNvPr>
          <p:cNvSpPr/>
          <p:nvPr/>
        </p:nvSpPr>
        <p:spPr>
          <a:xfrm>
            <a:off x="3331596" y="2487929"/>
            <a:ext cx="3345443" cy="2058499"/>
          </a:xfrm>
          <a:prstGeom prst="wedgeEllipseCallout">
            <a:avLst>
              <a:gd name="adj1" fmla="val -38859"/>
              <a:gd name="adj2" fmla="val 53716"/>
            </a:avLst>
          </a:prstGeom>
          <a:gradFill flip="none" rotWithShape="1">
            <a:gsLst>
              <a:gs pos="0">
                <a:srgbClr val="5B9BD5">
                  <a:lumMod val="5000"/>
                  <a:lumOff val="95000"/>
                </a:srgbClr>
              </a:gs>
              <a:gs pos="74000">
                <a:srgbClr val="5B9BD5">
                  <a:lumMod val="45000"/>
                  <a:lumOff val="55000"/>
                </a:srgbClr>
              </a:gs>
              <a:gs pos="83000">
                <a:srgbClr val="5B9BD5">
                  <a:lumMod val="45000"/>
                  <a:lumOff val="55000"/>
                </a:srgbClr>
              </a:gs>
              <a:gs pos="100000">
                <a:srgbClr val="5B9BD5">
                  <a:lumMod val="30000"/>
                  <a:lumOff val="70000"/>
                </a:srgbClr>
              </a:gs>
            </a:gsLst>
            <a:lin ang="2700000" scaled="1"/>
            <a:tileRect/>
          </a:gradFill>
          <a:ln w="12700" cap="flat" cmpd="sng" algn="ctr">
            <a:solidFill>
              <a:srgbClr val="5B9BD5">
                <a:shade val="50000"/>
              </a:srgbClr>
            </a:solidFill>
            <a:prstDash val="solid"/>
            <a:miter lim="800000"/>
          </a:ln>
          <a:effectLst/>
        </p:spPr>
        <p:txBody>
          <a:bodyPr rtlCol="0" anchor="ctr"/>
          <a:lstStyle/>
          <a:p>
            <a:pPr marL="0" marR="0" lvl="0" indent="0" algn="ctr" defTabSz="514350" eaLnBrk="1" fontAlgn="auto" latinLnBrk="0" hangingPunct="1">
              <a:lnSpc>
                <a:spcPct val="100000"/>
              </a:lnSpc>
              <a:spcBef>
                <a:spcPts val="0"/>
              </a:spcBef>
              <a:spcAft>
                <a:spcPts val="0"/>
              </a:spcAft>
              <a:buClrTx/>
              <a:buSzTx/>
              <a:buFontTx/>
              <a:buNone/>
              <a:tabLst/>
              <a:defRPr/>
            </a:pPr>
            <a:endParaRPr kumimoji="0" lang="en-GB" sz="1013"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C4A65FB2-5B2E-FB9A-9E97-CB4DA35F38EA}"/>
              </a:ext>
            </a:extLst>
          </p:cNvPr>
          <p:cNvSpPr txBox="1"/>
          <p:nvPr/>
        </p:nvSpPr>
        <p:spPr>
          <a:xfrm>
            <a:off x="502852" y="2723817"/>
            <a:ext cx="2745188" cy="1431161"/>
          </a:xfrm>
          <a:prstGeom prst="rect">
            <a:avLst/>
          </a:prstGeom>
          <a:noFill/>
        </p:spPr>
        <p:txBody>
          <a:bodyPr wrap="square">
            <a:spAutoFit/>
          </a:bodyPr>
          <a:lstStyle/>
          <a:p>
            <a:pPr marL="457200">
              <a:lnSpc>
                <a:spcPct val="120000"/>
              </a:lnSpc>
              <a:buNone/>
            </a:pPr>
            <a:r>
              <a:rPr lang="en-GB" sz="1250" i="1" kern="100" dirty="0">
                <a:effectLst/>
                <a:ea typeface="Aptos" panose="020B0004020202020204" pitchFamily="34" charset="0"/>
                <a:cs typeface="Arial" panose="020B0604020202020204" pitchFamily="34" charset="0"/>
              </a:rPr>
              <a:t>Towards later years, I found that we were chasing totals so much, that things that were not totals…</a:t>
            </a:r>
            <a:r>
              <a:rPr lang="en-GB" sz="1250" kern="100" dirty="0">
                <a:effectLst/>
                <a:ea typeface="Aptos" panose="020B0004020202020204" pitchFamily="34" charset="0"/>
                <a:cs typeface="Arial" panose="020B0604020202020204" pitchFamily="34" charset="0"/>
              </a:rPr>
              <a:t>[pause]</a:t>
            </a:r>
            <a:r>
              <a:rPr lang="en-GB" sz="1250" i="1" kern="100" dirty="0">
                <a:effectLst/>
                <a:ea typeface="Aptos" panose="020B0004020202020204" pitchFamily="34" charset="0"/>
                <a:cs typeface="Arial" panose="020B0604020202020204" pitchFamily="34" charset="0"/>
              </a:rPr>
              <a:t> seemed like a waste of time.</a:t>
            </a:r>
          </a:p>
          <a:p>
            <a:pPr marL="457200" algn="just">
              <a:buNone/>
            </a:pPr>
            <a:r>
              <a:rPr lang="en-GB" sz="1200" kern="100" dirty="0">
                <a:ea typeface="Aptos" panose="020B0004020202020204" pitchFamily="34" charset="0"/>
                <a:cs typeface="Arial" panose="020B0604020202020204" pitchFamily="34" charset="0"/>
              </a:rPr>
              <a:t>                           Recent graduate</a:t>
            </a:r>
            <a:endParaRPr lang="en-GB" sz="1100" kern="100" dirty="0">
              <a:effectLst/>
              <a:ea typeface="Aptos" panose="020B00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0DD935DD-1BA7-A57E-A83A-635CCC1FD54E}"/>
              </a:ext>
            </a:extLst>
          </p:cNvPr>
          <p:cNvSpPr txBox="1"/>
          <p:nvPr/>
        </p:nvSpPr>
        <p:spPr>
          <a:xfrm>
            <a:off x="3764495" y="2807862"/>
            <a:ext cx="2731585" cy="1956946"/>
          </a:xfrm>
          <a:prstGeom prst="rect">
            <a:avLst/>
          </a:prstGeom>
          <a:noFill/>
        </p:spPr>
        <p:txBody>
          <a:bodyPr wrap="square" rtlCol="0">
            <a:spAutoFit/>
          </a:bodyPr>
          <a:lstStyle/>
          <a:p>
            <a:pPr marL="0" marR="0" lvl="0" indent="0" algn="l" defTabSz="514350" rtl="0" eaLnBrk="1" fontAlgn="auto" latinLnBrk="0" hangingPunct="1">
              <a:lnSpc>
                <a:spcPct val="120000"/>
              </a:lnSpc>
              <a:spcBef>
                <a:spcPts val="0"/>
              </a:spcBef>
              <a:spcAft>
                <a:spcPts val="0"/>
              </a:spcAft>
              <a:buClrTx/>
              <a:buSzTx/>
              <a:buFontTx/>
              <a:buNone/>
              <a:tabLst/>
              <a:defRPr/>
            </a:pPr>
            <a:r>
              <a:rPr kumimoji="0" lang="en-GB" sz="1250" b="0" i="1" u="none" strike="noStrike" kern="100" cap="none" spc="0" normalizeH="0" baseline="0" noProof="0" dirty="0">
                <a:ln>
                  <a:noFill/>
                </a:ln>
                <a:solidFill>
                  <a:prstClr val="black"/>
                </a:solidFill>
                <a:effectLst/>
                <a:uLnTx/>
                <a:uFillTx/>
                <a:ea typeface="Aptos" panose="020B0004020202020204" pitchFamily="34" charset="0"/>
                <a:cs typeface="Aptos" panose="020B0004020202020204" pitchFamily="34" charset="0"/>
              </a:rPr>
              <a:t>The totals are causing stress, and I think they’re causing lapses of professionalism in some students</a:t>
            </a:r>
            <a:r>
              <a:rPr lang="en-GB" sz="1250" i="1" kern="100" dirty="0">
                <a:solidFill>
                  <a:prstClr val="black"/>
                </a:solidFill>
                <a:ea typeface="Aptos" panose="020B0004020202020204" pitchFamily="34" charset="0"/>
                <a:cs typeface="Aptos" panose="020B0004020202020204" pitchFamily="34" charset="0"/>
              </a:rPr>
              <a:t> - </a:t>
            </a:r>
            <a:r>
              <a:rPr kumimoji="0" lang="en-GB" sz="1250" b="0" i="1" u="none" strike="noStrike" kern="100" cap="none" spc="0" normalizeH="0" baseline="0" noProof="0" dirty="0">
                <a:ln>
                  <a:noFill/>
                </a:ln>
                <a:solidFill>
                  <a:prstClr val="black"/>
                </a:solidFill>
                <a:effectLst/>
                <a:uLnTx/>
                <a:uFillTx/>
                <a:ea typeface="Aptos" panose="020B0004020202020204" pitchFamily="34" charset="0"/>
                <a:cs typeface="Aptos" panose="020B0004020202020204" pitchFamily="34" charset="0"/>
              </a:rPr>
              <a:t>not really sticking to the treatment plan, doing things that wouldn’t be right.</a:t>
            </a:r>
            <a:endParaRPr lang="en-GB" sz="1250" kern="100" dirty="0">
              <a:solidFill>
                <a:srgbClr val="00B050"/>
              </a:solidFill>
              <a:ea typeface="Aptos" panose="020B0004020202020204" pitchFamily="34" charset="0"/>
              <a:cs typeface="Times New Roman" panose="02020603050405020304" pitchFamily="18" charset="0"/>
            </a:endParaRPr>
          </a:p>
          <a:p>
            <a:pPr marL="0" marR="0" lvl="0" indent="0" algn="l" defTabSz="514350" rtl="0" eaLnBrk="1" fontAlgn="auto" latinLnBrk="0" hangingPunct="1">
              <a:spcBef>
                <a:spcPts val="800"/>
              </a:spcBef>
              <a:spcAft>
                <a:spcPts val="0"/>
              </a:spcAft>
              <a:buClrTx/>
              <a:buSzTx/>
              <a:buFontTx/>
              <a:buNone/>
              <a:tabLst/>
              <a:defRPr/>
            </a:pPr>
            <a:r>
              <a:rPr lang="en-GB" sz="1250" kern="100" dirty="0">
                <a:solidFill>
                  <a:srgbClr val="00B050"/>
                </a:solidFill>
                <a:latin typeface="Aptos" panose="020B0004020202020204" pitchFamily="34" charset="0"/>
                <a:ea typeface="Aptos" panose="020B0004020202020204" pitchFamily="34" charset="0"/>
                <a:cs typeface="Times New Roman" panose="02020603050405020304" pitchFamily="18" charset="0"/>
              </a:rPr>
              <a:t>			 </a:t>
            </a:r>
            <a:r>
              <a:rPr lang="en-GB" sz="1250" kern="100" dirty="0">
                <a:latin typeface="Aptos" panose="020B0004020202020204" pitchFamily="34" charset="0"/>
                <a:ea typeface="Aptos" panose="020B0004020202020204" pitchFamily="34" charset="0"/>
                <a:cs typeface="Times New Roman" panose="02020603050405020304" pitchFamily="18" charset="0"/>
              </a:rPr>
              <a:t>Teacher</a:t>
            </a:r>
            <a:r>
              <a:rPr kumimoji="0" lang="en-GB" sz="1350" b="0" i="0" u="none" strike="noStrike" kern="100" cap="none" spc="0" normalizeH="0" baseline="0" noProof="0" dirty="0">
                <a:ln>
                  <a:noFill/>
                </a:ln>
                <a:solidFill>
                  <a:srgbClr val="00B050"/>
                </a:solidFill>
                <a:effectLst/>
                <a:uLnTx/>
                <a:uFillTx/>
                <a:latin typeface="Aptos" panose="020B0004020202020204" pitchFamily="34" charset="0"/>
                <a:ea typeface="Aptos" panose="020B0004020202020204" pitchFamily="34" charset="0"/>
                <a:cs typeface="Times New Roman" panose="02020603050405020304" pitchFamily="18" charset="0"/>
              </a:rPr>
              <a:t>					</a:t>
            </a:r>
            <a:endParaRPr kumimoji="0" lang="en-GB" sz="135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55617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4"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Oval 2">
            <a:extLst>
              <a:ext uri="{FF2B5EF4-FFF2-40B4-BE49-F238E27FC236}">
                <a16:creationId xmlns:a16="http://schemas.microsoft.com/office/drawing/2014/main" id="{C28CF236-1F20-694B-6C5B-836C74D62B73}"/>
              </a:ext>
            </a:extLst>
          </p:cNvPr>
          <p:cNvSpPr/>
          <p:nvPr/>
        </p:nvSpPr>
        <p:spPr>
          <a:xfrm>
            <a:off x="221825" y="1175193"/>
            <a:ext cx="6414347" cy="3255272"/>
          </a:xfrm>
          <a:prstGeom prst="wedgeEllipseCallout">
            <a:avLst>
              <a:gd name="adj1" fmla="val -49534"/>
              <a:gd name="adj2" fmla="val 44090"/>
            </a:avLst>
          </a:prstGeom>
          <a:gradFill>
            <a:gsLst>
              <a:gs pos="0">
                <a:srgbClr val="99FF66"/>
              </a:gs>
              <a:gs pos="100000">
                <a:schemeClr val="accent1">
                  <a:tint val="44500"/>
                  <a:satMod val="160000"/>
                </a:schemeClr>
              </a:gs>
              <a:gs pos="100000">
                <a:schemeClr val="accent1">
                  <a:tint val="23500"/>
                  <a:satMod val="160000"/>
                </a:schemeClr>
              </a:gs>
            </a:gsLst>
            <a:lin ang="2700000" scaled="1"/>
          </a:gradFill>
          <a:ln w="1905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75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04F13A64-5EF4-B5B8-660C-B96DD6AFA0D1}"/>
              </a:ext>
            </a:extLst>
          </p:cNvPr>
          <p:cNvSpPr>
            <a:spLocks noGrp="1"/>
          </p:cNvSpPr>
          <p:nvPr>
            <p:ph type="title"/>
          </p:nvPr>
        </p:nvSpPr>
        <p:spPr>
          <a:xfrm>
            <a:off x="338451" y="185019"/>
            <a:ext cx="6181096" cy="745629"/>
          </a:xfrm>
        </p:spPr>
        <p:txBody>
          <a:bodyPr>
            <a:noAutofit/>
          </a:bodyPr>
          <a:lstStyle/>
          <a:p>
            <a:pPr algn="ctr">
              <a:lnSpc>
                <a:spcPct val="100000"/>
              </a:lnSpc>
              <a:spcBef>
                <a:spcPts val="0"/>
              </a:spcBef>
              <a:defRPr/>
            </a:pPr>
            <a:r>
              <a:rPr lang="en-US" sz="2400" b="1" dirty="0">
                <a:solidFill>
                  <a:srgbClr val="C00000"/>
                </a:solidFill>
                <a:latin typeface="+mn-lt"/>
              </a:rPr>
              <a:t>The positive influence of school values, systems &amp; role models</a:t>
            </a:r>
          </a:p>
        </p:txBody>
      </p:sp>
      <p:sp>
        <p:nvSpPr>
          <p:cNvPr id="4" name="TextBox 3">
            <a:extLst>
              <a:ext uri="{FF2B5EF4-FFF2-40B4-BE49-F238E27FC236}">
                <a16:creationId xmlns:a16="http://schemas.microsoft.com/office/drawing/2014/main" id="{F91CF0D2-65B3-2297-BA69-2F09A5A4B49D}"/>
              </a:ext>
            </a:extLst>
          </p:cNvPr>
          <p:cNvSpPr txBox="1"/>
          <p:nvPr/>
        </p:nvSpPr>
        <p:spPr>
          <a:xfrm>
            <a:off x="1227897" y="1680289"/>
            <a:ext cx="4704084" cy="2750176"/>
          </a:xfrm>
          <a:prstGeom prst="rect">
            <a:avLst/>
          </a:prstGeom>
          <a:noFill/>
        </p:spPr>
        <p:txBody>
          <a:bodyPr wrap="square" rtlCol="0">
            <a:spAutoFit/>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kumimoji="0" lang="en-GB" sz="1500" b="0" i="1"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Aptos" panose="020B0004020202020204" pitchFamily="34" charset="0"/>
              </a:rPr>
              <a:t>If you see an environment which is professional, warm, welcoming, </a:t>
            </a:r>
            <a:r>
              <a:rPr kumimoji="0" lang="en-GB" sz="1500" i="1"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Aptos" panose="020B0004020202020204" pitchFamily="34" charset="0"/>
              </a:rPr>
              <a:t>you are naturally going to feel like you have to behave like that in order to fit in</a:t>
            </a:r>
            <a:r>
              <a:rPr kumimoji="0" lang="en-GB" sz="1500" b="0" i="1"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Aptos" panose="020B0004020202020204" pitchFamily="34" charset="0"/>
              </a:rPr>
              <a:t>. If all the staff around you and all the students around you, not just supervisors – nurses, technicians, whoever, behave in a professional yet still welcoming way, not a hostile professionalism, like you’re afraid to say anything…I think that would have the biggest influence on people.</a:t>
            </a:r>
          </a:p>
          <a:p>
            <a:pPr marL="0" marR="0" lvl="0" indent="0" algn="l" defTabSz="685800" rtl="0" eaLnBrk="1" fontAlgn="auto" latinLnBrk="0" hangingPunct="1">
              <a:lnSpc>
                <a:spcPct val="107000"/>
              </a:lnSpc>
              <a:spcBef>
                <a:spcPts val="0"/>
              </a:spcBef>
              <a:spcAft>
                <a:spcPts val="0"/>
              </a:spcAft>
              <a:buClrTx/>
              <a:buSzTx/>
              <a:buFontTx/>
              <a:buNone/>
              <a:tabLst/>
              <a:defRPr/>
            </a:pPr>
            <a:r>
              <a:rPr lang="en-GB" sz="1500" i="1" kern="100" dirty="0">
                <a:solidFill>
                  <a:prstClr val="black"/>
                </a:solidFill>
                <a:latin typeface="Calibri" panose="020F0502020204030204"/>
                <a:ea typeface="Aptos" panose="020B0004020202020204" pitchFamily="34" charset="0"/>
                <a:cs typeface="Aptos" panose="020B0004020202020204" pitchFamily="34" charset="0"/>
              </a:rPr>
              <a:t>			   </a:t>
            </a:r>
            <a:r>
              <a:rPr lang="en-GB" sz="1500" kern="100" dirty="0">
                <a:latin typeface="Calibri" panose="020F0502020204030204"/>
                <a:ea typeface="Aptos" panose="020B0004020202020204" pitchFamily="34" charset="0"/>
                <a:cs typeface="Aptos" panose="020B0004020202020204" pitchFamily="34" charset="0"/>
              </a:rPr>
              <a:t>Year 4 student</a:t>
            </a:r>
            <a:endParaRPr kumimoji="0" lang="en-GB" sz="1500" b="0" u="none" strike="noStrike" kern="100" cap="none" spc="0" normalizeH="0" baseline="0" noProof="0" dirty="0">
              <a:ln>
                <a:noFill/>
              </a:ln>
              <a:effectLst/>
              <a:uLnTx/>
              <a:uFillTx/>
              <a:latin typeface="Calibri" panose="020F0502020204030204"/>
              <a:ea typeface="Aptos" panose="020B0004020202020204" pitchFamily="34" charset="0"/>
              <a:cs typeface="Aptos" panose="020B0004020202020204" pitchFamily="34" charset="0"/>
            </a:endParaRPr>
          </a:p>
          <a:p>
            <a:pPr marL="0" marR="0" lvl="0" indent="0" algn="l" defTabSz="685800" rtl="0" eaLnBrk="1" fontAlgn="auto" latinLnBrk="0" hangingPunct="1">
              <a:lnSpc>
                <a:spcPct val="107000"/>
              </a:lnSpc>
              <a:spcBef>
                <a:spcPts val="0"/>
              </a:spcBef>
              <a:spcAft>
                <a:spcPts val="0"/>
              </a:spcAft>
              <a:buClrTx/>
              <a:buSzTx/>
              <a:buFontTx/>
              <a:buNone/>
              <a:tabLst/>
              <a:defRPr/>
            </a:pPr>
            <a:r>
              <a:rPr kumimoji="0" lang="en-GB" sz="1238" b="0" i="1"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Aptos" panose="020B0004020202020204" pitchFamily="34" charset="0"/>
              </a:rPr>
              <a:t>                         </a:t>
            </a:r>
            <a:r>
              <a:rPr kumimoji="0" lang="en-GB" sz="1238"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Aptos" panose="020B0004020202020204" pitchFamily="34" charset="0"/>
              </a:rPr>
              <a:t>                      </a:t>
            </a:r>
            <a:endParaRPr kumimoji="0" lang="en-GB" sz="1238"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31D7CED8-4E05-1FB4-6672-6BF237D0CF0B}"/>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pic>
        <p:nvPicPr>
          <p:cNvPr id="7" name="Picture 6">
            <a:extLst>
              <a:ext uri="{FF2B5EF4-FFF2-40B4-BE49-F238E27FC236}">
                <a16:creationId xmlns:a16="http://schemas.microsoft.com/office/drawing/2014/main" id="{F6A4FC12-D611-8EBF-F3B6-BD96D97DE852}"/>
              </a:ext>
            </a:extLst>
          </p:cNvPr>
          <p:cNvPicPr/>
          <p:nvPr/>
        </p:nvPicPr>
        <p:blipFill>
          <a:blip r:embed="rId3"/>
          <a:stretch>
            <a:fillRect/>
          </a:stretch>
        </p:blipFill>
        <p:spPr>
          <a:xfrm>
            <a:off x="361920" y="4477733"/>
            <a:ext cx="1596420" cy="574151"/>
          </a:xfrm>
          <a:prstGeom prst="rect">
            <a:avLst/>
          </a:prstGeom>
        </p:spPr>
      </p:pic>
    </p:spTree>
    <p:extLst>
      <p:ext uri="{BB962C8B-B14F-4D97-AF65-F5344CB8AC3E}">
        <p14:creationId xmlns:p14="http://schemas.microsoft.com/office/powerpoint/2010/main" val="2280155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4032A-F57B-FF2B-EF9A-CA165BE8CA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3D0C93-8466-CE0D-6FC6-EC8CA9576970}"/>
              </a:ext>
            </a:extLst>
          </p:cNvPr>
          <p:cNvSpPr>
            <a:spLocks noGrp="1"/>
          </p:cNvSpPr>
          <p:nvPr>
            <p:ph type="title"/>
          </p:nvPr>
        </p:nvSpPr>
        <p:spPr>
          <a:xfrm>
            <a:off x="278100" y="0"/>
            <a:ext cx="6301800" cy="994172"/>
          </a:xfrm>
        </p:spPr>
        <p:txBody>
          <a:bodyPr/>
          <a:lstStyle/>
          <a:p>
            <a:pPr algn="ctr"/>
            <a:r>
              <a:rPr lang="en-US" sz="2800" dirty="0">
                <a:solidFill>
                  <a:srgbClr val="C00000"/>
                </a:solidFill>
                <a:latin typeface="Calibri" panose="020F0502020204030204" pitchFamily="34" charset="0"/>
                <a:ea typeface="Calibri" panose="020F0502020204030204" pitchFamily="34" charset="0"/>
                <a:cs typeface="Calibri" panose="020F0502020204030204" pitchFamily="34" charset="0"/>
              </a:rPr>
              <a:t>X</a:t>
            </a:r>
          </a:p>
        </p:txBody>
      </p:sp>
      <p:pic>
        <p:nvPicPr>
          <p:cNvPr id="4" name="Content Placeholder 3">
            <a:extLst>
              <a:ext uri="{FF2B5EF4-FFF2-40B4-BE49-F238E27FC236}">
                <a16:creationId xmlns:a16="http://schemas.microsoft.com/office/drawing/2014/main" id="{6300F812-AF40-9E46-E61A-ED7AFC965768}"/>
              </a:ext>
            </a:extLst>
          </p:cNvPr>
          <p:cNvPicPr>
            <a:picLocks noGrp="1" noChangeAspect="1"/>
          </p:cNvPicPr>
          <p:nvPr>
            <p:ph idx="1"/>
          </p:nvPr>
        </p:nvPicPr>
        <p:blipFill>
          <a:blip r:embed="rId2"/>
          <a:stretch>
            <a:fillRect/>
          </a:stretch>
        </p:blipFill>
        <p:spPr>
          <a:xfrm>
            <a:off x="0" y="0"/>
            <a:ext cx="6858000" cy="5051884"/>
          </a:xfrm>
          <a:prstGeom prst="rect">
            <a:avLst/>
          </a:prstGeom>
        </p:spPr>
      </p:pic>
      <p:pic>
        <p:nvPicPr>
          <p:cNvPr id="6" name="Picture 5">
            <a:extLst>
              <a:ext uri="{FF2B5EF4-FFF2-40B4-BE49-F238E27FC236}">
                <a16:creationId xmlns:a16="http://schemas.microsoft.com/office/drawing/2014/main" id="{8B7F5361-3E74-B695-4279-DD97D1F47841}"/>
              </a:ext>
            </a:extLst>
          </p:cNvPr>
          <p:cNvPicPr/>
          <p:nvPr/>
        </p:nvPicPr>
        <p:blipFill>
          <a:blip r:embed="rId3"/>
          <a:stretch>
            <a:fillRect/>
          </a:stretch>
        </p:blipFill>
        <p:spPr>
          <a:xfrm>
            <a:off x="317855" y="4477733"/>
            <a:ext cx="1596420" cy="574151"/>
          </a:xfrm>
          <a:prstGeom prst="rect">
            <a:avLst/>
          </a:prstGeom>
        </p:spPr>
      </p:pic>
      <p:pic>
        <p:nvPicPr>
          <p:cNvPr id="5" name="Picture 4">
            <a:extLst>
              <a:ext uri="{FF2B5EF4-FFF2-40B4-BE49-F238E27FC236}">
                <a16:creationId xmlns:a16="http://schemas.microsoft.com/office/drawing/2014/main" id="{8760228B-C8D0-1D64-52F1-FC34D1FF7C08}"/>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3120875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2EEB7-38D3-B1D7-1AA5-3B475B8347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AB91F1-4E64-8600-5BB9-79C22A9A96EE}"/>
              </a:ext>
            </a:extLst>
          </p:cNvPr>
          <p:cNvSpPr>
            <a:spLocks noGrp="1"/>
          </p:cNvSpPr>
          <p:nvPr>
            <p:ph type="title"/>
          </p:nvPr>
        </p:nvSpPr>
        <p:spPr>
          <a:xfrm>
            <a:off x="199704" y="0"/>
            <a:ext cx="6579900" cy="994172"/>
          </a:xfrm>
          <a:noFill/>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Contemporary societal &amp; educational influences:</a:t>
            </a:r>
            <a:b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b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some relevant literature</a:t>
            </a:r>
          </a:p>
        </p:txBody>
      </p:sp>
      <p:sp>
        <p:nvSpPr>
          <p:cNvPr id="3" name="Content Placeholder 2">
            <a:extLst>
              <a:ext uri="{FF2B5EF4-FFF2-40B4-BE49-F238E27FC236}">
                <a16:creationId xmlns:a16="http://schemas.microsoft.com/office/drawing/2014/main" id="{E6628E96-D42C-01C5-FCE4-748D4ACA3DA1}"/>
              </a:ext>
            </a:extLst>
          </p:cNvPr>
          <p:cNvSpPr>
            <a:spLocks noGrp="1"/>
          </p:cNvSpPr>
          <p:nvPr>
            <p:ph idx="1"/>
          </p:nvPr>
        </p:nvSpPr>
        <p:spPr>
          <a:xfrm>
            <a:off x="278099" y="1093818"/>
            <a:ext cx="6501505" cy="3752758"/>
          </a:xfrm>
          <a:ln w="3175">
            <a:noFill/>
          </a:ln>
        </p:spPr>
        <p:txBody>
          <a:bodyPr vert="horz" lIns="68580" tIns="34290" rIns="68580" bIns="34290" rtlCol="0" anchor="t">
            <a:noAutofit/>
          </a:bodyPr>
          <a:lstStyle/>
          <a:p>
            <a:pPr marL="0" indent="0">
              <a:lnSpc>
                <a:spcPct val="120000"/>
              </a:lnSpc>
              <a:spcBef>
                <a:spcPts val="0"/>
              </a:spcBef>
              <a:buNone/>
            </a:pPr>
            <a:r>
              <a:rPr lang="en-US" sz="1600" b="1" dirty="0">
                <a:solidFill>
                  <a:prstClr val="black"/>
                </a:solidFill>
                <a:latin typeface="Calibri" panose="020F0502020204030204"/>
              </a:rPr>
              <a:t>C</a:t>
            </a:r>
            <a:r>
              <a:rPr kumimoji="0" lang="en-US" sz="1600" b="1"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ontemporary</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higher education</a:t>
            </a:r>
          </a:p>
          <a:p>
            <a:pPr>
              <a:lnSpc>
                <a:spcPct val="120000"/>
              </a:lnSpc>
              <a:spcBef>
                <a:spcPts val="0"/>
              </a:spcBef>
            </a:pPr>
            <a:r>
              <a:rPr kumimoji="0" lang="en-US" sz="16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High tuition fees raise students’ expectations: </a:t>
            </a:r>
          </a:p>
          <a:p>
            <a:pPr marL="0" indent="0">
              <a:lnSpc>
                <a:spcPct val="120000"/>
              </a:lnSpc>
              <a:spcBef>
                <a:spcPts val="0"/>
              </a:spcBef>
              <a:buNone/>
            </a:pPr>
            <a:r>
              <a:rPr kumimoji="0" lang="en-US" sz="16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  ‘The student as customer’ </a:t>
            </a:r>
            <a:r>
              <a:rPr kumimoji="0" lang="en-US" sz="14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(Tomlinson, 2017)</a:t>
            </a:r>
            <a:endParaRPr kumimoji="0" lang="en-US" sz="16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0" indent="0">
              <a:lnSpc>
                <a:spcPct val="120000"/>
              </a:lnSpc>
              <a:spcBef>
                <a:spcPts val="0"/>
              </a:spcBef>
              <a:buNone/>
            </a:pPr>
            <a:r>
              <a:rPr lang="en-US" sz="1600" dirty="0">
                <a:solidFill>
                  <a:prstClr val="black"/>
                </a:solidFill>
                <a:latin typeface="+mn-lt"/>
              </a:rPr>
              <a:t>  ‘S</a:t>
            </a:r>
            <a:r>
              <a:rPr kumimoji="0" lang="en-US" sz="1600" b="0" i="0" u="none" strike="noStrike" kern="1200" cap="none" spc="0" normalizeH="0" baseline="0" noProof="0" dirty="0" err="1">
                <a:ln>
                  <a:noFill/>
                </a:ln>
                <a:solidFill>
                  <a:prstClr val="black"/>
                </a:solidFill>
                <a:effectLst/>
                <a:uLnTx/>
                <a:uFillTx/>
                <a:latin typeface="+mn-lt"/>
                <a:ea typeface="+mn-ea"/>
                <a:cs typeface="Arial" panose="020B0604020202020204" pitchFamily="34" charset="0"/>
              </a:rPr>
              <a:t>tudent</a:t>
            </a:r>
            <a:r>
              <a:rPr kumimoji="0" lang="en-US" sz="16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 entitlement’ </a:t>
            </a:r>
            <a:r>
              <a:rPr kumimoji="0" lang="en-US" sz="14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(Lippmann et al., 2011)</a:t>
            </a:r>
          </a:p>
          <a:p>
            <a:pPr>
              <a:lnSpc>
                <a:spcPct val="120000"/>
              </a:lnSpc>
              <a:spcBef>
                <a:spcPts val="0"/>
              </a:spcBef>
            </a:pPr>
            <a:endParaRPr kumimoji="0" lang="en-US" sz="10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0" indent="0">
              <a:lnSpc>
                <a:spcPct val="120000"/>
              </a:lnSpc>
              <a:spcBef>
                <a:spcPts val="0"/>
              </a:spcBef>
              <a:buNone/>
            </a:pPr>
            <a:r>
              <a:rPr lang="en-US" sz="1600" b="1" dirty="0">
                <a:latin typeface="Calibri" panose="020F0502020204030204" pitchFamily="34" charset="0"/>
                <a:ea typeface="Calibri" panose="020F0502020204030204" pitchFamily="34" charset="0"/>
                <a:cs typeface="Calibri" panose="020F0502020204030204" pitchFamily="34" charset="0"/>
              </a:rPr>
              <a:t>Contemporary society and schooling/learning approaches</a:t>
            </a:r>
          </a:p>
          <a:p>
            <a:pPr>
              <a:lnSpc>
                <a:spcPct val="120000"/>
              </a:lnSpc>
              <a:spcBef>
                <a:spcPts val="0"/>
              </a:spcBef>
            </a:pPr>
            <a:r>
              <a:rPr lang="en-US" sz="1600" dirty="0">
                <a:latin typeface="+mn-lt"/>
                <a:ea typeface="Calibri" panose="020F0502020204030204" pitchFamily="34" charset="0"/>
                <a:cs typeface="Calibri" panose="020F0502020204030204" pitchFamily="34" charset="0"/>
              </a:rPr>
              <a:t>Reduced resilience, learning dependency </a:t>
            </a:r>
            <a:r>
              <a:rPr lang="en-US" sz="1400" dirty="0">
                <a:latin typeface="+mn-lt"/>
                <a:ea typeface="Calibri" panose="020F0502020204030204" pitchFamily="34" charset="0"/>
                <a:cs typeface="Calibri" panose="020F0502020204030204" pitchFamily="34" charset="0"/>
              </a:rPr>
              <a:t>(Fox, 2019)</a:t>
            </a:r>
            <a:endParaRPr lang="en-US" sz="1400" b="1" dirty="0">
              <a:latin typeface="+mn-lt"/>
              <a:ea typeface="Calibri" panose="020F0502020204030204" pitchFamily="34" charset="0"/>
              <a:cs typeface="Calibri" panose="020F0502020204030204" pitchFamily="34" charset="0"/>
            </a:endParaRPr>
          </a:p>
          <a:p>
            <a:pPr>
              <a:lnSpc>
                <a:spcPct val="120000"/>
              </a:lnSpc>
              <a:spcBef>
                <a:spcPts val="0"/>
              </a:spcBef>
            </a:pPr>
            <a:r>
              <a:rPr lang="en-US" sz="1600" dirty="0">
                <a:latin typeface="+mn-lt"/>
              </a:rPr>
              <a:t>Grade inflation: students may not accept feedback </a:t>
            </a:r>
            <a:r>
              <a:rPr lang="en-US" sz="1400" dirty="0">
                <a:latin typeface="+mn-lt"/>
              </a:rPr>
              <a:t>(Forsythe &amp; Johnson, 2017)</a:t>
            </a:r>
          </a:p>
          <a:p>
            <a:pPr marL="0" indent="0">
              <a:lnSpc>
                <a:spcPct val="120000"/>
              </a:lnSpc>
              <a:spcBef>
                <a:spcPts val="0"/>
              </a:spcBef>
              <a:buNone/>
            </a:pPr>
            <a:endParaRPr lang="en-US" sz="1000" b="1" dirty="0">
              <a:latin typeface="Calibri" panose="020F0502020204030204" pitchFamily="34" charset="0"/>
              <a:ea typeface="Calibri" panose="020F0502020204030204" pitchFamily="34" charset="0"/>
              <a:cs typeface="Calibri" panose="020F0502020204030204" pitchFamily="34" charset="0"/>
            </a:endParaRPr>
          </a:p>
          <a:p>
            <a:pPr marL="0" indent="0">
              <a:lnSpc>
                <a:spcPct val="120000"/>
              </a:lnSpc>
              <a:spcBef>
                <a:spcPts val="0"/>
              </a:spcBef>
              <a:buNone/>
            </a:pPr>
            <a:r>
              <a:rPr lang="en-US" sz="1600" b="1" dirty="0">
                <a:latin typeface="Calibri" panose="020F0502020204030204" pitchFamily="34" charset="0"/>
                <a:ea typeface="Calibri" panose="020F0502020204030204" pitchFamily="34" charset="0"/>
                <a:cs typeface="Calibri" panose="020F0502020204030204" pitchFamily="34" charset="0"/>
              </a:rPr>
              <a:t>Generational theory</a:t>
            </a:r>
            <a:endParaRPr lang="en-US" sz="1600" dirty="0">
              <a:latin typeface="Calibri" panose="020F0502020204030204" pitchFamily="34" charset="0"/>
              <a:ea typeface="Calibri" panose="020F0502020204030204" pitchFamily="34" charset="0"/>
              <a:cs typeface="Calibri" panose="020F0502020204030204" pitchFamily="34" charset="0"/>
            </a:endParaRPr>
          </a:p>
          <a:p>
            <a:pPr>
              <a:lnSpc>
                <a:spcPct val="120000"/>
              </a:lnSpc>
              <a:spcBef>
                <a:spcPts val="0"/>
              </a:spcBef>
            </a:pPr>
            <a:r>
              <a:rPr lang="en-US" sz="1600" dirty="0">
                <a:latin typeface="Calibri" panose="020F0502020204030204" pitchFamily="34" charset="0"/>
                <a:ea typeface="Calibri" panose="020F0502020204030204" pitchFamily="34" charset="0"/>
                <a:cs typeface="Calibri" panose="020F0502020204030204" pitchFamily="34" charset="0"/>
              </a:rPr>
              <a:t>‘Gen Z’ and the ‘generation gap’ </a:t>
            </a:r>
            <a:r>
              <a:rPr lang="en-US" sz="1400" dirty="0">
                <a:latin typeface="Calibri" panose="020F0502020204030204" pitchFamily="34" charset="0"/>
                <a:ea typeface="Calibri" panose="020F0502020204030204" pitchFamily="34" charset="0"/>
                <a:cs typeface="Calibri" panose="020F0502020204030204" pitchFamily="34" charset="0"/>
              </a:rPr>
              <a:t>(Twenge, 2009; Jauregui et al., 2020)</a:t>
            </a:r>
          </a:p>
        </p:txBody>
      </p:sp>
      <p:pic>
        <p:nvPicPr>
          <p:cNvPr id="6" name="Picture 5">
            <a:extLst>
              <a:ext uri="{FF2B5EF4-FFF2-40B4-BE49-F238E27FC236}">
                <a16:creationId xmlns:a16="http://schemas.microsoft.com/office/drawing/2014/main" id="{6FD48000-55E3-9A0D-EC80-45DFBC823838}"/>
              </a:ext>
            </a:extLst>
          </p:cNvPr>
          <p:cNvPicPr/>
          <p:nvPr/>
        </p:nvPicPr>
        <p:blipFill>
          <a:blip r:embed="rId3"/>
          <a:stretch>
            <a:fillRect/>
          </a:stretch>
        </p:blipFill>
        <p:spPr>
          <a:xfrm>
            <a:off x="361920" y="4477733"/>
            <a:ext cx="1596420" cy="574151"/>
          </a:xfrm>
          <a:prstGeom prst="rect">
            <a:avLst/>
          </a:prstGeom>
        </p:spPr>
      </p:pic>
      <p:pic>
        <p:nvPicPr>
          <p:cNvPr id="5" name="Picture 4">
            <a:extLst>
              <a:ext uri="{FF2B5EF4-FFF2-40B4-BE49-F238E27FC236}">
                <a16:creationId xmlns:a16="http://schemas.microsoft.com/office/drawing/2014/main" id="{6BA03D99-2773-8CC8-F250-6E02D74C5608}"/>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2449448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A971E-9AB5-FAEF-4693-4BCA38184E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DFCE61-158A-A021-F59D-9F01B4739757}"/>
              </a:ext>
            </a:extLst>
          </p:cNvPr>
          <p:cNvSpPr>
            <a:spLocks noGrp="1"/>
          </p:cNvSpPr>
          <p:nvPr>
            <p:ph type="title"/>
          </p:nvPr>
        </p:nvSpPr>
        <p:spPr>
          <a:xfrm>
            <a:off x="136096" y="0"/>
            <a:ext cx="6579900"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Contemporary societal &amp; educational influences</a:t>
            </a:r>
          </a:p>
        </p:txBody>
      </p:sp>
      <p:sp>
        <p:nvSpPr>
          <p:cNvPr id="3" name="Content Placeholder 2">
            <a:extLst>
              <a:ext uri="{FF2B5EF4-FFF2-40B4-BE49-F238E27FC236}">
                <a16:creationId xmlns:a16="http://schemas.microsoft.com/office/drawing/2014/main" id="{66C56CC3-E017-F991-636D-0310B40FA1A7}"/>
              </a:ext>
            </a:extLst>
          </p:cNvPr>
          <p:cNvSpPr>
            <a:spLocks noGrp="1"/>
          </p:cNvSpPr>
          <p:nvPr>
            <p:ph idx="1"/>
          </p:nvPr>
        </p:nvSpPr>
        <p:spPr>
          <a:xfrm>
            <a:off x="278099" y="984397"/>
            <a:ext cx="6620579" cy="3752758"/>
          </a:xfrm>
          <a:ln w="3175">
            <a:noFill/>
          </a:ln>
        </p:spPr>
        <p:txBody>
          <a:bodyPr vert="horz" lIns="68580" tIns="34290" rIns="68580" bIns="34290" rtlCol="0" anchor="t">
            <a:noAutofit/>
          </a:bodyPr>
          <a:lstStyle/>
          <a:p>
            <a:pPr marL="0" indent="0">
              <a:lnSpc>
                <a:spcPct val="120000"/>
              </a:lnSpc>
              <a:spcBef>
                <a:spcPts val="0"/>
              </a:spcBef>
              <a:buNone/>
            </a:pPr>
            <a:endParaRPr lang="en-GB" dirty="0"/>
          </a:p>
          <a:p>
            <a:pPr marL="0" indent="0">
              <a:lnSpc>
                <a:spcPct val="120000"/>
              </a:lnSpc>
              <a:spcBef>
                <a:spcPts val="0"/>
              </a:spcBef>
              <a:buNone/>
            </a:pPr>
            <a:endParaRPr lang="en-GB" dirty="0"/>
          </a:p>
          <a:p>
            <a:pPr marL="0" indent="0">
              <a:lnSpc>
                <a:spcPct val="120000"/>
              </a:lnSpc>
              <a:spcBef>
                <a:spcPts val="0"/>
              </a:spcBef>
              <a:buNone/>
            </a:pPr>
            <a:endParaRPr lang="en-GB" dirty="0"/>
          </a:p>
          <a:p>
            <a:pPr marL="0" indent="0">
              <a:lnSpc>
                <a:spcPct val="120000"/>
              </a:lnSpc>
              <a:spcBef>
                <a:spcPts val="0"/>
              </a:spcBef>
              <a:buNone/>
            </a:pPr>
            <a:endParaRPr lang="en-GB" dirty="0"/>
          </a:p>
          <a:p>
            <a:pPr>
              <a:lnSpc>
                <a:spcPct val="120000"/>
              </a:lnSpc>
              <a:spcBef>
                <a:spcPts val="0"/>
              </a:spcBef>
            </a:pPr>
            <a:endParaRPr lang="en-GB" dirty="0">
              <a:latin typeface="+mn-lt"/>
            </a:endParaRPr>
          </a:p>
          <a:p>
            <a:pPr marL="0" indent="0">
              <a:lnSpc>
                <a:spcPct val="120000"/>
              </a:lnSpc>
              <a:buNone/>
            </a:pPr>
            <a:r>
              <a:rPr lang="en-US" sz="1600" dirty="0">
                <a:latin typeface="Calibri" panose="020F0502020204030204" pitchFamily="34" charset="0"/>
                <a:ea typeface="Calibri" panose="020F0502020204030204" pitchFamily="34" charset="0"/>
                <a:cs typeface="Calibri" panose="020F0502020204030204" pitchFamily="34" charset="0"/>
              </a:rPr>
              <a:t>	</a:t>
            </a:r>
          </a:p>
        </p:txBody>
      </p:sp>
      <p:pic>
        <p:nvPicPr>
          <p:cNvPr id="6" name="Picture 5">
            <a:extLst>
              <a:ext uri="{FF2B5EF4-FFF2-40B4-BE49-F238E27FC236}">
                <a16:creationId xmlns:a16="http://schemas.microsoft.com/office/drawing/2014/main" id="{AC34CE4E-FA8C-AC28-1D7E-DF9D9219567B}"/>
              </a:ext>
            </a:extLst>
          </p:cNvPr>
          <p:cNvPicPr/>
          <p:nvPr/>
        </p:nvPicPr>
        <p:blipFill>
          <a:blip r:embed="rId3"/>
          <a:stretch>
            <a:fillRect/>
          </a:stretch>
        </p:blipFill>
        <p:spPr>
          <a:xfrm>
            <a:off x="361920" y="4477733"/>
            <a:ext cx="1596420" cy="574151"/>
          </a:xfrm>
          <a:prstGeom prst="rect">
            <a:avLst/>
          </a:prstGeom>
        </p:spPr>
      </p:pic>
      <p:sp>
        <p:nvSpPr>
          <p:cNvPr id="5" name="TextBox 4">
            <a:extLst>
              <a:ext uri="{FF2B5EF4-FFF2-40B4-BE49-F238E27FC236}">
                <a16:creationId xmlns:a16="http://schemas.microsoft.com/office/drawing/2014/main" id="{9C30BDAC-DEA8-DC84-6074-425A590AE2DB}"/>
              </a:ext>
            </a:extLst>
          </p:cNvPr>
          <p:cNvSpPr txBox="1"/>
          <p:nvPr/>
        </p:nvSpPr>
        <p:spPr>
          <a:xfrm>
            <a:off x="278099" y="1394074"/>
            <a:ext cx="6257872" cy="830997"/>
          </a:xfrm>
          <a:prstGeom prst="rect">
            <a:avLst/>
          </a:prstGeom>
          <a:noFill/>
          <a:ln w="19050">
            <a:solidFill>
              <a:srgbClr val="C00000"/>
            </a:solidFill>
          </a:ln>
        </p:spPr>
        <p:txBody>
          <a:bodyPr wrap="square" rtlCol="0">
            <a:spAutoFit/>
          </a:bodyPr>
          <a:lstStyle/>
          <a:p>
            <a:pPr algn="ctr"/>
            <a:r>
              <a:rPr lang="en-GB" sz="1600" b="1" dirty="0"/>
              <a:t>Interview question to students &amp; teachers: </a:t>
            </a:r>
          </a:p>
          <a:p>
            <a:pPr algn="ctr"/>
            <a:r>
              <a:rPr lang="en-GB" sz="1600" b="1" i="1" dirty="0"/>
              <a:t>“There is a general assertion in the public domain that today’s students are customers of universities. What are your thoughts about this?”</a:t>
            </a:r>
            <a:endParaRPr lang="en-GB" sz="1600" b="1" dirty="0"/>
          </a:p>
        </p:txBody>
      </p:sp>
      <p:sp>
        <p:nvSpPr>
          <p:cNvPr id="9" name="TextBox 8">
            <a:extLst>
              <a:ext uri="{FF2B5EF4-FFF2-40B4-BE49-F238E27FC236}">
                <a16:creationId xmlns:a16="http://schemas.microsoft.com/office/drawing/2014/main" id="{8D0CC488-56EB-FC4D-6DD3-CA6097786BBD}"/>
              </a:ext>
            </a:extLst>
          </p:cNvPr>
          <p:cNvSpPr txBox="1"/>
          <p:nvPr/>
        </p:nvSpPr>
        <p:spPr>
          <a:xfrm>
            <a:off x="300064" y="2908250"/>
            <a:ext cx="6257872" cy="830997"/>
          </a:xfrm>
          <a:prstGeom prst="rect">
            <a:avLst/>
          </a:prstGeom>
          <a:noFill/>
          <a:ln w="19050">
            <a:solidFill>
              <a:srgbClr val="C00000"/>
            </a:solidFill>
          </a:ln>
        </p:spPr>
        <p:txBody>
          <a:bodyPr wrap="square" rtlCol="0">
            <a:spAutoFit/>
          </a:bodyPr>
          <a:lstStyle/>
          <a:p>
            <a:pPr algn="ctr"/>
            <a:r>
              <a:rPr lang="en-GB" sz="1600" b="1" dirty="0"/>
              <a:t>Interview question to teachers: </a:t>
            </a:r>
          </a:p>
          <a:p>
            <a:pPr algn="ctr"/>
            <a:r>
              <a:rPr lang="en-GB" sz="1600" b="1" i="1" dirty="0"/>
              <a:t>“With respect to professionalism, do you think dental students are different compared to when you were a student?”</a:t>
            </a:r>
            <a:endParaRPr lang="en-US" sz="1600" b="1"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9FD8D670-E491-00D2-5B5B-A89B6B6EF7C1}"/>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245394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0AF88-BC12-0B4A-F3FF-1C6D47379F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74AFA3-AF01-38B4-3E71-A6B2DC4F81A0}"/>
              </a:ext>
            </a:extLst>
          </p:cNvPr>
          <p:cNvSpPr>
            <a:spLocks noGrp="1"/>
          </p:cNvSpPr>
          <p:nvPr>
            <p:ph type="title"/>
          </p:nvPr>
        </p:nvSpPr>
        <p:spPr>
          <a:xfrm>
            <a:off x="278100" y="0"/>
            <a:ext cx="6301800"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Contemporary societal &amp; educational influences</a:t>
            </a:r>
            <a:endParaRPr lang="en-US" sz="2400" dirty="0">
              <a:solidFill>
                <a:srgbClr val="C00000"/>
              </a:solidFill>
              <a:latin typeface="+mn-lt"/>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7C49D5F3-1E84-95B1-D015-01EB0A344A7A}"/>
              </a:ext>
            </a:extLst>
          </p:cNvPr>
          <p:cNvSpPr>
            <a:spLocks noGrp="1"/>
          </p:cNvSpPr>
          <p:nvPr>
            <p:ph idx="1"/>
          </p:nvPr>
        </p:nvSpPr>
        <p:spPr>
          <a:xfrm>
            <a:off x="278100" y="872835"/>
            <a:ext cx="6423109" cy="3276786"/>
          </a:xfrm>
        </p:spPr>
        <p:txBody>
          <a:bodyPr vert="horz" lIns="68580" tIns="34290" rIns="68580" bIns="34290" rtlCol="0" anchor="t">
            <a:noAutofit/>
          </a:bodyPr>
          <a:lstStyle/>
          <a:p>
            <a:pPr>
              <a:lnSpc>
                <a:spcPct val="120000"/>
              </a:lnSpc>
            </a:pPr>
            <a:r>
              <a:rPr lang="en-US" sz="1500" dirty="0">
                <a:latin typeface="Calibri" panose="020F0502020204030204" pitchFamily="34" charset="0"/>
                <a:ea typeface="Calibri" panose="020F0502020204030204" pitchFamily="34" charset="0"/>
                <a:cs typeface="Calibri" panose="020F0502020204030204" pitchFamily="34" charset="0"/>
              </a:rPr>
              <a:t>3 of 10 students strongly identified as university customers</a:t>
            </a:r>
          </a:p>
          <a:p>
            <a:pPr>
              <a:lnSpc>
                <a:spcPct val="120000"/>
              </a:lnSpc>
            </a:pPr>
            <a:r>
              <a:rPr lang="en-US" sz="1500" dirty="0">
                <a:latin typeface="Calibri" panose="020F0502020204030204" pitchFamily="34" charset="0"/>
                <a:ea typeface="Calibri" panose="020F0502020204030204" pitchFamily="34" charset="0"/>
                <a:cs typeface="Calibri" panose="020F0502020204030204" pitchFamily="34" charset="0"/>
              </a:rPr>
              <a:t>6 of 8 teachers described its influence in contemporary dental education</a:t>
            </a:r>
          </a:p>
        </p:txBody>
      </p:sp>
      <p:pic>
        <p:nvPicPr>
          <p:cNvPr id="6" name="Picture 5">
            <a:extLst>
              <a:ext uri="{FF2B5EF4-FFF2-40B4-BE49-F238E27FC236}">
                <a16:creationId xmlns:a16="http://schemas.microsoft.com/office/drawing/2014/main" id="{5CDFED41-4807-AA41-C1E4-09BF31FDBD88}"/>
              </a:ext>
            </a:extLst>
          </p:cNvPr>
          <p:cNvPicPr/>
          <p:nvPr/>
        </p:nvPicPr>
        <p:blipFill>
          <a:blip r:embed="rId3"/>
          <a:stretch>
            <a:fillRect/>
          </a:stretch>
        </p:blipFill>
        <p:spPr>
          <a:xfrm>
            <a:off x="361920" y="4477733"/>
            <a:ext cx="1596420" cy="574151"/>
          </a:xfrm>
          <a:prstGeom prst="rect">
            <a:avLst/>
          </a:prstGeom>
        </p:spPr>
      </p:pic>
      <p:sp>
        <p:nvSpPr>
          <p:cNvPr id="7" name="Speech Bubble: Oval 6">
            <a:extLst>
              <a:ext uri="{FF2B5EF4-FFF2-40B4-BE49-F238E27FC236}">
                <a16:creationId xmlns:a16="http://schemas.microsoft.com/office/drawing/2014/main" id="{1817CF82-9543-571C-01A7-C28CB242848F}"/>
              </a:ext>
            </a:extLst>
          </p:cNvPr>
          <p:cNvSpPr/>
          <p:nvPr/>
        </p:nvSpPr>
        <p:spPr>
          <a:xfrm>
            <a:off x="361920" y="1741337"/>
            <a:ext cx="3292312" cy="2408284"/>
          </a:xfrm>
          <a:prstGeom prst="wedgeEllipseCallout">
            <a:avLst>
              <a:gd name="adj1" fmla="val -44647"/>
              <a:gd name="adj2" fmla="val 48790"/>
            </a:avLst>
          </a:prstGeom>
          <a:gradFill>
            <a:gsLst>
              <a:gs pos="0">
                <a:srgbClr val="99FF66"/>
              </a:gs>
              <a:gs pos="100000">
                <a:schemeClr val="accent1">
                  <a:tint val="44500"/>
                  <a:satMod val="160000"/>
                </a:schemeClr>
              </a:gs>
              <a:gs pos="100000">
                <a:schemeClr val="accent1">
                  <a:tint val="23500"/>
                  <a:satMod val="160000"/>
                </a:schemeClr>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75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Speech Bubble: Oval 9">
            <a:extLst>
              <a:ext uri="{FF2B5EF4-FFF2-40B4-BE49-F238E27FC236}">
                <a16:creationId xmlns:a16="http://schemas.microsoft.com/office/drawing/2014/main" id="{396FF2F7-9BE5-811C-F383-CB12CA02A558}"/>
              </a:ext>
            </a:extLst>
          </p:cNvPr>
          <p:cNvSpPr/>
          <p:nvPr/>
        </p:nvSpPr>
        <p:spPr>
          <a:xfrm>
            <a:off x="3389725" y="2194809"/>
            <a:ext cx="3190175" cy="1777885"/>
          </a:xfrm>
          <a:prstGeom prst="wedgeEllipseCallout">
            <a:avLst>
              <a:gd name="adj1" fmla="val 43496"/>
              <a:gd name="adj2" fmla="val 54714"/>
            </a:avLst>
          </a:prstGeom>
          <a:gradFill flip="none" rotWithShape="1">
            <a:gsLst>
              <a:gs pos="0">
                <a:srgbClr val="5B9BD5">
                  <a:lumMod val="5000"/>
                  <a:lumOff val="95000"/>
                </a:srgbClr>
              </a:gs>
              <a:gs pos="74000">
                <a:srgbClr val="5B9BD5">
                  <a:lumMod val="45000"/>
                  <a:lumOff val="55000"/>
                </a:srgbClr>
              </a:gs>
              <a:gs pos="83000">
                <a:srgbClr val="5B9BD5">
                  <a:lumMod val="45000"/>
                  <a:lumOff val="55000"/>
                </a:srgbClr>
              </a:gs>
              <a:gs pos="100000">
                <a:srgbClr val="5B9BD5">
                  <a:lumMod val="30000"/>
                  <a:lumOff val="70000"/>
                </a:srgbClr>
              </a:gs>
            </a:gsLst>
            <a:lin ang="2700000" scaled="1"/>
            <a:tileRect/>
          </a:gradFill>
          <a:ln w="12700" cap="flat" cmpd="sng" algn="ctr">
            <a:solidFill>
              <a:srgbClr val="5B9BD5">
                <a:shade val="50000"/>
              </a:srgbClr>
            </a:solidFill>
            <a:prstDash val="solid"/>
            <a:miter lim="800000"/>
          </a:ln>
          <a:effectLst/>
        </p:spPr>
        <p:txBody>
          <a:bodyPr rtlCol="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GB" sz="1013"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A9BBB60A-9007-CA1F-29D3-4C12A10884D9}"/>
              </a:ext>
            </a:extLst>
          </p:cNvPr>
          <p:cNvSpPr txBox="1"/>
          <p:nvPr/>
        </p:nvSpPr>
        <p:spPr>
          <a:xfrm>
            <a:off x="3738052" y="2522658"/>
            <a:ext cx="2659104" cy="1308050"/>
          </a:xfrm>
          <a:prstGeom prst="rect">
            <a:avLst/>
          </a:prstGeom>
          <a:noFill/>
        </p:spPr>
        <p:txBody>
          <a:bodyPr wrap="square" rtlCol="0">
            <a:spAutoFit/>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kumimoji="0" lang="en-GB" sz="1250" b="0" i="1"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ptos" panose="020B0004020202020204" pitchFamily="34" charset="0"/>
              </a:rPr>
              <a:t>There is an attitude among some of the students ‘I’m </a:t>
            </a:r>
            <a:r>
              <a:rPr kumimoji="0" lang="en-GB" sz="1250" b="0" i="1" u="sng"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ptos" panose="020B0004020202020204" pitchFamily="34" charset="0"/>
              </a:rPr>
              <a:t>paying</a:t>
            </a:r>
            <a:r>
              <a:rPr kumimoji="0" lang="en-GB" sz="1250" b="0" i="1"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ptos" panose="020B0004020202020204" pitchFamily="34" charset="0"/>
              </a:rPr>
              <a:t> for this, you’re here to serve </a:t>
            </a:r>
            <a:r>
              <a:rPr kumimoji="0" lang="en-GB" sz="1250" b="0" i="1" u="sng"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ptos" panose="020B0004020202020204" pitchFamily="34" charset="0"/>
              </a:rPr>
              <a:t>me</a:t>
            </a:r>
            <a:r>
              <a:rPr kumimoji="0" lang="en-GB" sz="1250" b="0" i="1"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ptos" panose="020B0004020202020204" pitchFamily="34" charset="0"/>
              </a:rPr>
              <a:t>’, rather than…the other way round really</a:t>
            </a:r>
          </a:p>
          <a:p>
            <a:pPr marL="0" marR="0" lvl="0" indent="0" algn="l" defTabSz="685800" rtl="0" eaLnBrk="1" fontAlgn="auto" latinLnBrk="0" hangingPunct="1">
              <a:lnSpc>
                <a:spcPct val="120000"/>
              </a:lnSpc>
              <a:spcBef>
                <a:spcPts val="0"/>
              </a:spcBef>
              <a:spcAft>
                <a:spcPts val="0"/>
              </a:spcAft>
              <a:buClrTx/>
              <a:buSzTx/>
              <a:buFontTx/>
              <a:buNone/>
              <a:tabLst/>
              <a:defRPr/>
            </a:pPr>
            <a:r>
              <a:rPr lang="en-GB" sz="1250" i="1" dirty="0">
                <a:solidFill>
                  <a:prstClr val="black"/>
                </a:solidFill>
                <a:latin typeface="Calibri" panose="020F0502020204030204"/>
                <a:ea typeface="Aptos" panose="020B0004020202020204" pitchFamily="34" charset="0"/>
                <a:cs typeface="Aptos" panose="020B0004020202020204" pitchFamily="34" charset="0"/>
              </a:rPr>
              <a:t>		</a:t>
            </a:r>
            <a:r>
              <a:rPr lang="en-GB" sz="1250" dirty="0">
                <a:solidFill>
                  <a:prstClr val="black"/>
                </a:solidFill>
                <a:latin typeface="Calibri" panose="020F0502020204030204"/>
                <a:ea typeface="Aptos" panose="020B0004020202020204" pitchFamily="34" charset="0"/>
                <a:cs typeface="Aptos" panose="020B0004020202020204" pitchFamily="34" charset="0"/>
              </a:rPr>
              <a:t>Teacher</a:t>
            </a:r>
            <a:endParaRPr kumimoji="0" lang="en-GB" sz="1250" b="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ptos" panose="020B00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09E0CA44-D15F-36B7-854D-14A801E4A0CC}"/>
              </a:ext>
            </a:extLst>
          </p:cNvPr>
          <p:cNvSpPr txBox="1"/>
          <p:nvPr/>
        </p:nvSpPr>
        <p:spPr>
          <a:xfrm>
            <a:off x="926903" y="1983677"/>
            <a:ext cx="2252636" cy="1923604"/>
          </a:xfrm>
          <a:prstGeom prst="rect">
            <a:avLst/>
          </a:prstGeom>
          <a:noFill/>
        </p:spPr>
        <p:txBody>
          <a:bodyPr wrap="square">
            <a:spAutoFit/>
          </a:bodyPr>
          <a:lstStyle/>
          <a:p>
            <a:pPr marL="0" indent="0">
              <a:lnSpc>
                <a:spcPct val="120000"/>
              </a:lnSpc>
              <a:buNone/>
            </a:pPr>
            <a:r>
              <a:rPr lang="en-GB" sz="1250" i="1" kern="0" dirty="0">
                <a:effectLst/>
                <a:latin typeface="Calibri" panose="020F0502020204030204" pitchFamily="34" charset="0"/>
                <a:ea typeface="Calibri" panose="020F0502020204030204" pitchFamily="34" charset="0"/>
                <a:cs typeface="Calibri" panose="020F0502020204030204" pitchFamily="34" charset="0"/>
              </a:rPr>
              <a:t>We’re paying to be here, we’ve worked really hard to get here, to be put onto the course, to actually learn the trade. […] But if a supervisor teaches in a way ‘It’s my way or no way’, you’re not really learning</a:t>
            </a:r>
          </a:p>
          <a:p>
            <a:pPr marL="0" indent="0">
              <a:lnSpc>
                <a:spcPct val="120000"/>
              </a:lnSpc>
              <a:buNone/>
            </a:pPr>
            <a:r>
              <a:rPr lang="en-GB" sz="1250" kern="0" dirty="0">
                <a:latin typeface="Calibri" panose="020F0502020204030204" pitchFamily="34" charset="0"/>
                <a:ea typeface="Calibri" panose="020F0502020204030204" pitchFamily="34" charset="0"/>
                <a:cs typeface="Calibri" panose="020F0502020204030204" pitchFamily="34" charset="0"/>
              </a:rPr>
              <a:t>	Year 3 student</a:t>
            </a:r>
            <a:endParaRPr lang="en-GB" sz="1250" dirty="0"/>
          </a:p>
        </p:txBody>
      </p:sp>
      <p:pic>
        <p:nvPicPr>
          <p:cNvPr id="5" name="Picture 4">
            <a:extLst>
              <a:ext uri="{FF2B5EF4-FFF2-40B4-BE49-F238E27FC236}">
                <a16:creationId xmlns:a16="http://schemas.microsoft.com/office/drawing/2014/main" id="{AE1CC3D0-9BB7-942E-CABA-CC025AB4E2B4}"/>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313562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2" grpId="0"/>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359BD-A801-974F-BB5C-447919CCDD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A810DA-3AC2-6973-8EAE-BDB0774DFC8C}"/>
              </a:ext>
            </a:extLst>
          </p:cNvPr>
          <p:cNvSpPr>
            <a:spLocks noGrp="1"/>
          </p:cNvSpPr>
          <p:nvPr>
            <p:ph type="title"/>
          </p:nvPr>
        </p:nvSpPr>
        <p:spPr>
          <a:xfrm>
            <a:off x="135883" y="0"/>
            <a:ext cx="6579900"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Contemporary societal &amp; educational influences</a:t>
            </a:r>
          </a:p>
        </p:txBody>
      </p:sp>
      <p:sp>
        <p:nvSpPr>
          <p:cNvPr id="3" name="Content Placeholder 2">
            <a:extLst>
              <a:ext uri="{FF2B5EF4-FFF2-40B4-BE49-F238E27FC236}">
                <a16:creationId xmlns:a16="http://schemas.microsoft.com/office/drawing/2014/main" id="{1D91AA52-4C7A-7CBC-6BD8-5338B12FC52F}"/>
              </a:ext>
            </a:extLst>
          </p:cNvPr>
          <p:cNvSpPr>
            <a:spLocks noGrp="1"/>
          </p:cNvSpPr>
          <p:nvPr>
            <p:ph idx="1"/>
          </p:nvPr>
        </p:nvSpPr>
        <p:spPr>
          <a:xfrm>
            <a:off x="286051" y="1095689"/>
            <a:ext cx="6501505" cy="3752758"/>
          </a:xfrm>
          <a:ln w="3175">
            <a:noFill/>
          </a:ln>
        </p:spPr>
        <p:txBody>
          <a:bodyPr vert="horz" lIns="68580" tIns="34290" rIns="68580" bIns="34290" rtlCol="0" anchor="t">
            <a:noAutofit/>
          </a:bodyPr>
          <a:lstStyle/>
          <a:p>
            <a:pPr marL="0" indent="0">
              <a:lnSpc>
                <a:spcPct val="120000"/>
              </a:lnSpc>
              <a:spcBef>
                <a:spcPts val="0"/>
              </a:spcBef>
              <a:buNone/>
            </a:pPr>
            <a:r>
              <a:rPr lang="en-GB" sz="1800" b="1" dirty="0">
                <a:latin typeface="+mn-lt"/>
              </a:rPr>
              <a:t>All the teachers identified how contemporary factors were influencing their experiences with students. </a:t>
            </a:r>
          </a:p>
          <a:p>
            <a:pPr marL="0" indent="0">
              <a:lnSpc>
                <a:spcPct val="120000"/>
              </a:lnSpc>
              <a:spcBef>
                <a:spcPts val="0"/>
              </a:spcBef>
              <a:buNone/>
            </a:pPr>
            <a:r>
              <a:rPr lang="en-GB" sz="1800" dirty="0">
                <a:latin typeface="+mn-lt"/>
              </a:rPr>
              <a:t>Collectively, they described:</a:t>
            </a:r>
          </a:p>
          <a:p>
            <a:pPr marL="0" indent="0">
              <a:lnSpc>
                <a:spcPct val="120000"/>
              </a:lnSpc>
              <a:spcBef>
                <a:spcPts val="0"/>
              </a:spcBef>
              <a:buNone/>
            </a:pPr>
            <a:endParaRPr lang="en-GB" sz="400" dirty="0">
              <a:latin typeface="+mn-lt"/>
            </a:endParaRPr>
          </a:p>
          <a:p>
            <a:pPr>
              <a:lnSpc>
                <a:spcPct val="120000"/>
              </a:lnSpc>
              <a:spcBef>
                <a:spcPts val="0"/>
              </a:spcBef>
            </a:pPr>
            <a:r>
              <a:rPr lang="en-GB" sz="1800" dirty="0">
                <a:latin typeface="+mn-lt"/>
              </a:rPr>
              <a:t>raised student expectations</a:t>
            </a:r>
          </a:p>
          <a:p>
            <a:pPr>
              <a:lnSpc>
                <a:spcPct val="120000"/>
              </a:lnSpc>
              <a:spcBef>
                <a:spcPts val="0"/>
              </a:spcBef>
            </a:pPr>
            <a:endParaRPr lang="en-GB" sz="400" dirty="0">
              <a:latin typeface="+mn-lt"/>
            </a:endParaRPr>
          </a:p>
          <a:p>
            <a:pPr>
              <a:lnSpc>
                <a:spcPct val="120000"/>
              </a:lnSpc>
              <a:spcBef>
                <a:spcPts val="0"/>
              </a:spcBef>
            </a:pPr>
            <a:r>
              <a:rPr lang="en-GB" sz="1800" dirty="0">
                <a:latin typeface="+mn-lt"/>
              </a:rPr>
              <a:t>an altered student-teacher relationship: student voice &amp; agency</a:t>
            </a:r>
          </a:p>
          <a:p>
            <a:pPr marL="0" indent="0">
              <a:lnSpc>
                <a:spcPct val="120000"/>
              </a:lnSpc>
              <a:spcBef>
                <a:spcPts val="0"/>
              </a:spcBef>
              <a:buNone/>
            </a:pPr>
            <a:endParaRPr lang="en-GB" sz="400" dirty="0">
              <a:latin typeface="+mn-lt"/>
            </a:endParaRPr>
          </a:p>
          <a:p>
            <a:pPr>
              <a:lnSpc>
                <a:spcPct val="120000"/>
              </a:lnSpc>
              <a:spcBef>
                <a:spcPts val="0"/>
              </a:spcBef>
            </a:pPr>
            <a:r>
              <a:rPr lang="en-GB" sz="1800" dirty="0">
                <a:latin typeface="+mn-lt"/>
              </a:rPr>
              <a:t>a lack of learning proactivity</a:t>
            </a:r>
          </a:p>
          <a:p>
            <a:pPr>
              <a:lnSpc>
                <a:spcPct val="120000"/>
              </a:lnSpc>
              <a:spcBef>
                <a:spcPts val="0"/>
              </a:spcBef>
            </a:pPr>
            <a:endParaRPr lang="en-GB" sz="400" dirty="0">
              <a:latin typeface="+mn-lt"/>
            </a:endParaRPr>
          </a:p>
          <a:p>
            <a:pPr>
              <a:lnSpc>
                <a:spcPct val="120000"/>
              </a:lnSpc>
              <a:spcBef>
                <a:spcPts val="0"/>
              </a:spcBef>
            </a:pPr>
            <a:r>
              <a:rPr lang="en-GB" sz="1800" dirty="0">
                <a:latin typeface="+mn-lt"/>
              </a:rPr>
              <a:t>generational differences in professional standards: mobile phones, acceptance of image diversity, communication styles</a:t>
            </a:r>
          </a:p>
          <a:p>
            <a:pPr marL="0" indent="0">
              <a:lnSpc>
                <a:spcPct val="120000"/>
              </a:lnSpc>
              <a:buNone/>
            </a:pPr>
            <a:r>
              <a:rPr lang="en-US" sz="1600" dirty="0">
                <a:latin typeface="Calibri" panose="020F0502020204030204" pitchFamily="34" charset="0"/>
                <a:ea typeface="Calibri" panose="020F0502020204030204" pitchFamily="34" charset="0"/>
                <a:cs typeface="Calibri" panose="020F0502020204030204" pitchFamily="34" charset="0"/>
              </a:rPr>
              <a:t>	</a:t>
            </a:r>
          </a:p>
        </p:txBody>
      </p:sp>
      <p:pic>
        <p:nvPicPr>
          <p:cNvPr id="6" name="Picture 5">
            <a:extLst>
              <a:ext uri="{FF2B5EF4-FFF2-40B4-BE49-F238E27FC236}">
                <a16:creationId xmlns:a16="http://schemas.microsoft.com/office/drawing/2014/main" id="{C099D27E-2ED7-ED2B-5102-4899F6A3C334}"/>
              </a:ext>
            </a:extLst>
          </p:cNvPr>
          <p:cNvPicPr/>
          <p:nvPr/>
        </p:nvPicPr>
        <p:blipFill>
          <a:blip r:embed="rId3"/>
          <a:stretch>
            <a:fillRect/>
          </a:stretch>
        </p:blipFill>
        <p:spPr>
          <a:xfrm>
            <a:off x="361920" y="4477733"/>
            <a:ext cx="1596420" cy="574151"/>
          </a:xfrm>
          <a:prstGeom prst="rect">
            <a:avLst/>
          </a:prstGeom>
        </p:spPr>
      </p:pic>
      <p:pic>
        <p:nvPicPr>
          <p:cNvPr id="5" name="Picture 4">
            <a:extLst>
              <a:ext uri="{FF2B5EF4-FFF2-40B4-BE49-F238E27FC236}">
                <a16:creationId xmlns:a16="http://schemas.microsoft.com/office/drawing/2014/main" id="{AF209031-8DE5-309F-7033-204BE6511177}"/>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7075124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BA666-4A43-46DE-01F4-508B952D06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233645-B8E4-A675-2A2A-69B3CAB94DFF}"/>
              </a:ext>
            </a:extLst>
          </p:cNvPr>
          <p:cNvSpPr>
            <a:spLocks noGrp="1"/>
          </p:cNvSpPr>
          <p:nvPr>
            <p:ph type="title"/>
          </p:nvPr>
        </p:nvSpPr>
        <p:spPr>
          <a:xfrm>
            <a:off x="55659" y="0"/>
            <a:ext cx="6645550" cy="994172"/>
          </a:xfrm>
        </p:spPr>
        <p:txBody>
          <a:bodyPr/>
          <a:lstStyle/>
          <a:p>
            <a:pPr algn="ctr"/>
            <a:r>
              <a:rPr lang="en-US" sz="2400" dirty="0">
                <a:solidFill>
                  <a:schemeClr val="tx2"/>
                </a:solidFill>
                <a:latin typeface="+mn-lt"/>
              </a:rPr>
              <a:t>Raised student expectations and entitlement</a:t>
            </a:r>
            <a:endParaRPr lang="en-US" sz="2400" dirty="0">
              <a:solidFill>
                <a:srgbClr val="C00000"/>
              </a:solidFill>
              <a:latin typeface="+mn-lt"/>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4BB544E-6068-1970-D503-F1E06AC92500}"/>
              </a:ext>
            </a:extLst>
          </p:cNvPr>
          <p:cNvSpPr>
            <a:spLocks noGrp="1"/>
          </p:cNvSpPr>
          <p:nvPr>
            <p:ph idx="1"/>
          </p:nvPr>
        </p:nvSpPr>
        <p:spPr>
          <a:xfrm>
            <a:off x="278100" y="1089474"/>
            <a:ext cx="6423109" cy="3276786"/>
          </a:xfrm>
        </p:spPr>
        <p:txBody>
          <a:bodyPr vert="horz" lIns="68580" tIns="34290" rIns="68580" bIns="34290" rtlCol="0" anchor="t">
            <a:normAutofit/>
          </a:bodyPr>
          <a:lstStyle/>
          <a:p>
            <a:pPr marL="0" indent="0">
              <a:lnSpc>
                <a:spcPct val="120000"/>
              </a:lnSpc>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CF37DE0-9541-6386-0442-F056EFA6C244}"/>
              </a:ext>
            </a:extLst>
          </p:cNvPr>
          <p:cNvPicPr/>
          <p:nvPr/>
        </p:nvPicPr>
        <p:blipFill>
          <a:blip r:embed="rId2"/>
          <a:stretch>
            <a:fillRect/>
          </a:stretch>
        </p:blipFill>
        <p:spPr>
          <a:xfrm>
            <a:off x="361920" y="4477733"/>
            <a:ext cx="1596420" cy="574151"/>
          </a:xfrm>
          <a:prstGeom prst="rect">
            <a:avLst/>
          </a:prstGeom>
        </p:spPr>
      </p:pic>
      <p:sp>
        <p:nvSpPr>
          <p:cNvPr id="7" name="Speech Bubble: Oval 6">
            <a:extLst>
              <a:ext uri="{FF2B5EF4-FFF2-40B4-BE49-F238E27FC236}">
                <a16:creationId xmlns:a16="http://schemas.microsoft.com/office/drawing/2014/main" id="{A8A6E800-70D6-239D-1649-88EC126D80AE}"/>
              </a:ext>
            </a:extLst>
          </p:cNvPr>
          <p:cNvSpPr/>
          <p:nvPr/>
        </p:nvSpPr>
        <p:spPr>
          <a:xfrm>
            <a:off x="1024265" y="1411220"/>
            <a:ext cx="4930777" cy="2507633"/>
          </a:xfrm>
          <a:prstGeom prst="wedgeEllipseCallout">
            <a:avLst>
              <a:gd name="adj1" fmla="val -43928"/>
              <a:gd name="adj2" fmla="val 53618"/>
            </a:avLst>
          </a:prstGeom>
          <a:gradFill flip="none" rotWithShape="1">
            <a:gsLst>
              <a:gs pos="0">
                <a:srgbClr val="5B9BD5">
                  <a:lumMod val="5000"/>
                  <a:lumOff val="95000"/>
                </a:srgbClr>
              </a:gs>
              <a:gs pos="74000">
                <a:srgbClr val="5B9BD5">
                  <a:lumMod val="45000"/>
                  <a:lumOff val="55000"/>
                </a:srgbClr>
              </a:gs>
              <a:gs pos="83000">
                <a:srgbClr val="5B9BD5">
                  <a:lumMod val="45000"/>
                  <a:lumOff val="55000"/>
                </a:srgbClr>
              </a:gs>
              <a:gs pos="100000">
                <a:srgbClr val="5B9BD5">
                  <a:lumMod val="30000"/>
                  <a:lumOff val="70000"/>
                </a:srgbClr>
              </a:gs>
            </a:gsLst>
            <a:lin ang="2700000" scaled="1"/>
            <a:tileRect/>
          </a:gradFill>
          <a:ln w="12700" cap="flat" cmpd="sng" algn="ctr">
            <a:solidFill>
              <a:srgbClr val="5B9BD5">
                <a:shade val="50000"/>
              </a:srgbClr>
            </a:solidFill>
            <a:prstDash val="solid"/>
            <a:miter lim="800000"/>
          </a:ln>
          <a:effectLst/>
        </p:spPr>
        <p:txBody>
          <a:bodyPr rtlCol="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GB" sz="1013"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D54D5EA-8DF5-5785-F683-0545EE60FE69}"/>
              </a:ext>
            </a:extLst>
          </p:cNvPr>
          <p:cNvSpPr txBox="1"/>
          <p:nvPr/>
        </p:nvSpPr>
        <p:spPr>
          <a:xfrm>
            <a:off x="1707518" y="1785461"/>
            <a:ext cx="3577850" cy="1884811"/>
          </a:xfrm>
          <a:prstGeom prst="rect">
            <a:avLst/>
          </a:prstGeom>
          <a:noFill/>
        </p:spPr>
        <p:txBody>
          <a:bodyPr wrap="square" rtlCol="0">
            <a:spAutoFit/>
          </a:bodyPr>
          <a:lstStyle/>
          <a:p>
            <a:pPr>
              <a:lnSpc>
                <a:spcPct val="120000"/>
              </a:lnSpc>
            </a:pPr>
            <a:r>
              <a:rPr lang="en-GB" sz="1400" i="1" dirty="0"/>
              <a:t>Some sort of entitlement, that they are there to be given, fed it, led by the nose to something, all on a plate kind of thing. […]</a:t>
            </a:r>
          </a:p>
          <a:p>
            <a:pPr>
              <a:lnSpc>
                <a:spcPct val="120000"/>
              </a:lnSpc>
            </a:pPr>
            <a:r>
              <a:rPr lang="en-GB" sz="1400" i="1" dirty="0"/>
              <a:t>And if it isn’t delivered to them and they fail their exams, it’s nothing to do with them, it’s obviously to do with the teaching.</a:t>
            </a:r>
          </a:p>
          <a:p>
            <a:pPr>
              <a:lnSpc>
                <a:spcPct val="120000"/>
              </a:lnSpc>
            </a:pPr>
            <a:r>
              <a:rPr lang="en-GB" sz="1400" i="1" dirty="0"/>
              <a:t>			           </a:t>
            </a:r>
            <a:r>
              <a:rPr lang="en-GB" sz="1400" dirty="0"/>
              <a:t>Teacher</a:t>
            </a:r>
          </a:p>
        </p:txBody>
      </p:sp>
      <p:pic>
        <p:nvPicPr>
          <p:cNvPr id="9" name="Picture 8">
            <a:extLst>
              <a:ext uri="{FF2B5EF4-FFF2-40B4-BE49-F238E27FC236}">
                <a16:creationId xmlns:a16="http://schemas.microsoft.com/office/drawing/2014/main" id="{5D5D3D45-4C4D-E724-8F0E-0D2EC8CC113B}"/>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1310927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2A0A4-81D6-5C3E-1A67-C36B8B9D3C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0042AC-D2B6-200A-917D-844C193D7216}"/>
              </a:ext>
            </a:extLst>
          </p:cNvPr>
          <p:cNvSpPr>
            <a:spLocks noGrp="1"/>
          </p:cNvSpPr>
          <p:nvPr>
            <p:ph type="title"/>
          </p:nvPr>
        </p:nvSpPr>
        <p:spPr>
          <a:xfrm>
            <a:off x="277442" y="168681"/>
            <a:ext cx="6301800" cy="994172"/>
          </a:xfrm>
        </p:spPr>
        <p:txBody>
          <a:bodyPr/>
          <a:lstStyle/>
          <a:p>
            <a:pPr algn="ctr"/>
            <a:r>
              <a:rPr lang="en-US" sz="2400" dirty="0">
                <a:solidFill>
                  <a:srgbClr val="C00000"/>
                </a:solidFill>
                <a:latin typeface="+mn-lt"/>
              </a:rPr>
              <a:t>Contemporary healthcare professionalism: </a:t>
            </a:r>
            <a:br>
              <a:rPr lang="en-US" sz="2400" dirty="0">
                <a:solidFill>
                  <a:srgbClr val="C00000"/>
                </a:solidFill>
                <a:latin typeface="+mn-lt"/>
              </a:rPr>
            </a:br>
            <a:r>
              <a:rPr lang="en-US" sz="2400" dirty="0">
                <a:solidFill>
                  <a:srgbClr val="C00000"/>
                </a:solidFill>
                <a:latin typeface="+mn-lt"/>
              </a:rPr>
              <a:t>theoretical concepts</a:t>
            </a:r>
            <a:endParaRPr lang="en-US" sz="2400" dirty="0">
              <a:solidFill>
                <a:srgbClr val="C00000"/>
              </a:solidFill>
              <a:latin typeface="+mn-lt"/>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63C710B-2B4F-24C8-ABA1-20561E112AC1}"/>
              </a:ext>
            </a:extLst>
          </p:cNvPr>
          <p:cNvPicPr/>
          <p:nvPr/>
        </p:nvPicPr>
        <p:blipFill>
          <a:blip r:embed="rId3"/>
          <a:stretch>
            <a:fillRect/>
          </a:stretch>
        </p:blipFill>
        <p:spPr>
          <a:xfrm>
            <a:off x="361920" y="4477733"/>
            <a:ext cx="1596420" cy="574151"/>
          </a:xfrm>
          <a:prstGeom prst="rect">
            <a:avLst/>
          </a:prstGeom>
        </p:spPr>
      </p:pic>
      <p:sp>
        <p:nvSpPr>
          <p:cNvPr id="4" name="Content Placeholder 2">
            <a:extLst>
              <a:ext uri="{FF2B5EF4-FFF2-40B4-BE49-F238E27FC236}">
                <a16:creationId xmlns:a16="http://schemas.microsoft.com/office/drawing/2014/main" id="{51744371-2CFC-BEBB-BA22-C3F4C4D6A0B9}"/>
              </a:ext>
            </a:extLst>
          </p:cNvPr>
          <p:cNvSpPr>
            <a:spLocks noGrp="1"/>
          </p:cNvSpPr>
          <p:nvPr>
            <p:ph idx="1"/>
          </p:nvPr>
        </p:nvSpPr>
        <p:spPr>
          <a:xfrm>
            <a:off x="277813" y="1459739"/>
            <a:ext cx="6580187" cy="3388708"/>
          </a:xfrm>
        </p:spPr>
        <p:txBody>
          <a:bodyPr vert="horz" lIns="91440" tIns="45720" rIns="91440" bIns="45720" rtlCol="0" anchor="t">
            <a:normAutofit/>
          </a:bodyPr>
          <a:lstStyle/>
          <a:p>
            <a:pPr marL="0" indent="0">
              <a:buNone/>
            </a:pPr>
            <a:endParaRPr lang="en-US" sz="600" dirty="0">
              <a:latin typeface="Calibri" panose="020F0502020204030204" pitchFamily="34" charset="0"/>
              <a:ea typeface="Calibri" panose="020F0502020204030204" pitchFamily="34" charset="0"/>
              <a:cs typeface="Calibri" panose="020F0502020204030204" pitchFamily="34" charset="0"/>
            </a:endParaRPr>
          </a:p>
          <a:p>
            <a:pPr marL="128270" indent="-128270"/>
            <a:r>
              <a:rPr lang="en-GB" sz="1550" dirty="0">
                <a:latin typeface="Calibri"/>
                <a:ea typeface="Calibri"/>
                <a:cs typeface="Arial"/>
              </a:rPr>
              <a:t>Professionalism is </a:t>
            </a:r>
            <a:r>
              <a:rPr lang="en-GB" sz="1550" b="1" dirty="0">
                <a:latin typeface="Calibri"/>
                <a:ea typeface="Calibri"/>
                <a:cs typeface="Arial"/>
              </a:rPr>
              <a:t>complex &amp; contested </a:t>
            </a:r>
            <a:r>
              <a:rPr lang="en-GB" sz="1200" dirty="0">
                <a:latin typeface="Calibri"/>
                <a:ea typeface="Calibri"/>
                <a:cs typeface="Arial"/>
              </a:rPr>
              <a:t>(Hafferty &amp; Castellani, 2010)</a:t>
            </a:r>
          </a:p>
          <a:p>
            <a:pPr marL="0" indent="0">
              <a:buNone/>
            </a:pPr>
            <a:endParaRPr lang="en-GB" sz="200" dirty="0">
              <a:latin typeface="Calibri"/>
              <a:ea typeface="Calibri"/>
              <a:cs typeface="Arial"/>
            </a:endParaRPr>
          </a:p>
          <a:p>
            <a:pPr marL="128270" indent="-128270">
              <a:lnSpc>
                <a:spcPct val="110000"/>
              </a:lnSpc>
            </a:pPr>
            <a:r>
              <a:rPr lang="en-GB" sz="1550" dirty="0">
                <a:latin typeface="Calibri"/>
                <a:ea typeface="Calibri"/>
                <a:cs typeface="Arial"/>
              </a:rPr>
              <a:t>It is </a:t>
            </a:r>
            <a:r>
              <a:rPr lang="en-GB" sz="1550" b="1" dirty="0">
                <a:latin typeface="Calibri"/>
                <a:ea typeface="Calibri"/>
                <a:cs typeface="Arial"/>
              </a:rPr>
              <a:t>context-dependent </a:t>
            </a:r>
            <a:r>
              <a:rPr lang="en-GB" sz="1200" dirty="0">
                <a:latin typeface="Calibri"/>
                <a:ea typeface="Calibri"/>
                <a:cs typeface="Arial"/>
              </a:rPr>
              <a:t>(Hodges et al., 2019)</a:t>
            </a:r>
          </a:p>
          <a:p>
            <a:pPr marL="128270" indent="-128270">
              <a:lnSpc>
                <a:spcPct val="110000"/>
              </a:lnSpc>
            </a:pPr>
            <a:endParaRPr lang="en-GB" sz="200" dirty="0">
              <a:latin typeface="Calibri"/>
              <a:ea typeface="Calibri"/>
              <a:cs typeface="Arial"/>
            </a:endParaRPr>
          </a:p>
          <a:p>
            <a:pPr marL="128270" indent="-128270">
              <a:lnSpc>
                <a:spcPct val="110000"/>
              </a:lnSpc>
            </a:pPr>
            <a:r>
              <a:rPr lang="en-GB" sz="1550" dirty="0">
                <a:latin typeface="Calibri"/>
                <a:ea typeface="Calibri"/>
                <a:cs typeface="Arial"/>
              </a:rPr>
              <a:t>Professional development is </a:t>
            </a:r>
            <a:r>
              <a:rPr lang="en-GB" sz="1550" b="1" dirty="0">
                <a:latin typeface="Calibri"/>
                <a:ea typeface="Calibri"/>
                <a:cs typeface="Arial"/>
              </a:rPr>
              <a:t>socially constructed</a:t>
            </a:r>
            <a:r>
              <a:rPr lang="en-GB" sz="1550" dirty="0">
                <a:latin typeface="Calibri"/>
                <a:ea typeface="Calibri"/>
                <a:cs typeface="Arial"/>
              </a:rPr>
              <a:t> and involves the formation of a </a:t>
            </a:r>
            <a:r>
              <a:rPr lang="en-GB" sz="1550" b="1" dirty="0">
                <a:latin typeface="Calibri"/>
                <a:ea typeface="Calibri"/>
                <a:cs typeface="Arial"/>
              </a:rPr>
              <a:t>professional identity </a:t>
            </a:r>
            <a:r>
              <a:rPr lang="en-GB" sz="1200" dirty="0">
                <a:latin typeface="Calibri"/>
                <a:ea typeface="Calibri"/>
                <a:cs typeface="Arial"/>
              </a:rPr>
              <a:t>(Cruess &amp; Cruess, 2016)</a:t>
            </a:r>
          </a:p>
          <a:p>
            <a:pPr marL="0" indent="0">
              <a:lnSpc>
                <a:spcPct val="110000"/>
              </a:lnSpc>
              <a:buNone/>
            </a:pPr>
            <a:endParaRPr lang="en-GB" sz="200" dirty="0">
              <a:latin typeface="Calibri"/>
              <a:ea typeface="Calibri"/>
              <a:cs typeface="Arial"/>
            </a:endParaRPr>
          </a:p>
          <a:p>
            <a:pPr marL="128270" indent="-128270">
              <a:lnSpc>
                <a:spcPct val="110000"/>
              </a:lnSpc>
            </a:pPr>
            <a:r>
              <a:rPr lang="en-GB" sz="1550" dirty="0">
                <a:latin typeface="Calibri"/>
                <a:ea typeface="Calibri"/>
                <a:cs typeface="Arial"/>
              </a:rPr>
              <a:t>The </a:t>
            </a:r>
            <a:r>
              <a:rPr lang="en-GB" sz="1550" b="1" dirty="0">
                <a:latin typeface="Calibri"/>
                <a:ea typeface="Calibri"/>
                <a:cs typeface="Arial"/>
              </a:rPr>
              <a:t>macro-perspective</a:t>
            </a:r>
            <a:r>
              <a:rPr lang="en-GB" sz="1550" dirty="0">
                <a:latin typeface="Calibri"/>
                <a:ea typeface="Calibri"/>
                <a:cs typeface="Arial"/>
              </a:rPr>
              <a:t>: the broader systems and structures</a:t>
            </a:r>
            <a:r>
              <a:rPr lang="en-GB" sz="1550" b="1" dirty="0">
                <a:latin typeface="Calibri"/>
                <a:ea typeface="Calibri"/>
                <a:cs typeface="Arial"/>
              </a:rPr>
              <a:t> </a:t>
            </a:r>
            <a:r>
              <a:rPr lang="en-GB" sz="1550" dirty="0">
                <a:latin typeface="Calibri"/>
                <a:ea typeface="Calibri"/>
                <a:cs typeface="Arial"/>
              </a:rPr>
              <a:t>that shape students, educators and practitioners </a:t>
            </a:r>
            <a:r>
              <a:rPr lang="en-GB" sz="1200" dirty="0">
                <a:latin typeface="Calibri"/>
                <a:ea typeface="Calibri"/>
                <a:cs typeface="Arial"/>
              </a:rPr>
              <a:t>(Hodges et al., 2019)</a:t>
            </a:r>
          </a:p>
        </p:txBody>
      </p:sp>
      <p:pic>
        <p:nvPicPr>
          <p:cNvPr id="5" name="Picture 4">
            <a:extLst>
              <a:ext uri="{FF2B5EF4-FFF2-40B4-BE49-F238E27FC236}">
                <a16:creationId xmlns:a16="http://schemas.microsoft.com/office/drawing/2014/main" id="{D7B465B0-A74F-CF87-C4B8-04B9B620F735}"/>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32932312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A132E-FCDC-8E55-E14C-163CE91824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AA7238-C66F-758A-1DBC-7EFD35C1FF74}"/>
              </a:ext>
            </a:extLst>
          </p:cNvPr>
          <p:cNvSpPr>
            <a:spLocks noGrp="1"/>
          </p:cNvSpPr>
          <p:nvPr>
            <p:ph type="title"/>
          </p:nvPr>
        </p:nvSpPr>
        <p:spPr>
          <a:xfrm>
            <a:off x="278100" y="0"/>
            <a:ext cx="6301800" cy="994172"/>
          </a:xfrm>
        </p:spPr>
        <p:txBody>
          <a:bodyPr/>
          <a:lstStyle/>
          <a:p>
            <a:pPr algn="ctr">
              <a:lnSpc>
                <a:spcPct val="120000"/>
              </a:lnSpc>
            </a:pPr>
            <a:r>
              <a:rPr lang="en-US" sz="2400" dirty="0">
                <a:solidFill>
                  <a:schemeClr val="tx2"/>
                </a:solidFill>
                <a:latin typeface="+mn-lt"/>
              </a:rPr>
              <a:t>Student voice &amp; agency</a:t>
            </a:r>
            <a:endParaRPr lang="en-US" sz="2400" dirty="0">
              <a:solidFill>
                <a:srgbClr val="C00000"/>
              </a:solidFill>
              <a:latin typeface="+mn-lt"/>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836F648-5646-ED77-699E-C3DA20090A70}"/>
              </a:ext>
            </a:extLst>
          </p:cNvPr>
          <p:cNvPicPr/>
          <p:nvPr/>
        </p:nvPicPr>
        <p:blipFill>
          <a:blip r:embed="rId3"/>
          <a:stretch>
            <a:fillRect/>
          </a:stretch>
        </p:blipFill>
        <p:spPr>
          <a:xfrm>
            <a:off x="361920" y="4477733"/>
            <a:ext cx="1596420" cy="574151"/>
          </a:xfrm>
          <a:prstGeom prst="rect">
            <a:avLst/>
          </a:prstGeom>
        </p:spPr>
      </p:pic>
      <p:sp>
        <p:nvSpPr>
          <p:cNvPr id="5" name="Speech Bubble: Oval 4">
            <a:extLst>
              <a:ext uri="{FF2B5EF4-FFF2-40B4-BE49-F238E27FC236}">
                <a16:creationId xmlns:a16="http://schemas.microsoft.com/office/drawing/2014/main" id="{D0564A96-D77F-6344-2737-DE59B3143A3A}"/>
              </a:ext>
            </a:extLst>
          </p:cNvPr>
          <p:cNvSpPr/>
          <p:nvPr/>
        </p:nvSpPr>
        <p:spPr>
          <a:xfrm>
            <a:off x="2983368" y="2267076"/>
            <a:ext cx="3489700" cy="2003163"/>
          </a:xfrm>
          <a:prstGeom prst="wedgeEllipseCallout">
            <a:avLst>
              <a:gd name="adj1" fmla="val -43928"/>
              <a:gd name="adj2" fmla="val 53618"/>
            </a:avLst>
          </a:prstGeom>
          <a:gradFill flip="none" rotWithShape="1">
            <a:gsLst>
              <a:gs pos="0">
                <a:srgbClr val="5B9BD5">
                  <a:lumMod val="5000"/>
                  <a:lumOff val="95000"/>
                </a:srgbClr>
              </a:gs>
              <a:gs pos="74000">
                <a:srgbClr val="5B9BD5">
                  <a:lumMod val="45000"/>
                  <a:lumOff val="55000"/>
                </a:srgbClr>
              </a:gs>
              <a:gs pos="83000">
                <a:srgbClr val="5B9BD5">
                  <a:lumMod val="45000"/>
                  <a:lumOff val="55000"/>
                </a:srgbClr>
              </a:gs>
              <a:gs pos="100000">
                <a:srgbClr val="5B9BD5">
                  <a:lumMod val="30000"/>
                  <a:lumOff val="70000"/>
                </a:srgbClr>
              </a:gs>
            </a:gsLst>
            <a:lin ang="2700000" scaled="1"/>
            <a:tileRect/>
          </a:gradFill>
          <a:ln w="12700" cap="flat" cmpd="sng" algn="ctr">
            <a:solidFill>
              <a:srgbClr val="5B9BD5">
                <a:shade val="50000"/>
              </a:srgbClr>
            </a:solidFill>
            <a:prstDash val="solid"/>
            <a:miter lim="800000"/>
          </a:ln>
          <a:effectLst/>
        </p:spPr>
        <p:txBody>
          <a:bodyPr rtlCol="0" anchor="ctr"/>
          <a:lstStyle/>
          <a:p>
            <a:pPr marL="0" marR="0" lvl="0" indent="0" algn="ctr" defTabSz="514350" eaLnBrk="1" fontAlgn="auto" latinLnBrk="0" hangingPunct="1">
              <a:lnSpc>
                <a:spcPct val="100000"/>
              </a:lnSpc>
              <a:spcBef>
                <a:spcPts val="0"/>
              </a:spcBef>
              <a:spcAft>
                <a:spcPts val="0"/>
              </a:spcAft>
              <a:buClrTx/>
              <a:buSzTx/>
              <a:buFontTx/>
              <a:buNone/>
              <a:tabLst/>
              <a:defRPr/>
            </a:pPr>
            <a:endParaRPr kumimoji="0" lang="en-GB" sz="1013"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82B90C95-3D55-A38C-E33C-AAA36E045DC3}"/>
              </a:ext>
            </a:extLst>
          </p:cNvPr>
          <p:cNvSpPr txBox="1"/>
          <p:nvPr/>
        </p:nvSpPr>
        <p:spPr>
          <a:xfrm>
            <a:off x="3429000" y="2800606"/>
            <a:ext cx="2771711" cy="1469633"/>
          </a:xfrm>
          <a:prstGeom prst="rect">
            <a:avLst/>
          </a:prstGeom>
          <a:noFill/>
        </p:spPr>
        <p:txBody>
          <a:bodyPr wrap="square" rtlCol="0">
            <a:spAutoFit/>
          </a:bodyPr>
          <a:lstStyle/>
          <a:p>
            <a:pPr>
              <a:lnSpc>
                <a:spcPct val="120000"/>
              </a:lnSpc>
            </a:pPr>
            <a:r>
              <a:rPr lang="en-GB" sz="1250" i="1" dirty="0">
                <a:effectLst/>
                <a:ea typeface="Aptos" panose="020B0004020202020204" pitchFamily="34" charset="0"/>
                <a:cs typeface="Aptos" panose="020B0004020202020204" pitchFamily="34" charset="0"/>
              </a:rPr>
              <a:t>I got an email from one of the students [...]. She was basically saying, ‘How come I’ve got a C, why haven’t I got a B or an A?’ </a:t>
            </a:r>
          </a:p>
          <a:p>
            <a:r>
              <a:rPr lang="en-GB" sz="1250" i="1" dirty="0">
                <a:ea typeface="Aptos" panose="020B0004020202020204" pitchFamily="34" charset="0"/>
                <a:cs typeface="Aptos" panose="020B0004020202020204" pitchFamily="34" charset="0"/>
              </a:rPr>
              <a:t>		</a:t>
            </a:r>
            <a:r>
              <a:rPr lang="en-GB" sz="1250" dirty="0">
                <a:ea typeface="Aptos" panose="020B0004020202020204" pitchFamily="34" charset="0"/>
                <a:cs typeface="Aptos" panose="020B0004020202020204" pitchFamily="34" charset="0"/>
              </a:rPr>
              <a:t>Teacher</a:t>
            </a:r>
            <a:endParaRPr lang="en-GB" sz="1250" dirty="0">
              <a:effectLst/>
              <a:ea typeface="Aptos" panose="020B0004020202020204" pitchFamily="34" charset="0"/>
              <a:cs typeface="Aptos" panose="020B0004020202020204" pitchFamily="34" charset="0"/>
            </a:endParaRPr>
          </a:p>
          <a:p>
            <a:endParaRPr lang="en-GB" sz="200" i="1" dirty="0"/>
          </a:p>
          <a:p>
            <a:r>
              <a:rPr lang="en-GB" sz="1500" dirty="0"/>
              <a:t>		</a:t>
            </a:r>
          </a:p>
        </p:txBody>
      </p:sp>
      <p:sp>
        <p:nvSpPr>
          <p:cNvPr id="11" name="Speech Bubble: Oval 10">
            <a:extLst>
              <a:ext uri="{FF2B5EF4-FFF2-40B4-BE49-F238E27FC236}">
                <a16:creationId xmlns:a16="http://schemas.microsoft.com/office/drawing/2014/main" id="{DCD95174-73EE-DBB9-A791-7FEF099B5DC6}"/>
              </a:ext>
            </a:extLst>
          </p:cNvPr>
          <p:cNvSpPr/>
          <p:nvPr/>
        </p:nvSpPr>
        <p:spPr>
          <a:xfrm>
            <a:off x="492671" y="1021267"/>
            <a:ext cx="3438877" cy="1924340"/>
          </a:xfrm>
          <a:prstGeom prst="wedgeEllipseCallout">
            <a:avLst>
              <a:gd name="adj1" fmla="val -49129"/>
              <a:gd name="adj2" fmla="val 47748"/>
            </a:avLst>
          </a:prstGeom>
          <a:gradFill flip="none" rotWithShape="1">
            <a:gsLst>
              <a:gs pos="0">
                <a:srgbClr val="5B9BD5">
                  <a:lumMod val="5000"/>
                  <a:lumOff val="95000"/>
                </a:srgbClr>
              </a:gs>
              <a:gs pos="74000">
                <a:srgbClr val="5B9BD5">
                  <a:lumMod val="45000"/>
                  <a:lumOff val="55000"/>
                </a:srgbClr>
              </a:gs>
              <a:gs pos="83000">
                <a:srgbClr val="5B9BD5">
                  <a:lumMod val="45000"/>
                  <a:lumOff val="55000"/>
                </a:srgbClr>
              </a:gs>
              <a:gs pos="100000">
                <a:srgbClr val="5B9BD5">
                  <a:lumMod val="30000"/>
                  <a:lumOff val="70000"/>
                </a:srgbClr>
              </a:gs>
            </a:gsLst>
            <a:lin ang="2700000" scaled="1"/>
            <a:tileRect/>
          </a:gradFill>
          <a:ln w="12700" cap="flat" cmpd="sng" algn="ctr">
            <a:solidFill>
              <a:srgbClr val="5B9BD5">
                <a:shade val="50000"/>
              </a:srgbClr>
            </a:solidFill>
            <a:prstDash val="solid"/>
            <a:miter lim="800000"/>
          </a:ln>
          <a:effectLst/>
        </p:spPr>
        <p:txBody>
          <a:bodyPr rtlCol="0" anchor="ctr"/>
          <a:lstStyle/>
          <a:p>
            <a:pPr marL="0" marR="0" lvl="0" indent="0" algn="ctr" defTabSz="514350" eaLnBrk="1" fontAlgn="auto" latinLnBrk="0" hangingPunct="1">
              <a:lnSpc>
                <a:spcPct val="100000"/>
              </a:lnSpc>
              <a:spcBef>
                <a:spcPts val="0"/>
              </a:spcBef>
              <a:spcAft>
                <a:spcPts val="0"/>
              </a:spcAft>
              <a:buClrTx/>
              <a:buSzTx/>
              <a:buFontTx/>
              <a:buNone/>
              <a:tabLst/>
              <a:defRPr/>
            </a:pPr>
            <a:endParaRPr kumimoji="0" lang="en-GB" sz="1013"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92F0B0AB-9585-4EA3-ACEF-EF3F1CCCBB5C}"/>
              </a:ext>
            </a:extLst>
          </p:cNvPr>
          <p:cNvSpPr txBox="1"/>
          <p:nvPr/>
        </p:nvSpPr>
        <p:spPr>
          <a:xfrm>
            <a:off x="1196591" y="1483300"/>
            <a:ext cx="2316786" cy="1000274"/>
          </a:xfrm>
          <a:prstGeom prst="rect">
            <a:avLst/>
          </a:prstGeom>
          <a:noFill/>
        </p:spPr>
        <p:txBody>
          <a:bodyPr wrap="square" rtlCol="0">
            <a:spAutoFit/>
          </a:bodyPr>
          <a:lstStyle/>
          <a:p>
            <a:pPr>
              <a:lnSpc>
                <a:spcPct val="120000"/>
              </a:lnSpc>
            </a:pPr>
            <a:r>
              <a:rPr lang="en-US" sz="1250" i="1" dirty="0">
                <a:latin typeface="Calibri" panose="020F0502020204030204" pitchFamily="34" charset="0"/>
                <a:ea typeface="Calibri" panose="020F0502020204030204" pitchFamily="34" charset="0"/>
                <a:cs typeface="Calibri" panose="020F0502020204030204" pitchFamily="34" charset="0"/>
              </a:rPr>
              <a:t>They are more self-assured, they will call out anyone who doesn’t treat them the right way.</a:t>
            </a:r>
          </a:p>
          <a:p>
            <a:pPr>
              <a:lnSpc>
                <a:spcPct val="120000"/>
              </a:lnSpc>
            </a:pPr>
            <a:r>
              <a:rPr lang="en-US" sz="1250" i="1" dirty="0">
                <a:latin typeface="Calibri" panose="020F0502020204030204" pitchFamily="34" charset="0"/>
                <a:ea typeface="Calibri" panose="020F0502020204030204" pitchFamily="34" charset="0"/>
                <a:cs typeface="Calibri" panose="020F0502020204030204" pitchFamily="34" charset="0"/>
              </a:rPr>
              <a:t>		</a:t>
            </a:r>
            <a:r>
              <a:rPr lang="en-US" sz="1250" dirty="0">
                <a:latin typeface="Calibri" panose="020F0502020204030204" pitchFamily="34" charset="0"/>
                <a:ea typeface="Calibri" panose="020F0502020204030204" pitchFamily="34" charset="0"/>
                <a:cs typeface="Calibri" panose="020F0502020204030204" pitchFamily="34" charset="0"/>
              </a:rPr>
              <a:t>Teacher</a:t>
            </a:r>
          </a:p>
        </p:txBody>
      </p:sp>
      <p:pic>
        <p:nvPicPr>
          <p:cNvPr id="4" name="Picture 3">
            <a:extLst>
              <a:ext uri="{FF2B5EF4-FFF2-40B4-BE49-F238E27FC236}">
                <a16:creationId xmlns:a16="http://schemas.microsoft.com/office/drawing/2014/main" id="{156E7B9E-D752-2AEB-7D37-DFEEB869C089}"/>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34493637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751C3-20D1-A4FF-9758-8F2E16BF94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87BC80-59ED-73F4-2339-7B0C140E6ADA}"/>
              </a:ext>
            </a:extLst>
          </p:cNvPr>
          <p:cNvSpPr>
            <a:spLocks noGrp="1"/>
          </p:cNvSpPr>
          <p:nvPr>
            <p:ph type="title"/>
          </p:nvPr>
        </p:nvSpPr>
        <p:spPr>
          <a:xfrm>
            <a:off x="278100" y="0"/>
            <a:ext cx="6301800" cy="994172"/>
          </a:xfrm>
        </p:spPr>
        <p:txBody>
          <a:bodyPr/>
          <a:lstStyle/>
          <a:p>
            <a:pPr algn="ctr"/>
            <a:endPar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730EEA25-A98E-572D-377F-53A6CCF54E4C}"/>
              </a:ext>
            </a:extLst>
          </p:cNvPr>
          <p:cNvSpPr>
            <a:spLocks noGrp="1"/>
          </p:cNvSpPr>
          <p:nvPr>
            <p:ph idx="1"/>
          </p:nvPr>
        </p:nvSpPr>
        <p:spPr>
          <a:xfrm>
            <a:off x="217445" y="1488022"/>
            <a:ext cx="6423109" cy="3276786"/>
          </a:xfrm>
        </p:spPr>
        <p:txBody>
          <a:bodyPr vert="horz" lIns="68580" tIns="34290" rIns="68580" bIns="34290" rtlCol="0" anchor="t">
            <a:normAutofit/>
          </a:bodyPr>
          <a:lstStyle/>
          <a:p>
            <a:pPr marL="0" indent="0" algn="ctr">
              <a:lnSpc>
                <a:spcPct val="120000"/>
              </a:lnSpc>
              <a:buNone/>
            </a:pPr>
            <a:r>
              <a:rPr lang="en-US" sz="2000" b="1" dirty="0">
                <a:latin typeface="Calibri" panose="020F0502020204030204" pitchFamily="34" charset="0"/>
                <a:ea typeface="Calibri" panose="020F0502020204030204" pitchFamily="34" charset="0"/>
                <a:cs typeface="Calibri" panose="020F0502020204030204" pitchFamily="34" charset="0"/>
              </a:rPr>
              <a:t>The interview responses from three teachers suggested that their perspectives on contemporary society, education &amp; current generations could contribute to professionalism tensions with students</a:t>
            </a:r>
          </a:p>
          <a:p>
            <a:pPr marL="0" indent="0">
              <a:lnSpc>
                <a:spcPct val="120000"/>
              </a:lnSpc>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345A21B-D451-78BC-1DD6-39F58BC3C4D9}"/>
              </a:ext>
            </a:extLst>
          </p:cNvPr>
          <p:cNvPicPr/>
          <p:nvPr/>
        </p:nvPicPr>
        <p:blipFill>
          <a:blip r:embed="rId3"/>
          <a:stretch>
            <a:fillRect/>
          </a:stretch>
        </p:blipFill>
        <p:spPr>
          <a:xfrm>
            <a:off x="361920" y="4477733"/>
            <a:ext cx="1596420" cy="574151"/>
          </a:xfrm>
          <a:prstGeom prst="rect">
            <a:avLst/>
          </a:prstGeom>
        </p:spPr>
      </p:pic>
      <p:pic>
        <p:nvPicPr>
          <p:cNvPr id="5" name="Picture 4">
            <a:extLst>
              <a:ext uri="{FF2B5EF4-FFF2-40B4-BE49-F238E27FC236}">
                <a16:creationId xmlns:a16="http://schemas.microsoft.com/office/drawing/2014/main" id="{5B19FC15-A116-E328-6537-B686CBDC8A80}"/>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8014632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9ACEB-1934-9476-BCF6-273A82A629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1790C-EC8E-C42F-9046-2BAFE9505740}"/>
              </a:ext>
            </a:extLst>
          </p:cNvPr>
          <p:cNvSpPr>
            <a:spLocks noGrp="1"/>
          </p:cNvSpPr>
          <p:nvPr>
            <p:ph type="title"/>
          </p:nvPr>
        </p:nvSpPr>
        <p:spPr>
          <a:xfrm>
            <a:off x="278100" y="0"/>
            <a:ext cx="6301800" cy="994172"/>
          </a:xfrm>
        </p:spPr>
        <p:txBody>
          <a:bodyPr/>
          <a:lstStyle/>
          <a:p>
            <a:pPr algn="ctr"/>
            <a:r>
              <a:rPr lang="en-US" sz="2800" dirty="0">
                <a:solidFill>
                  <a:srgbClr val="C00000"/>
                </a:solidFill>
                <a:latin typeface="Calibri" panose="020F0502020204030204" pitchFamily="34" charset="0"/>
                <a:ea typeface="Calibri" panose="020F0502020204030204" pitchFamily="34" charset="0"/>
                <a:cs typeface="Calibri" panose="020F0502020204030204" pitchFamily="34" charset="0"/>
              </a:rPr>
              <a:t>X</a:t>
            </a:r>
          </a:p>
        </p:txBody>
      </p:sp>
      <p:pic>
        <p:nvPicPr>
          <p:cNvPr id="4" name="Content Placeholder 3">
            <a:extLst>
              <a:ext uri="{FF2B5EF4-FFF2-40B4-BE49-F238E27FC236}">
                <a16:creationId xmlns:a16="http://schemas.microsoft.com/office/drawing/2014/main" id="{D9554D8B-74A9-F341-A0EA-9E0995D36088}"/>
              </a:ext>
            </a:extLst>
          </p:cNvPr>
          <p:cNvPicPr>
            <a:picLocks noGrp="1" noChangeAspect="1"/>
          </p:cNvPicPr>
          <p:nvPr>
            <p:ph idx="1"/>
          </p:nvPr>
        </p:nvPicPr>
        <p:blipFill>
          <a:blip r:embed="rId2"/>
          <a:stretch>
            <a:fillRect/>
          </a:stretch>
        </p:blipFill>
        <p:spPr>
          <a:xfrm>
            <a:off x="0" y="0"/>
            <a:ext cx="6858000" cy="5051884"/>
          </a:xfrm>
          <a:prstGeom prst="rect">
            <a:avLst/>
          </a:prstGeom>
        </p:spPr>
      </p:pic>
      <p:pic>
        <p:nvPicPr>
          <p:cNvPr id="6" name="Picture 5">
            <a:extLst>
              <a:ext uri="{FF2B5EF4-FFF2-40B4-BE49-F238E27FC236}">
                <a16:creationId xmlns:a16="http://schemas.microsoft.com/office/drawing/2014/main" id="{86793F9C-3953-4635-B334-2DB57407E362}"/>
              </a:ext>
            </a:extLst>
          </p:cNvPr>
          <p:cNvPicPr/>
          <p:nvPr/>
        </p:nvPicPr>
        <p:blipFill>
          <a:blip r:embed="rId3"/>
          <a:stretch>
            <a:fillRect/>
          </a:stretch>
        </p:blipFill>
        <p:spPr>
          <a:xfrm>
            <a:off x="317855" y="4477733"/>
            <a:ext cx="1596420" cy="574151"/>
          </a:xfrm>
          <a:prstGeom prst="rect">
            <a:avLst/>
          </a:prstGeom>
        </p:spPr>
      </p:pic>
      <p:pic>
        <p:nvPicPr>
          <p:cNvPr id="5" name="Picture 4">
            <a:extLst>
              <a:ext uri="{FF2B5EF4-FFF2-40B4-BE49-F238E27FC236}">
                <a16:creationId xmlns:a16="http://schemas.microsoft.com/office/drawing/2014/main" id="{6CE84DDC-500D-2F83-97AD-E68865188918}"/>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34508969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BF828-F62A-7824-D121-ED11049E3B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447F74-0813-4D3E-66B8-45DE1B7AE6B9}"/>
              </a:ext>
            </a:extLst>
          </p:cNvPr>
          <p:cNvSpPr>
            <a:spLocks noGrp="1"/>
          </p:cNvSpPr>
          <p:nvPr>
            <p:ph type="title"/>
          </p:nvPr>
        </p:nvSpPr>
        <p:spPr>
          <a:xfrm>
            <a:off x="471487" y="0"/>
            <a:ext cx="5915025" cy="994172"/>
          </a:xfrm>
        </p:spPr>
        <p:txBody>
          <a:bodyPr/>
          <a:lstStyle/>
          <a:p>
            <a:pPr algn="ctr"/>
            <a:r>
              <a:rPr lang="en-US" b="1" dirty="0">
                <a:solidFill>
                  <a:srgbClr val="C00000"/>
                </a:solidFill>
                <a:latin typeface="+mn-lt"/>
              </a:rPr>
              <a:t>Key take-home messages</a:t>
            </a:r>
            <a:endParaRPr lang="en-GB" b="1" dirty="0">
              <a:solidFill>
                <a:srgbClr val="C00000"/>
              </a:solidFill>
              <a:latin typeface="+mn-lt"/>
            </a:endParaRPr>
          </a:p>
        </p:txBody>
      </p:sp>
      <p:sp>
        <p:nvSpPr>
          <p:cNvPr id="3" name="Content Placeholder 2">
            <a:extLst>
              <a:ext uri="{FF2B5EF4-FFF2-40B4-BE49-F238E27FC236}">
                <a16:creationId xmlns:a16="http://schemas.microsoft.com/office/drawing/2014/main" id="{C8DCE723-20BA-60FC-D21F-76364EDD8EF1}"/>
              </a:ext>
            </a:extLst>
          </p:cNvPr>
          <p:cNvSpPr>
            <a:spLocks noGrp="1"/>
          </p:cNvSpPr>
          <p:nvPr>
            <p:ph idx="1"/>
          </p:nvPr>
        </p:nvSpPr>
        <p:spPr>
          <a:xfrm>
            <a:off x="206734" y="689602"/>
            <a:ext cx="6535972" cy="4453898"/>
          </a:xfrm>
        </p:spPr>
        <p:txBody>
          <a:bodyPr>
            <a:normAutofit fontScale="92500" lnSpcReduction="10000"/>
          </a:bodyPr>
          <a:lstStyle/>
          <a:p>
            <a:pPr>
              <a:lnSpc>
                <a:spcPct val="110000"/>
              </a:lnSpc>
            </a:pPr>
            <a:r>
              <a:rPr lang="en-US" sz="1600" dirty="0">
                <a:highlight>
                  <a:srgbClr val="00FFFF"/>
                </a:highlight>
              </a:rPr>
              <a:t>Contemporary dental student professionalism is complex.</a:t>
            </a:r>
          </a:p>
          <a:p>
            <a:pPr>
              <a:lnSpc>
                <a:spcPct val="110000"/>
              </a:lnSpc>
            </a:pPr>
            <a:r>
              <a:rPr lang="en-US" sz="1600" dirty="0">
                <a:highlight>
                  <a:srgbClr val="99CCFF"/>
                </a:highlight>
              </a:rPr>
              <a:t>Key concepts: complexity is multi-layered; identity tensions; incongruent perspectives &amp; expectations; power dynamics; shifting institutional, educational &amp; societal landscapes; the student as customer.</a:t>
            </a:r>
          </a:p>
          <a:p>
            <a:pPr>
              <a:lnSpc>
                <a:spcPct val="110000"/>
              </a:lnSpc>
            </a:pPr>
            <a:r>
              <a:rPr lang="en-US" sz="1600" dirty="0">
                <a:highlight>
                  <a:srgbClr val="00FFFF"/>
                </a:highlight>
              </a:rPr>
              <a:t>If student-teacher interactions are problematic on clinic, there are many possible reasons. Could my schematic help?</a:t>
            </a:r>
          </a:p>
          <a:p>
            <a:pPr>
              <a:lnSpc>
                <a:spcPct val="110000"/>
              </a:lnSpc>
            </a:pPr>
            <a:r>
              <a:rPr lang="en-US" sz="1600" dirty="0">
                <a:highlight>
                  <a:srgbClr val="99CCFF"/>
                </a:highlight>
              </a:rPr>
              <a:t>The inter-personal layer is central. Students want to develop positive learning relationships with their teachers.</a:t>
            </a:r>
          </a:p>
          <a:p>
            <a:pPr>
              <a:lnSpc>
                <a:spcPct val="110000"/>
              </a:lnSpc>
            </a:pPr>
            <a:r>
              <a:rPr lang="en-US" sz="1600" dirty="0">
                <a:highlight>
                  <a:srgbClr val="00FFFF"/>
                </a:highlight>
              </a:rPr>
              <a:t>Most students don’t choose to be difficult. The best default position is to assume there are underlying reason(s) – explore, talk, understand.</a:t>
            </a:r>
          </a:p>
          <a:p>
            <a:pPr>
              <a:lnSpc>
                <a:spcPct val="110000"/>
              </a:lnSpc>
            </a:pPr>
            <a:r>
              <a:rPr lang="en-GB" sz="1600" dirty="0">
                <a:highlight>
                  <a:srgbClr val="99CCFF"/>
                </a:highlight>
              </a:rPr>
              <a:t>Professionalism is experienced by students as a demanding </a:t>
            </a:r>
            <a:r>
              <a:rPr lang="en-GB" sz="1600" i="1" dirty="0">
                <a:highlight>
                  <a:srgbClr val="99CCFF"/>
                </a:highlight>
              </a:rPr>
              <a:t>developmental process.</a:t>
            </a:r>
            <a:endParaRPr lang="en-US" sz="1600" dirty="0">
              <a:highlight>
                <a:srgbClr val="99CCFF"/>
              </a:highlight>
            </a:endParaRPr>
          </a:p>
          <a:p>
            <a:pPr>
              <a:lnSpc>
                <a:spcPct val="110000"/>
              </a:lnSpc>
            </a:pPr>
            <a:r>
              <a:rPr lang="en-US" sz="1600" dirty="0">
                <a:highlight>
                  <a:srgbClr val="00FFFF"/>
                </a:highlight>
              </a:rPr>
              <a:t>The education and development of dental students is posing increasing challenges for educators.</a:t>
            </a:r>
          </a:p>
          <a:p>
            <a:pPr>
              <a:lnSpc>
                <a:spcPct val="110000"/>
              </a:lnSpc>
              <a:spcBef>
                <a:spcPts val="600"/>
              </a:spcBef>
            </a:pPr>
            <a:r>
              <a:rPr lang="en-US" sz="1600" dirty="0">
                <a:highlight>
                  <a:srgbClr val="99CCFF"/>
                </a:highlight>
              </a:rPr>
              <a:t>Know what ‘pushes your buttons’ and why.</a:t>
            </a:r>
          </a:p>
          <a:p>
            <a:pPr>
              <a:lnSpc>
                <a:spcPct val="110000"/>
              </a:lnSpc>
              <a:spcBef>
                <a:spcPts val="600"/>
              </a:spcBef>
            </a:pPr>
            <a:r>
              <a:rPr lang="en-US" sz="1600" dirty="0">
                <a:highlight>
                  <a:srgbClr val="00FFFF"/>
                </a:highlight>
              </a:rPr>
              <a:t>Being a positive role model is vital.</a:t>
            </a:r>
          </a:p>
        </p:txBody>
      </p:sp>
    </p:spTree>
    <p:extLst>
      <p:ext uri="{BB962C8B-B14F-4D97-AF65-F5344CB8AC3E}">
        <p14:creationId xmlns:p14="http://schemas.microsoft.com/office/powerpoint/2010/main" val="453977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98562-CADA-CD5D-99E4-8E9852B015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6FF2C-901A-4BFB-AD12-ED372557DBDD}"/>
              </a:ext>
            </a:extLst>
          </p:cNvPr>
          <p:cNvSpPr>
            <a:spLocks noGrp="1"/>
          </p:cNvSpPr>
          <p:nvPr>
            <p:ph type="title"/>
          </p:nvPr>
        </p:nvSpPr>
        <p:spPr>
          <a:xfrm>
            <a:off x="278100" y="0"/>
            <a:ext cx="6301800" cy="994172"/>
          </a:xfrm>
        </p:spPr>
        <p:txBody>
          <a:bodyPr>
            <a:normAutofit/>
          </a:bodyPr>
          <a:lstStyle/>
          <a:p>
            <a:pPr algn="ctr"/>
            <a:r>
              <a:rPr lang="en-US" sz="2400" b="1" dirty="0">
                <a:solidFill>
                  <a:srgbClr val="C00000"/>
                </a:solidFill>
                <a:latin typeface="+mn-lt"/>
              </a:rPr>
              <a:t>Comments &amp; questions</a:t>
            </a:r>
            <a:endParaRPr lang="en-US" sz="2400" dirty="0">
              <a:solidFill>
                <a:srgbClr val="C00000"/>
              </a:solidFill>
              <a:latin typeface="+mn-lt"/>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DE11988-171E-722E-4630-7026B9CA38D0}"/>
              </a:ext>
            </a:extLst>
          </p:cNvPr>
          <p:cNvSpPr>
            <a:spLocks noGrp="1"/>
          </p:cNvSpPr>
          <p:nvPr>
            <p:ph idx="1"/>
          </p:nvPr>
        </p:nvSpPr>
        <p:spPr>
          <a:xfrm>
            <a:off x="278100" y="1089474"/>
            <a:ext cx="6423109" cy="3276786"/>
          </a:xfrm>
        </p:spPr>
        <p:txBody>
          <a:bodyPr vert="horz" lIns="68580" tIns="34290" rIns="68580" bIns="34290" rtlCol="0" anchor="t">
            <a:normAutofit/>
          </a:bodyPr>
          <a:lstStyle/>
          <a:p>
            <a:pPr marL="0" indent="0" algn="ctr">
              <a:lnSpc>
                <a:spcPct val="120000"/>
              </a:lnSpc>
              <a:spcBef>
                <a:spcPts val="0"/>
              </a:spcBef>
              <a:buNone/>
              <a:defRPr/>
            </a:pPr>
            <a:r>
              <a:rPr lang="en-US" sz="1800" dirty="0"/>
              <a:t>What are your perspectives and experiences?</a:t>
            </a:r>
          </a:p>
          <a:p>
            <a:pPr marL="0" indent="0">
              <a:lnSpc>
                <a:spcPct val="120000"/>
              </a:lnSpc>
              <a:spcBef>
                <a:spcPts val="0"/>
              </a:spcBef>
              <a:buNone/>
              <a:defRPr/>
            </a:pPr>
            <a:endParaRPr lang="en-US" sz="1800" dirty="0"/>
          </a:p>
          <a:p>
            <a:pPr marL="0" indent="0" algn="ctr">
              <a:lnSpc>
                <a:spcPct val="120000"/>
              </a:lnSpc>
              <a:spcBef>
                <a:spcPts val="0"/>
              </a:spcBef>
              <a:buNone/>
              <a:defRPr/>
            </a:pPr>
            <a:r>
              <a:rPr lang="en-US" sz="1800" dirty="0"/>
              <a:t>Will these findings influence your interactions with students?</a:t>
            </a:r>
          </a:p>
          <a:p>
            <a:pPr marL="0" indent="0">
              <a:lnSpc>
                <a:spcPct val="120000"/>
              </a:lnSpc>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D27EFFBE-A807-4D43-A08E-C68EDE6813E9}"/>
              </a:ext>
            </a:extLst>
          </p:cNvPr>
          <p:cNvPicPr/>
          <p:nvPr/>
        </p:nvPicPr>
        <p:blipFill>
          <a:blip r:embed="rId3"/>
          <a:stretch>
            <a:fillRect/>
          </a:stretch>
        </p:blipFill>
        <p:spPr>
          <a:xfrm>
            <a:off x="361920" y="4477733"/>
            <a:ext cx="1596420" cy="574151"/>
          </a:xfrm>
          <a:prstGeom prst="rect">
            <a:avLst/>
          </a:prstGeom>
        </p:spPr>
      </p:pic>
      <p:pic>
        <p:nvPicPr>
          <p:cNvPr id="7" name="Picture 6">
            <a:extLst>
              <a:ext uri="{FF2B5EF4-FFF2-40B4-BE49-F238E27FC236}">
                <a16:creationId xmlns:a16="http://schemas.microsoft.com/office/drawing/2014/main" id="{597AD463-6CDA-7371-43E6-02882406BF91}"/>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42055566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924D-3940-7806-71E8-0A5CE517CDFA}"/>
              </a:ext>
            </a:extLst>
          </p:cNvPr>
          <p:cNvSpPr>
            <a:spLocks noGrp="1"/>
          </p:cNvSpPr>
          <p:nvPr>
            <p:ph type="title"/>
          </p:nvPr>
        </p:nvSpPr>
        <p:spPr>
          <a:xfrm>
            <a:off x="278101" y="-146959"/>
            <a:ext cx="6301800" cy="994172"/>
          </a:xfrm>
        </p:spPr>
        <p:txBody>
          <a:bodyPr>
            <a:normAutofit/>
          </a:bodyPr>
          <a:lstStyle/>
          <a:p>
            <a:pPr algn="ctr"/>
            <a:r>
              <a:rPr lang="en-US" sz="2000" b="1" dirty="0">
                <a:solidFill>
                  <a:srgbClr val="C00000"/>
                </a:solidFill>
                <a:latin typeface="+mn-lt"/>
              </a:rPr>
              <a:t>References</a:t>
            </a:r>
            <a:endParaRPr lang="en-GB" sz="2000" b="1" dirty="0">
              <a:solidFill>
                <a:srgbClr val="C00000"/>
              </a:solidFill>
              <a:latin typeface="+mn-lt"/>
            </a:endParaRPr>
          </a:p>
        </p:txBody>
      </p:sp>
      <p:sp>
        <p:nvSpPr>
          <p:cNvPr id="3" name="Content Placeholder 2">
            <a:extLst>
              <a:ext uri="{FF2B5EF4-FFF2-40B4-BE49-F238E27FC236}">
                <a16:creationId xmlns:a16="http://schemas.microsoft.com/office/drawing/2014/main" id="{1CB64A85-75EF-D169-BADD-13D0A3FCC6A9}"/>
              </a:ext>
            </a:extLst>
          </p:cNvPr>
          <p:cNvSpPr>
            <a:spLocks noGrp="1"/>
          </p:cNvSpPr>
          <p:nvPr>
            <p:ph idx="1"/>
          </p:nvPr>
        </p:nvSpPr>
        <p:spPr>
          <a:xfrm>
            <a:off x="172940" y="767650"/>
            <a:ext cx="6512119" cy="4249673"/>
          </a:xfrm>
        </p:spPr>
        <p:txBody>
          <a:bodyPr>
            <a:noAutofit/>
          </a:bodyPr>
          <a:lstStyle/>
          <a:p>
            <a:pPr marL="0" indent="0">
              <a:buNone/>
            </a:pPr>
            <a:r>
              <a:rPr lang="en-GB" sz="1100" dirty="0"/>
              <a:t>Braun, V., &amp; Clarke, V. (2021a). One size fits all? What counts as quality practice in (reflexive) thematic analysis? </a:t>
            </a:r>
            <a:r>
              <a:rPr lang="en-GB" sz="1100" i="1" dirty="0"/>
              <a:t>Qualitative Research in Psychology</a:t>
            </a:r>
            <a:r>
              <a:rPr lang="en-GB" sz="1100" dirty="0"/>
              <a:t>, </a:t>
            </a:r>
            <a:r>
              <a:rPr lang="en-GB" sz="1100" i="1" dirty="0"/>
              <a:t>18</a:t>
            </a:r>
            <a:r>
              <a:rPr lang="en-GB" sz="1100" dirty="0"/>
              <a:t>(3), 328-352. </a:t>
            </a:r>
          </a:p>
          <a:p>
            <a:pPr marL="0" indent="0">
              <a:buNone/>
            </a:pPr>
            <a:r>
              <a:rPr lang="en-GB" sz="1100" dirty="0"/>
              <a:t>Chang-Colina, T. (2023). Dental student perceptions on clinic supervision: A qualitative study. </a:t>
            </a:r>
            <a:r>
              <a:rPr lang="en-GB" sz="1100" i="1" dirty="0"/>
              <a:t>Journal of Advances in Dental Practice and Research, 2</a:t>
            </a:r>
            <a:r>
              <a:rPr lang="en-GB" sz="1100" dirty="0"/>
              <a:t>(1), 24-27. </a:t>
            </a:r>
          </a:p>
          <a:p>
            <a:pPr marL="0" indent="0">
              <a:buNone/>
            </a:pPr>
            <a:r>
              <a:rPr lang="en-GB" sz="1100" dirty="0"/>
              <a:t>Cruess, R. L. &amp; Cruess, S. R. (2016). Professionalism and professional identity formation: the cognitive base. In R. L. Cruess, S. R Cruess, &amp; Y. Steinert (Eds.), </a:t>
            </a:r>
            <a:r>
              <a:rPr lang="en-GB" sz="1100" i="1" dirty="0"/>
              <a:t>Teaching medical professionalism: Supporting the development of a professional identity</a:t>
            </a:r>
            <a:r>
              <a:rPr lang="en-GB" sz="1100" dirty="0"/>
              <a:t> (2</a:t>
            </a:r>
            <a:r>
              <a:rPr lang="en-GB" sz="1100" baseline="30000" dirty="0"/>
              <a:t>nd</a:t>
            </a:r>
            <a:r>
              <a:rPr lang="en-GB" sz="1100" dirty="0"/>
              <a:t> ed., pp. 5-25). Cambridge University Press. </a:t>
            </a:r>
          </a:p>
          <a:p>
            <a:pPr marL="0" indent="0">
              <a:buNone/>
            </a:pPr>
            <a:r>
              <a:rPr lang="en-GB" sz="1100" dirty="0"/>
              <a:t>Cunningham, I. M., Gormley, M., &amp; Neville, P. (2024). Contemporary dental student professionalism: moving towards a macro-level perspective. </a:t>
            </a:r>
            <a:r>
              <a:rPr lang="en-GB" sz="1100" i="1" dirty="0"/>
              <a:t>British Dental Journal</a:t>
            </a:r>
            <a:r>
              <a:rPr lang="en-GB" sz="1100" dirty="0"/>
              <a:t>, </a:t>
            </a:r>
            <a:r>
              <a:rPr lang="en-GB" sz="1100" i="1" dirty="0"/>
              <a:t>236</a:t>
            </a:r>
            <a:r>
              <a:rPr lang="en-GB" sz="1100" dirty="0"/>
              <a:t>(8), 631-636. </a:t>
            </a:r>
          </a:p>
          <a:p>
            <a:pPr marL="0" indent="0">
              <a:buNone/>
            </a:pPr>
            <a:r>
              <a:rPr lang="en-GB" sz="1100" dirty="0"/>
              <a:t>Forsythe, A., &amp; Johnson, S. (2017). Thanks, but no-thanks for the feedback. </a:t>
            </a:r>
            <a:r>
              <a:rPr lang="en-GB" sz="1100" i="1" dirty="0"/>
              <a:t>Assessment &amp; Evaluation in Higher Education</a:t>
            </a:r>
            <a:r>
              <a:rPr lang="en-GB" sz="1100" dirty="0"/>
              <a:t>, </a:t>
            </a:r>
            <a:r>
              <a:rPr lang="en-GB" sz="1100" i="1" dirty="0"/>
              <a:t>42</a:t>
            </a:r>
            <a:r>
              <a:rPr lang="en-GB" sz="1100" dirty="0"/>
              <a:t>(6), 850-859. </a:t>
            </a:r>
          </a:p>
          <a:p>
            <a:pPr marL="0" indent="0">
              <a:buNone/>
            </a:pPr>
            <a:r>
              <a:rPr lang="en-GB" sz="1100" dirty="0"/>
              <a:t>Fox K. (2019). 'Climate of fear' in new graduates: the perfect storm? </a:t>
            </a:r>
            <a:r>
              <a:rPr lang="en-GB" sz="1100" i="1" dirty="0"/>
              <a:t>British Dental Journal</a:t>
            </a:r>
            <a:r>
              <a:rPr lang="en-GB" sz="1100" dirty="0"/>
              <a:t>, </a:t>
            </a:r>
            <a:r>
              <a:rPr lang="en-GB" sz="1100" i="1" dirty="0"/>
              <a:t>227</a:t>
            </a:r>
            <a:r>
              <a:rPr lang="en-GB" sz="1100" dirty="0"/>
              <a:t>(5), 343-346. </a:t>
            </a:r>
          </a:p>
          <a:p>
            <a:pPr marL="0" indent="0">
              <a:buNone/>
            </a:pPr>
            <a:r>
              <a:rPr lang="en-GB" sz="1100" dirty="0"/>
              <a:t>Hafferty, F. W., &amp; Castellani, B. (2010). The increasing complexities of professionalism. </a:t>
            </a:r>
            <a:r>
              <a:rPr lang="en-GB" sz="1100" i="1" dirty="0"/>
              <a:t>Academic Medicine, 85</a:t>
            </a:r>
            <a:r>
              <a:rPr lang="en-GB" sz="1100" dirty="0"/>
              <a:t>(2), 288-301.</a:t>
            </a:r>
          </a:p>
          <a:p>
            <a:pPr marL="0" indent="0">
              <a:buNone/>
            </a:pPr>
            <a:r>
              <a:rPr lang="en-GB" sz="1100" dirty="0">
                <a:highlight>
                  <a:srgbClr val="FFFFFF"/>
                </a:highlight>
              </a:rPr>
              <a:t>Hodges, B., Paul, R., Ginsburg, S., &amp; The Ottawa Consensus Group Members. (2019). Assessment of professionalism: From where have we come - to where are we going? An update from the Ottawa Consensus Group on the assessment of professionalism. </a:t>
            </a:r>
            <a:r>
              <a:rPr lang="en-GB" sz="1100" i="1" dirty="0">
                <a:highlight>
                  <a:srgbClr val="FFFFFF"/>
                </a:highlight>
              </a:rPr>
              <a:t>Medical Teacher</a:t>
            </a:r>
            <a:r>
              <a:rPr lang="en-GB" sz="1100" dirty="0">
                <a:highlight>
                  <a:srgbClr val="FFFFFF"/>
                </a:highlight>
              </a:rPr>
              <a:t>, </a:t>
            </a:r>
            <a:r>
              <a:rPr lang="en-GB" sz="1100" i="1" dirty="0">
                <a:highlight>
                  <a:srgbClr val="FFFFFF"/>
                </a:highlight>
              </a:rPr>
              <a:t>41</a:t>
            </a:r>
            <a:r>
              <a:rPr lang="en-GB" sz="1100" dirty="0">
                <a:highlight>
                  <a:srgbClr val="FFFFFF"/>
                </a:highlight>
              </a:rPr>
              <a:t>(3), 249-255. </a:t>
            </a:r>
          </a:p>
          <a:p>
            <a:pPr marL="0" indent="0">
              <a:buNone/>
            </a:pPr>
            <a:r>
              <a:rPr lang="en-GB" sz="1100" dirty="0"/>
              <a:t>Jarvis-Selinger, S., MacNeil, K. A., Costello, G., Lee, K., &amp; Holmes, C. L. (2019). Understanding professional identity formation in early clerkship: A novel framework. </a:t>
            </a:r>
            <a:r>
              <a:rPr lang="en-GB" sz="1100" i="1" dirty="0"/>
              <a:t>Academic Medicine</a:t>
            </a:r>
            <a:r>
              <a:rPr lang="en-GB" sz="1100" dirty="0"/>
              <a:t>, </a:t>
            </a:r>
            <a:r>
              <a:rPr lang="en-GB" sz="1100" i="1" dirty="0"/>
              <a:t>94</a:t>
            </a:r>
            <a:r>
              <a:rPr lang="en-GB" sz="1100" dirty="0"/>
              <a:t>(10), 1574-1580. </a:t>
            </a:r>
            <a:endParaRPr lang="en-GB" sz="1100" dirty="0">
              <a:highlight>
                <a:srgbClr val="FFFFFF"/>
              </a:highlight>
            </a:endParaRPr>
          </a:p>
          <a:p>
            <a:pPr marL="0" indent="0">
              <a:buNone/>
            </a:pPr>
            <a:r>
              <a:rPr lang="en-GB" sz="1100" dirty="0">
                <a:highlight>
                  <a:srgbClr val="FFFFFF"/>
                </a:highlight>
              </a:rPr>
              <a:t>Jauregui, J., </a:t>
            </a:r>
            <a:r>
              <a:rPr lang="en-GB" sz="1100" dirty="0" err="1">
                <a:highlight>
                  <a:srgbClr val="FFFFFF"/>
                </a:highlight>
              </a:rPr>
              <a:t>Watsjold</a:t>
            </a:r>
            <a:r>
              <a:rPr lang="en-GB" sz="1100" dirty="0">
                <a:highlight>
                  <a:srgbClr val="FFFFFF"/>
                </a:highlight>
              </a:rPr>
              <a:t>, B., Welsh, L., Ilgen, J. S., &amp; Robins, L. (2020). Generational “othering”: The myth of the Millennial learner. </a:t>
            </a:r>
            <a:r>
              <a:rPr lang="en-GB" sz="1100" i="1" dirty="0">
                <a:highlight>
                  <a:srgbClr val="FFFFFF"/>
                </a:highlight>
              </a:rPr>
              <a:t>Medical Education, 54</a:t>
            </a:r>
            <a:r>
              <a:rPr lang="en-GB" sz="1100" dirty="0">
                <a:highlight>
                  <a:srgbClr val="FFFFFF"/>
                </a:highlight>
              </a:rPr>
              <a:t>(1), 60-65. </a:t>
            </a:r>
          </a:p>
          <a:p>
            <a:pPr marL="0" indent="0">
              <a:buNone/>
            </a:pPr>
            <a:endParaRPr lang="en-GB" sz="1000" dirty="0">
              <a:highlight>
                <a:srgbClr val="FFFFFF"/>
              </a:highlight>
            </a:endParaRPr>
          </a:p>
        </p:txBody>
      </p:sp>
    </p:spTree>
    <p:extLst>
      <p:ext uri="{BB962C8B-B14F-4D97-AF65-F5344CB8AC3E}">
        <p14:creationId xmlns:p14="http://schemas.microsoft.com/office/powerpoint/2010/main" val="35929162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602BA-0B8B-DFC9-FD0D-0FE3B5BF15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3FDE34-0E91-73A9-F843-03B741329A7F}"/>
              </a:ext>
            </a:extLst>
          </p:cNvPr>
          <p:cNvSpPr>
            <a:spLocks noGrp="1"/>
          </p:cNvSpPr>
          <p:nvPr>
            <p:ph type="title"/>
          </p:nvPr>
        </p:nvSpPr>
        <p:spPr>
          <a:xfrm>
            <a:off x="278101" y="-146959"/>
            <a:ext cx="6301800" cy="994172"/>
          </a:xfrm>
        </p:spPr>
        <p:txBody>
          <a:bodyPr>
            <a:normAutofit/>
          </a:bodyPr>
          <a:lstStyle/>
          <a:p>
            <a:pPr algn="ctr"/>
            <a:r>
              <a:rPr lang="en-US" sz="2000" b="1" dirty="0">
                <a:solidFill>
                  <a:srgbClr val="C00000"/>
                </a:solidFill>
                <a:latin typeface="+mn-lt"/>
              </a:rPr>
              <a:t>References</a:t>
            </a:r>
            <a:endParaRPr lang="en-GB" sz="2000" b="1" dirty="0">
              <a:solidFill>
                <a:srgbClr val="C00000"/>
              </a:solidFill>
              <a:latin typeface="+mn-lt"/>
            </a:endParaRPr>
          </a:p>
        </p:txBody>
      </p:sp>
      <p:sp>
        <p:nvSpPr>
          <p:cNvPr id="3" name="Content Placeholder 2">
            <a:extLst>
              <a:ext uri="{FF2B5EF4-FFF2-40B4-BE49-F238E27FC236}">
                <a16:creationId xmlns:a16="http://schemas.microsoft.com/office/drawing/2014/main" id="{A1DE7CBA-5A78-5749-88E2-239DAF71004E}"/>
              </a:ext>
            </a:extLst>
          </p:cNvPr>
          <p:cNvSpPr>
            <a:spLocks noGrp="1"/>
          </p:cNvSpPr>
          <p:nvPr>
            <p:ph idx="1"/>
          </p:nvPr>
        </p:nvSpPr>
        <p:spPr>
          <a:xfrm>
            <a:off x="172940" y="767650"/>
            <a:ext cx="6512119" cy="4249673"/>
          </a:xfrm>
        </p:spPr>
        <p:txBody>
          <a:bodyPr>
            <a:noAutofit/>
          </a:bodyPr>
          <a:lstStyle/>
          <a:p>
            <a:pPr marL="0" indent="0">
              <a:buNone/>
            </a:pPr>
            <a:r>
              <a:rPr lang="en-GB" sz="1100" dirty="0">
                <a:highlight>
                  <a:srgbClr val="FFFFFF"/>
                </a:highlight>
              </a:rPr>
              <a:t>Levinson W., Ginsburg S., Hafferty, F. W., &amp; Lucey C. R. (2014). </a:t>
            </a:r>
            <a:r>
              <a:rPr lang="en-GB" sz="1100" i="1" dirty="0">
                <a:highlight>
                  <a:srgbClr val="FFFFFF"/>
                </a:highlight>
              </a:rPr>
              <a:t>Understanding medical professionalism</a:t>
            </a:r>
            <a:r>
              <a:rPr lang="en-GB" sz="1100" dirty="0">
                <a:highlight>
                  <a:srgbClr val="FFFFFF"/>
                </a:highlight>
              </a:rPr>
              <a:t>. McGraw-Hill Education.</a:t>
            </a:r>
          </a:p>
          <a:p>
            <a:pPr marL="0" indent="0">
              <a:buNone/>
            </a:pPr>
            <a:r>
              <a:rPr lang="en-GB" sz="1100" dirty="0">
                <a:highlight>
                  <a:srgbClr val="FFFFFF"/>
                </a:highlight>
              </a:rPr>
              <a:t>Lippmann, S., Bulanda, R., &amp; Wagenaar, T. (2011). Student entitlement: Issues and strategies for confronting entitlement in the classroom and beyond. </a:t>
            </a:r>
            <a:r>
              <a:rPr lang="en-GB" sz="1100" i="1" dirty="0">
                <a:highlight>
                  <a:srgbClr val="FFFFFF"/>
                </a:highlight>
              </a:rPr>
              <a:t>College Teaching, 57</a:t>
            </a:r>
            <a:r>
              <a:rPr lang="en-GB" sz="1100" dirty="0">
                <a:highlight>
                  <a:srgbClr val="FFFFFF"/>
                </a:highlight>
              </a:rPr>
              <a:t>(4), 197-204. </a:t>
            </a:r>
            <a:endParaRPr lang="nl-NL" sz="1100" dirty="0">
              <a:highlight>
                <a:srgbClr val="FFFFFF"/>
              </a:highlight>
            </a:endParaRPr>
          </a:p>
          <a:p>
            <a:pPr marL="0" indent="0">
              <a:buNone/>
            </a:pPr>
            <a:r>
              <a:rPr lang="nl-NL" sz="1100" dirty="0">
                <a:highlight>
                  <a:srgbClr val="FFFFFF"/>
                </a:highlight>
              </a:rPr>
              <a:t>Mak-van der Vossen, M., </a:t>
            </a:r>
            <a:r>
              <a:rPr lang="nl-NL" sz="1100" dirty="0" err="1">
                <a:highlight>
                  <a:srgbClr val="FFFFFF"/>
                </a:highlight>
              </a:rPr>
              <a:t>Teherani</a:t>
            </a:r>
            <a:r>
              <a:rPr lang="nl-NL" sz="1100" dirty="0">
                <a:highlight>
                  <a:srgbClr val="FFFFFF"/>
                </a:highlight>
              </a:rPr>
              <a:t>, A., van Mook, W., Croiset, G., &amp; </a:t>
            </a:r>
            <a:r>
              <a:rPr lang="nl-NL" sz="1100" dirty="0" err="1">
                <a:highlight>
                  <a:srgbClr val="FFFFFF"/>
                </a:highlight>
              </a:rPr>
              <a:t>Kusurkar</a:t>
            </a:r>
            <a:r>
              <a:rPr lang="nl-NL" sz="1100" dirty="0">
                <a:highlight>
                  <a:srgbClr val="FFFFFF"/>
                </a:highlight>
              </a:rPr>
              <a:t>, R. A. (2020). </a:t>
            </a:r>
            <a:r>
              <a:rPr lang="en-GB" sz="1100" dirty="0">
                <a:highlight>
                  <a:srgbClr val="FFFFFF"/>
                </a:highlight>
              </a:rPr>
              <a:t>How to identify, address and report students' unprofessional behaviour in medical school (AMEE guide). </a:t>
            </a:r>
            <a:r>
              <a:rPr lang="en-GB" sz="1100" i="1" dirty="0">
                <a:highlight>
                  <a:srgbClr val="FFFFFF"/>
                </a:highlight>
              </a:rPr>
              <a:t>Medical Teacher</a:t>
            </a:r>
            <a:r>
              <a:rPr lang="en-GB" sz="1100" dirty="0">
                <a:highlight>
                  <a:srgbClr val="FFFFFF"/>
                </a:highlight>
              </a:rPr>
              <a:t>, </a:t>
            </a:r>
            <a:r>
              <a:rPr lang="en-GB" sz="1100" i="1" dirty="0">
                <a:highlight>
                  <a:srgbClr val="FFFFFF"/>
                </a:highlight>
              </a:rPr>
              <a:t>42</a:t>
            </a:r>
            <a:r>
              <a:rPr lang="en-GB" sz="1100" dirty="0">
                <a:highlight>
                  <a:srgbClr val="FFFFFF"/>
                </a:highlight>
              </a:rPr>
              <a:t>(4), 372-379.</a:t>
            </a:r>
          </a:p>
          <a:p>
            <a:pPr marL="0" indent="0">
              <a:buNone/>
            </a:pPr>
            <a:r>
              <a:rPr lang="en-GB" sz="1100" dirty="0" err="1">
                <a:highlight>
                  <a:srgbClr val="FFFFFF"/>
                </a:highlight>
              </a:rPr>
              <a:t>Ranauta</a:t>
            </a:r>
            <a:r>
              <a:rPr lang="en-GB" sz="1100" dirty="0">
                <a:highlight>
                  <a:srgbClr val="FFFFFF"/>
                </a:highlight>
              </a:rPr>
              <a:t>, A., Freeth, D., &amp; Davenport, E. (2018). Developing understanding and enactment of professionalism: Undergraduate dental students' perceptions of influential experiences in this process. </a:t>
            </a:r>
            <a:r>
              <a:rPr lang="en-GB" sz="1100" i="1" dirty="0">
                <a:highlight>
                  <a:srgbClr val="FFFFFF"/>
                </a:highlight>
              </a:rPr>
              <a:t>British Dental Journal, 225</a:t>
            </a:r>
            <a:r>
              <a:rPr lang="en-GB" sz="1100" dirty="0">
                <a:highlight>
                  <a:srgbClr val="FFFFFF"/>
                </a:highlight>
              </a:rPr>
              <a:t>(7), 655-661. </a:t>
            </a:r>
          </a:p>
          <a:p>
            <a:pPr marL="0" indent="0">
              <a:buNone/>
            </a:pPr>
            <a:r>
              <a:rPr lang="en-GB" sz="1100" dirty="0"/>
              <a:t>Symonds, E. (2021). Reframing power relationships between undergraduates and academics in the current university climate. </a:t>
            </a:r>
            <a:r>
              <a:rPr lang="en-GB" sz="1100" i="1" dirty="0"/>
              <a:t>British Journal of Sociology of Education, 42</a:t>
            </a:r>
            <a:r>
              <a:rPr lang="en-GB" sz="1100" dirty="0"/>
              <a:t>(1), 127-142. </a:t>
            </a:r>
          </a:p>
          <a:p>
            <a:pPr marL="0" indent="0">
              <a:buNone/>
            </a:pPr>
            <a:r>
              <a:rPr lang="en-GB" sz="1100" dirty="0"/>
              <a:t>Tomlinson, M. (2017). Student perceptions of themselves as ‘consumers’ of higher education. </a:t>
            </a:r>
            <a:r>
              <a:rPr lang="en-GB" sz="1100" i="1" dirty="0"/>
              <a:t>British Journal of Sociology of Education, 38</a:t>
            </a:r>
            <a:r>
              <a:rPr lang="en-GB" sz="1100" dirty="0"/>
              <a:t>(4), 450-467. </a:t>
            </a:r>
          </a:p>
          <a:p>
            <a:pPr marL="0" indent="0">
              <a:buNone/>
            </a:pPr>
            <a:r>
              <a:rPr lang="en-GB" sz="1100" dirty="0"/>
              <a:t>Twenge, J. M. (2009). Generational changes and their impact in the classroom: Teaching Generation Me. </a:t>
            </a:r>
            <a:r>
              <a:rPr lang="en-GB" sz="1100" i="1" dirty="0"/>
              <a:t>Medical Education, 43</a:t>
            </a:r>
            <a:r>
              <a:rPr lang="en-GB" sz="1100" dirty="0"/>
              <a:t>(5), 398-405. </a:t>
            </a:r>
          </a:p>
        </p:txBody>
      </p:sp>
    </p:spTree>
    <p:extLst>
      <p:ext uri="{BB962C8B-B14F-4D97-AF65-F5344CB8AC3E}">
        <p14:creationId xmlns:p14="http://schemas.microsoft.com/office/powerpoint/2010/main" val="11715645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9637D-3BB6-DF7C-BF7A-BF97CFC1A279}"/>
              </a:ext>
            </a:extLst>
          </p:cNvPr>
          <p:cNvSpPr>
            <a:spLocks noGrp="1"/>
          </p:cNvSpPr>
          <p:nvPr>
            <p:ph type="title"/>
          </p:nvPr>
        </p:nvSpPr>
        <p:spPr/>
        <p:txBody>
          <a:bodyPr/>
          <a:lstStyle/>
          <a:p>
            <a:pPr algn="ctr"/>
            <a:r>
              <a:rPr lang="en-US" dirty="0"/>
              <a:t>Spare slides for discussion if needed</a:t>
            </a:r>
            <a:endParaRPr lang="en-GB" dirty="0"/>
          </a:p>
        </p:txBody>
      </p:sp>
      <p:sp>
        <p:nvSpPr>
          <p:cNvPr id="5" name="Content Placeholder 4">
            <a:extLst>
              <a:ext uri="{FF2B5EF4-FFF2-40B4-BE49-F238E27FC236}">
                <a16:creationId xmlns:a16="http://schemas.microsoft.com/office/drawing/2014/main" id="{AF5FAEEE-8DF4-45FE-AD48-024DA68B53BA}"/>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3469061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41FC2-D0D8-2043-7E98-C6BA7B514A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EFF250-09F7-30E2-5CF9-AA7A8E18853A}"/>
              </a:ext>
            </a:extLst>
          </p:cNvPr>
          <p:cNvSpPr>
            <a:spLocks noGrp="1"/>
          </p:cNvSpPr>
          <p:nvPr>
            <p:ph type="title"/>
          </p:nvPr>
        </p:nvSpPr>
        <p:spPr>
          <a:xfrm>
            <a:off x="153834" y="180534"/>
            <a:ext cx="6423109" cy="994172"/>
          </a:xfrm>
        </p:spPr>
        <p:txBody>
          <a:bodyPr>
            <a:normAutofit fontScale="90000"/>
          </a:bodyPr>
          <a:lstStyle/>
          <a:p>
            <a:pPr marR="0" lvl="0" algn="ctr" defTabSz="514350" rtl="0" eaLnBrk="1" fontAlgn="auto" latinLnBrk="0" hangingPunct="1">
              <a:lnSpc>
                <a:spcPct val="100000"/>
              </a:lnSpc>
              <a:spcBef>
                <a:spcPts val="0"/>
              </a:spcBef>
              <a:spcAft>
                <a:spcPts val="0"/>
              </a:spcAft>
              <a:buClrTx/>
              <a:buSzPct val="85000"/>
              <a:tabLst/>
              <a:defRPr/>
            </a:pPr>
            <a:r>
              <a:rPr lang="en-US" sz="2000" b="1" dirty="0">
                <a:solidFill>
                  <a:srgbClr val="C00000"/>
                </a:solidFill>
                <a:latin typeface="Calibri" panose="020F0502020204030204" pitchFamily="34" charset="0"/>
                <a:ea typeface="Calibri" panose="020F0502020204030204" pitchFamily="34" charset="0"/>
                <a:cs typeface="Calibri" panose="020F0502020204030204" pitchFamily="34" charset="0"/>
              </a:rPr>
              <a:t>RQ1: </a:t>
            </a:r>
            <a:r>
              <a:rPr kumimoji="0" lang="en-US" sz="2000" b="1" i="0" u="none" strike="noStrike" kern="1200" cap="none" spc="0" normalizeH="0" baseline="0" noProof="0" dirty="0">
                <a:ln>
                  <a:noFill/>
                </a:ln>
                <a:solidFill>
                  <a:srgbClr val="C00000"/>
                </a:solidFill>
                <a:effectLst/>
                <a:uLnTx/>
                <a:uFillTx/>
                <a:latin typeface="Calibri" panose="020F0502020204030204"/>
                <a:ea typeface="Calibri" panose="020F0502020204030204" pitchFamily="34" charset="0"/>
                <a:cs typeface="Calibri" panose="020F0502020204030204" pitchFamily="34" charset="0"/>
              </a:rPr>
              <a:t>According to clinical dental teachers, </a:t>
            </a:r>
            <a:r>
              <a:rPr kumimoji="0" lang="en-US" sz="2000" b="1" u="none" strike="noStrike" kern="1200" cap="none" spc="0" normalizeH="0" baseline="0" noProof="0" dirty="0">
                <a:ln>
                  <a:noFill/>
                </a:ln>
                <a:solidFill>
                  <a:srgbClr val="C00000"/>
                </a:solidFill>
                <a:effectLst/>
                <a:uLnTx/>
                <a:uFillTx/>
                <a:latin typeface="Calibri" panose="020F0502020204030204"/>
                <a:ea typeface="Calibri" panose="020F0502020204030204" pitchFamily="34" charset="0"/>
                <a:cs typeface="Calibri" panose="020F0502020204030204" pitchFamily="34" charset="0"/>
              </a:rPr>
              <a:t>how</a:t>
            </a:r>
            <a:r>
              <a:rPr kumimoji="0" lang="en-US" sz="2000" b="1" i="0" u="none" strike="noStrike" kern="1200" cap="none" spc="0" normalizeH="0" baseline="0" noProof="0" dirty="0">
                <a:ln>
                  <a:noFill/>
                </a:ln>
                <a:solidFill>
                  <a:srgbClr val="C00000"/>
                </a:solidFill>
                <a:effectLst/>
                <a:uLnTx/>
                <a:uFillTx/>
                <a:latin typeface="Calibri" panose="020F0502020204030204"/>
                <a:ea typeface="Calibri" panose="020F0502020204030204" pitchFamily="34" charset="0"/>
                <a:cs typeface="Calibri" panose="020F0502020204030204" pitchFamily="34" charset="0"/>
              </a:rPr>
              <a:t> do </a:t>
            </a:r>
            <a:r>
              <a:rPr kumimoji="0" lang="en-GB" sz="20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professionalism-related tensions manifest between students and teachers?</a:t>
            </a:r>
            <a:br>
              <a:rPr lang="en-US" sz="2000" b="1" dirty="0">
                <a:solidFill>
                  <a:srgbClr val="C00000"/>
                </a:solidFill>
                <a:latin typeface="Calibri" panose="020F0502020204030204" pitchFamily="34" charset="0"/>
                <a:ea typeface="Calibri" panose="020F0502020204030204" pitchFamily="34" charset="0"/>
                <a:cs typeface="Calibri" panose="020F0502020204030204" pitchFamily="34" charset="0"/>
              </a:rPr>
            </a:br>
            <a:r>
              <a:rPr lang="en-US" sz="2000" b="1" dirty="0">
                <a:solidFill>
                  <a:srgbClr val="C00000"/>
                </a:solidFill>
                <a:latin typeface="Calibri" panose="020F0502020204030204" pitchFamily="34" charset="0"/>
                <a:ea typeface="Calibri" panose="020F0502020204030204" pitchFamily="34" charset="0"/>
                <a:cs typeface="Calibri" panose="020F0502020204030204" pitchFamily="34" charset="0"/>
              </a:rPr>
              <a:t> </a:t>
            </a:r>
          </a:p>
        </p:txBody>
      </p:sp>
      <p:pic>
        <p:nvPicPr>
          <p:cNvPr id="4" name="Content Placeholder 3">
            <a:extLst>
              <a:ext uri="{FF2B5EF4-FFF2-40B4-BE49-F238E27FC236}">
                <a16:creationId xmlns:a16="http://schemas.microsoft.com/office/drawing/2014/main" id="{D7FFFBC7-6BA4-3CB0-8A65-20117C395928}"/>
              </a:ext>
            </a:extLst>
          </p:cNvPr>
          <p:cNvPicPr>
            <a:picLocks noGrp="1" noChangeAspect="1"/>
          </p:cNvPicPr>
          <p:nvPr>
            <p:ph idx="1"/>
          </p:nvPr>
        </p:nvPicPr>
        <p:blipFill>
          <a:blip r:embed="rId3"/>
          <a:srcRect l="-1" t="8100" r="348" b="14161"/>
          <a:stretch>
            <a:fillRect/>
          </a:stretch>
        </p:blipFill>
        <p:spPr>
          <a:xfrm>
            <a:off x="2" y="922580"/>
            <a:ext cx="6834145" cy="3555153"/>
          </a:xfrm>
          <a:prstGeom prst="rect">
            <a:avLst/>
          </a:prstGeom>
          <a:ln>
            <a:noFill/>
          </a:ln>
        </p:spPr>
      </p:pic>
      <p:pic>
        <p:nvPicPr>
          <p:cNvPr id="6" name="Picture 5">
            <a:extLst>
              <a:ext uri="{FF2B5EF4-FFF2-40B4-BE49-F238E27FC236}">
                <a16:creationId xmlns:a16="http://schemas.microsoft.com/office/drawing/2014/main" id="{5AC5772A-1515-940D-3C2D-FA3F6E844A87}"/>
              </a:ext>
            </a:extLst>
          </p:cNvPr>
          <p:cNvPicPr/>
          <p:nvPr/>
        </p:nvPicPr>
        <p:blipFill>
          <a:blip r:embed="rId4"/>
          <a:stretch>
            <a:fillRect/>
          </a:stretch>
        </p:blipFill>
        <p:spPr>
          <a:xfrm>
            <a:off x="361920" y="4477733"/>
            <a:ext cx="1596420" cy="574151"/>
          </a:xfrm>
          <a:prstGeom prst="rect">
            <a:avLst/>
          </a:prstGeom>
        </p:spPr>
      </p:pic>
      <p:pic>
        <p:nvPicPr>
          <p:cNvPr id="5" name="Picture 4">
            <a:extLst>
              <a:ext uri="{FF2B5EF4-FFF2-40B4-BE49-F238E27FC236}">
                <a16:creationId xmlns:a16="http://schemas.microsoft.com/office/drawing/2014/main" id="{F786F3C6-3D96-BAF0-340D-024F6DC96D17}"/>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5742696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4870770-C568-D25C-C68C-332174F8127A}"/>
              </a:ext>
            </a:extLst>
          </p:cNvPr>
          <p:cNvGraphicFramePr>
            <a:graphicFrameLocks noGrp="1"/>
          </p:cNvGraphicFramePr>
          <p:nvPr/>
        </p:nvGraphicFramePr>
        <p:xfrm>
          <a:off x="106069" y="720730"/>
          <a:ext cx="6312235" cy="3813949"/>
        </p:xfrm>
        <a:graphic>
          <a:graphicData uri="http://schemas.openxmlformats.org/drawingml/2006/table">
            <a:tbl>
              <a:tblPr firstRow="1" bandRow="1"/>
              <a:tblGrid>
                <a:gridCol w="884807">
                  <a:extLst>
                    <a:ext uri="{9D8B030D-6E8A-4147-A177-3AD203B41FA5}">
                      <a16:colId xmlns:a16="http://schemas.microsoft.com/office/drawing/2014/main" val="388596149"/>
                    </a:ext>
                  </a:extLst>
                </a:gridCol>
                <a:gridCol w="1094607">
                  <a:extLst>
                    <a:ext uri="{9D8B030D-6E8A-4147-A177-3AD203B41FA5}">
                      <a16:colId xmlns:a16="http://schemas.microsoft.com/office/drawing/2014/main" val="291422739"/>
                    </a:ext>
                  </a:extLst>
                </a:gridCol>
                <a:gridCol w="488190">
                  <a:extLst>
                    <a:ext uri="{9D8B030D-6E8A-4147-A177-3AD203B41FA5}">
                      <a16:colId xmlns:a16="http://schemas.microsoft.com/office/drawing/2014/main" val="2883346928"/>
                    </a:ext>
                  </a:extLst>
                </a:gridCol>
                <a:gridCol w="488190">
                  <a:extLst>
                    <a:ext uri="{9D8B030D-6E8A-4147-A177-3AD203B41FA5}">
                      <a16:colId xmlns:a16="http://schemas.microsoft.com/office/drawing/2014/main" val="1379815864"/>
                    </a:ext>
                  </a:extLst>
                </a:gridCol>
                <a:gridCol w="488190">
                  <a:extLst>
                    <a:ext uri="{9D8B030D-6E8A-4147-A177-3AD203B41FA5}">
                      <a16:colId xmlns:a16="http://schemas.microsoft.com/office/drawing/2014/main" val="2748167398"/>
                    </a:ext>
                  </a:extLst>
                </a:gridCol>
                <a:gridCol w="488190">
                  <a:extLst>
                    <a:ext uri="{9D8B030D-6E8A-4147-A177-3AD203B41FA5}">
                      <a16:colId xmlns:a16="http://schemas.microsoft.com/office/drawing/2014/main" val="3390786465"/>
                    </a:ext>
                  </a:extLst>
                </a:gridCol>
                <a:gridCol w="488190">
                  <a:extLst>
                    <a:ext uri="{9D8B030D-6E8A-4147-A177-3AD203B41FA5}">
                      <a16:colId xmlns:a16="http://schemas.microsoft.com/office/drawing/2014/main" val="1866852524"/>
                    </a:ext>
                  </a:extLst>
                </a:gridCol>
                <a:gridCol w="488190">
                  <a:extLst>
                    <a:ext uri="{9D8B030D-6E8A-4147-A177-3AD203B41FA5}">
                      <a16:colId xmlns:a16="http://schemas.microsoft.com/office/drawing/2014/main" val="3020118366"/>
                    </a:ext>
                  </a:extLst>
                </a:gridCol>
                <a:gridCol w="488190">
                  <a:extLst>
                    <a:ext uri="{9D8B030D-6E8A-4147-A177-3AD203B41FA5}">
                      <a16:colId xmlns:a16="http://schemas.microsoft.com/office/drawing/2014/main" val="2035709898"/>
                    </a:ext>
                  </a:extLst>
                </a:gridCol>
                <a:gridCol w="488190">
                  <a:extLst>
                    <a:ext uri="{9D8B030D-6E8A-4147-A177-3AD203B41FA5}">
                      <a16:colId xmlns:a16="http://schemas.microsoft.com/office/drawing/2014/main" val="2977161647"/>
                    </a:ext>
                  </a:extLst>
                </a:gridCol>
                <a:gridCol w="427301">
                  <a:extLst>
                    <a:ext uri="{9D8B030D-6E8A-4147-A177-3AD203B41FA5}">
                      <a16:colId xmlns:a16="http://schemas.microsoft.com/office/drawing/2014/main" val="3815394510"/>
                    </a:ext>
                  </a:extLst>
                </a:gridCol>
              </a:tblGrid>
              <a:tr h="382844">
                <a:tc>
                  <a:txBody>
                    <a:bodyPr/>
                    <a:lstStyle/>
                    <a:p>
                      <a:pPr>
                        <a:lnSpc>
                          <a:spcPct val="107000"/>
                        </a:lnSpc>
                        <a:spcAft>
                          <a:spcPts val="800"/>
                        </a:spcAft>
                        <a:buNone/>
                      </a:pPr>
                      <a:r>
                        <a:rPr lang="en-GB" sz="500" kern="100" dirty="0">
                          <a:effectLst/>
                          <a:latin typeface="Aptos" panose="020B0004020202020204" pitchFamily="34" charset="0"/>
                          <a:ea typeface="Aptos" panose="020B0004020202020204" pitchFamily="34" charset="0"/>
                          <a:cs typeface="Arial" panose="020B0604020202020204" pitchFamily="34" charset="0"/>
                        </a:rPr>
                        <a:t> </a:t>
                      </a:r>
                    </a:p>
                  </a:txBody>
                  <a:tcPr marL="0" marR="0" marT="0" marB="0" anchor="ctr">
                    <a:lnL>
                      <a:noFill/>
                    </a:lnL>
                    <a:lnR w="12700" cap="flat" cmpd="sng" algn="ctr">
                      <a:solidFill>
                        <a:srgbClr val="FFFFFF"/>
                      </a:solidFill>
                      <a:prstDash val="solid"/>
                      <a:round/>
                      <a:headEnd type="none" w="med" len="med"/>
                      <a:tailEnd type="none" w="med" len="med"/>
                    </a:lnR>
                    <a:lnT>
                      <a:noFill/>
                    </a:lnT>
                    <a:lnB>
                      <a:noFill/>
                    </a:lnB>
                    <a:noFill/>
                  </a:tcPr>
                </a:tc>
                <a:tc>
                  <a:txBody>
                    <a:bodyPr/>
                    <a:lstStyle/>
                    <a:p>
                      <a:pPr algn="ctr">
                        <a:lnSpc>
                          <a:spcPct val="100000"/>
                        </a:lnSpc>
                        <a:spcAft>
                          <a:spcPts val="0"/>
                        </a:spcAft>
                        <a:buNone/>
                      </a:pPr>
                      <a:endParaRPr lang="en-GB" sz="2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algn="ctr">
                        <a:lnSpc>
                          <a:spcPct val="100000"/>
                        </a:lnSpc>
                        <a:spcAft>
                          <a:spcPts val="0"/>
                        </a:spcAft>
                        <a:buNone/>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Professionalism Lapse </a:t>
                      </a:r>
                    </a:p>
                    <a:p>
                      <a:pPr algn="ctr">
                        <a:lnSpc>
                          <a:spcPct val="100000"/>
                        </a:lnSpc>
                        <a:spcAft>
                          <a:spcPts val="0"/>
                        </a:spcAft>
                        <a:buNone/>
                      </a:pPr>
                      <a:r>
                        <a:rPr lang="en-GB" sz="800" b="1" kern="1200" dirty="0">
                          <a:solidFill>
                            <a:srgbClr val="000000"/>
                          </a:solidFill>
                          <a:effectLst/>
                          <a:latin typeface="Calibri" panose="020F0502020204030204" pitchFamily="34" charset="0"/>
                          <a:ea typeface="Aptos" panose="020B0004020202020204" pitchFamily="34" charset="0"/>
                          <a:cs typeface="Arial" panose="020B0604020202020204" pitchFamily="34" charset="0"/>
                        </a:rPr>
                        <a:t>Theme</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gridSpan="8">
                  <a:txBody>
                    <a:bodyPr/>
                    <a:lstStyle/>
                    <a:p>
                      <a:pPr algn="ctr">
                        <a:lnSpc>
                          <a:spcPct val="107000"/>
                        </a:lnSpc>
                        <a:spcAft>
                          <a:spcPts val="800"/>
                        </a:spcAft>
                        <a:buNone/>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Dental teachers T1-T8</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lnSpc>
                          <a:spcPct val="107000"/>
                        </a:lnSpc>
                        <a:spcAft>
                          <a:spcPts val="800"/>
                        </a:spcAft>
                        <a:buNone/>
                      </a:pPr>
                      <a:r>
                        <a:rPr lang="en-GB" sz="7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Number of teachers</a:t>
                      </a:r>
                      <a:endParaRPr lang="en-GB" sz="7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2877524554"/>
                  </a:ext>
                </a:extLst>
              </a:tr>
              <a:tr h="164237">
                <a:tc>
                  <a:txBody>
                    <a:bodyPr/>
                    <a:lstStyle/>
                    <a:p>
                      <a:pPr>
                        <a:lnSpc>
                          <a:spcPct val="107000"/>
                        </a:lnSpc>
                        <a:spcAft>
                          <a:spcPts val="800"/>
                        </a:spcAft>
                        <a:buNone/>
                      </a:pPr>
                      <a:r>
                        <a:rPr lang="en-GB" sz="500" kern="100">
                          <a:effectLst/>
                          <a:latin typeface="Aptos" panose="020B0004020202020204" pitchFamily="34" charset="0"/>
                          <a:ea typeface="Aptos" panose="020B0004020202020204" pitchFamily="34" charset="0"/>
                          <a:cs typeface="Arial" panose="020B0604020202020204" pitchFamily="34" charset="0"/>
                        </a:rPr>
                        <a:t> </a:t>
                      </a:r>
                    </a:p>
                  </a:txBody>
                  <a:tcPr marL="0" marR="0" marT="0" marB="0" anchor="ctr">
                    <a:lnL>
                      <a:noFill/>
                    </a:lnL>
                    <a:lnR w="12700" cap="flat" cmpd="sng" algn="ctr">
                      <a:solidFill>
                        <a:srgbClr val="FFFFFF"/>
                      </a:solidFill>
                      <a:prstDash val="solid"/>
                      <a:round/>
                      <a:headEnd type="none" w="med" len="med"/>
                      <a:tailEnd type="none" w="med" len="med"/>
                    </a:lnR>
                    <a:lnT>
                      <a:noFill/>
                    </a:lnT>
                    <a:lnB>
                      <a:noFill/>
                    </a:lnB>
                    <a:no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gn="ctr">
                        <a:lnSpc>
                          <a:spcPct val="107000"/>
                        </a:lnSpc>
                        <a:spcAft>
                          <a:spcPts val="800"/>
                        </a:spcAft>
                        <a:buNone/>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T1</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gn="ctr">
                        <a:lnSpc>
                          <a:spcPct val="107000"/>
                        </a:lnSpc>
                        <a:spcAft>
                          <a:spcPts val="800"/>
                        </a:spcAft>
                        <a:buNone/>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T2</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gn="ctr">
                        <a:lnSpc>
                          <a:spcPct val="107000"/>
                        </a:lnSpc>
                        <a:spcAft>
                          <a:spcPts val="800"/>
                        </a:spcAft>
                        <a:buNone/>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T3</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gn="ctr">
                        <a:lnSpc>
                          <a:spcPct val="107000"/>
                        </a:lnSpc>
                        <a:spcAft>
                          <a:spcPts val="800"/>
                        </a:spcAft>
                        <a:buNone/>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T4</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gn="ctr">
                        <a:lnSpc>
                          <a:spcPct val="107000"/>
                        </a:lnSpc>
                        <a:spcAft>
                          <a:spcPts val="800"/>
                        </a:spcAft>
                        <a:buNone/>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T5</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gn="ctr">
                        <a:lnSpc>
                          <a:spcPct val="107000"/>
                        </a:lnSpc>
                        <a:spcAft>
                          <a:spcPts val="800"/>
                        </a:spcAft>
                        <a:buNone/>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T6</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gn="ctr">
                        <a:lnSpc>
                          <a:spcPct val="107000"/>
                        </a:lnSpc>
                        <a:spcAft>
                          <a:spcPts val="800"/>
                        </a:spcAft>
                        <a:buNone/>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T7</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gn="ctr">
                        <a:lnSpc>
                          <a:spcPct val="107000"/>
                        </a:lnSpc>
                        <a:spcAft>
                          <a:spcPts val="800"/>
                        </a:spcAft>
                        <a:buNone/>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T8</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extLst>
                  <a:ext uri="{0D108BD9-81ED-4DB2-BD59-A6C34878D82A}">
                    <a16:rowId xmlns:a16="http://schemas.microsoft.com/office/drawing/2014/main" val="2590674096"/>
                  </a:ext>
                </a:extLst>
              </a:tr>
              <a:tr h="530664">
                <a:tc>
                  <a:txBody>
                    <a:bodyPr/>
                    <a:lstStyle/>
                    <a:p>
                      <a:pPr>
                        <a:lnSpc>
                          <a:spcPct val="107000"/>
                        </a:lnSpc>
                        <a:spcAft>
                          <a:spcPts val="800"/>
                        </a:spcAft>
                        <a:buNone/>
                      </a:pPr>
                      <a:r>
                        <a:rPr lang="en-GB" sz="500" kern="100" dirty="0">
                          <a:effectLst/>
                          <a:latin typeface="Aptos" panose="020B0004020202020204" pitchFamily="34" charset="0"/>
                          <a:ea typeface="Aptos" panose="020B0004020202020204" pitchFamily="34" charset="0"/>
                          <a:cs typeface="Arial" panose="020B0604020202020204" pitchFamily="34" charset="0"/>
                        </a:rPr>
                        <a:t> </a:t>
                      </a:r>
                    </a:p>
                  </a:txBody>
                  <a:tcPr marL="0" marR="0" marT="0" marB="0" anchor="ctr">
                    <a:lnL>
                      <a:noFill/>
                    </a:lnL>
                    <a:lnR w="12700" cap="flat" cmpd="sng" algn="ctr">
                      <a:solidFill>
                        <a:srgbClr val="FFFFFF"/>
                      </a:solidFill>
                      <a:prstDash val="solid"/>
                      <a:round/>
                      <a:headEnd type="none" w="med" len="med"/>
                      <a:tailEnd type="none" w="med" len="med"/>
                    </a:lnR>
                    <a:lnT>
                      <a:noFill/>
                    </a:lnT>
                    <a:lnB>
                      <a:noFill/>
                    </a:lnB>
                    <a:noFill/>
                  </a:tcPr>
                </a:tc>
                <a:tc>
                  <a:txBody>
                    <a:bodyPr/>
                    <a:lstStyle/>
                    <a:p>
                      <a:pPr marL="228600" lvl="0" indent="-228600">
                        <a:lnSpc>
                          <a:spcPct val="107000"/>
                        </a:lnSpc>
                        <a:spcAft>
                          <a:spcPts val="800"/>
                        </a:spcAft>
                        <a:buFont typeface="+mj-lt"/>
                        <a:buAutoNum type="arabicPeriod"/>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Uncivil or disrespectful student communication</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nSpc>
                          <a:spcPct val="107000"/>
                        </a:lnSpc>
                        <a:buNone/>
                      </a:pPr>
                      <a:endParaRPr lang="en-GB" sz="500" kern="100" dirty="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nSpc>
                          <a:spcPct val="107000"/>
                        </a:lnSpc>
                        <a:buNone/>
                      </a:pPr>
                      <a:endParaRPr lang="en-GB" sz="500" kern="100" dirty="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nSpc>
                          <a:spcPct val="107000"/>
                        </a:lnSpc>
                        <a:buNone/>
                      </a:pPr>
                      <a:endParaRPr lang="en-GB" sz="500" kern="100" dirty="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buNone/>
                      </a:pPr>
                      <a:endParaRPr lang="en-GB" sz="500" kern="100" dirty="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buNone/>
                      </a:pPr>
                      <a:endParaRPr lang="en-GB" sz="500" kern="100" dirty="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buNone/>
                      </a:pPr>
                      <a:endParaRPr lang="en-GB" sz="500" kern="100" dirty="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gn="ctr">
                        <a:lnSpc>
                          <a:spcPct val="107000"/>
                        </a:lnSpc>
                        <a:spcAft>
                          <a:spcPts val="800"/>
                        </a:spcAft>
                        <a:buNone/>
                      </a:pPr>
                      <a:r>
                        <a:rPr lang="en-GB" sz="800" kern="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extLst>
                  <a:ext uri="{0D108BD9-81ED-4DB2-BD59-A6C34878D82A}">
                    <a16:rowId xmlns:a16="http://schemas.microsoft.com/office/drawing/2014/main" val="4268025006"/>
                  </a:ext>
                </a:extLst>
              </a:tr>
              <a:tr h="530664">
                <a:tc>
                  <a:txBody>
                    <a:bodyPr/>
                    <a:lstStyle/>
                    <a:p>
                      <a:pPr>
                        <a:lnSpc>
                          <a:spcPct val="107000"/>
                        </a:lnSpc>
                        <a:spcAft>
                          <a:spcPts val="800"/>
                        </a:spcAft>
                        <a:buNone/>
                      </a:pPr>
                      <a:r>
                        <a:rPr lang="en-GB" sz="500" kern="100" dirty="0">
                          <a:effectLst/>
                          <a:latin typeface="Aptos" panose="020B0004020202020204" pitchFamily="34" charset="0"/>
                          <a:ea typeface="Aptos" panose="020B0004020202020204" pitchFamily="34" charset="0"/>
                          <a:cs typeface="Arial" panose="020B0604020202020204" pitchFamily="34" charset="0"/>
                        </a:rPr>
                        <a:t> </a:t>
                      </a:r>
                    </a:p>
                  </a:txBody>
                  <a:tcPr marL="0" marR="0" marT="0" marB="0" anchor="ctr">
                    <a:lnL>
                      <a:noFill/>
                    </a:lnL>
                    <a:lnR w="12700" cap="flat" cmpd="sng" algn="ctr">
                      <a:solidFill>
                        <a:srgbClr val="FFFFFF"/>
                      </a:solidFill>
                      <a:prstDash val="solid"/>
                      <a:round/>
                      <a:headEnd type="none" w="med" len="med"/>
                      <a:tailEnd type="none" w="med" len="med"/>
                    </a:lnR>
                    <a:lnT>
                      <a:noFill/>
                    </a:lnT>
                    <a:lnB>
                      <a:noFill/>
                    </a:lnB>
                    <a:noFill/>
                  </a:tcPr>
                </a:tc>
                <a:tc>
                  <a:txBody>
                    <a:bodyPr/>
                    <a:lstStyle/>
                    <a:p>
                      <a:pPr marL="228600" lvl="0" indent="-228600">
                        <a:lnSpc>
                          <a:spcPct val="107000"/>
                        </a:lnSpc>
                        <a:spcAft>
                          <a:spcPts val="800"/>
                        </a:spcAft>
                        <a:buFont typeface="+mj-lt"/>
                        <a:buAutoNum type="arabicPeriod" startAt="2"/>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Non-compliance with policy, process or instruction</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spcAft>
                          <a:spcPts val="800"/>
                        </a:spcAft>
                        <a:buNone/>
                      </a:pPr>
                      <a:r>
                        <a:rPr lang="en-GB" sz="800" kern="0" dirty="0">
                          <a:effectLst/>
                          <a:latin typeface="Arial" panose="020B0604020202020204" pitchFamily="34" charset="0"/>
                          <a:ea typeface="Times New Roman" panose="02020603050405020304" pitchFamily="18" charset="0"/>
                          <a:cs typeface="Arial" panose="020B0604020202020204" pitchFamily="34" charset="0"/>
                        </a:rPr>
                        <a:t> </a:t>
                      </a:r>
                      <a:endParaRPr lang="en-GB" sz="5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spcAft>
                          <a:spcPts val="800"/>
                        </a:spcAft>
                        <a:buNone/>
                      </a:pPr>
                      <a:r>
                        <a:rPr lang="en-GB" sz="400" kern="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nSpc>
                          <a:spcPct val="107000"/>
                        </a:lnSpc>
                        <a:spcAft>
                          <a:spcPts val="800"/>
                        </a:spcAft>
                        <a:buNone/>
                      </a:pPr>
                      <a:r>
                        <a:rPr lang="en-GB" sz="400" kern="10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spcAft>
                          <a:spcPts val="800"/>
                        </a:spcAft>
                        <a:buNone/>
                      </a:pPr>
                      <a:r>
                        <a:rPr lang="en-GB" sz="400" kern="0" dirty="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spcAft>
                          <a:spcPts val="800"/>
                        </a:spcAft>
                        <a:buNone/>
                      </a:pPr>
                      <a:r>
                        <a:rPr lang="en-GB" sz="400" kern="0" dirty="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nSpc>
                          <a:spcPct val="107000"/>
                        </a:lnSpc>
                        <a:spcAft>
                          <a:spcPts val="800"/>
                        </a:spcAft>
                        <a:buNone/>
                      </a:pPr>
                      <a:r>
                        <a:rPr lang="en-GB" sz="400" kern="0" dirty="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spcAft>
                          <a:spcPts val="800"/>
                        </a:spcAft>
                        <a:buNone/>
                      </a:pPr>
                      <a:r>
                        <a:rPr lang="en-GB" sz="400" kern="0" dirty="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nSpc>
                          <a:spcPct val="107000"/>
                        </a:lnSpc>
                        <a:spcAft>
                          <a:spcPts val="800"/>
                        </a:spcAft>
                        <a:buNone/>
                      </a:pPr>
                      <a:r>
                        <a:rPr lang="en-GB" sz="400" kern="0" dirty="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ctr">
                        <a:lnSpc>
                          <a:spcPct val="107000"/>
                        </a:lnSpc>
                        <a:spcAft>
                          <a:spcPts val="800"/>
                        </a:spcAft>
                        <a:buNone/>
                      </a:pPr>
                      <a:r>
                        <a:rPr lang="en-GB" sz="8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extLst>
                  <a:ext uri="{0D108BD9-81ED-4DB2-BD59-A6C34878D82A}">
                    <a16:rowId xmlns:a16="http://schemas.microsoft.com/office/drawing/2014/main" val="424502711"/>
                  </a:ext>
                </a:extLst>
              </a:tr>
              <a:tr h="530664">
                <a:tc>
                  <a:txBody>
                    <a:bodyPr/>
                    <a:lstStyle/>
                    <a:p>
                      <a:pPr>
                        <a:lnSpc>
                          <a:spcPct val="107000"/>
                        </a:lnSpc>
                        <a:spcAft>
                          <a:spcPts val="800"/>
                        </a:spcAft>
                        <a:buNone/>
                      </a:pPr>
                      <a:r>
                        <a:rPr lang="en-GB" sz="500" kern="100" dirty="0">
                          <a:effectLst/>
                          <a:latin typeface="Aptos" panose="020B0004020202020204" pitchFamily="34" charset="0"/>
                          <a:ea typeface="Aptos" panose="020B0004020202020204" pitchFamily="34" charset="0"/>
                          <a:cs typeface="Arial" panose="020B0604020202020204" pitchFamily="34" charset="0"/>
                        </a:rPr>
                        <a:t> </a:t>
                      </a:r>
                    </a:p>
                  </a:txBody>
                  <a:tcPr marL="0" marR="0" marT="0" marB="0" anchor="ctr">
                    <a:lnL>
                      <a:noFill/>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noFill/>
                  </a:tcPr>
                </a:tc>
                <a:tc>
                  <a:txBody>
                    <a:bodyPr/>
                    <a:lstStyle/>
                    <a:p>
                      <a:pPr marL="228600" lvl="0" indent="-228600">
                        <a:lnSpc>
                          <a:spcPct val="107000"/>
                        </a:lnSpc>
                        <a:spcAft>
                          <a:spcPts val="800"/>
                        </a:spcAft>
                        <a:buFont typeface="+mj-lt"/>
                        <a:buAutoNum type="arabicPeriod" startAt="3"/>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Non-acceptance of teacher feedback</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spcAft>
                          <a:spcPts val="800"/>
                        </a:spcAft>
                        <a:buNone/>
                      </a:pPr>
                      <a:r>
                        <a:rPr lang="en-GB" sz="800" kern="0">
                          <a:effectLst/>
                          <a:latin typeface="Arial" panose="020B0604020202020204" pitchFamily="34"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spcAft>
                          <a:spcPts val="800"/>
                        </a:spcAft>
                        <a:buNone/>
                      </a:pPr>
                      <a:r>
                        <a:rPr lang="en-GB" sz="400" kern="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nSpc>
                          <a:spcPct val="107000"/>
                        </a:lnSpc>
                        <a:spcAft>
                          <a:spcPts val="800"/>
                        </a:spcAft>
                        <a:buNone/>
                      </a:pPr>
                      <a:r>
                        <a:rPr lang="en-GB" sz="400" kern="10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spcAft>
                          <a:spcPts val="800"/>
                        </a:spcAft>
                        <a:buNone/>
                      </a:pPr>
                      <a:r>
                        <a:rPr lang="en-GB" sz="400" kern="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spcAft>
                          <a:spcPts val="800"/>
                        </a:spcAft>
                        <a:buNone/>
                      </a:pPr>
                      <a:r>
                        <a:rPr lang="en-GB" sz="400" kern="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spcAft>
                          <a:spcPts val="800"/>
                        </a:spcAft>
                        <a:buNone/>
                      </a:pPr>
                      <a:r>
                        <a:rPr lang="en-GB" sz="400" kern="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spcAft>
                          <a:spcPts val="800"/>
                        </a:spcAft>
                        <a:buNone/>
                      </a:pPr>
                      <a:r>
                        <a:rPr lang="en-GB" sz="400" kern="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spcAft>
                          <a:spcPts val="800"/>
                        </a:spcAft>
                        <a:buNone/>
                      </a:pPr>
                      <a:r>
                        <a:rPr lang="en-GB" sz="400" kern="0" dirty="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gn="ctr">
                        <a:lnSpc>
                          <a:spcPct val="107000"/>
                        </a:lnSpc>
                        <a:spcAft>
                          <a:spcPts val="800"/>
                        </a:spcAft>
                        <a:buNone/>
                      </a:pPr>
                      <a:r>
                        <a:rPr lang="en-GB" sz="8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extLst>
                  <a:ext uri="{0D108BD9-81ED-4DB2-BD59-A6C34878D82A}">
                    <a16:rowId xmlns:a16="http://schemas.microsoft.com/office/drawing/2014/main" val="96204064"/>
                  </a:ext>
                </a:extLst>
              </a:tr>
              <a:tr h="530664">
                <a:tc rowSpan="3">
                  <a:txBody>
                    <a:bodyPr/>
                    <a:lstStyle/>
                    <a:p>
                      <a:pPr marL="0" lvl="0" indent="0">
                        <a:lnSpc>
                          <a:spcPct val="107000"/>
                        </a:lnSpc>
                        <a:buFontTx/>
                        <a:buNone/>
                      </a:pPr>
                      <a:r>
                        <a:rPr lang="en-GB" sz="800" b="1"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4. Lack of student engagement</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AE9F7"/>
                    </a:solidFill>
                  </a:tcPr>
                </a:tc>
                <a:tc>
                  <a:txBody>
                    <a:bodyPr/>
                    <a:lstStyle/>
                    <a:p>
                      <a:pPr marL="342900" lvl="0" indent="-342900">
                        <a:lnSpc>
                          <a:spcPct val="107000"/>
                        </a:lnSpc>
                        <a:spcAft>
                          <a:spcPts val="800"/>
                        </a:spcAft>
                        <a:buFont typeface="Calibri" panose="020F0502020204030204" pitchFamily="34" charset="0"/>
                        <a:buAutoNum type="alphaUcPeriod"/>
                      </a:pPr>
                      <a:r>
                        <a:rPr lang="en-GB" sz="8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Lack of interest or enthusiasm</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nSpc>
                          <a:spcPct val="107000"/>
                        </a:lnSpc>
                        <a:buNone/>
                      </a:pPr>
                      <a:endParaRPr lang="en-GB" sz="500" kern="100" dirty="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gn="ctr">
                        <a:lnSpc>
                          <a:spcPct val="107000"/>
                        </a:lnSpc>
                        <a:spcAft>
                          <a:spcPts val="800"/>
                        </a:spcAft>
                        <a:buNone/>
                      </a:pPr>
                      <a:r>
                        <a:rPr lang="en-GB" sz="800" kern="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extLst>
                  <a:ext uri="{0D108BD9-81ED-4DB2-BD59-A6C34878D82A}">
                    <a16:rowId xmlns:a16="http://schemas.microsoft.com/office/drawing/2014/main" val="3472208624"/>
                  </a:ext>
                </a:extLst>
              </a:tr>
              <a:tr h="530664">
                <a:tc vMerge="1">
                  <a:txBody>
                    <a:bodyPr/>
                    <a:lstStyle/>
                    <a:p>
                      <a:endParaRPr lang="en-GB"/>
                    </a:p>
                  </a:txBody>
                  <a:tcPr/>
                </a:tc>
                <a:tc>
                  <a:txBody>
                    <a:bodyPr/>
                    <a:lstStyle/>
                    <a:p>
                      <a:pPr marL="342900" lvl="0" indent="-342900">
                        <a:lnSpc>
                          <a:spcPct val="107000"/>
                        </a:lnSpc>
                        <a:spcAft>
                          <a:spcPts val="800"/>
                        </a:spcAft>
                        <a:buFont typeface="+mj-lt"/>
                        <a:buAutoNum type="alphaUcPeriod" startAt="2"/>
                      </a:pPr>
                      <a:r>
                        <a:rPr lang="en-GB" sz="8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Lack of preparation for clinic</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spcAft>
                          <a:spcPts val="800"/>
                        </a:spcAft>
                        <a:buNone/>
                      </a:pPr>
                      <a:r>
                        <a:rPr lang="en-GB" sz="800" kern="100">
                          <a:effectLst/>
                          <a:latin typeface="Arial" panose="020B0604020202020204" pitchFamily="34"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spcAft>
                          <a:spcPts val="800"/>
                        </a:spcAft>
                        <a:buNone/>
                      </a:pPr>
                      <a:r>
                        <a:rPr lang="en-GB" sz="400" kern="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nSpc>
                          <a:spcPct val="107000"/>
                        </a:lnSpc>
                        <a:spcAft>
                          <a:spcPts val="800"/>
                        </a:spcAft>
                        <a:buNone/>
                      </a:pPr>
                      <a:r>
                        <a:rPr lang="en-GB" sz="400" kern="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spcAft>
                          <a:spcPts val="800"/>
                        </a:spcAft>
                        <a:buNone/>
                      </a:pPr>
                      <a:r>
                        <a:rPr lang="en-GB" sz="400" kern="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nSpc>
                          <a:spcPct val="107000"/>
                        </a:lnSpc>
                        <a:spcAft>
                          <a:spcPts val="800"/>
                        </a:spcAft>
                        <a:buNone/>
                      </a:pPr>
                      <a:r>
                        <a:rPr lang="en-GB" sz="400" kern="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spcAft>
                          <a:spcPts val="800"/>
                        </a:spcAft>
                        <a:buNone/>
                      </a:pPr>
                      <a:r>
                        <a:rPr lang="en-GB" sz="400" kern="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spcAft>
                          <a:spcPts val="800"/>
                        </a:spcAft>
                        <a:buNone/>
                      </a:pPr>
                      <a:r>
                        <a:rPr lang="en-GB" sz="400" kern="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spcAft>
                          <a:spcPts val="800"/>
                        </a:spcAft>
                        <a:buNone/>
                      </a:pPr>
                      <a:r>
                        <a:rPr lang="en-GB" sz="400" kern="0" dirty="0">
                          <a:effectLst/>
                          <a:latin typeface="Times New Roman" panose="02020603050405020304" pitchFamily="18" charset="0"/>
                          <a:ea typeface="Times New Roman" panose="02020603050405020304" pitchFamily="18" charset="0"/>
                          <a:cs typeface="Arial" panose="020B0604020202020204" pitchFamily="34" charset="0"/>
                        </a:rPr>
                        <a:t> </a:t>
                      </a:r>
                      <a:endParaRPr lang="en-GB" sz="5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gn="ctr">
                        <a:lnSpc>
                          <a:spcPct val="107000"/>
                        </a:lnSpc>
                        <a:spcAft>
                          <a:spcPts val="800"/>
                        </a:spcAft>
                        <a:buNone/>
                      </a:pPr>
                      <a:r>
                        <a:rPr lang="en-GB" sz="800" kern="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extLst>
                  <a:ext uri="{0D108BD9-81ED-4DB2-BD59-A6C34878D82A}">
                    <a16:rowId xmlns:a16="http://schemas.microsoft.com/office/drawing/2014/main" val="67137683"/>
                  </a:ext>
                </a:extLst>
              </a:tr>
              <a:tr h="530664">
                <a:tc vMerge="1">
                  <a:txBody>
                    <a:bodyPr/>
                    <a:lstStyle/>
                    <a:p>
                      <a:endParaRPr lang="en-GB"/>
                    </a:p>
                  </a:txBody>
                  <a:tcPr/>
                </a:tc>
                <a:tc>
                  <a:txBody>
                    <a:bodyPr/>
                    <a:lstStyle/>
                    <a:p>
                      <a:pPr marL="342900" lvl="0" indent="-342900">
                        <a:lnSpc>
                          <a:spcPct val="107000"/>
                        </a:lnSpc>
                        <a:spcAft>
                          <a:spcPts val="800"/>
                        </a:spcAft>
                        <a:buFont typeface="+mj-lt"/>
                        <a:buAutoNum type="alphaUcPeriod" startAt="3"/>
                      </a:pPr>
                      <a:r>
                        <a:rPr lang="en-GB" sz="8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Lateness or absence with no apology or explanation</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buNone/>
                      </a:pPr>
                      <a:endParaRPr lang="en-GB" sz="500" kern="100" dirty="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buNone/>
                      </a:pPr>
                      <a:endParaRPr lang="en-GB" sz="500" kern="100" dirty="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nSpc>
                          <a:spcPct val="107000"/>
                        </a:lnSpc>
                        <a:buNone/>
                      </a:pPr>
                      <a:endParaRPr lang="en-GB" sz="500" kern="10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E5A1"/>
                    </a:solidFill>
                  </a:tcPr>
                </a:tc>
                <a:tc>
                  <a:txBody>
                    <a:bodyPr/>
                    <a:lstStyle/>
                    <a:p>
                      <a:pPr>
                        <a:lnSpc>
                          <a:spcPct val="107000"/>
                        </a:lnSpc>
                        <a:buNone/>
                      </a:pPr>
                      <a:endParaRPr lang="en-GB" sz="500" kern="100" dirty="0">
                        <a:effectLst/>
                        <a:latin typeface="Aptos" panose="020B0004020202020204" pitchFamily="34" charset="0"/>
                      </a:endParaRPr>
                    </a:p>
                  </a:txBody>
                  <a:tcPr marL="40646" marR="40646" marT="20323" marB="2032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tc>
                  <a:txBody>
                    <a:bodyPr/>
                    <a:lstStyle/>
                    <a:p>
                      <a:pPr algn="ctr">
                        <a:lnSpc>
                          <a:spcPct val="107000"/>
                        </a:lnSpc>
                        <a:spcAft>
                          <a:spcPts val="800"/>
                        </a:spcAft>
                        <a:buNone/>
                      </a:pPr>
                      <a:r>
                        <a:rPr lang="en-GB" sz="800" kern="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a:t>
                      </a:r>
                      <a:endParaRPr lang="en-GB" sz="800" kern="100" dirty="0">
                        <a:effectLst/>
                        <a:latin typeface="Aptos" panose="020B0004020202020204" pitchFamily="34" charset="0"/>
                        <a:ea typeface="Aptos" panose="020B0004020202020204" pitchFamily="34" charset="0"/>
                        <a:cs typeface="Arial" panose="020B0604020202020204" pitchFamily="34" charset="0"/>
                      </a:endParaRPr>
                    </a:p>
                  </a:txBody>
                  <a:tcPr marL="40646" marR="40646" marT="20323" marB="2032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9F7"/>
                    </a:solidFill>
                  </a:tcPr>
                </a:tc>
                <a:extLst>
                  <a:ext uri="{0D108BD9-81ED-4DB2-BD59-A6C34878D82A}">
                    <a16:rowId xmlns:a16="http://schemas.microsoft.com/office/drawing/2014/main" val="2976807118"/>
                  </a:ext>
                </a:extLst>
              </a:tr>
            </a:tbl>
          </a:graphicData>
        </a:graphic>
      </p:graphicFrame>
      <p:sp>
        <p:nvSpPr>
          <p:cNvPr id="5" name="Title 4">
            <a:extLst>
              <a:ext uri="{FF2B5EF4-FFF2-40B4-BE49-F238E27FC236}">
                <a16:creationId xmlns:a16="http://schemas.microsoft.com/office/drawing/2014/main" id="{15FBBF92-9F54-E37D-1C20-C235FE268EA3}"/>
              </a:ext>
            </a:extLst>
          </p:cNvPr>
          <p:cNvSpPr>
            <a:spLocks noGrp="1"/>
          </p:cNvSpPr>
          <p:nvPr>
            <p:ph type="title"/>
          </p:nvPr>
        </p:nvSpPr>
        <p:spPr>
          <a:xfrm>
            <a:off x="348292" y="-89542"/>
            <a:ext cx="6196012" cy="994172"/>
          </a:xfrm>
        </p:spPr>
        <p:txBody>
          <a:bodyPr>
            <a:normAutofit/>
          </a:bodyPr>
          <a:lstStyle/>
          <a:p>
            <a:pPr algn="ctr"/>
            <a:r>
              <a:rPr lang="en-US" sz="1400" b="1" dirty="0">
                <a:solidFill>
                  <a:srgbClr val="C00000"/>
                </a:solidFill>
                <a:latin typeface="+mn-lt"/>
              </a:rPr>
              <a:t>According to 8 clinical dental teachers, how do student-teacher </a:t>
            </a:r>
            <a:br>
              <a:rPr lang="en-US" sz="1400" b="1" dirty="0">
                <a:solidFill>
                  <a:srgbClr val="C00000"/>
                </a:solidFill>
                <a:latin typeface="+mn-lt"/>
              </a:rPr>
            </a:br>
            <a:r>
              <a:rPr lang="en-US" sz="1400" b="1" dirty="0">
                <a:solidFill>
                  <a:srgbClr val="C00000"/>
                </a:solidFill>
                <a:latin typeface="+mn-lt"/>
              </a:rPr>
              <a:t>professionalism-related tensions manifest on dental teaching clinics?</a:t>
            </a:r>
            <a:endParaRPr lang="en-GB" sz="1400" dirty="0">
              <a:latin typeface="+mn-lt"/>
            </a:endParaRPr>
          </a:p>
        </p:txBody>
      </p:sp>
      <p:sp>
        <p:nvSpPr>
          <p:cNvPr id="2" name="TextBox 1">
            <a:extLst>
              <a:ext uri="{FF2B5EF4-FFF2-40B4-BE49-F238E27FC236}">
                <a16:creationId xmlns:a16="http://schemas.microsoft.com/office/drawing/2014/main" id="{E096D87B-4272-C363-5EB8-3F355D258418}"/>
              </a:ext>
            </a:extLst>
          </p:cNvPr>
          <p:cNvSpPr txBox="1"/>
          <p:nvPr/>
        </p:nvSpPr>
        <p:spPr>
          <a:xfrm>
            <a:off x="106069" y="4733473"/>
            <a:ext cx="484446" cy="276999"/>
          </a:xfrm>
          <a:prstGeom prst="rect">
            <a:avLst/>
          </a:prstGeom>
          <a:noFill/>
        </p:spPr>
        <p:txBody>
          <a:bodyPr wrap="square" rtlCol="0">
            <a:spAutoFit/>
          </a:bodyPr>
          <a:lstStyle/>
          <a:p>
            <a:pPr algn="ctr" defTabSz="514350"/>
            <a:r>
              <a:rPr lang="en-US" sz="1200" b="1" dirty="0">
                <a:solidFill>
                  <a:prstClr val="black"/>
                </a:solidFill>
                <a:latin typeface="Calibri" panose="020F0502020204030204"/>
              </a:rPr>
              <a:t>Key:</a:t>
            </a:r>
            <a:endParaRPr lang="en-GB" sz="1200" b="1" dirty="0">
              <a:solidFill>
                <a:prstClr val="black"/>
              </a:solidFill>
              <a:latin typeface="Calibri" panose="020F0502020204030204"/>
            </a:endParaRPr>
          </a:p>
        </p:txBody>
      </p:sp>
      <p:sp>
        <p:nvSpPr>
          <p:cNvPr id="6" name="TextBox 5">
            <a:extLst>
              <a:ext uri="{FF2B5EF4-FFF2-40B4-BE49-F238E27FC236}">
                <a16:creationId xmlns:a16="http://schemas.microsoft.com/office/drawing/2014/main" id="{0140CE11-5F95-47EA-8C04-3316B1E9F555}"/>
              </a:ext>
            </a:extLst>
          </p:cNvPr>
          <p:cNvSpPr txBox="1"/>
          <p:nvPr/>
        </p:nvSpPr>
        <p:spPr>
          <a:xfrm>
            <a:off x="524113" y="4669931"/>
            <a:ext cx="875316" cy="338554"/>
          </a:xfrm>
          <a:prstGeom prst="rect">
            <a:avLst/>
          </a:prstGeom>
          <a:solidFill>
            <a:srgbClr val="00B050"/>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defTabSz="514350"/>
            <a:r>
              <a:rPr lang="en-US" sz="800" dirty="0">
                <a:solidFill>
                  <a:prstClr val="black"/>
                </a:solidFill>
                <a:latin typeface="Calibri" panose="020F0502020204030204"/>
              </a:rPr>
              <a:t>Topic of their critical incident</a:t>
            </a:r>
            <a:endParaRPr lang="en-GB" sz="800" dirty="0">
              <a:solidFill>
                <a:prstClr val="black"/>
              </a:solidFill>
              <a:latin typeface="Calibri" panose="020F0502020204030204"/>
            </a:endParaRPr>
          </a:p>
        </p:txBody>
      </p:sp>
      <p:sp>
        <p:nvSpPr>
          <p:cNvPr id="3" name="TextBox 2">
            <a:extLst>
              <a:ext uri="{FF2B5EF4-FFF2-40B4-BE49-F238E27FC236}">
                <a16:creationId xmlns:a16="http://schemas.microsoft.com/office/drawing/2014/main" id="{7E6AA743-96DA-4A2F-07B3-464412FC30D7}"/>
              </a:ext>
            </a:extLst>
          </p:cNvPr>
          <p:cNvSpPr txBox="1"/>
          <p:nvPr/>
        </p:nvSpPr>
        <p:spPr>
          <a:xfrm>
            <a:off x="1479724" y="4669931"/>
            <a:ext cx="875316" cy="338554"/>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defTabSz="514350"/>
            <a:r>
              <a:rPr lang="en-US" sz="800" dirty="0">
                <a:solidFill>
                  <a:prstClr val="black"/>
                </a:solidFill>
                <a:latin typeface="Calibri" panose="020F0502020204030204"/>
              </a:rPr>
              <a:t>Also featured </a:t>
            </a:r>
          </a:p>
          <a:p>
            <a:pPr algn="ctr" defTabSz="514350"/>
            <a:r>
              <a:rPr lang="en-US" sz="800" dirty="0">
                <a:solidFill>
                  <a:prstClr val="black"/>
                </a:solidFill>
                <a:latin typeface="Calibri" panose="020F0502020204030204"/>
              </a:rPr>
              <a:t>in the interview</a:t>
            </a:r>
            <a:endParaRPr lang="en-GB" sz="800" dirty="0">
              <a:solidFill>
                <a:prstClr val="black"/>
              </a:solidFill>
              <a:latin typeface="Calibri" panose="020F0502020204030204"/>
            </a:endParaRPr>
          </a:p>
        </p:txBody>
      </p:sp>
    </p:spTree>
    <p:extLst>
      <p:ext uri="{BB962C8B-B14F-4D97-AF65-F5344CB8AC3E}">
        <p14:creationId xmlns:p14="http://schemas.microsoft.com/office/powerpoint/2010/main" val="1583819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1AABB-6CA9-F395-585A-BE3A6FAE77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496CC6-E1B9-C4C7-C654-56708489380B}"/>
              </a:ext>
            </a:extLst>
          </p:cNvPr>
          <p:cNvSpPr>
            <a:spLocks noGrp="1"/>
          </p:cNvSpPr>
          <p:nvPr>
            <p:ph type="title"/>
          </p:nvPr>
        </p:nvSpPr>
        <p:spPr>
          <a:xfrm>
            <a:off x="278100" y="0"/>
            <a:ext cx="6301800"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Research question</a:t>
            </a:r>
          </a:p>
        </p:txBody>
      </p:sp>
      <p:sp>
        <p:nvSpPr>
          <p:cNvPr id="3" name="Content Placeholder 2">
            <a:extLst>
              <a:ext uri="{FF2B5EF4-FFF2-40B4-BE49-F238E27FC236}">
                <a16:creationId xmlns:a16="http://schemas.microsoft.com/office/drawing/2014/main" id="{8A9AB923-3B5F-9FCC-0587-DD5708256D81}"/>
              </a:ext>
            </a:extLst>
          </p:cNvPr>
          <p:cNvSpPr>
            <a:spLocks noGrp="1"/>
          </p:cNvSpPr>
          <p:nvPr>
            <p:ph idx="1"/>
          </p:nvPr>
        </p:nvSpPr>
        <p:spPr>
          <a:xfrm>
            <a:off x="278100" y="1089474"/>
            <a:ext cx="6423109" cy="3276786"/>
          </a:xfrm>
        </p:spPr>
        <p:txBody>
          <a:bodyPr vert="horz" lIns="68580" tIns="34290" rIns="68580" bIns="34290" rtlCol="0" anchor="t">
            <a:normAutofit/>
          </a:bodyPr>
          <a:lstStyle/>
          <a:p>
            <a:pPr marL="289322" indent="-289322">
              <a:lnSpc>
                <a:spcPct val="100000"/>
              </a:lnSpc>
              <a:spcBef>
                <a:spcPts val="0"/>
              </a:spcBef>
              <a:buFont typeface="+mj-lt"/>
              <a:buAutoNum type="arabicPeriod"/>
              <a:defRPr/>
            </a:pPr>
            <a:endParaRPr lang="en-US" sz="1600" dirty="0">
              <a:latin typeface="+mn-lt"/>
              <a:ea typeface="Calibri" panose="020F0502020204030204" pitchFamily="34" charset="0"/>
              <a:cs typeface="Calibri" panose="020F0502020204030204" pitchFamily="34" charset="0"/>
            </a:endParaRPr>
          </a:p>
          <a:p>
            <a:pPr marL="257175" lvl="1" indent="0">
              <a:lnSpc>
                <a:spcPct val="130000"/>
              </a:lnSpc>
              <a:spcBef>
                <a:spcPts val="0"/>
              </a:spcBef>
              <a:buNone/>
              <a:defRPr/>
            </a:pPr>
            <a:r>
              <a:rPr lang="en-GB" sz="1600" dirty="0">
                <a:latin typeface="+mn-lt"/>
              </a:rPr>
              <a:t>According to dental students and teachers, what are the </a:t>
            </a:r>
            <a:r>
              <a:rPr lang="en-GB" sz="1600" i="1" dirty="0">
                <a:latin typeface="+mn-lt"/>
              </a:rPr>
              <a:t>reasons</a:t>
            </a:r>
            <a:r>
              <a:rPr lang="en-GB" sz="1600" dirty="0">
                <a:latin typeface="+mn-lt"/>
              </a:rPr>
              <a:t> for professionalism-related tensions between students and teachers on dental clinics?</a:t>
            </a:r>
          </a:p>
          <a:p>
            <a:pPr marL="0" indent="0">
              <a:lnSpc>
                <a:spcPct val="100000"/>
              </a:lnSpc>
              <a:spcBef>
                <a:spcPts val="0"/>
              </a:spcBef>
              <a:buNone/>
              <a:defRPr/>
            </a:pPr>
            <a:endParaRPr lang="en-US" sz="16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FC7D7BC8-F9D3-3213-375D-C7A7EE88A011}"/>
              </a:ext>
            </a:extLst>
          </p:cNvPr>
          <p:cNvPicPr/>
          <p:nvPr/>
        </p:nvPicPr>
        <p:blipFill>
          <a:blip r:embed="rId3"/>
          <a:stretch>
            <a:fillRect/>
          </a:stretch>
        </p:blipFill>
        <p:spPr>
          <a:xfrm>
            <a:off x="361920" y="4477733"/>
            <a:ext cx="1596420" cy="574151"/>
          </a:xfrm>
          <a:prstGeom prst="rect">
            <a:avLst/>
          </a:prstGeom>
        </p:spPr>
      </p:pic>
      <p:pic>
        <p:nvPicPr>
          <p:cNvPr id="9" name="Picture 8">
            <a:extLst>
              <a:ext uri="{FF2B5EF4-FFF2-40B4-BE49-F238E27FC236}">
                <a16:creationId xmlns:a16="http://schemas.microsoft.com/office/drawing/2014/main" id="{F2A296BD-4179-B898-0B9B-CC9835B0C872}"/>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22457776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D8A9F-E09E-583B-94A2-7033277247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ACB77F-17A5-61C3-7BDC-658E21DC21C6}"/>
              </a:ext>
            </a:extLst>
          </p:cNvPr>
          <p:cNvSpPr>
            <a:spLocks noGrp="1"/>
          </p:cNvSpPr>
          <p:nvPr>
            <p:ph type="title"/>
          </p:nvPr>
        </p:nvSpPr>
        <p:spPr/>
        <p:txBody>
          <a:bodyPr/>
          <a:lstStyle/>
          <a:p>
            <a:pPr algn="ctr"/>
            <a:endParaRPr lang="en-GB" dirty="0"/>
          </a:p>
        </p:txBody>
      </p:sp>
      <p:sp>
        <p:nvSpPr>
          <p:cNvPr id="5" name="Content Placeholder 4">
            <a:extLst>
              <a:ext uri="{FF2B5EF4-FFF2-40B4-BE49-F238E27FC236}">
                <a16:creationId xmlns:a16="http://schemas.microsoft.com/office/drawing/2014/main" id="{F2231E4E-86A7-3C7E-528C-196993E30BFF}"/>
              </a:ext>
            </a:extLst>
          </p:cNvPr>
          <p:cNvSpPr>
            <a:spLocks noGrp="1"/>
          </p:cNvSpPr>
          <p:nvPr>
            <p:ph idx="1"/>
          </p:nvPr>
        </p:nvSpPr>
        <p:spPr/>
        <p:txBody>
          <a:bodyPr>
            <a:normAutofit/>
          </a:bodyPr>
          <a:lstStyle/>
          <a:p>
            <a:pPr marL="0" indent="0" algn="ctr">
              <a:buNone/>
            </a:pPr>
            <a:r>
              <a:rPr lang="en-GB" sz="1800" dirty="0"/>
              <a:t>PLs occur if professional development is insufficient to navigate contextual demands </a:t>
            </a:r>
            <a:r>
              <a:rPr lang="en-GB" sz="1400" dirty="0"/>
              <a:t>(Levinson et al., 2014)</a:t>
            </a:r>
          </a:p>
          <a:p>
            <a:pPr marL="0" indent="0">
              <a:buNone/>
            </a:pPr>
            <a:endParaRPr lang="en-GB" sz="2400" dirty="0"/>
          </a:p>
          <a:p>
            <a:pPr marL="0" indent="0" algn="ctr">
              <a:buNone/>
            </a:pPr>
            <a:r>
              <a:rPr lang="en-GB" sz="1800" dirty="0"/>
              <a:t>Recommendations for change should</a:t>
            </a:r>
          </a:p>
          <a:p>
            <a:pPr marL="0" indent="0" algn="ctr">
              <a:buNone/>
            </a:pPr>
            <a:r>
              <a:rPr lang="en-GB" sz="1800" dirty="0"/>
              <a:t>support professional development </a:t>
            </a:r>
          </a:p>
          <a:p>
            <a:pPr marL="0" indent="0" algn="ctr">
              <a:buNone/>
            </a:pPr>
            <a:r>
              <a:rPr lang="en-GB" sz="1800" dirty="0"/>
              <a:t>and/or </a:t>
            </a:r>
          </a:p>
          <a:p>
            <a:pPr marL="0" indent="0" algn="ctr">
              <a:buNone/>
            </a:pPr>
            <a:r>
              <a:rPr lang="en-GB" sz="1800" dirty="0"/>
              <a:t>optimise contextual circumstances</a:t>
            </a:r>
          </a:p>
        </p:txBody>
      </p:sp>
    </p:spTree>
    <p:extLst>
      <p:ext uri="{BB962C8B-B14F-4D97-AF65-F5344CB8AC3E}">
        <p14:creationId xmlns:p14="http://schemas.microsoft.com/office/powerpoint/2010/main" val="18164662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0EF82-24FE-E12D-4D89-88D4B3DEF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8A2456-DD95-D332-B1E3-CEB9C20E0EC9}"/>
              </a:ext>
            </a:extLst>
          </p:cNvPr>
          <p:cNvSpPr>
            <a:spLocks noGrp="1"/>
          </p:cNvSpPr>
          <p:nvPr>
            <p:ph type="title"/>
          </p:nvPr>
        </p:nvSpPr>
        <p:spPr>
          <a:xfrm>
            <a:off x="278100" y="0"/>
            <a:ext cx="6301800" cy="994172"/>
          </a:xfrm>
        </p:spPr>
        <p:txBody>
          <a:bodyPr>
            <a:normAutofit/>
          </a:bodyPr>
          <a:lstStyle/>
          <a:p>
            <a:pPr algn="ctr"/>
            <a:r>
              <a:rPr lang="en-US" sz="1800" b="1" dirty="0">
                <a:solidFill>
                  <a:srgbClr val="C00000"/>
                </a:solidFill>
                <a:latin typeface="Calibri" panose="020F0502020204030204" pitchFamily="34" charset="0"/>
                <a:ea typeface="Calibri" panose="020F0502020204030204" pitchFamily="34" charset="0"/>
                <a:cs typeface="Calibri" panose="020F0502020204030204" pitchFamily="34" charset="0"/>
              </a:rPr>
              <a:t>Recommendations to address professionalism-related tensions </a:t>
            </a:r>
            <a:br>
              <a:rPr lang="en-US" sz="1800" b="1" dirty="0">
                <a:solidFill>
                  <a:srgbClr val="C00000"/>
                </a:solidFill>
                <a:latin typeface="Calibri" panose="020F0502020204030204" pitchFamily="34" charset="0"/>
                <a:ea typeface="Calibri" panose="020F0502020204030204" pitchFamily="34" charset="0"/>
                <a:cs typeface="Calibri" panose="020F0502020204030204" pitchFamily="34" charset="0"/>
              </a:rPr>
            </a:br>
            <a:r>
              <a:rPr lang="en-US" sz="1800" b="1" dirty="0">
                <a:solidFill>
                  <a:srgbClr val="C00000"/>
                </a:solidFill>
                <a:latin typeface="Calibri" panose="020F0502020204030204" pitchFamily="34" charset="0"/>
                <a:ea typeface="Calibri" panose="020F0502020204030204" pitchFamily="34" charset="0"/>
                <a:cs typeface="Calibri" panose="020F0502020204030204" pitchFamily="34" charset="0"/>
              </a:rPr>
              <a:t>on dental student clinics</a:t>
            </a:r>
          </a:p>
        </p:txBody>
      </p:sp>
      <p:graphicFrame>
        <p:nvGraphicFramePr>
          <p:cNvPr id="4" name="Content Placeholder 3">
            <a:extLst>
              <a:ext uri="{FF2B5EF4-FFF2-40B4-BE49-F238E27FC236}">
                <a16:creationId xmlns:a16="http://schemas.microsoft.com/office/drawing/2014/main" id="{756688B4-9DA3-F7A9-0122-9E60C376B9B4}"/>
              </a:ext>
            </a:extLst>
          </p:cNvPr>
          <p:cNvGraphicFramePr>
            <a:graphicFrameLocks noGrp="1"/>
          </p:cNvGraphicFramePr>
          <p:nvPr>
            <p:ph idx="1"/>
            <p:extLst>
              <p:ext uri="{D42A27DB-BD31-4B8C-83A1-F6EECF244321}">
                <p14:modId xmlns:p14="http://schemas.microsoft.com/office/powerpoint/2010/main" val="2806791641"/>
              </p:ext>
            </p:extLst>
          </p:nvPr>
        </p:nvGraphicFramePr>
        <p:xfrm>
          <a:off x="311991" y="994172"/>
          <a:ext cx="6234018" cy="3891190"/>
        </p:xfrm>
        <a:graphic>
          <a:graphicData uri="http://schemas.openxmlformats.org/drawingml/2006/table">
            <a:tbl>
              <a:tblPr firstRow="1" firstCol="1" bandRow="1"/>
              <a:tblGrid>
                <a:gridCol w="866044">
                  <a:extLst>
                    <a:ext uri="{9D8B030D-6E8A-4147-A177-3AD203B41FA5}">
                      <a16:colId xmlns:a16="http://schemas.microsoft.com/office/drawing/2014/main" val="1948555529"/>
                    </a:ext>
                  </a:extLst>
                </a:gridCol>
                <a:gridCol w="5367974">
                  <a:extLst>
                    <a:ext uri="{9D8B030D-6E8A-4147-A177-3AD203B41FA5}">
                      <a16:colId xmlns:a16="http://schemas.microsoft.com/office/drawing/2014/main" val="3741015830"/>
                    </a:ext>
                  </a:extLst>
                </a:gridCol>
              </a:tblGrid>
              <a:tr h="365761">
                <a:tc>
                  <a:txBody>
                    <a:bodyPr/>
                    <a:lstStyle/>
                    <a:p>
                      <a:pPr algn="ctr">
                        <a:lnSpc>
                          <a:spcPct val="150000"/>
                        </a:lnSpc>
                        <a:spcAft>
                          <a:spcPts val="800"/>
                        </a:spcAft>
                        <a:buNone/>
                      </a:pPr>
                      <a:r>
                        <a:rPr lang="en-GB" sz="14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Level</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GB" sz="14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Recommendations</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0616859"/>
                  </a:ext>
                </a:extLst>
              </a:tr>
              <a:tr h="612890">
                <a:tc rowSpan="3">
                  <a:txBody>
                    <a:bodyPr/>
                    <a:lstStyle/>
                    <a:p>
                      <a:pPr algn="ctr">
                        <a:lnSpc>
                          <a:spcPct val="100000"/>
                        </a:lnSpc>
                        <a:spcAft>
                          <a:spcPts val="800"/>
                        </a:spcAft>
                        <a:buNone/>
                      </a:pPr>
                      <a:endParaRPr lang="en-GB" sz="13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00000"/>
                        </a:lnSpc>
                        <a:spcAft>
                          <a:spcPts val="800"/>
                        </a:spcAft>
                        <a:buNone/>
                      </a:pPr>
                      <a:endParaRPr lang="en-GB" sz="13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00000"/>
                        </a:lnSpc>
                        <a:spcAft>
                          <a:spcPts val="800"/>
                        </a:spcAft>
                        <a:buNone/>
                      </a:pPr>
                      <a:r>
                        <a:rPr lang="en-GB" sz="13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Inter-personal</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en-GB" sz="1300" kern="100" dirty="0">
                          <a:solidFill>
                            <a:srgbClr val="000000"/>
                          </a:solidFill>
                          <a:effectLst/>
                          <a:latin typeface="+mn-lt"/>
                          <a:ea typeface="Aptos" panose="020B0004020202020204" pitchFamily="34" charset="0"/>
                          <a:cs typeface="Times New Roman" panose="02020603050405020304" pitchFamily="18" charset="0"/>
                        </a:rPr>
                        <a:t>Employ humanistic teaching approaches and develop mutually respectful student-teacher learning relationships.</a:t>
                      </a:r>
                      <a:endParaRPr lang="en-GB" sz="13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7778323"/>
                  </a:ext>
                </a:extLst>
              </a:tr>
              <a:tr h="388974">
                <a:tc vMerge="1">
                  <a:txBody>
                    <a:bodyPr/>
                    <a:lstStyle/>
                    <a:p>
                      <a:endParaRPr lang="en-GB"/>
                    </a:p>
                  </a:txBody>
                  <a:tcPr/>
                </a:tc>
                <a:tc>
                  <a:txBody>
                    <a:bodyPr/>
                    <a:lstStyle/>
                    <a:p>
                      <a:pPr algn="l">
                        <a:lnSpc>
                          <a:spcPct val="115000"/>
                        </a:lnSpc>
                        <a:spcAft>
                          <a:spcPts val="0"/>
                        </a:spcAft>
                        <a:buNone/>
                      </a:pPr>
                      <a:r>
                        <a:rPr lang="en-GB" sz="1300" kern="100" dirty="0">
                          <a:solidFill>
                            <a:srgbClr val="000000"/>
                          </a:solidFill>
                          <a:effectLst/>
                          <a:latin typeface="+mn-lt"/>
                          <a:ea typeface="Aptos" panose="020B0004020202020204" pitchFamily="34" charset="0"/>
                          <a:cs typeface="Times New Roman" panose="02020603050405020304" pitchFamily="18" charset="0"/>
                        </a:rPr>
                        <a:t>Seek the cause(s) of professionalism lapses (PLs) with open dialogue during PL management conversations.</a:t>
                      </a:r>
                    </a:p>
                    <a:p>
                      <a:pPr algn="l">
                        <a:lnSpc>
                          <a:spcPct val="115000"/>
                        </a:lnSpc>
                        <a:spcAft>
                          <a:spcPts val="800"/>
                        </a:spcAft>
                        <a:buNone/>
                      </a:pPr>
                      <a:endParaRPr lang="en-GB" sz="13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7366950"/>
                  </a:ext>
                </a:extLst>
              </a:tr>
              <a:tr h="419252">
                <a:tc vMerge="1">
                  <a:txBody>
                    <a:bodyPr/>
                    <a:lstStyle/>
                    <a:p>
                      <a:endParaRPr lang="en-GB"/>
                    </a:p>
                  </a:txBody>
                  <a:tcPr/>
                </a:tc>
                <a:tc>
                  <a:txBody>
                    <a:bodyPr/>
                    <a:lstStyle/>
                    <a:p>
                      <a:pPr algn="l">
                        <a:lnSpc>
                          <a:spcPct val="115000"/>
                        </a:lnSpc>
                        <a:spcAft>
                          <a:spcPts val="800"/>
                        </a:spcAft>
                        <a:buNone/>
                      </a:pPr>
                      <a:r>
                        <a:rPr lang="en-GB" sz="1300" kern="100" dirty="0">
                          <a:solidFill>
                            <a:srgbClr val="000000"/>
                          </a:solidFill>
                          <a:effectLst/>
                          <a:latin typeface="+mn-lt"/>
                          <a:ea typeface="Aptos" panose="020B0004020202020204" pitchFamily="34" charset="0"/>
                          <a:cs typeface="Times New Roman" panose="02020603050405020304" pitchFamily="18" charset="0"/>
                        </a:rPr>
                        <a:t>Increase student exposure to teacher and senior peer role models.</a:t>
                      </a: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6593575"/>
                  </a:ext>
                </a:extLst>
              </a:tr>
              <a:tr h="542389">
                <a:tc rowSpan="4">
                  <a:txBody>
                    <a:bodyPr/>
                    <a:lstStyle/>
                    <a:p>
                      <a:pPr algn="ctr">
                        <a:lnSpc>
                          <a:spcPct val="100000"/>
                        </a:lnSpc>
                        <a:spcAft>
                          <a:spcPts val="0"/>
                        </a:spcAft>
                        <a:buNone/>
                      </a:pPr>
                      <a:endParaRPr lang="en-GB" sz="13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00000"/>
                        </a:lnSpc>
                        <a:spcAft>
                          <a:spcPts val="0"/>
                        </a:spcAft>
                        <a:buNone/>
                      </a:pPr>
                      <a:endParaRPr lang="en-GB" sz="13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00000"/>
                        </a:lnSpc>
                        <a:spcAft>
                          <a:spcPts val="0"/>
                        </a:spcAft>
                        <a:buNone/>
                      </a:pPr>
                      <a:endParaRPr lang="en-GB" sz="13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00000"/>
                        </a:lnSpc>
                        <a:spcAft>
                          <a:spcPts val="0"/>
                        </a:spcAft>
                        <a:buNone/>
                      </a:pPr>
                      <a:endParaRPr lang="en-GB" sz="13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00000"/>
                        </a:lnSpc>
                        <a:spcAft>
                          <a:spcPts val="0"/>
                        </a:spcAft>
                        <a:buNone/>
                      </a:pPr>
                      <a:r>
                        <a:rPr lang="en-GB" sz="13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Clinic</a:t>
                      </a:r>
                    </a:p>
                    <a:p>
                      <a:pPr algn="ctr">
                        <a:lnSpc>
                          <a:spcPct val="100000"/>
                        </a:lnSpc>
                        <a:spcAft>
                          <a:spcPts val="0"/>
                        </a:spcAft>
                        <a:buNone/>
                      </a:pP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en-GB" sz="1300" kern="100" dirty="0">
                          <a:solidFill>
                            <a:srgbClr val="000000"/>
                          </a:solidFill>
                          <a:effectLst/>
                          <a:latin typeface="+mn-lt"/>
                          <a:ea typeface="Aptos" panose="020B0004020202020204" pitchFamily="34" charset="0"/>
                          <a:cs typeface="Times New Roman" panose="02020603050405020304" pitchFamily="18" charset="0"/>
                        </a:rPr>
                        <a:t>Develop clinic cultures that are welcoming and organised, with mutually respectful relationships.</a:t>
                      </a:r>
                      <a:endParaRPr lang="en-GB" sz="13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44494423"/>
                  </a:ext>
                </a:extLst>
              </a:tr>
              <a:tr h="419252">
                <a:tc vMerge="1">
                  <a:txBody>
                    <a:bodyPr/>
                    <a:lstStyle/>
                    <a:p>
                      <a:endParaRPr lang="en-GB"/>
                    </a:p>
                  </a:txBody>
                  <a:tcPr/>
                </a:tc>
                <a:tc>
                  <a:txBody>
                    <a:bodyPr/>
                    <a:lstStyle/>
                    <a:p>
                      <a:pPr algn="l">
                        <a:lnSpc>
                          <a:spcPct val="115000"/>
                        </a:lnSpc>
                        <a:spcAft>
                          <a:spcPts val="800"/>
                        </a:spcAft>
                        <a:buNone/>
                      </a:pPr>
                      <a:r>
                        <a:rPr lang="en-GB" sz="1300" kern="100" dirty="0">
                          <a:solidFill>
                            <a:srgbClr val="000000"/>
                          </a:solidFill>
                          <a:effectLst/>
                          <a:latin typeface="+mn-lt"/>
                          <a:ea typeface="Aptos" panose="020B0004020202020204" pitchFamily="34" charset="0"/>
                          <a:cs typeface="Times New Roman" panose="02020603050405020304" pitchFamily="18" charset="0"/>
                        </a:rPr>
                        <a:t>Improve the teacher</a:t>
                      </a:r>
                      <a:r>
                        <a:rPr lang="en-GB" sz="1300" kern="100" dirty="0">
                          <a:effectLst/>
                          <a:latin typeface="+mn-lt"/>
                          <a:ea typeface="Aptos" panose="020B0004020202020204" pitchFamily="34" charset="0"/>
                          <a:cs typeface="Times New Roman" panose="02020603050405020304" pitchFamily="18" charset="0"/>
                        </a:rPr>
                        <a:t>-student </a:t>
                      </a:r>
                      <a:r>
                        <a:rPr lang="en-GB" sz="1300" kern="100" dirty="0">
                          <a:solidFill>
                            <a:srgbClr val="000000"/>
                          </a:solidFill>
                          <a:effectLst/>
                          <a:latin typeface="+mn-lt"/>
                          <a:ea typeface="Aptos" panose="020B0004020202020204" pitchFamily="34" charset="0"/>
                          <a:cs typeface="Times New Roman" panose="02020603050405020304" pitchFamily="18" charset="0"/>
                        </a:rPr>
                        <a:t>ratio on clinics and review the consistency of staffing.</a:t>
                      </a:r>
                      <a:endParaRPr lang="en-GB" sz="13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8722120"/>
                  </a:ext>
                </a:extLst>
              </a:tr>
              <a:tr h="419252">
                <a:tc vMerge="1">
                  <a:txBody>
                    <a:bodyPr/>
                    <a:lstStyle/>
                    <a:p>
                      <a:endParaRPr lang="en-GB"/>
                    </a:p>
                  </a:txBody>
                  <a:tcPr/>
                </a:tc>
                <a:tc>
                  <a:txBody>
                    <a:bodyPr/>
                    <a:lstStyle/>
                    <a:p>
                      <a:pPr algn="l">
                        <a:lnSpc>
                          <a:spcPct val="115000"/>
                        </a:lnSpc>
                        <a:spcAft>
                          <a:spcPts val="800"/>
                        </a:spcAft>
                        <a:buNone/>
                      </a:pPr>
                      <a:r>
                        <a:rPr lang="en-GB" sz="1300" kern="100" dirty="0">
                          <a:solidFill>
                            <a:srgbClr val="000000"/>
                          </a:solidFill>
                          <a:effectLst/>
                          <a:latin typeface="+mn-lt"/>
                          <a:ea typeface="Aptos" panose="020B0004020202020204" pitchFamily="34" charset="0"/>
                          <a:cs typeface="Times New Roman" panose="02020603050405020304" pitchFamily="18" charset="0"/>
                        </a:rPr>
                        <a:t>Develop curriculum-aligned clinical procedure guidance.</a:t>
                      </a:r>
                      <a:endParaRPr lang="en-GB" sz="13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483855"/>
                  </a:ext>
                </a:extLst>
              </a:tr>
              <a:tr h="419252">
                <a:tc vMerge="1">
                  <a:txBody>
                    <a:bodyPr/>
                    <a:lstStyle/>
                    <a:p>
                      <a:endParaRPr lang="en-GB"/>
                    </a:p>
                  </a:txBody>
                  <a:tcPr/>
                </a:tc>
                <a:tc>
                  <a:txBody>
                    <a:bodyPr/>
                    <a:lstStyle/>
                    <a:p>
                      <a:pPr algn="l">
                        <a:lnSpc>
                          <a:spcPct val="115000"/>
                        </a:lnSpc>
                        <a:spcAft>
                          <a:spcPts val="800"/>
                        </a:spcAft>
                        <a:buNone/>
                      </a:pPr>
                      <a:r>
                        <a:rPr lang="en-GB" sz="1300" kern="100" dirty="0">
                          <a:solidFill>
                            <a:srgbClr val="000000"/>
                          </a:solidFill>
                          <a:effectLst/>
                          <a:latin typeface="+mn-lt"/>
                          <a:ea typeface="Aptos" panose="020B0004020202020204" pitchFamily="34" charset="0"/>
                          <a:cs typeface="Times New Roman" panose="02020603050405020304" pitchFamily="18" charset="0"/>
                        </a:rPr>
                        <a:t>Improve clinic resources &amp; administrative support.</a:t>
                      </a:r>
                      <a:endParaRPr lang="en-GB" sz="13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7819722"/>
                  </a:ext>
                </a:extLst>
              </a:tr>
            </a:tbl>
          </a:graphicData>
        </a:graphic>
      </p:graphicFrame>
    </p:spTree>
    <p:extLst>
      <p:ext uri="{BB962C8B-B14F-4D97-AF65-F5344CB8AC3E}">
        <p14:creationId xmlns:p14="http://schemas.microsoft.com/office/powerpoint/2010/main" val="8082727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1713A-5754-897B-15C5-9F3F9F4F34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7C3AB9-5CA5-2FAF-E16A-F27FD282799A}"/>
              </a:ext>
            </a:extLst>
          </p:cNvPr>
          <p:cNvSpPr>
            <a:spLocks noGrp="1"/>
          </p:cNvSpPr>
          <p:nvPr>
            <p:ph type="title"/>
          </p:nvPr>
        </p:nvSpPr>
        <p:spPr>
          <a:xfrm>
            <a:off x="278100" y="0"/>
            <a:ext cx="6301800" cy="994172"/>
          </a:xfrm>
        </p:spPr>
        <p:txBody>
          <a:bodyPr>
            <a:normAutofit/>
          </a:bodyPr>
          <a:lstStyle/>
          <a:p>
            <a:pPr algn="ctr"/>
            <a:r>
              <a:rPr lang="en-US" sz="1800" b="1" dirty="0">
                <a:solidFill>
                  <a:srgbClr val="C00000"/>
                </a:solidFill>
                <a:latin typeface="Calibri" panose="020F0502020204030204" pitchFamily="34" charset="0"/>
                <a:ea typeface="Calibri" panose="020F0502020204030204" pitchFamily="34" charset="0"/>
                <a:cs typeface="Calibri" panose="020F0502020204030204" pitchFamily="34" charset="0"/>
              </a:rPr>
              <a:t>Recommendations to address professionalism-related tensions </a:t>
            </a:r>
            <a:br>
              <a:rPr lang="en-US" sz="1800" b="1" dirty="0">
                <a:solidFill>
                  <a:srgbClr val="C00000"/>
                </a:solidFill>
                <a:latin typeface="Calibri" panose="020F0502020204030204" pitchFamily="34" charset="0"/>
                <a:ea typeface="Calibri" panose="020F0502020204030204" pitchFamily="34" charset="0"/>
                <a:cs typeface="Calibri" panose="020F0502020204030204" pitchFamily="34" charset="0"/>
              </a:rPr>
            </a:br>
            <a:r>
              <a:rPr lang="en-US" sz="1800" b="1" dirty="0">
                <a:solidFill>
                  <a:srgbClr val="C00000"/>
                </a:solidFill>
                <a:latin typeface="Calibri" panose="020F0502020204030204" pitchFamily="34" charset="0"/>
                <a:ea typeface="Calibri" panose="020F0502020204030204" pitchFamily="34" charset="0"/>
                <a:cs typeface="Calibri" panose="020F0502020204030204" pitchFamily="34" charset="0"/>
              </a:rPr>
              <a:t>on dental student clinics</a:t>
            </a:r>
          </a:p>
        </p:txBody>
      </p:sp>
      <p:graphicFrame>
        <p:nvGraphicFramePr>
          <p:cNvPr id="4" name="Content Placeholder 3">
            <a:extLst>
              <a:ext uri="{FF2B5EF4-FFF2-40B4-BE49-F238E27FC236}">
                <a16:creationId xmlns:a16="http://schemas.microsoft.com/office/drawing/2014/main" id="{50A5EFE8-949B-4F85-676E-EE68A43DB087}"/>
              </a:ext>
            </a:extLst>
          </p:cNvPr>
          <p:cNvGraphicFramePr>
            <a:graphicFrameLocks noGrp="1"/>
          </p:cNvGraphicFramePr>
          <p:nvPr>
            <p:ph idx="1"/>
            <p:extLst>
              <p:ext uri="{D42A27DB-BD31-4B8C-83A1-F6EECF244321}">
                <p14:modId xmlns:p14="http://schemas.microsoft.com/office/powerpoint/2010/main" val="4173101019"/>
              </p:ext>
            </p:extLst>
          </p:nvPr>
        </p:nvGraphicFramePr>
        <p:xfrm>
          <a:off x="276225" y="755373"/>
          <a:ext cx="6303675" cy="4319490"/>
        </p:xfrm>
        <a:graphic>
          <a:graphicData uri="http://schemas.openxmlformats.org/drawingml/2006/table">
            <a:tbl>
              <a:tblPr firstRow="1" firstCol="1" bandRow="1"/>
              <a:tblGrid>
                <a:gridCol w="887542">
                  <a:extLst>
                    <a:ext uri="{9D8B030D-6E8A-4147-A177-3AD203B41FA5}">
                      <a16:colId xmlns:a16="http://schemas.microsoft.com/office/drawing/2014/main" val="1948555529"/>
                    </a:ext>
                  </a:extLst>
                </a:gridCol>
                <a:gridCol w="5416133">
                  <a:extLst>
                    <a:ext uri="{9D8B030D-6E8A-4147-A177-3AD203B41FA5}">
                      <a16:colId xmlns:a16="http://schemas.microsoft.com/office/drawing/2014/main" val="3741015830"/>
                    </a:ext>
                  </a:extLst>
                </a:gridCol>
              </a:tblGrid>
              <a:tr h="304421">
                <a:tc>
                  <a:txBody>
                    <a:bodyPr/>
                    <a:lstStyle/>
                    <a:p>
                      <a:pPr algn="ctr">
                        <a:lnSpc>
                          <a:spcPct val="150000"/>
                        </a:lnSpc>
                        <a:spcAft>
                          <a:spcPts val="800"/>
                        </a:spcAft>
                        <a:buNone/>
                      </a:pPr>
                      <a:r>
                        <a:rPr lang="en-GB" sz="13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Level</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GB" sz="13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Recommendations</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0616859"/>
                  </a:ext>
                </a:extLst>
              </a:tr>
              <a:tr h="635550">
                <a:tc rowSpan="5">
                  <a:txBody>
                    <a:bodyPr/>
                    <a:lstStyle/>
                    <a:p>
                      <a:pPr algn="ctr">
                        <a:lnSpc>
                          <a:spcPct val="150000"/>
                        </a:lnSpc>
                        <a:spcAft>
                          <a:spcPts val="800"/>
                        </a:spcAft>
                        <a:buNone/>
                      </a:pPr>
                      <a:endParaRPr lang="en-GB" sz="12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50000"/>
                        </a:lnSpc>
                        <a:spcAft>
                          <a:spcPts val="800"/>
                        </a:spcAft>
                        <a:buNone/>
                      </a:pPr>
                      <a:endParaRPr lang="en-GB" sz="12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50000"/>
                        </a:lnSpc>
                        <a:spcAft>
                          <a:spcPts val="800"/>
                        </a:spcAft>
                        <a:buNone/>
                      </a:pPr>
                      <a:r>
                        <a:rPr lang="en-GB" sz="13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Curriculum</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Develop a curriculum that emphasises positive professionalism, incorporates multiple opportunities for students to explore their professional identity development, and includes clear descriptions and examples of (un)civil behaviour.</a:t>
                      </a:r>
                      <a:endParaRPr lang="en-GB" sz="12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487798"/>
                  </a:ext>
                </a:extLst>
              </a:tr>
              <a:tr h="429782">
                <a:tc vMerge="1">
                  <a:txBody>
                    <a:bodyPr/>
                    <a:lstStyle/>
                    <a:p>
                      <a:endParaRPr lang="en-GB"/>
                    </a:p>
                  </a:txBody>
                  <a:tcPr/>
                </a:tc>
                <a:tc>
                  <a:txBody>
                    <a:bodyPr/>
                    <a:lstStyle/>
                    <a:p>
                      <a:pPr algn="l">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Review clinical assessment systems to reduce any unintended professional or educational impacts.</a:t>
                      </a:r>
                      <a:endParaRPr lang="en-GB" sz="12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7310606"/>
                  </a:ext>
                </a:extLst>
              </a:tr>
              <a:tr h="243499">
                <a:tc vMerge="1">
                  <a:txBody>
                    <a:bodyPr/>
                    <a:lstStyle/>
                    <a:p>
                      <a:endParaRPr lang="en-GB"/>
                    </a:p>
                  </a:txBody>
                  <a:tcPr/>
                </a:tc>
                <a:tc>
                  <a:txBody>
                    <a:bodyPr/>
                    <a:lstStyle/>
                    <a:p>
                      <a:pPr algn="l">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Review curriculum content to optimise and clarify its relevance.</a:t>
                      </a:r>
                      <a:endParaRPr lang="en-GB" sz="12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7258487"/>
                  </a:ext>
                </a:extLst>
              </a:tr>
              <a:tr h="502183">
                <a:tc vMerge="1">
                  <a:txBody>
                    <a:bodyPr/>
                    <a:lstStyle/>
                    <a:p>
                      <a:endParaRPr lang="en-GB"/>
                    </a:p>
                  </a:txBody>
                  <a:tcPr/>
                </a:tc>
                <a:tc>
                  <a:txBody>
                    <a:bodyPr/>
                    <a:lstStyle/>
                    <a:p>
                      <a:pPr algn="l">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Incorporate clinical teamworking opportunities that support students’ professionalism &amp; communication skills.</a:t>
                      </a:r>
                      <a:endParaRPr lang="en-GB" sz="12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3589261"/>
                  </a:ext>
                </a:extLst>
              </a:tr>
              <a:tr h="315017">
                <a:tc vMerge="1">
                  <a:txBody>
                    <a:bodyPr/>
                    <a:lstStyle/>
                    <a:p>
                      <a:endParaRPr lang="en-GB"/>
                    </a:p>
                  </a:txBody>
                  <a:tcPr/>
                </a:tc>
                <a:tc>
                  <a:txBody>
                    <a:bodyPr/>
                    <a:lstStyle/>
                    <a:p>
                      <a:pPr algn="l">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Incorporate video scenarios of professionalism and clinician-patient interactions.</a:t>
                      </a:r>
                      <a:endParaRPr lang="en-GB" sz="12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5430907"/>
                  </a:ext>
                </a:extLst>
              </a:tr>
              <a:tr h="528705">
                <a:tc rowSpan="4">
                  <a:txBody>
                    <a:bodyPr/>
                    <a:lstStyle/>
                    <a:p>
                      <a:pPr algn="ctr">
                        <a:lnSpc>
                          <a:spcPct val="150000"/>
                        </a:lnSpc>
                        <a:spcAft>
                          <a:spcPts val="800"/>
                        </a:spcAft>
                        <a:buNone/>
                      </a:pPr>
                      <a:endParaRPr lang="en-GB" sz="12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50000"/>
                        </a:lnSpc>
                        <a:spcAft>
                          <a:spcPts val="800"/>
                        </a:spcAft>
                        <a:buNone/>
                      </a:pPr>
                      <a:endParaRPr lang="en-GB" sz="12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50000"/>
                        </a:lnSpc>
                        <a:spcAft>
                          <a:spcPts val="800"/>
                        </a:spcAft>
                        <a:buNone/>
                      </a:pPr>
                      <a:r>
                        <a:rPr lang="en-GB" sz="13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School</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Collaborative school-level discussions to establish and prioritise the core professional and educational values that should underpin policies, behaviour codes and learning contracts.</a:t>
                      </a:r>
                      <a:endParaRPr lang="en-GB" sz="12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5320382"/>
                  </a:ext>
                </a:extLst>
              </a:tr>
              <a:tr h="528705">
                <a:tc vMerge="1">
                  <a:txBody>
                    <a:bodyPr/>
                    <a:lstStyle/>
                    <a:p>
                      <a:endParaRPr lang="en-GB"/>
                    </a:p>
                  </a:txBody>
                  <a:tcPr/>
                </a:tc>
                <a:tc>
                  <a:txBody>
                    <a:bodyPr/>
                    <a:lstStyle/>
                    <a:p>
                      <a:pPr algn="l">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Embed staff development and support, to include: complexity professionalism, professional identity formation, collaborative learning and mutual respect, role modelling, feedback conversations, the management of professionalism lapses (PLs).</a:t>
                      </a:r>
                      <a:endParaRPr lang="en-GB" sz="12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7882546"/>
                  </a:ext>
                </a:extLst>
              </a:tr>
              <a:tr h="243499">
                <a:tc vMerge="1">
                  <a:txBody>
                    <a:bodyPr/>
                    <a:lstStyle/>
                    <a:p>
                      <a:endParaRPr lang="en-GB"/>
                    </a:p>
                  </a:txBody>
                  <a:tcPr/>
                </a:tc>
                <a:tc>
                  <a:txBody>
                    <a:bodyPr/>
                    <a:lstStyle/>
                    <a:p>
                      <a:pPr algn="l">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Effectively identify and manage students with recurrent </a:t>
                      </a:r>
                      <a:r>
                        <a:rPr lang="en-GB" sz="1200" kern="100" dirty="0" err="1">
                          <a:solidFill>
                            <a:srgbClr val="000000"/>
                          </a:solidFill>
                          <a:effectLst/>
                          <a:latin typeface="+mn-lt"/>
                          <a:ea typeface="Aptos" panose="020B0004020202020204" pitchFamily="34" charset="0"/>
                          <a:cs typeface="Times New Roman" panose="02020603050405020304" pitchFamily="18" charset="0"/>
                        </a:rPr>
                        <a:t>PLs.</a:t>
                      </a:r>
                      <a:endParaRPr lang="en-GB" sz="12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655695"/>
                  </a:ext>
                </a:extLst>
              </a:tr>
              <a:tr h="406374">
                <a:tc vMerge="1">
                  <a:txBody>
                    <a:bodyPr/>
                    <a:lstStyle/>
                    <a:p>
                      <a:endParaRPr lang="en-GB"/>
                    </a:p>
                  </a:txBody>
                  <a:tcPr/>
                </a:tc>
                <a:tc>
                  <a:txBody>
                    <a:bodyPr/>
                    <a:lstStyle/>
                    <a:p>
                      <a:pPr algn="l">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Increase a sense of school community, including the recruitment of staff and students who align with the school’s professional values.</a:t>
                      </a:r>
                      <a:endParaRPr lang="en-GB" sz="1200" kern="100" dirty="0">
                        <a:effectLst/>
                        <a:latin typeface="+mn-lt"/>
                        <a:ea typeface="Aptos" panose="020B0004020202020204" pitchFamily="34" charset="0"/>
                        <a:cs typeface="Times New Roman" panose="02020603050405020304" pitchFamily="18" charset="0"/>
                      </a:endParaRPr>
                    </a:p>
                  </a:txBody>
                  <a:tcPr marL="20613" marR="20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26611009"/>
                  </a:ext>
                </a:extLst>
              </a:tr>
            </a:tbl>
          </a:graphicData>
        </a:graphic>
      </p:graphicFrame>
    </p:spTree>
    <p:extLst>
      <p:ext uri="{BB962C8B-B14F-4D97-AF65-F5344CB8AC3E}">
        <p14:creationId xmlns:p14="http://schemas.microsoft.com/office/powerpoint/2010/main" val="22555714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71487" y="134737"/>
            <a:ext cx="5915025" cy="745629"/>
          </a:xfrm>
        </p:spPr>
        <p:txBody>
          <a:bodyPr>
            <a:normAutofit/>
          </a:bodyPr>
          <a:lstStyle/>
          <a:p>
            <a:pPr algn="ctr">
              <a:defRPr/>
            </a:pPr>
            <a:r>
              <a:rPr lang="en-US" sz="1800" b="1" dirty="0">
                <a:solidFill>
                  <a:srgbClr val="C00000"/>
                </a:solidFill>
                <a:latin typeface="+mn-lt"/>
              </a:rPr>
              <a:t>Interview question examples: clinical teachers</a:t>
            </a:r>
            <a:endParaRPr lang="en-GB" sz="1800" b="1" dirty="0">
              <a:solidFill>
                <a:srgbClr val="C00000"/>
              </a:solidFill>
              <a:latin typeface="+mn-lt"/>
            </a:endParaRPr>
          </a:p>
        </p:txBody>
      </p:sp>
      <p:sp>
        <p:nvSpPr>
          <p:cNvPr id="6" name="Content Placeholder 5"/>
          <p:cNvSpPr>
            <a:spLocks noGrp="1"/>
          </p:cNvSpPr>
          <p:nvPr>
            <p:ph idx="1"/>
          </p:nvPr>
        </p:nvSpPr>
        <p:spPr>
          <a:xfrm>
            <a:off x="402459" y="880366"/>
            <a:ext cx="6214084" cy="3787435"/>
          </a:xfrm>
        </p:spPr>
        <p:txBody>
          <a:bodyPr>
            <a:normAutofit fontScale="77500" lnSpcReduction="20000"/>
          </a:bodyPr>
          <a:lstStyle/>
          <a:p>
            <a:pPr marL="289322" indent="-289322">
              <a:lnSpc>
                <a:spcPct val="120000"/>
              </a:lnSpc>
              <a:spcBef>
                <a:spcPts val="0"/>
              </a:spcBef>
              <a:buFont typeface="+mj-lt"/>
              <a:buAutoNum type="arabicPeriod"/>
            </a:pPr>
            <a:r>
              <a:rPr lang="en-GB" sz="1856" dirty="0">
                <a:solidFill>
                  <a:srgbClr val="0070C0"/>
                </a:solidFill>
                <a:latin typeface="Calibri" panose="020F0502020204030204" pitchFamily="34" charset="0"/>
                <a:ea typeface="DengXian" panose="02010600030101010101" pitchFamily="2" charset="-122"/>
                <a:cs typeface="Calibri" panose="020F0502020204030204" pitchFamily="34" charset="0"/>
              </a:rPr>
              <a:t>Tell me about the challenging teaching incident you have thought of.</a:t>
            </a:r>
          </a:p>
          <a:p>
            <a:pPr marL="192881" indent="-192881">
              <a:lnSpc>
                <a:spcPct val="120000"/>
              </a:lnSpc>
              <a:spcBef>
                <a:spcPts val="0"/>
              </a:spcBef>
              <a:buFont typeface="+mj-lt"/>
              <a:buAutoNum type="arabicPeriod"/>
            </a:pPr>
            <a:endParaRPr lang="en-GB" sz="731" dirty="0">
              <a:solidFill>
                <a:srgbClr val="0070C0"/>
              </a:solidFill>
              <a:latin typeface="Calibri" panose="020F0502020204030204" pitchFamily="34" charset="0"/>
              <a:ea typeface="DengXian" panose="02010600030101010101" pitchFamily="2" charset="-122"/>
              <a:cs typeface="Calibri" panose="020F0502020204030204" pitchFamily="34" charset="0"/>
            </a:endParaRPr>
          </a:p>
          <a:p>
            <a:pPr marL="289322" indent="-289322">
              <a:lnSpc>
                <a:spcPct val="120000"/>
              </a:lnSpc>
              <a:spcBef>
                <a:spcPts val="0"/>
              </a:spcBef>
              <a:buFont typeface="+mj-lt"/>
              <a:buAutoNum type="arabicPeriod"/>
            </a:pPr>
            <a:r>
              <a:rPr lang="en-GB" sz="1856" dirty="0">
                <a:solidFill>
                  <a:srgbClr val="0070C0"/>
                </a:solidFill>
                <a:latin typeface="Calibri" panose="020F0502020204030204" pitchFamily="34" charset="0"/>
                <a:ea typeface="DengXian" panose="02010600030101010101" pitchFamily="2" charset="-122"/>
              </a:rPr>
              <a:t>With respect to student behaviours or demeanours, what particularly concerns you on clinic, and why?</a:t>
            </a:r>
          </a:p>
          <a:p>
            <a:pPr marL="289322" indent="-289322">
              <a:lnSpc>
                <a:spcPct val="110000"/>
              </a:lnSpc>
              <a:buFont typeface="+mj-lt"/>
              <a:buAutoNum type="arabicPeriod"/>
            </a:pPr>
            <a:r>
              <a:rPr lang="en-GB" sz="1856" dirty="0">
                <a:solidFill>
                  <a:srgbClr val="0070C0"/>
                </a:solidFill>
                <a:latin typeface="Calibri" panose="020F0502020204030204" pitchFamily="34" charset="0"/>
                <a:ea typeface="DengXian" panose="02010600030101010101" pitchFamily="2" charset="-122"/>
              </a:rPr>
              <a:t>What are your thoughts as to the reasons why students are not always professional on clinic?</a:t>
            </a:r>
          </a:p>
          <a:p>
            <a:pPr marL="289322" indent="-289322">
              <a:lnSpc>
                <a:spcPct val="120000"/>
              </a:lnSpc>
              <a:buFont typeface="+mj-lt"/>
              <a:buAutoNum type="arabicPeriod"/>
            </a:pPr>
            <a:r>
              <a:rPr lang="en-GB" sz="1856" dirty="0">
                <a:solidFill>
                  <a:srgbClr val="0070C0"/>
                </a:solidFill>
                <a:latin typeface="Calibri" panose="020F0502020204030204" pitchFamily="34" charset="0"/>
                <a:ea typeface="DengXian" panose="02010600030101010101" pitchFamily="2" charset="-122"/>
                <a:cs typeface="Calibri" panose="020F0502020204030204" pitchFamily="34" charset="0"/>
              </a:rPr>
              <a:t>Do you think student personality / background influences student professionalism?</a:t>
            </a:r>
          </a:p>
          <a:p>
            <a:pPr marL="289322" indent="-289322">
              <a:lnSpc>
                <a:spcPct val="150000"/>
              </a:lnSpc>
              <a:buFont typeface="+mj-lt"/>
              <a:buAutoNum type="arabicPeriod"/>
            </a:pPr>
            <a:r>
              <a:rPr lang="en-GB" sz="1856" dirty="0">
                <a:solidFill>
                  <a:srgbClr val="0070C0"/>
                </a:solidFill>
                <a:latin typeface="Calibri" panose="020F0502020204030204" pitchFamily="34" charset="0"/>
                <a:ea typeface="DengXian" panose="02010600030101010101" pitchFamily="2" charset="-122"/>
              </a:rPr>
              <a:t>Do you think students should respect the authority of clinical teaching staff?</a:t>
            </a:r>
            <a:endParaRPr lang="en-GB" sz="1856" dirty="0">
              <a:solidFill>
                <a:srgbClr val="0070C0"/>
              </a:solidFill>
              <a:latin typeface="Calibri" panose="020F0502020204030204" pitchFamily="34" charset="0"/>
              <a:ea typeface="DengXian" panose="02010600030101010101" pitchFamily="2" charset="-122"/>
              <a:cs typeface="Calibri" panose="020F0502020204030204" pitchFamily="34" charset="0"/>
            </a:endParaRPr>
          </a:p>
          <a:p>
            <a:pPr marL="289322" indent="-289322">
              <a:lnSpc>
                <a:spcPct val="110000"/>
              </a:lnSpc>
              <a:buFont typeface="+mj-lt"/>
              <a:buAutoNum type="arabicPeriod"/>
            </a:pPr>
            <a:r>
              <a:rPr lang="en-GB" sz="1856" dirty="0">
                <a:solidFill>
                  <a:srgbClr val="0070C0"/>
                </a:solidFill>
                <a:latin typeface="Calibri" panose="020F0502020204030204" pitchFamily="34" charset="0"/>
                <a:ea typeface="DengXian" panose="02010600030101010101" pitchFamily="2" charset="-122"/>
                <a:cs typeface="Calibri" panose="020F0502020204030204" pitchFamily="34" charset="0"/>
              </a:rPr>
              <a:t>With respect to professionalism, do you think dental students are different compared to when you were a student?</a:t>
            </a:r>
          </a:p>
          <a:p>
            <a:pPr>
              <a:lnSpc>
                <a:spcPct val="110000"/>
              </a:lnSpc>
              <a:buFont typeface="+mj-lt"/>
              <a:buAutoNum type="arabicPeriod"/>
            </a:pPr>
            <a:endParaRPr lang="en-GB" sz="338" dirty="0">
              <a:solidFill>
                <a:srgbClr val="0070C0"/>
              </a:solidFill>
              <a:latin typeface="Calibri" panose="020F0502020204030204" pitchFamily="34" charset="0"/>
              <a:ea typeface="DengXian" panose="02010600030101010101" pitchFamily="2" charset="-122"/>
            </a:endParaRPr>
          </a:p>
          <a:p>
            <a:pPr marL="289322" indent="-289322">
              <a:lnSpc>
                <a:spcPct val="120000"/>
              </a:lnSpc>
              <a:spcBef>
                <a:spcPts val="0"/>
              </a:spcBef>
              <a:buFont typeface="+mj-lt"/>
              <a:buAutoNum type="arabicPeriod"/>
            </a:pPr>
            <a:r>
              <a:rPr lang="en-GB" sz="1856" dirty="0">
                <a:solidFill>
                  <a:srgbClr val="0070C0"/>
                </a:solidFill>
                <a:latin typeface="Calibri" panose="020F0502020204030204" pitchFamily="34" charset="0"/>
                <a:ea typeface="DengXian" panose="02010600030101010101" pitchFamily="2" charset="-122"/>
              </a:rPr>
              <a:t>There is a general assertion in the public domain that today’s students are ‘customers’ of universities. What are your thoughts about this?</a:t>
            </a:r>
          </a:p>
          <a:p>
            <a:pPr>
              <a:lnSpc>
                <a:spcPct val="120000"/>
              </a:lnSpc>
              <a:spcBef>
                <a:spcPts val="0"/>
              </a:spcBef>
              <a:buFont typeface="+mj-lt"/>
              <a:buAutoNum type="arabicPeriod"/>
            </a:pPr>
            <a:endParaRPr lang="en-GB" sz="338" dirty="0">
              <a:solidFill>
                <a:srgbClr val="0070C0"/>
              </a:solidFill>
              <a:latin typeface="Calibri" panose="020F0502020204030204" pitchFamily="34" charset="0"/>
              <a:ea typeface="DengXian" panose="02010600030101010101" pitchFamily="2" charset="-122"/>
            </a:endParaRPr>
          </a:p>
          <a:p>
            <a:pPr marL="289322" indent="-289322">
              <a:lnSpc>
                <a:spcPct val="120000"/>
              </a:lnSpc>
              <a:spcBef>
                <a:spcPts val="0"/>
              </a:spcBef>
              <a:buFont typeface="+mj-lt"/>
              <a:buAutoNum type="arabicPeriod"/>
            </a:pPr>
            <a:r>
              <a:rPr lang="en-GB" sz="1856" dirty="0">
                <a:solidFill>
                  <a:srgbClr val="0070C0"/>
                </a:solidFill>
                <a:latin typeface="Calibri" panose="020F0502020204030204" pitchFamily="34" charset="0"/>
                <a:ea typeface="DengXian" panose="02010600030101010101" pitchFamily="2" charset="-122"/>
                <a:cs typeface="Calibri" panose="020F0502020204030204" pitchFamily="34" charset="0"/>
              </a:rPr>
              <a:t>What would help to support the professional development of students, and why?</a:t>
            </a:r>
          </a:p>
          <a:p>
            <a:pPr marL="0" indent="0">
              <a:lnSpc>
                <a:spcPct val="150000"/>
              </a:lnSpc>
              <a:spcAft>
                <a:spcPts val="450"/>
              </a:spcAft>
              <a:buNone/>
            </a:pPr>
            <a:endParaRPr lang="en-GB" sz="1013" dirty="0">
              <a:solidFill>
                <a:srgbClr val="00B050"/>
              </a:solidFill>
              <a:latin typeface="Calibri" panose="020F0502020204030204" pitchFamily="34" charset="0"/>
              <a:ea typeface="DengXian" panose="02010600030101010101" pitchFamily="2" charset="-122"/>
              <a:cs typeface="Calibri" panose="020F0502020204030204" pitchFamily="34" charset="0"/>
            </a:endParaRPr>
          </a:p>
          <a:p>
            <a:pPr marL="0" indent="0">
              <a:lnSpc>
                <a:spcPct val="150000"/>
              </a:lnSpc>
              <a:spcAft>
                <a:spcPts val="450"/>
              </a:spcAft>
              <a:buNone/>
            </a:pPr>
            <a:endParaRPr lang="en-GB" sz="1013" dirty="0">
              <a:latin typeface="Calibri" panose="020F0502020204030204" pitchFamily="34" charset="0"/>
              <a:ea typeface="DengXian" panose="02010600030101010101" pitchFamily="2" charset="-122"/>
              <a:cs typeface="Times New Roman" panose="02020603050405020304" pitchFamily="18" charset="0"/>
            </a:endParaRPr>
          </a:p>
          <a:p>
            <a:pPr marL="0" indent="0">
              <a:lnSpc>
                <a:spcPct val="150000"/>
              </a:lnSpc>
              <a:spcAft>
                <a:spcPts val="450"/>
              </a:spcAft>
              <a:buNone/>
            </a:pPr>
            <a:endParaRPr lang="en-GB" sz="1013" dirty="0">
              <a:solidFill>
                <a:srgbClr val="00B050"/>
              </a:solidFill>
              <a:latin typeface="Calibri" panose="020F0502020204030204" pitchFamily="34" charset="0"/>
              <a:ea typeface="DengXian" panose="02010600030101010101" pitchFamily="2" charset="-122"/>
              <a:cs typeface="Calibri" panose="020F0502020204030204" pitchFamily="34" charset="0"/>
            </a:endParaRPr>
          </a:p>
          <a:p>
            <a:pPr marL="0" indent="0">
              <a:lnSpc>
                <a:spcPct val="150000"/>
              </a:lnSpc>
              <a:spcAft>
                <a:spcPts val="450"/>
              </a:spcAft>
              <a:buNone/>
            </a:pPr>
            <a:endParaRPr lang="en-GB" sz="1013" dirty="0">
              <a:latin typeface="Calibri" panose="020F0502020204030204" pitchFamily="34" charset="0"/>
              <a:ea typeface="DengXian" panose="02010600030101010101" pitchFamily="2" charset="-122"/>
              <a:cs typeface="Times New Roman" panose="02020603050405020304" pitchFamily="18" charset="0"/>
            </a:endParaRPr>
          </a:p>
          <a:p>
            <a:pPr marL="0" indent="0">
              <a:lnSpc>
                <a:spcPct val="150000"/>
              </a:lnSpc>
              <a:spcAft>
                <a:spcPts val="450"/>
              </a:spcAft>
              <a:buNone/>
            </a:pPr>
            <a:endParaRPr lang="en-US" dirty="0"/>
          </a:p>
        </p:txBody>
      </p:sp>
    </p:spTree>
    <p:extLst>
      <p:ext uri="{BB962C8B-B14F-4D97-AF65-F5344CB8AC3E}">
        <p14:creationId xmlns:p14="http://schemas.microsoft.com/office/powerpoint/2010/main" val="4891977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71487" y="169050"/>
            <a:ext cx="5915025" cy="745629"/>
          </a:xfrm>
        </p:spPr>
        <p:txBody>
          <a:bodyPr>
            <a:normAutofit/>
          </a:bodyPr>
          <a:lstStyle/>
          <a:p>
            <a:pPr algn="ctr">
              <a:defRPr/>
            </a:pPr>
            <a:r>
              <a:rPr lang="en-US" sz="1800" b="1" dirty="0">
                <a:solidFill>
                  <a:srgbClr val="C00000"/>
                </a:solidFill>
                <a:latin typeface="+mn-lt"/>
              </a:rPr>
              <a:t>Interview question examples: students </a:t>
            </a:r>
            <a:endParaRPr lang="en-GB" sz="1800" b="1" dirty="0">
              <a:solidFill>
                <a:srgbClr val="C00000"/>
              </a:solidFill>
              <a:latin typeface="+mn-lt"/>
            </a:endParaRPr>
          </a:p>
        </p:txBody>
      </p:sp>
      <p:sp>
        <p:nvSpPr>
          <p:cNvPr id="6" name="Content Placeholder 5"/>
          <p:cNvSpPr>
            <a:spLocks noGrp="1"/>
          </p:cNvSpPr>
          <p:nvPr>
            <p:ph idx="1"/>
          </p:nvPr>
        </p:nvSpPr>
        <p:spPr>
          <a:xfrm>
            <a:off x="196167" y="914679"/>
            <a:ext cx="6465664" cy="4191681"/>
          </a:xfrm>
        </p:spPr>
        <p:txBody>
          <a:bodyPr>
            <a:normAutofit/>
          </a:bodyPr>
          <a:lstStyle/>
          <a:p>
            <a:pPr marL="342900" indent="-342900">
              <a:lnSpc>
                <a:spcPct val="100000"/>
              </a:lnSpc>
              <a:spcBef>
                <a:spcPts val="0"/>
              </a:spcBef>
              <a:buFont typeface="+mj-lt"/>
              <a:buAutoNum type="arabicPeriod"/>
              <a:defRPr/>
            </a:pPr>
            <a:r>
              <a:rPr lang="en-GB" sz="1400" dirty="0">
                <a:solidFill>
                  <a:srgbClr val="00B050"/>
                </a:solidFill>
                <a:latin typeface="Calibri" panose="020F0502020204030204" pitchFamily="34" charset="0"/>
                <a:ea typeface="DengXian" panose="02010600030101010101" pitchFamily="2" charset="-122"/>
                <a:cs typeface="Calibri" panose="020F0502020204030204" pitchFamily="34" charset="0"/>
              </a:rPr>
              <a:t>With respect to how clinical teachers view what is professional and non-professional, in what ways</a:t>
            </a:r>
            <a:r>
              <a:rPr lang="en-GB" sz="1400" dirty="0">
                <a:solidFill>
                  <a:srgbClr val="00B050"/>
                </a:solidFill>
                <a:latin typeface="Calibri" panose="020F0502020204030204" pitchFamily="34" charset="0"/>
                <a:ea typeface="DengXian" panose="02010600030101010101" pitchFamily="2" charset="-122"/>
                <a:cs typeface="Times New Roman" panose="02020603050405020304" pitchFamily="18" charset="0"/>
              </a:rPr>
              <a:t> have you experienced, or observed, differences in what they expect?</a:t>
            </a:r>
            <a:r>
              <a:rPr lang="en-GB" sz="1400" dirty="0">
                <a:latin typeface="Calibri" panose="020F0502020204030204" pitchFamily="34" charset="0"/>
                <a:ea typeface="DengXian" panose="02010600030101010101" pitchFamily="2" charset="-122"/>
                <a:cs typeface="Times New Roman" panose="02020603050405020304" pitchFamily="18" charset="0"/>
              </a:rPr>
              <a:t> </a:t>
            </a:r>
          </a:p>
          <a:p>
            <a:pPr>
              <a:lnSpc>
                <a:spcPct val="120000"/>
              </a:lnSpc>
              <a:spcBef>
                <a:spcPts val="0"/>
              </a:spcBef>
              <a:buFont typeface="+mj-lt"/>
              <a:buAutoNum type="arabicPeriod"/>
              <a:defRPr/>
            </a:pPr>
            <a:endParaRPr lang="en-GB" sz="400" dirty="0">
              <a:solidFill>
                <a:srgbClr val="00B050"/>
              </a:solidFill>
              <a:latin typeface="Calibri" panose="020F0502020204030204" pitchFamily="34" charset="0"/>
              <a:ea typeface="DengXian" panose="02010600030101010101" pitchFamily="2" charset="-122"/>
              <a:cs typeface="Calibri" panose="020F0502020204030204" pitchFamily="34" charset="0"/>
            </a:endParaRPr>
          </a:p>
          <a:p>
            <a:pPr marL="342900" indent="-342900">
              <a:lnSpc>
                <a:spcPct val="100000"/>
              </a:lnSpc>
              <a:spcBef>
                <a:spcPts val="0"/>
              </a:spcBef>
              <a:buFont typeface="+mj-lt"/>
              <a:buAutoNum type="arabicPeriod"/>
              <a:defRPr/>
            </a:pPr>
            <a:r>
              <a:rPr lang="en-GB" sz="1400" dirty="0">
                <a:solidFill>
                  <a:srgbClr val="00B050"/>
                </a:solidFill>
                <a:latin typeface="Calibri" panose="020F0502020204030204" pitchFamily="34" charset="0"/>
                <a:ea typeface="DengXian" panose="02010600030101010101" pitchFamily="2" charset="-122"/>
                <a:cs typeface="Calibri" panose="020F0502020204030204" pitchFamily="34" charset="0"/>
              </a:rPr>
              <a:t>Thinking about either yourself or perhaps other students, tell me about some of the pressures that can make it difficult for students to meet the professional expectations of staff on clinic.</a:t>
            </a:r>
          </a:p>
          <a:p>
            <a:pPr marL="228600" indent="-228600">
              <a:lnSpc>
                <a:spcPct val="120000"/>
              </a:lnSpc>
              <a:spcBef>
                <a:spcPts val="0"/>
              </a:spcBef>
              <a:buFont typeface="+mj-lt"/>
              <a:buAutoNum type="arabicPeriod"/>
              <a:defRPr/>
            </a:pPr>
            <a:endParaRPr lang="en-GB" sz="400" dirty="0">
              <a:solidFill>
                <a:srgbClr val="00B050"/>
              </a:solidFill>
              <a:latin typeface="Calibri" panose="020F0502020204030204" pitchFamily="34" charset="0"/>
              <a:ea typeface="DengXian" panose="02010600030101010101" pitchFamily="2" charset="-122"/>
              <a:cs typeface="Calibri" panose="020F0502020204030204" pitchFamily="34" charset="0"/>
            </a:endParaRPr>
          </a:p>
          <a:p>
            <a:pPr marL="342900" indent="-342900">
              <a:lnSpc>
                <a:spcPct val="100000"/>
              </a:lnSpc>
              <a:spcBef>
                <a:spcPts val="0"/>
              </a:spcBef>
              <a:buFont typeface="+mj-lt"/>
              <a:buAutoNum type="arabicPeriod"/>
              <a:defRPr/>
            </a:pPr>
            <a:r>
              <a:rPr lang="en-GB" sz="1400" dirty="0">
                <a:solidFill>
                  <a:srgbClr val="00B050"/>
                </a:solidFill>
                <a:latin typeface="Calibri" panose="020F0502020204030204" pitchFamily="34" charset="0"/>
                <a:ea typeface="DengXian" panose="02010600030101010101" pitchFamily="2" charset="-122"/>
                <a:cs typeface="Calibri" panose="020F0502020204030204" pitchFamily="34" charset="0"/>
              </a:rPr>
              <a:t>What are your thoughts on reasons why:</a:t>
            </a:r>
          </a:p>
          <a:p>
            <a:pPr marL="0" indent="0">
              <a:lnSpc>
                <a:spcPct val="100000"/>
              </a:lnSpc>
              <a:spcBef>
                <a:spcPts val="0"/>
              </a:spcBef>
              <a:buNone/>
              <a:defRPr/>
            </a:pPr>
            <a:r>
              <a:rPr lang="en-GB" sz="1400" dirty="0">
                <a:solidFill>
                  <a:srgbClr val="00B050"/>
                </a:solidFill>
                <a:latin typeface="Calibri" panose="020F0502020204030204" pitchFamily="34" charset="0"/>
                <a:ea typeface="DengXian" panose="02010600030101010101" pitchFamily="2" charset="-122"/>
                <a:cs typeface="Calibri" panose="020F0502020204030204" pitchFamily="34" charset="0"/>
              </a:rPr>
              <a:t>	 a student is late for clinic on a regular basis; appears to lack interest; appears 	unprepared.</a:t>
            </a:r>
          </a:p>
          <a:p>
            <a:pPr marL="228600" indent="-228600">
              <a:lnSpc>
                <a:spcPct val="120000"/>
              </a:lnSpc>
              <a:spcBef>
                <a:spcPts val="0"/>
              </a:spcBef>
              <a:buFont typeface="+mj-lt"/>
              <a:buAutoNum type="arabicPeriod"/>
              <a:defRPr/>
            </a:pPr>
            <a:endParaRPr lang="en-US" sz="400" dirty="0"/>
          </a:p>
          <a:p>
            <a:pPr marL="342900" indent="-342900">
              <a:lnSpc>
                <a:spcPct val="100000"/>
              </a:lnSpc>
              <a:spcBef>
                <a:spcPts val="0"/>
              </a:spcBef>
              <a:buFont typeface="+mj-lt"/>
              <a:buAutoNum type="arabicPeriod" startAt="4"/>
            </a:pPr>
            <a:r>
              <a:rPr lang="en-GB" sz="1400" dirty="0">
                <a:solidFill>
                  <a:srgbClr val="00B050"/>
                </a:solidFill>
                <a:latin typeface="Calibri" panose="020F0502020204030204" pitchFamily="34" charset="0"/>
                <a:ea typeface="DengXian" panose="02010600030101010101" pitchFamily="2" charset="-122"/>
                <a:cs typeface="Calibri" panose="020F0502020204030204" pitchFamily="34" charset="0"/>
              </a:rPr>
              <a:t>Do you think students should respect the authority of clinical teaching staff? What makes it easy/difficult for you to respect a clinical teacher?</a:t>
            </a:r>
          </a:p>
          <a:p>
            <a:pPr marL="228600" indent="-228600">
              <a:lnSpc>
                <a:spcPct val="100000"/>
              </a:lnSpc>
              <a:spcBef>
                <a:spcPts val="0"/>
              </a:spcBef>
              <a:buFont typeface="+mj-lt"/>
              <a:buAutoNum type="arabicPeriod" startAt="4"/>
            </a:pPr>
            <a:endParaRPr lang="en-GB" sz="400" dirty="0">
              <a:solidFill>
                <a:srgbClr val="00B050"/>
              </a:solidFill>
              <a:latin typeface="Calibri" panose="020F0502020204030204" pitchFamily="34" charset="0"/>
              <a:ea typeface="DengXian" panose="02010600030101010101" pitchFamily="2" charset="-122"/>
              <a:cs typeface="Calibri" panose="020F0502020204030204" pitchFamily="34" charset="0"/>
            </a:endParaRPr>
          </a:p>
          <a:p>
            <a:pPr marL="342900" indent="-342900">
              <a:lnSpc>
                <a:spcPct val="100000"/>
              </a:lnSpc>
              <a:spcBef>
                <a:spcPts val="0"/>
              </a:spcBef>
              <a:buFont typeface="+mj-lt"/>
              <a:buAutoNum type="arabicPeriod" startAt="4"/>
            </a:pPr>
            <a:r>
              <a:rPr lang="en-GB" sz="1400" dirty="0">
                <a:solidFill>
                  <a:srgbClr val="00B050"/>
                </a:solidFill>
                <a:latin typeface="Calibri" panose="020F0502020204030204" pitchFamily="34" charset="0"/>
                <a:ea typeface="DengXian" panose="02010600030101010101" pitchFamily="2" charset="-122"/>
                <a:cs typeface="Calibri" panose="020F0502020204030204" pitchFamily="34" charset="0"/>
              </a:rPr>
              <a:t>Do you think student personality / background influences student professionalism?</a:t>
            </a:r>
          </a:p>
          <a:p>
            <a:pPr marL="228600" indent="-228600">
              <a:lnSpc>
                <a:spcPct val="100000"/>
              </a:lnSpc>
              <a:spcBef>
                <a:spcPts val="0"/>
              </a:spcBef>
              <a:buFont typeface="+mj-lt"/>
              <a:buAutoNum type="arabicPeriod" startAt="4"/>
            </a:pPr>
            <a:endParaRPr lang="en-GB" sz="400" dirty="0">
              <a:solidFill>
                <a:srgbClr val="00B050"/>
              </a:solidFill>
              <a:latin typeface="Calibri" panose="020F0502020204030204" pitchFamily="34" charset="0"/>
              <a:ea typeface="DengXian" panose="02010600030101010101" pitchFamily="2" charset="-122"/>
            </a:endParaRPr>
          </a:p>
          <a:p>
            <a:pPr marL="342900" indent="-342900">
              <a:lnSpc>
                <a:spcPct val="100000"/>
              </a:lnSpc>
              <a:spcBef>
                <a:spcPts val="0"/>
              </a:spcBef>
              <a:buFont typeface="+mj-lt"/>
              <a:buAutoNum type="arabicPeriod" startAt="4"/>
            </a:pPr>
            <a:r>
              <a:rPr lang="en-GB" sz="1400" dirty="0">
                <a:solidFill>
                  <a:srgbClr val="00B050"/>
                </a:solidFill>
                <a:latin typeface="Calibri" panose="020F0502020204030204" pitchFamily="34" charset="0"/>
                <a:ea typeface="DengXian" panose="02010600030101010101" pitchFamily="2" charset="-122"/>
              </a:rPr>
              <a:t>There is a general assertion in the public domain that today’s students are ‘customers’ of universities. What are your thoughts about this?</a:t>
            </a:r>
          </a:p>
          <a:p>
            <a:pPr marL="228600" indent="-228600">
              <a:lnSpc>
                <a:spcPct val="100000"/>
              </a:lnSpc>
              <a:spcBef>
                <a:spcPts val="0"/>
              </a:spcBef>
              <a:buFont typeface="+mj-lt"/>
              <a:buAutoNum type="arabicPeriod" startAt="4"/>
            </a:pPr>
            <a:endParaRPr lang="en-GB" sz="400" dirty="0">
              <a:solidFill>
                <a:srgbClr val="00B050"/>
              </a:solidFill>
              <a:latin typeface="Calibri" panose="020F0502020204030204" pitchFamily="34" charset="0"/>
              <a:ea typeface="DengXian" panose="02010600030101010101" pitchFamily="2" charset="-122"/>
            </a:endParaRPr>
          </a:p>
          <a:p>
            <a:pPr marL="342900" indent="-342900">
              <a:lnSpc>
                <a:spcPct val="100000"/>
              </a:lnSpc>
              <a:spcBef>
                <a:spcPts val="0"/>
              </a:spcBef>
              <a:buFont typeface="+mj-lt"/>
              <a:buAutoNum type="arabicPeriod" startAt="4"/>
            </a:pPr>
            <a:r>
              <a:rPr lang="en-GB" sz="1400" dirty="0">
                <a:solidFill>
                  <a:srgbClr val="00B050"/>
                </a:solidFill>
                <a:latin typeface="Calibri" panose="020F0502020204030204" pitchFamily="34" charset="0"/>
                <a:ea typeface="DengXian" panose="02010600030101010101" pitchFamily="2" charset="-122"/>
                <a:cs typeface="Calibri" panose="020F0502020204030204" pitchFamily="34" charset="0"/>
              </a:rPr>
              <a:t>What would help to support the professional development of students, and why?</a:t>
            </a:r>
            <a:endParaRPr lang="en-GB" sz="1400" dirty="0">
              <a:latin typeface="Calibri" panose="020F0502020204030204" pitchFamily="34" charset="0"/>
              <a:ea typeface="DengXian" panose="02010600030101010101" pitchFamily="2" charset="-122"/>
              <a:cs typeface="Times New Roman" panose="02020603050405020304" pitchFamily="18" charset="0"/>
            </a:endParaRPr>
          </a:p>
          <a:p>
            <a:pPr marL="0" indent="0">
              <a:lnSpc>
                <a:spcPct val="150000"/>
              </a:lnSpc>
              <a:spcAft>
                <a:spcPts val="450"/>
              </a:spcAft>
              <a:buNone/>
            </a:pPr>
            <a:endParaRPr lang="en-US" dirty="0"/>
          </a:p>
        </p:txBody>
      </p:sp>
    </p:spTree>
    <p:extLst>
      <p:ext uri="{BB962C8B-B14F-4D97-AF65-F5344CB8AC3E}">
        <p14:creationId xmlns:p14="http://schemas.microsoft.com/office/powerpoint/2010/main" val="23222470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A5960-E384-D767-2BC8-29D2C7CCB9FF}"/>
              </a:ext>
            </a:extLst>
          </p:cNvPr>
          <p:cNvSpPr>
            <a:spLocks noGrp="1"/>
          </p:cNvSpPr>
          <p:nvPr>
            <p:ph type="title"/>
          </p:nvPr>
        </p:nvSpPr>
        <p:spPr/>
        <p:txBody>
          <a:bodyPr>
            <a:normAutofit/>
          </a:bodyPr>
          <a:lstStyle/>
          <a:p>
            <a:pPr algn="ctr"/>
            <a:r>
              <a:rPr lang="en-US" sz="2400" b="1" dirty="0">
                <a:solidFill>
                  <a:srgbClr val="C00000"/>
                </a:solidFill>
                <a:latin typeface="+mn-lt"/>
              </a:rPr>
              <a:t>A perspective…</a:t>
            </a:r>
            <a:endParaRPr lang="en-GB" sz="2400" b="1" dirty="0">
              <a:solidFill>
                <a:srgbClr val="C00000"/>
              </a:solidFill>
              <a:latin typeface="+mn-lt"/>
            </a:endParaRPr>
          </a:p>
        </p:txBody>
      </p:sp>
      <p:sp>
        <p:nvSpPr>
          <p:cNvPr id="3" name="Content Placeholder 2">
            <a:extLst>
              <a:ext uri="{FF2B5EF4-FFF2-40B4-BE49-F238E27FC236}">
                <a16:creationId xmlns:a16="http://schemas.microsoft.com/office/drawing/2014/main" id="{9A269DB5-083E-CDC7-C3B6-E03896AF14D5}"/>
              </a:ext>
            </a:extLst>
          </p:cNvPr>
          <p:cNvSpPr>
            <a:spLocks noGrp="1"/>
          </p:cNvSpPr>
          <p:nvPr>
            <p:ph idx="1"/>
          </p:nvPr>
        </p:nvSpPr>
        <p:spPr/>
        <p:txBody>
          <a:bodyPr>
            <a:normAutofit/>
          </a:bodyPr>
          <a:lstStyle/>
          <a:p>
            <a:pPr marL="0" indent="0">
              <a:lnSpc>
                <a:spcPct val="100000"/>
              </a:lnSpc>
              <a:buNone/>
            </a:pPr>
            <a:r>
              <a:rPr lang="en-US" sz="1800" dirty="0">
                <a:latin typeface="+mn-lt"/>
              </a:rPr>
              <a:t>‘There may be professional challenges for dental students who have been raised in a society and education system which upholds agency and voice, but who are then subjected to being ‘</a:t>
            </a:r>
            <a:r>
              <a:rPr lang="en-US" sz="1800" dirty="0" err="1">
                <a:latin typeface="+mn-lt"/>
              </a:rPr>
              <a:t>moulded</a:t>
            </a:r>
            <a:r>
              <a:rPr lang="en-US" sz="1800" dirty="0">
                <a:latin typeface="+mn-lt"/>
              </a:rPr>
              <a:t>’ into professionals and required to meet the expectations of health care teachers from earlier generations.’</a:t>
            </a:r>
          </a:p>
          <a:p>
            <a:pPr marL="0" indent="0">
              <a:lnSpc>
                <a:spcPct val="100000"/>
              </a:lnSpc>
              <a:buNone/>
            </a:pPr>
            <a:r>
              <a:rPr lang="en-US" sz="1800" dirty="0"/>
              <a:t>			(Cunningham, Gormley &amp; Neville, 2024)</a:t>
            </a:r>
            <a:endParaRPr lang="en-GB" sz="1800" dirty="0"/>
          </a:p>
        </p:txBody>
      </p:sp>
    </p:spTree>
    <p:extLst>
      <p:ext uri="{BB962C8B-B14F-4D97-AF65-F5344CB8AC3E}">
        <p14:creationId xmlns:p14="http://schemas.microsoft.com/office/powerpoint/2010/main" val="41278264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F13A64-5EF4-B5B8-660C-B96DD6AFA0D1}"/>
              </a:ext>
            </a:extLst>
          </p:cNvPr>
          <p:cNvSpPr>
            <a:spLocks noGrp="1"/>
          </p:cNvSpPr>
          <p:nvPr>
            <p:ph type="title"/>
          </p:nvPr>
        </p:nvSpPr>
        <p:spPr/>
        <p:txBody>
          <a:bodyPr>
            <a:normAutofit fontScale="90000"/>
          </a:bodyPr>
          <a:lstStyle/>
          <a:p>
            <a:pPr algn="ctr">
              <a:lnSpc>
                <a:spcPct val="100000"/>
              </a:lnSpc>
              <a:spcBef>
                <a:spcPts val="0"/>
              </a:spcBef>
              <a:defRPr/>
            </a:pPr>
            <a:r>
              <a:rPr lang="en-US" sz="2700" b="1" dirty="0">
                <a:solidFill>
                  <a:srgbClr val="C00000"/>
                </a:solidFill>
                <a:latin typeface="+mn-lt"/>
              </a:rPr>
              <a:t>Desirable characteristics of the </a:t>
            </a:r>
            <a:br>
              <a:rPr lang="en-US" sz="2700" b="1" dirty="0">
                <a:solidFill>
                  <a:srgbClr val="C00000"/>
                </a:solidFill>
                <a:latin typeface="+mn-lt"/>
              </a:rPr>
            </a:br>
            <a:r>
              <a:rPr lang="en-US" sz="2700" b="1" dirty="0">
                <a:solidFill>
                  <a:srgbClr val="C00000"/>
                </a:solidFill>
                <a:latin typeface="+mn-lt"/>
              </a:rPr>
              <a:t>dental clinical teacher </a:t>
            </a:r>
            <a:r>
              <a:rPr lang="en-US" sz="1800" b="1" dirty="0">
                <a:solidFill>
                  <a:srgbClr val="C00000"/>
                </a:solidFill>
                <a:latin typeface="+mn-lt"/>
              </a:rPr>
              <a:t>(Chang-</a:t>
            </a:r>
            <a:r>
              <a:rPr lang="en-US" sz="1800" b="1" dirty="0" err="1">
                <a:solidFill>
                  <a:srgbClr val="C00000"/>
                </a:solidFill>
                <a:latin typeface="+mn-lt"/>
              </a:rPr>
              <a:t>Colina</a:t>
            </a:r>
            <a:r>
              <a:rPr lang="en-US" sz="1800" b="1" dirty="0">
                <a:solidFill>
                  <a:srgbClr val="C00000"/>
                </a:solidFill>
                <a:latin typeface="+mn-lt"/>
              </a:rPr>
              <a:t>, 2023; </a:t>
            </a:r>
            <a:r>
              <a:rPr lang="en-US" sz="1800" b="1" dirty="0" err="1">
                <a:solidFill>
                  <a:srgbClr val="C00000"/>
                </a:solidFill>
                <a:latin typeface="+mn-lt"/>
              </a:rPr>
              <a:t>Fugill</a:t>
            </a:r>
            <a:r>
              <a:rPr lang="en-US" sz="1800" b="1" dirty="0">
                <a:solidFill>
                  <a:srgbClr val="C00000"/>
                </a:solidFill>
                <a:latin typeface="+mn-lt"/>
              </a:rPr>
              <a:t>, 2005)</a:t>
            </a:r>
            <a:br>
              <a:rPr lang="en-US" sz="1800" b="1" dirty="0"/>
            </a:br>
            <a:endParaRPr lang="en-US" sz="1800" b="1" dirty="0">
              <a:solidFill>
                <a:srgbClr val="C00000"/>
              </a:solidFill>
              <a:latin typeface="+mn-lt"/>
            </a:endParaRPr>
          </a:p>
        </p:txBody>
      </p:sp>
      <p:sp>
        <p:nvSpPr>
          <p:cNvPr id="6" name="Content Placeholder 5"/>
          <p:cNvSpPr>
            <a:spLocks noGrp="1"/>
          </p:cNvSpPr>
          <p:nvPr>
            <p:ph idx="1"/>
          </p:nvPr>
        </p:nvSpPr>
        <p:spPr>
          <a:xfrm>
            <a:off x="641553" y="1268016"/>
            <a:ext cx="5574893" cy="2638175"/>
          </a:xfrm>
        </p:spPr>
        <p:txBody>
          <a:bodyPr>
            <a:normAutofit/>
          </a:bodyPr>
          <a:lstStyle/>
          <a:p>
            <a:pPr>
              <a:defRPr/>
            </a:pPr>
            <a:r>
              <a:rPr lang="en-US" sz="1800" dirty="0"/>
              <a:t>Approachability</a:t>
            </a:r>
          </a:p>
          <a:p>
            <a:pPr>
              <a:defRPr/>
            </a:pPr>
            <a:r>
              <a:rPr lang="en-US" sz="1800" dirty="0"/>
              <a:t>Professional competence</a:t>
            </a:r>
          </a:p>
          <a:p>
            <a:pPr>
              <a:defRPr/>
            </a:pPr>
            <a:r>
              <a:rPr lang="en-US" sz="1800" dirty="0"/>
              <a:t>Punctuality and availability</a:t>
            </a:r>
          </a:p>
          <a:p>
            <a:pPr>
              <a:defRPr/>
            </a:pPr>
            <a:r>
              <a:rPr lang="en-US" sz="1800" dirty="0"/>
              <a:t>Patience </a:t>
            </a:r>
          </a:p>
          <a:p>
            <a:pPr>
              <a:defRPr/>
            </a:pPr>
            <a:r>
              <a:rPr lang="en-US" sz="1800" dirty="0"/>
              <a:t>Consistency</a:t>
            </a:r>
          </a:p>
          <a:p>
            <a:pPr>
              <a:defRPr/>
            </a:pPr>
            <a:r>
              <a:rPr lang="en-US" sz="1800" dirty="0"/>
              <a:t>Fairness</a:t>
            </a:r>
          </a:p>
          <a:p>
            <a:pPr>
              <a:defRPr/>
            </a:pPr>
            <a:r>
              <a:rPr lang="en-US" sz="1800" dirty="0"/>
              <a:t>Respect for the student/patient relationship</a:t>
            </a:r>
          </a:p>
          <a:p>
            <a:pPr>
              <a:defRPr/>
            </a:pPr>
            <a:r>
              <a:rPr lang="en-US" sz="1800" dirty="0"/>
              <a:t>Understanding of the limits of student knowledge</a:t>
            </a:r>
          </a:p>
          <a:p>
            <a:pPr marL="0" indent="0">
              <a:buNone/>
              <a:defRPr/>
            </a:pPr>
            <a:endParaRPr lang="en-US" dirty="0"/>
          </a:p>
          <a:p>
            <a:pPr marL="0" indent="0">
              <a:buNone/>
              <a:defRPr/>
            </a:pPr>
            <a:endParaRPr lang="en-US" dirty="0"/>
          </a:p>
          <a:p>
            <a:pPr marL="0" indent="0">
              <a:buNone/>
              <a:defRPr/>
            </a:pPr>
            <a:endParaRPr lang="en-US" dirty="0"/>
          </a:p>
          <a:p>
            <a:pPr marL="0" indent="0">
              <a:buNone/>
              <a:defRPr/>
            </a:pPr>
            <a:endParaRPr lang="en-US" dirty="0"/>
          </a:p>
          <a:p>
            <a:pPr marL="0" indent="0">
              <a:buNone/>
              <a:defRPr/>
            </a:pPr>
            <a:endParaRPr lang="en-US" dirty="0"/>
          </a:p>
          <a:p>
            <a:pPr marL="0" indent="0">
              <a:buNone/>
              <a:defRPr/>
            </a:pPr>
            <a:endParaRPr lang="en-GB" dirty="0"/>
          </a:p>
        </p:txBody>
      </p:sp>
    </p:spTree>
    <p:extLst>
      <p:ext uri="{BB962C8B-B14F-4D97-AF65-F5344CB8AC3E}">
        <p14:creationId xmlns:p14="http://schemas.microsoft.com/office/powerpoint/2010/main" val="22648104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F13A64-5EF4-B5B8-660C-B96DD6AFA0D1}"/>
              </a:ext>
            </a:extLst>
          </p:cNvPr>
          <p:cNvSpPr>
            <a:spLocks noGrp="1"/>
          </p:cNvSpPr>
          <p:nvPr>
            <p:ph type="title"/>
          </p:nvPr>
        </p:nvSpPr>
        <p:spPr>
          <a:xfrm>
            <a:off x="471487" y="37016"/>
            <a:ext cx="5915025" cy="994172"/>
          </a:xfrm>
        </p:spPr>
        <p:txBody>
          <a:bodyPr>
            <a:normAutofit/>
          </a:bodyPr>
          <a:lstStyle/>
          <a:p>
            <a:pPr algn="ctr"/>
            <a:r>
              <a:rPr lang="en-US" sz="2250" b="1" dirty="0">
                <a:solidFill>
                  <a:srgbClr val="C00000"/>
                </a:solidFill>
                <a:latin typeface="+mn-lt"/>
              </a:rPr>
              <a:t>Is a supportive learning environment </a:t>
            </a:r>
            <a:br>
              <a:rPr lang="en-US" sz="2250" b="1" dirty="0">
                <a:solidFill>
                  <a:srgbClr val="C00000"/>
                </a:solidFill>
                <a:latin typeface="+mn-lt"/>
              </a:rPr>
            </a:br>
            <a:r>
              <a:rPr lang="en-US" sz="2250" b="1" dirty="0">
                <a:solidFill>
                  <a:srgbClr val="C00000"/>
                </a:solidFill>
                <a:latin typeface="+mn-lt"/>
              </a:rPr>
              <a:t>always realistic?</a:t>
            </a:r>
            <a:endParaRPr lang="en-GB" sz="2250" b="1" dirty="0">
              <a:solidFill>
                <a:srgbClr val="C00000"/>
              </a:solidFill>
              <a:latin typeface="+mn-lt"/>
            </a:endParaRPr>
          </a:p>
        </p:txBody>
      </p:sp>
      <p:sp>
        <p:nvSpPr>
          <p:cNvPr id="6" name="Content Placeholder 5"/>
          <p:cNvSpPr>
            <a:spLocks noGrp="1"/>
          </p:cNvSpPr>
          <p:nvPr>
            <p:ph idx="1"/>
          </p:nvPr>
        </p:nvSpPr>
        <p:spPr>
          <a:xfrm>
            <a:off x="542372" y="1031188"/>
            <a:ext cx="6096952" cy="2764376"/>
          </a:xfrm>
        </p:spPr>
        <p:txBody>
          <a:bodyPr>
            <a:normAutofit lnSpcReduction="10000"/>
          </a:bodyPr>
          <a:lstStyle/>
          <a:p>
            <a:pPr marL="0" indent="0">
              <a:buNone/>
              <a:defRPr/>
            </a:pPr>
            <a:endParaRPr lang="en-US" sz="900" dirty="0"/>
          </a:p>
          <a:p>
            <a:pPr marL="0" indent="0">
              <a:lnSpc>
                <a:spcPct val="120000"/>
              </a:lnSpc>
              <a:spcBef>
                <a:spcPts val="0"/>
              </a:spcBef>
              <a:buNone/>
              <a:defRPr/>
            </a:pPr>
            <a:r>
              <a:rPr lang="en-US" sz="1744" dirty="0"/>
              <a:t>Some factors at play:</a:t>
            </a:r>
          </a:p>
          <a:p>
            <a:pPr>
              <a:lnSpc>
                <a:spcPct val="120000"/>
              </a:lnSpc>
              <a:spcBef>
                <a:spcPts val="0"/>
              </a:spcBef>
              <a:defRPr/>
            </a:pPr>
            <a:r>
              <a:rPr lang="en-US" sz="1744" dirty="0"/>
              <a:t>Teacher and learner personality and background</a:t>
            </a:r>
          </a:p>
          <a:p>
            <a:pPr>
              <a:lnSpc>
                <a:spcPct val="120000"/>
              </a:lnSpc>
              <a:spcBef>
                <a:spcPts val="0"/>
              </a:spcBef>
              <a:defRPr/>
            </a:pPr>
            <a:r>
              <a:rPr lang="en-US" sz="1744" dirty="0"/>
              <a:t>Teacher and learner perceptions of the teacher role</a:t>
            </a:r>
          </a:p>
          <a:p>
            <a:pPr>
              <a:lnSpc>
                <a:spcPct val="120000"/>
              </a:lnSpc>
              <a:spcBef>
                <a:spcPts val="0"/>
              </a:spcBef>
              <a:defRPr/>
            </a:pPr>
            <a:r>
              <a:rPr lang="en-US" sz="1744" dirty="0"/>
              <a:t>Teacher and learner perceptions of authority and hierarchy</a:t>
            </a:r>
          </a:p>
          <a:p>
            <a:pPr>
              <a:lnSpc>
                <a:spcPct val="120000"/>
              </a:lnSpc>
              <a:spcBef>
                <a:spcPts val="0"/>
              </a:spcBef>
              <a:defRPr/>
            </a:pPr>
            <a:r>
              <a:rPr lang="en-US" sz="1744" dirty="0"/>
              <a:t>Teacher experience </a:t>
            </a:r>
          </a:p>
          <a:p>
            <a:pPr>
              <a:lnSpc>
                <a:spcPct val="120000"/>
              </a:lnSpc>
              <a:spcBef>
                <a:spcPts val="0"/>
              </a:spcBef>
              <a:defRPr/>
            </a:pPr>
            <a:r>
              <a:rPr lang="en-US" sz="1744" dirty="0"/>
              <a:t>Teacher understanding of the complexities of clinical teaching</a:t>
            </a:r>
          </a:p>
          <a:p>
            <a:pPr>
              <a:lnSpc>
                <a:spcPct val="120000"/>
              </a:lnSpc>
              <a:spcBef>
                <a:spcPts val="0"/>
              </a:spcBef>
              <a:defRPr/>
            </a:pPr>
            <a:endParaRPr lang="en-US" sz="1744" dirty="0"/>
          </a:p>
          <a:p>
            <a:pPr marL="0" indent="0">
              <a:lnSpc>
                <a:spcPct val="120000"/>
              </a:lnSpc>
              <a:spcBef>
                <a:spcPts val="0"/>
              </a:spcBef>
              <a:buNone/>
              <a:defRPr/>
            </a:pPr>
            <a:r>
              <a:rPr lang="en-US" sz="1744" dirty="0"/>
              <a:t>Not forgetting clinic factors, including </a:t>
            </a:r>
            <a:r>
              <a:rPr lang="en-US" sz="1744" dirty="0" err="1"/>
              <a:t>staff:student</a:t>
            </a:r>
            <a:r>
              <a:rPr lang="en-US" sz="1744" dirty="0"/>
              <a:t> ratio </a:t>
            </a:r>
          </a:p>
          <a:p>
            <a:pPr marL="0" indent="0">
              <a:buNone/>
              <a:defRPr/>
            </a:pPr>
            <a:endParaRPr lang="en-US" dirty="0"/>
          </a:p>
          <a:p>
            <a:pPr marL="0" indent="0">
              <a:buNone/>
              <a:defRPr/>
            </a:pPr>
            <a:endParaRPr lang="en-US" dirty="0"/>
          </a:p>
          <a:p>
            <a:pPr marL="0" indent="0">
              <a:buNone/>
              <a:defRPr/>
            </a:pPr>
            <a:endParaRPr lang="en-US" dirty="0"/>
          </a:p>
          <a:p>
            <a:pPr marL="0" indent="0">
              <a:buNone/>
              <a:defRPr/>
            </a:pPr>
            <a:endParaRPr lang="en-GB" dirty="0"/>
          </a:p>
        </p:txBody>
      </p:sp>
    </p:spTree>
    <p:extLst>
      <p:ext uri="{BB962C8B-B14F-4D97-AF65-F5344CB8AC3E}">
        <p14:creationId xmlns:p14="http://schemas.microsoft.com/office/powerpoint/2010/main" val="30768756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51C011D6-CB80-6DEA-4D70-ABF3FC8647C0}"/>
              </a:ext>
            </a:extLst>
          </p:cNvPr>
          <p:cNvPicPr>
            <a:picLocks noGrp="1" noChangeAspect="1"/>
          </p:cNvPicPr>
          <p:nvPr>
            <p:ph idx="4294967295"/>
          </p:nvPr>
        </p:nvPicPr>
        <p:blipFill rotWithShape="1">
          <a:blip r:embed="rId2"/>
          <a:srcRect l="18555" t="22878" r="24778" b="-1730"/>
          <a:stretch/>
        </p:blipFill>
        <p:spPr>
          <a:xfrm>
            <a:off x="129208" y="108013"/>
            <a:ext cx="6728792" cy="4901310"/>
          </a:xfrm>
          <a:prstGeom prst="rect">
            <a:avLst/>
          </a:prstGeom>
        </p:spPr>
      </p:pic>
    </p:spTree>
    <p:extLst>
      <p:ext uri="{BB962C8B-B14F-4D97-AF65-F5344CB8AC3E}">
        <p14:creationId xmlns:p14="http://schemas.microsoft.com/office/powerpoint/2010/main" val="33983997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E583F-7062-C303-09E8-84BAABB94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122BAD-9260-0DC6-E604-01CA92D5C400}"/>
              </a:ext>
            </a:extLst>
          </p:cNvPr>
          <p:cNvSpPr>
            <a:spLocks noGrp="1"/>
          </p:cNvSpPr>
          <p:nvPr>
            <p:ph type="title"/>
          </p:nvPr>
        </p:nvSpPr>
        <p:spPr>
          <a:xfrm>
            <a:off x="-41745" y="31185"/>
            <a:ext cx="6941489"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1. Students’ backgrounds &amp; personal characteristics</a:t>
            </a:r>
          </a:p>
        </p:txBody>
      </p:sp>
      <p:sp>
        <p:nvSpPr>
          <p:cNvPr id="3" name="Content Placeholder 2">
            <a:extLst>
              <a:ext uri="{FF2B5EF4-FFF2-40B4-BE49-F238E27FC236}">
                <a16:creationId xmlns:a16="http://schemas.microsoft.com/office/drawing/2014/main" id="{FBCF8FA9-4426-ECCE-6415-4F68891675CE}"/>
              </a:ext>
            </a:extLst>
          </p:cNvPr>
          <p:cNvSpPr>
            <a:spLocks noGrp="1"/>
          </p:cNvSpPr>
          <p:nvPr>
            <p:ph idx="1"/>
          </p:nvPr>
        </p:nvSpPr>
        <p:spPr>
          <a:xfrm>
            <a:off x="246296" y="1089474"/>
            <a:ext cx="6423109" cy="3276786"/>
          </a:xfrm>
          <a:solidFill>
            <a:srgbClr val="CBFDF2"/>
          </a:solidFill>
          <a:ln>
            <a:solidFill>
              <a:schemeClr val="tx1"/>
            </a:solidFill>
          </a:ln>
        </p:spPr>
        <p:txBody>
          <a:bodyPr vert="horz" lIns="68580" tIns="34290" rIns="68580" bIns="34290" rtlCol="0" anchor="t">
            <a:normAutofit/>
          </a:bodyPr>
          <a:lstStyle/>
          <a:p>
            <a:pPr marL="0" indent="0">
              <a:lnSpc>
                <a:spcPct val="120000"/>
              </a:lnSpc>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7B415CDB-A199-E330-7C0F-818089D2CC5E}"/>
              </a:ext>
            </a:extLst>
          </p:cNvPr>
          <p:cNvPicPr/>
          <p:nvPr/>
        </p:nvPicPr>
        <p:blipFill>
          <a:blip r:embed="rId2"/>
          <a:stretch>
            <a:fillRect/>
          </a:stretch>
        </p:blipFill>
        <p:spPr>
          <a:xfrm>
            <a:off x="361920" y="4477733"/>
            <a:ext cx="1596420" cy="574151"/>
          </a:xfrm>
          <a:prstGeom prst="rect">
            <a:avLst/>
          </a:prstGeom>
        </p:spPr>
      </p:pic>
      <p:sp>
        <p:nvSpPr>
          <p:cNvPr id="9" name="TextBox 8">
            <a:extLst>
              <a:ext uri="{FF2B5EF4-FFF2-40B4-BE49-F238E27FC236}">
                <a16:creationId xmlns:a16="http://schemas.microsoft.com/office/drawing/2014/main" id="{F2540975-C68C-FB85-735B-292A0254F888}"/>
              </a:ext>
            </a:extLst>
          </p:cNvPr>
          <p:cNvSpPr txBox="1"/>
          <p:nvPr/>
        </p:nvSpPr>
        <p:spPr>
          <a:xfrm>
            <a:off x="2620840" y="1456876"/>
            <a:ext cx="1737628" cy="1015663"/>
          </a:xfrm>
          <a:prstGeom prst="rect">
            <a:avLst/>
          </a:prstGeom>
          <a:solidFill>
            <a:srgbClr val="66FFCC"/>
          </a:solidFill>
          <a:ln>
            <a:solidFill>
              <a:schemeClr val="accent1">
                <a:shade val="15000"/>
              </a:schemeClr>
            </a:solidFill>
          </a:ln>
        </p:spPr>
        <p:txBody>
          <a:bodyPr wrap="square" rtlCol="0">
            <a:spAutoFit/>
          </a:bodyPr>
          <a:lstStyle/>
          <a:p>
            <a:pPr algn="ctr"/>
            <a:r>
              <a:rPr lang="en-US" sz="2000" b="1" dirty="0"/>
              <a:t>‘Laid back’ or gregarious personalities</a:t>
            </a:r>
          </a:p>
        </p:txBody>
      </p:sp>
      <p:sp>
        <p:nvSpPr>
          <p:cNvPr id="11" name="TextBox 10">
            <a:extLst>
              <a:ext uri="{FF2B5EF4-FFF2-40B4-BE49-F238E27FC236}">
                <a16:creationId xmlns:a16="http://schemas.microsoft.com/office/drawing/2014/main" id="{B3C48EF9-AAF8-3D4F-484F-AB4E938A112E}"/>
              </a:ext>
            </a:extLst>
          </p:cNvPr>
          <p:cNvSpPr txBox="1"/>
          <p:nvPr/>
        </p:nvSpPr>
        <p:spPr>
          <a:xfrm>
            <a:off x="4358468" y="2728444"/>
            <a:ext cx="1216504" cy="400110"/>
          </a:xfrm>
          <a:prstGeom prst="rect">
            <a:avLst/>
          </a:prstGeom>
          <a:solidFill>
            <a:srgbClr val="66FFCC"/>
          </a:solidFill>
          <a:ln>
            <a:solidFill>
              <a:schemeClr val="accent1">
                <a:shade val="15000"/>
              </a:schemeClr>
            </a:solidFill>
          </a:ln>
        </p:spPr>
        <p:txBody>
          <a:bodyPr wrap="square" rtlCol="0">
            <a:spAutoFit/>
          </a:bodyPr>
          <a:lstStyle/>
          <a:p>
            <a:pPr algn="ctr"/>
            <a:r>
              <a:rPr lang="en-US" sz="2000" b="1" dirty="0"/>
              <a:t>Schooling</a:t>
            </a:r>
            <a:r>
              <a:rPr lang="en-US" b="1" dirty="0"/>
              <a:t> </a:t>
            </a:r>
            <a:endParaRPr lang="en-GB" b="1" dirty="0"/>
          </a:p>
        </p:txBody>
      </p:sp>
      <p:sp>
        <p:nvSpPr>
          <p:cNvPr id="13" name="TextBox 12">
            <a:extLst>
              <a:ext uri="{FF2B5EF4-FFF2-40B4-BE49-F238E27FC236}">
                <a16:creationId xmlns:a16="http://schemas.microsoft.com/office/drawing/2014/main" id="{41FB03EB-BFCD-B5C4-C98A-70E5D53F5D64}"/>
              </a:ext>
            </a:extLst>
          </p:cNvPr>
          <p:cNvSpPr txBox="1"/>
          <p:nvPr/>
        </p:nvSpPr>
        <p:spPr>
          <a:xfrm>
            <a:off x="1404335" y="2728444"/>
            <a:ext cx="1216505" cy="400110"/>
          </a:xfrm>
          <a:prstGeom prst="rect">
            <a:avLst/>
          </a:prstGeom>
          <a:solidFill>
            <a:srgbClr val="66FFCC"/>
          </a:solid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a:t>Parenting</a:t>
            </a:r>
          </a:p>
        </p:txBody>
      </p:sp>
      <p:sp>
        <p:nvSpPr>
          <p:cNvPr id="7" name="TextBox 6">
            <a:extLst>
              <a:ext uri="{FF2B5EF4-FFF2-40B4-BE49-F238E27FC236}">
                <a16:creationId xmlns:a16="http://schemas.microsoft.com/office/drawing/2014/main" id="{E9FB4B04-9DA4-498D-E89E-57536F42F868}"/>
              </a:ext>
            </a:extLst>
          </p:cNvPr>
          <p:cNvSpPr txBox="1"/>
          <p:nvPr/>
        </p:nvSpPr>
        <p:spPr>
          <a:xfrm>
            <a:off x="2758621" y="3360168"/>
            <a:ext cx="1462066" cy="707886"/>
          </a:xfrm>
          <a:prstGeom prst="rect">
            <a:avLst/>
          </a:prstGeom>
          <a:solidFill>
            <a:srgbClr val="66FFCC"/>
          </a:solidFill>
          <a:ln>
            <a:solidFill>
              <a:schemeClr val="tx1"/>
            </a:solidFill>
          </a:ln>
        </p:spPr>
        <p:txBody>
          <a:bodyPr wrap="square" rtlCol="0">
            <a:spAutoFit/>
          </a:bodyPr>
          <a:lstStyle/>
          <a:p>
            <a:r>
              <a:rPr lang="en-US" sz="2000" b="1" dirty="0"/>
              <a:t>Life &amp; work experiences</a:t>
            </a:r>
            <a:endParaRPr lang="en-GB" sz="2000" b="1" dirty="0"/>
          </a:p>
        </p:txBody>
      </p:sp>
      <p:pic>
        <p:nvPicPr>
          <p:cNvPr id="5" name="Picture 4">
            <a:extLst>
              <a:ext uri="{FF2B5EF4-FFF2-40B4-BE49-F238E27FC236}">
                <a16:creationId xmlns:a16="http://schemas.microsoft.com/office/drawing/2014/main" id="{C7A83824-C8E1-7023-838B-57D836D04998}"/>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973249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89EE7-6D7F-70AC-DA5B-42ED44B425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C9640D-F9AF-A1C6-6A2B-13F878A4DC30}"/>
              </a:ext>
            </a:extLst>
          </p:cNvPr>
          <p:cNvSpPr>
            <a:spLocks noGrp="1"/>
          </p:cNvSpPr>
          <p:nvPr>
            <p:ph type="title"/>
          </p:nvPr>
        </p:nvSpPr>
        <p:spPr>
          <a:xfrm>
            <a:off x="278100" y="0"/>
            <a:ext cx="6301800" cy="994172"/>
          </a:xfrm>
        </p:spPr>
        <p:txBody>
          <a:bodyPr>
            <a:normAutofit/>
          </a:bodyPr>
          <a:lstStyle/>
          <a:p>
            <a:pPr algn="ctr"/>
            <a:r>
              <a:rPr lang="en-US" sz="2400" b="1" dirty="0">
                <a:solidFill>
                  <a:srgbClr val="C00000"/>
                </a:solidFill>
                <a:latin typeface="Calibri" panose="020F0502020204030204" pitchFamily="34" charset="0"/>
                <a:ea typeface="Calibri" panose="020F0502020204030204" pitchFamily="34" charset="0"/>
                <a:cs typeface="Calibri" panose="020F0502020204030204" pitchFamily="34" charset="0"/>
              </a:rPr>
              <a:t>Methodology</a:t>
            </a:r>
          </a:p>
        </p:txBody>
      </p:sp>
      <p:sp>
        <p:nvSpPr>
          <p:cNvPr id="3" name="Content Placeholder 2">
            <a:extLst>
              <a:ext uri="{FF2B5EF4-FFF2-40B4-BE49-F238E27FC236}">
                <a16:creationId xmlns:a16="http://schemas.microsoft.com/office/drawing/2014/main" id="{DF1441E7-E27A-DE01-D44E-3F78005F58C9}"/>
              </a:ext>
            </a:extLst>
          </p:cNvPr>
          <p:cNvSpPr>
            <a:spLocks noGrp="1"/>
          </p:cNvSpPr>
          <p:nvPr>
            <p:ph idx="1"/>
          </p:nvPr>
        </p:nvSpPr>
        <p:spPr>
          <a:xfrm>
            <a:off x="278100" y="791447"/>
            <a:ext cx="6423109" cy="3276786"/>
          </a:xfrm>
        </p:spPr>
        <p:txBody>
          <a:bodyPr vert="horz" lIns="68580" tIns="34290" rIns="68580" bIns="34290" rtlCol="0" anchor="t">
            <a:normAutofit/>
          </a:bodyPr>
          <a:lstStyle/>
          <a:p>
            <a:pPr marL="0" indent="0">
              <a:lnSpc>
                <a:spcPct val="100000"/>
              </a:lnSpc>
              <a:spcBef>
                <a:spcPts val="0"/>
              </a:spcBef>
              <a:buNone/>
              <a:defRPr/>
            </a:pPr>
            <a:r>
              <a:rPr lang="en-US" sz="1400" dirty="0"/>
              <a:t>Qualitative, inductive practitioner research from an interpretivist &amp; constructionist perspective.</a:t>
            </a:r>
          </a:p>
          <a:p>
            <a:pPr marL="0" indent="0">
              <a:lnSpc>
                <a:spcPct val="100000"/>
              </a:lnSpc>
              <a:spcBef>
                <a:spcPts val="0"/>
              </a:spcBef>
              <a:buNone/>
              <a:defRPr/>
            </a:pPr>
            <a:endParaRPr lang="en-US" sz="800" dirty="0"/>
          </a:p>
          <a:p>
            <a:pPr marL="0" indent="0">
              <a:lnSpc>
                <a:spcPct val="100000"/>
              </a:lnSpc>
              <a:spcBef>
                <a:spcPts val="0"/>
              </a:spcBef>
              <a:buNone/>
              <a:defRPr/>
            </a:pPr>
            <a:r>
              <a:rPr lang="en-US" dirty="0"/>
              <a:t> </a:t>
            </a:r>
          </a:p>
          <a:p>
            <a:pPr marL="0" indent="0">
              <a:lnSpc>
                <a:spcPct val="100000"/>
              </a:lnSpc>
              <a:spcBef>
                <a:spcPts val="0"/>
              </a:spcBef>
              <a:buNone/>
              <a:defRPr/>
            </a:pPr>
            <a:endParaRPr lang="en-US" dirty="0"/>
          </a:p>
          <a:p>
            <a:pPr marL="0" indent="0">
              <a:lnSpc>
                <a:spcPct val="100000"/>
              </a:lnSpc>
              <a:spcBef>
                <a:spcPts val="0"/>
              </a:spcBef>
              <a:buNone/>
              <a:defRPr/>
            </a:pP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None/>
              <a:defRPr/>
            </a:pP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None/>
              <a:defRPr/>
            </a:pP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None/>
              <a:defRPr/>
            </a:pPr>
            <a:endParaRPr lang="en-US" sz="16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Table 2">
            <a:extLst>
              <a:ext uri="{FF2B5EF4-FFF2-40B4-BE49-F238E27FC236}">
                <a16:creationId xmlns:a16="http://schemas.microsoft.com/office/drawing/2014/main" id="{B645F71F-955E-D74C-FD9C-3DF7AC51A16A}"/>
              </a:ext>
            </a:extLst>
          </p:cNvPr>
          <p:cNvGraphicFramePr>
            <a:graphicFrameLocks noGrp="1"/>
          </p:cNvGraphicFramePr>
          <p:nvPr>
            <p:extLst>
              <p:ext uri="{D42A27DB-BD31-4B8C-83A1-F6EECF244321}">
                <p14:modId xmlns:p14="http://schemas.microsoft.com/office/powerpoint/2010/main" val="168606939"/>
              </p:ext>
            </p:extLst>
          </p:nvPr>
        </p:nvGraphicFramePr>
        <p:xfrm>
          <a:off x="278100" y="1912473"/>
          <a:ext cx="6301800" cy="1728956"/>
        </p:xfrm>
        <a:graphic>
          <a:graphicData uri="http://schemas.openxmlformats.org/drawingml/2006/table">
            <a:tbl>
              <a:tblPr firstRow="1" bandRow="1">
                <a:tableStyleId>{21E4AEA4-8DFA-4A89-87EB-49C32662AFE0}</a:tableStyleId>
              </a:tblPr>
              <a:tblGrid>
                <a:gridCol w="3855295">
                  <a:extLst>
                    <a:ext uri="{9D8B030D-6E8A-4147-A177-3AD203B41FA5}">
                      <a16:colId xmlns:a16="http://schemas.microsoft.com/office/drawing/2014/main" val="2804376776"/>
                    </a:ext>
                  </a:extLst>
                </a:gridCol>
                <a:gridCol w="2446505">
                  <a:extLst>
                    <a:ext uri="{9D8B030D-6E8A-4147-A177-3AD203B41FA5}">
                      <a16:colId xmlns:a16="http://schemas.microsoft.com/office/drawing/2014/main" val="516851753"/>
                    </a:ext>
                  </a:extLst>
                </a:gridCol>
              </a:tblGrid>
              <a:tr h="284365">
                <a:tc>
                  <a:txBody>
                    <a:bodyPr/>
                    <a:lstStyle/>
                    <a:p>
                      <a:pPr algn="ctr"/>
                      <a:r>
                        <a:rPr lang="en-US" sz="1600" dirty="0"/>
                        <a:t>Method</a:t>
                      </a:r>
                      <a:endParaRPr lang="en-GB" sz="1600" dirty="0"/>
                    </a:p>
                  </a:txBody>
                  <a:tcPr marL="51435" marR="51435" marT="25718" marB="25718"/>
                </a:tc>
                <a:tc>
                  <a:txBody>
                    <a:bodyPr/>
                    <a:lstStyle/>
                    <a:p>
                      <a:pPr algn="ctr"/>
                      <a:r>
                        <a:rPr lang="en-US" sz="1600" dirty="0"/>
                        <a:t>Rationale</a:t>
                      </a:r>
                      <a:endParaRPr lang="en-GB" sz="1600" dirty="0"/>
                    </a:p>
                  </a:txBody>
                  <a:tcPr marL="51435" marR="51435" marT="25718" marB="25718"/>
                </a:tc>
                <a:extLst>
                  <a:ext uri="{0D108BD9-81ED-4DB2-BD59-A6C34878D82A}">
                    <a16:rowId xmlns:a16="http://schemas.microsoft.com/office/drawing/2014/main" val="867709162"/>
                  </a:ext>
                </a:extLst>
              </a:tr>
              <a:tr h="665964">
                <a:tc>
                  <a:txBody>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0" u="none" strike="noStrike" kern="1200" cap="none" spc="0" normalizeH="0" baseline="0" noProof="0" dirty="0">
                          <a:ln>
                            <a:noFill/>
                          </a:ln>
                          <a:solidFill>
                            <a:prstClr val="black"/>
                          </a:solidFill>
                          <a:effectLst/>
                          <a:uLnTx/>
                          <a:uFillTx/>
                        </a:rPr>
                        <a:t>8 individual, semi-structured interviews with clinical dental teachers.</a:t>
                      </a:r>
                    </a:p>
                  </a:txBody>
                  <a:tcPr marL="51435" marR="51435" marT="25718" marB="25718" anchor="ctr"/>
                </a:tc>
                <a:tc>
                  <a:txBody>
                    <a:bodyPr/>
                    <a:lstStyle/>
                    <a:p>
                      <a:pPr algn="ctr"/>
                      <a:r>
                        <a:rPr lang="en-US" sz="1400" dirty="0"/>
                        <a:t>To gain teacher perspectives</a:t>
                      </a:r>
                      <a:endParaRPr lang="en-GB" sz="1400" dirty="0"/>
                    </a:p>
                  </a:txBody>
                  <a:tcPr marL="51435" marR="51435" marT="25718" marB="25718" anchor="ctr"/>
                </a:tc>
                <a:extLst>
                  <a:ext uri="{0D108BD9-81ED-4DB2-BD59-A6C34878D82A}">
                    <a16:rowId xmlns:a16="http://schemas.microsoft.com/office/drawing/2014/main" val="4102962688"/>
                  </a:ext>
                </a:extLst>
              </a:tr>
              <a:tr h="739348">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u="none" strike="noStrike" kern="1200" cap="none" spc="0" normalizeH="0" baseline="0" noProof="0" dirty="0">
                          <a:ln>
                            <a:noFill/>
                          </a:ln>
                          <a:solidFill>
                            <a:prstClr val="black"/>
                          </a:solidFill>
                          <a:effectLst/>
                          <a:uLnTx/>
                          <a:uFillTx/>
                        </a:rPr>
                        <a:t>5 semi-structured group interviews with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u="none" strike="noStrike" kern="1200" cap="none" spc="0" normalizeH="0" baseline="0" noProof="0" dirty="0">
                          <a:ln>
                            <a:noFill/>
                          </a:ln>
                          <a:solidFill>
                            <a:prstClr val="black"/>
                          </a:solidFill>
                          <a:effectLst/>
                          <a:uLnTx/>
                          <a:uFillTx/>
                        </a:rPr>
                        <a:t>Year 3-5 students &amp; recent graduates.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u="none" strike="noStrike" kern="1200" cap="none" spc="0" normalizeH="0" baseline="0" noProof="0" dirty="0">
                          <a:ln>
                            <a:noFill/>
                          </a:ln>
                          <a:solidFill>
                            <a:prstClr val="black"/>
                          </a:solidFill>
                          <a:effectLst/>
                          <a:uLnTx/>
                          <a:uFillTx/>
                        </a:rPr>
                        <a:t>12 voices in total.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500" b="0" i="0" u="none" strike="noStrike" kern="1200" cap="none" spc="0" normalizeH="0" baseline="0" noProof="0" dirty="0">
                        <a:ln>
                          <a:noFill/>
                        </a:ln>
                        <a:solidFill>
                          <a:prstClr val="black"/>
                        </a:solidFill>
                        <a:effectLst/>
                        <a:uLnTx/>
                        <a:uFillTx/>
                        <a:latin typeface="+mn-lt"/>
                        <a:ea typeface="+mn-ea"/>
                        <a:cs typeface="+mn-cs"/>
                      </a:endParaRPr>
                    </a:p>
                  </a:txBody>
                  <a:tcPr marL="51435" marR="51435" marT="25718" marB="25718" anchor="ctr"/>
                </a:tc>
                <a:tc>
                  <a:txBody>
                    <a:bodyPr/>
                    <a:lstStyle/>
                    <a:p>
                      <a:pPr algn="ctr"/>
                      <a:r>
                        <a:rPr lang="en-US" sz="1400" dirty="0"/>
                        <a:t>To gain student perspectives</a:t>
                      </a:r>
                      <a:endParaRPr lang="en-GB" sz="1400" dirty="0"/>
                    </a:p>
                  </a:txBody>
                  <a:tcPr marL="51435" marR="51435" marT="25718" marB="25718" anchor="ctr"/>
                </a:tc>
                <a:extLst>
                  <a:ext uri="{0D108BD9-81ED-4DB2-BD59-A6C34878D82A}">
                    <a16:rowId xmlns:a16="http://schemas.microsoft.com/office/drawing/2014/main" val="2599689049"/>
                  </a:ext>
                </a:extLst>
              </a:tr>
            </a:tbl>
          </a:graphicData>
        </a:graphic>
      </p:graphicFrame>
      <p:pic>
        <p:nvPicPr>
          <p:cNvPr id="6" name="Picture 5">
            <a:extLst>
              <a:ext uri="{FF2B5EF4-FFF2-40B4-BE49-F238E27FC236}">
                <a16:creationId xmlns:a16="http://schemas.microsoft.com/office/drawing/2014/main" id="{6E65B202-DECF-1E31-A785-7F1B339C5BAD}"/>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pic>
        <p:nvPicPr>
          <p:cNvPr id="8" name="Picture 7">
            <a:extLst>
              <a:ext uri="{FF2B5EF4-FFF2-40B4-BE49-F238E27FC236}">
                <a16:creationId xmlns:a16="http://schemas.microsoft.com/office/drawing/2014/main" id="{9DA268B2-9FD1-56AA-2EF3-41F7D15F96FF}"/>
              </a:ext>
            </a:extLst>
          </p:cNvPr>
          <p:cNvPicPr/>
          <p:nvPr/>
        </p:nvPicPr>
        <p:blipFill>
          <a:blip r:embed="rId4"/>
          <a:stretch>
            <a:fillRect/>
          </a:stretch>
        </p:blipFill>
        <p:spPr>
          <a:xfrm>
            <a:off x="361920" y="4477733"/>
            <a:ext cx="1596420" cy="574151"/>
          </a:xfrm>
          <a:prstGeom prst="rect">
            <a:avLst/>
          </a:prstGeom>
        </p:spPr>
      </p:pic>
    </p:spTree>
    <p:extLst>
      <p:ext uri="{BB962C8B-B14F-4D97-AF65-F5344CB8AC3E}">
        <p14:creationId xmlns:p14="http://schemas.microsoft.com/office/powerpoint/2010/main" val="7989323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B211B-371E-41CA-3688-2D465C3B51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B0295D-5BA6-D4C0-B6D5-3A9CB5F3748C}"/>
              </a:ext>
            </a:extLst>
          </p:cNvPr>
          <p:cNvSpPr>
            <a:spLocks noGrp="1"/>
          </p:cNvSpPr>
          <p:nvPr>
            <p:ph type="title"/>
          </p:nvPr>
        </p:nvSpPr>
        <p:spPr>
          <a:xfrm>
            <a:off x="278100" y="0"/>
            <a:ext cx="6301800"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2. Students’ current personal circumstances</a:t>
            </a:r>
          </a:p>
        </p:txBody>
      </p:sp>
      <p:sp>
        <p:nvSpPr>
          <p:cNvPr id="3" name="Content Placeholder 2">
            <a:extLst>
              <a:ext uri="{FF2B5EF4-FFF2-40B4-BE49-F238E27FC236}">
                <a16:creationId xmlns:a16="http://schemas.microsoft.com/office/drawing/2014/main" id="{533ABC36-193F-4D46-D517-1457A95D9AF0}"/>
              </a:ext>
            </a:extLst>
          </p:cNvPr>
          <p:cNvSpPr>
            <a:spLocks noGrp="1"/>
          </p:cNvSpPr>
          <p:nvPr>
            <p:ph idx="1"/>
          </p:nvPr>
        </p:nvSpPr>
        <p:spPr>
          <a:xfrm>
            <a:off x="361920" y="1098494"/>
            <a:ext cx="6130864" cy="3276786"/>
          </a:xfrm>
          <a:solidFill>
            <a:srgbClr val="CBFDF2"/>
          </a:solidFill>
          <a:ln>
            <a:solidFill>
              <a:schemeClr val="tx1"/>
            </a:solidFill>
          </a:ln>
        </p:spPr>
        <p:txBody>
          <a:bodyPr vert="horz" lIns="68580" tIns="34290" rIns="68580" bIns="34290" rtlCol="0" anchor="t">
            <a:normAutofit/>
          </a:bodyPr>
          <a:lstStyle/>
          <a:p>
            <a:pPr marL="0" indent="0">
              <a:lnSpc>
                <a:spcPct val="120000"/>
              </a:lnSpc>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E07F8BE-E766-F5D4-7734-162DD3145954}"/>
              </a:ext>
            </a:extLst>
          </p:cNvPr>
          <p:cNvPicPr/>
          <p:nvPr/>
        </p:nvPicPr>
        <p:blipFill>
          <a:blip r:embed="rId3"/>
          <a:stretch>
            <a:fillRect/>
          </a:stretch>
        </p:blipFill>
        <p:spPr>
          <a:xfrm>
            <a:off x="361920" y="4477733"/>
            <a:ext cx="1596420" cy="574151"/>
          </a:xfrm>
          <a:prstGeom prst="rect">
            <a:avLst/>
          </a:prstGeom>
        </p:spPr>
      </p:pic>
      <p:sp>
        <p:nvSpPr>
          <p:cNvPr id="5" name="TextBox 4">
            <a:extLst>
              <a:ext uri="{FF2B5EF4-FFF2-40B4-BE49-F238E27FC236}">
                <a16:creationId xmlns:a16="http://schemas.microsoft.com/office/drawing/2014/main" id="{5F7693E8-9C0F-A3DA-9DE2-80247E42B38A}"/>
              </a:ext>
            </a:extLst>
          </p:cNvPr>
          <p:cNvSpPr txBox="1"/>
          <p:nvPr/>
        </p:nvSpPr>
        <p:spPr>
          <a:xfrm>
            <a:off x="2461523" y="3186132"/>
            <a:ext cx="1931656" cy="1015663"/>
          </a:xfrm>
          <a:prstGeom prst="rect">
            <a:avLst/>
          </a:prstGeom>
          <a:solidFill>
            <a:srgbClr val="66FFCC"/>
          </a:solidFill>
          <a:ln>
            <a:solidFill>
              <a:schemeClr val="accent1">
                <a:shade val="15000"/>
              </a:schemeClr>
            </a:solidFill>
          </a:ln>
        </p:spPr>
        <p:txBody>
          <a:bodyPr wrap="square" rtlCol="0">
            <a:spAutoFit/>
          </a:bodyPr>
          <a:lstStyle/>
          <a:p>
            <a:pPr algn="ctr"/>
            <a:r>
              <a:rPr lang="en-US" sz="2000" b="1" dirty="0"/>
              <a:t>Part-time work </a:t>
            </a:r>
          </a:p>
          <a:p>
            <a:pPr algn="ctr"/>
            <a:r>
              <a:rPr lang="en-US" sz="2000" b="1" dirty="0"/>
              <a:t>&amp; financial pressures</a:t>
            </a:r>
            <a:endParaRPr lang="en-GB" sz="2000" b="1" dirty="0"/>
          </a:p>
        </p:txBody>
      </p:sp>
      <p:sp>
        <p:nvSpPr>
          <p:cNvPr id="9" name="TextBox 8">
            <a:extLst>
              <a:ext uri="{FF2B5EF4-FFF2-40B4-BE49-F238E27FC236}">
                <a16:creationId xmlns:a16="http://schemas.microsoft.com/office/drawing/2014/main" id="{BDC14595-D366-04B6-3062-203189AF36FD}"/>
              </a:ext>
            </a:extLst>
          </p:cNvPr>
          <p:cNvSpPr txBox="1"/>
          <p:nvPr/>
        </p:nvSpPr>
        <p:spPr>
          <a:xfrm>
            <a:off x="2347728" y="1271979"/>
            <a:ext cx="2159247" cy="1015663"/>
          </a:xfrm>
          <a:prstGeom prst="rect">
            <a:avLst/>
          </a:prstGeom>
          <a:solidFill>
            <a:srgbClr val="66FFCC"/>
          </a:solidFill>
          <a:ln>
            <a:solidFill>
              <a:schemeClr val="accent1">
                <a:shade val="15000"/>
              </a:schemeClr>
            </a:solidFill>
          </a:ln>
        </p:spPr>
        <p:txBody>
          <a:bodyPr wrap="square" rtlCol="0">
            <a:spAutoFit/>
          </a:bodyPr>
          <a:lstStyle/>
          <a:p>
            <a:pPr algn="ctr"/>
            <a:r>
              <a:rPr lang="en-US" sz="2000" b="1" dirty="0"/>
              <a:t>Personal or family-related issues</a:t>
            </a:r>
          </a:p>
        </p:txBody>
      </p:sp>
      <p:sp>
        <p:nvSpPr>
          <p:cNvPr id="11" name="TextBox 10">
            <a:extLst>
              <a:ext uri="{FF2B5EF4-FFF2-40B4-BE49-F238E27FC236}">
                <a16:creationId xmlns:a16="http://schemas.microsoft.com/office/drawing/2014/main" id="{D18A88F3-D545-04CE-36FB-2120C8081C66}"/>
              </a:ext>
            </a:extLst>
          </p:cNvPr>
          <p:cNvSpPr txBox="1"/>
          <p:nvPr/>
        </p:nvSpPr>
        <p:spPr>
          <a:xfrm>
            <a:off x="505935" y="2382944"/>
            <a:ext cx="2159247" cy="707886"/>
          </a:xfrm>
          <a:prstGeom prst="rect">
            <a:avLst/>
          </a:prstGeom>
          <a:solidFill>
            <a:srgbClr val="66FFCC"/>
          </a:solidFill>
          <a:ln>
            <a:solidFill>
              <a:schemeClr val="accent1">
                <a:shade val="15000"/>
              </a:schemeClr>
            </a:solidFill>
          </a:ln>
        </p:spPr>
        <p:txBody>
          <a:bodyPr wrap="square" rtlCol="0">
            <a:spAutoFit/>
          </a:bodyPr>
          <a:lstStyle/>
          <a:p>
            <a:pPr algn="ctr"/>
            <a:r>
              <a:rPr lang="en-US" sz="2000" b="1" dirty="0"/>
              <a:t>Low motivation </a:t>
            </a:r>
          </a:p>
          <a:p>
            <a:pPr algn="ctr"/>
            <a:r>
              <a:rPr lang="en-US" sz="2000" b="1" dirty="0"/>
              <a:t>for a dental career</a:t>
            </a:r>
            <a:endParaRPr lang="en-GB" sz="2000" b="1" dirty="0"/>
          </a:p>
        </p:txBody>
      </p:sp>
      <p:sp>
        <p:nvSpPr>
          <p:cNvPr id="13" name="TextBox 12">
            <a:extLst>
              <a:ext uri="{FF2B5EF4-FFF2-40B4-BE49-F238E27FC236}">
                <a16:creationId xmlns:a16="http://schemas.microsoft.com/office/drawing/2014/main" id="{CCBE424A-8C07-35EE-A84A-6CEDF066CA20}"/>
              </a:ext>
            </a:extLst>
          </p:cNvPr>
          <p:cNvSpPr txBox="1"/>
          <p:nvPr/>
        </p:nvSpPr>
        <p:spPr>
          <a:xfrm>
            <a:off x="4272364" y="2375793"/>
            <a:ext cx="2014136" cy="707886"/>
          </a:xfrm>
          <a:prstGeom prst="rect">
            <a:avLst/>
          </a:prstGeom>
          <a:solidFill>
            <a:srgbClr val="66FFCC"/>
          </a:solidFill>
          <a:ln>
            <a:solidFill>
              <a:schemeClr val="tx1"/>
            </a:solidFill>
          </a:ln>
        </p:spPr>
        <p:txBody>
          <a:bodyPr wrap="square" rtlCol="0">
            <a:spAutoFit/>
          </a:bodyPr>
          <a:lstStyle/>
          <a:p>
            <a:pPr algn="ctr"/>
            <a:r>
              <a:rPr lang="en-US" sz="2000" b="1" dirty="0">
                <a:solidFill>
                  <a:sysClr val="windowText" lastClr="000000"/>
                </a:solidFill>
              </a:rPr>
              <a:t>Struggling academically</a:t>
            </a:r>
            <a:endParaRPr lang="en-GB" sz="2000" b="1" dirty="0">
              <a:solidFill>
                <a:sysClr val="windowText" lastClr="000000"/>
              </a:solidFill>
            </a:endParaRPr>
          </a:p>
        </p:txBody>
      </p:sp>
      <p:pic>
        <p:nvPicPr>
          <p:cNvPr id="7" name="Picture 6">
            <a:extLst>
              <a:ext uri="{FF2B5EF4-FFF2-40B4-BE49-F238E27FC236}">
                <a16:creationId xmlns:a16="http://schemas.microsoft.com/office/drawing/2014/main" id="{69A22326-3F21-EE0B-76BA-9D3418C44E5F}"/>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17399024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ADD6A-957C-141C-8145-184A610351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C4D69E-B0E3-1AC1-75F9-BA8D03E6C5DD}"/>
              </a:ext>
            </a:extLst>
          </p:cNvPr>
          <p:cNvSpPr>
            <a:spLocks noGrp="1"/>
          </p:cNvSpPr>
          <p:nvPr>
            <p:ph type="title"/>
          </p:nvPr>
        </p:nvSpPr>
        <p:spPr>
          <a:xfrm>
            <a:off x="278100" y="0"/>
            <a:ext cx="6301800"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3. Extent of professional development</a:t>
            </a:r>
          </a:p>
        </p:txBody>
      </p:sp>
      <p:sp>
        <p:nvSpPr>
          <p:cNvPr id="3" name="Content Placeholder 2">
            <a:extLst>
              <a:ext uri="{FF2B5EF4-FFF2-40B4-BE49-F238E27FC236}">
                <a16:creationId xmlns:a16="http://schemas.microsoft.com/office/drawing/2014/main" id="{6D9C538A-710B-994B-BF54-23457A296F1B}"/>
              </a:ext>
            </a:extLst>
          </p:cNvPr>
          <p:cNvSpPr>
            <a:spLocks noGrp="1"/>
          </p:cNvSpPr>
          <p:nvPr>
            <p:ph idx="1"/>
          </p:nvPr>
        </p:nvSpPr>
        <p:spPr>
          <a:xfrm>
            <a:off x="278100" y="1089474"/>
            <a:ext cx="6423109" cy="3276786"/>
          </a:xfrm>
        </p:spPr>
        <p:txBody>
          <a:bodyPr vert="horz" lIns="68580" tIns="34290" rIns="68580" bIns="34290" rtlCol="0" anchor="t">
            <a:normAutofit/>
          </a:bodyPr>
          <a:lstStyle/>
          <a:p>
            <a:pPr algn="ctr">
              <a:lnSpc>
                <a:spcPct val="150000"/>
              </a:lnSpc>
              <a:spcBef>
                <a:spcPts val="0"/>
              </a:spcBef>
              <a:buNone/>
            </a:pPr>
            <a:r>
              <a:rPr lang="en-US" sz="1600" b="1" kern="100" dirty="0">
                <a:effectLst/>
                <a:latin typeface="+mn-lt"/>
                <a:ea typeface="Aptos" panose="020B0004020202020204" pitchFamily="34" charset="0"/>
                <a:cs typeface="Times New Roman" panose="02020603050405020304" pitchFamily="18" charset="0"/>
              </a:rPr>
              <a:t>	Aside from personal circumstances, most professionalism lapses arise when professional awareness or development is insufficient </a:t>
            </a:r>
            <a:endParaRPr lang="en-US" sz="1600" b="1" kern="100" dirty="0">
              <a:latin typeface="+mn-lt"/>
              <a:ea typeface="Aptos" panose="020B0004020202020204" pitchFamily="34" charset="0"/>
              <a:cs typeface="Times New Roman" panose="02020603050405020304" pitchFamily="18" charset="0"/>
            </a:endParaRPr>
          </a:p>
          <a:p>
            <a:pPr algn="ctr">
              <a:lnSpc>
                <a:spcPct val="150000"/>
              </a:lnSpc>
              <a:spcBef>
                <a:spcPts val="0"/>
              </a:spcBef>
              <a:buNone/>
            </a:pPr>
            <a:r>
              <a:rPr lang="en-US" sz="1600" b="1" kern="100" dirty="0">
                <a:effectLst/>
                <a:latin typeface="+mn-lt"/>
                <a:ea typeface="Aptos" panose="020B0004020202020204" pitchFamily="34" charset="0"/>
                <a:cs typeface="Times New Roman" panose="02020603050405020304" pitchFamily="18" charset="0"/>
              </a:rPr>
              <a:t>to meet the demands of a specific situation </a:t>
            </a:r>
          </a:p>
          <a:p>
            <a:pPr>
              <a:lnSpc>
                <a:spcPct val="100000"/>
              </a:lnSpc>
              <a:spcAft>
                <a:spcPts val="800"/>
              </a:spcAft>
              <a:buNone/>
            </a:pPr>
            <a:r>
              <a:rPr lang="en-US" sz="1600" kern="100" dirty="0">
                <a:latin typeface="+mn-lt"/>
                <a:ea typeface="Aptos" panose="020B0004020202020204" pitchFamily="34" charset="0"/>
                <a:cs typeface="Times New Roman" panose="02020603050405020304" pitchFamily="18" charset="0"/>
              </a:rPr>
              <a:t>									</a:t>
            </a:r>
            <a:r>
              <a:rPr lang="en-US" sz="1600" b="1" kern="100" dirty="0">
                <a:latin typeface="+mn-lt"/>
                <a:ea typeface="Aptos" panose="020B0004020202020204" pitchFamily="34" charset="0"/>
                <a:cs typeface="Times New Roman" panose="02020603050405020304" pitchFamily="18" charset="0"/>
              </a:rPr>
              <a:t>       </a:t>
            </a:r>
            <a:r>
              <a:rPr lang="en-US" sz="1400" b="1" kern="100" dirty="0">
                <a:effectLst/>
                <a:latin typeface="+mn-lt"/>
                <a:ea typeface="Aptos" panose="020B0004020202020204" pitchFamily="34" charset="0"/>
                <a:cs typeface="Times New Roman" panose="02020603050405020304" pitchFamily="18" charset="0"/>
              </a:rPr>
              <a:t>(Levinson et al., 2014)</a:t>
            </a:r>
          </a:p>
          <a:p>
            <a:pPr>
              <a:lnSpc>
                <a:spcPct val="107000"/>
              </a:lnSpc>
              <a:spcAft>
                <a:spcPts val="800"/>
              </a:spcAft>
              <a:buNone/>
            </a:pPr>
            <a:endParaRPr lang="en-US" sz="1200"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en-US" sz="1200"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en-US" sz="1200"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en-US" sz="1200"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158A32FD-486A-AB6D-6D49-127A6BBCE3C7}"/>
              </a:ext>
            </a:extLst>
          </p:cNvPr>
          <p:cNvPicPr/>
          <p:nvPr/>
        </p:nvPicPr>
        <p:blipFill>
          <a:blip r:embed="rId2"/>
          <a:stretch>
            <a:fillRect/>
          </a:stretch>
        </p:blipFill>
        <p:spPr>
          <a:xfrm>
            <a:off x="361920" y="4477733"/>
            <a:ext cx="1596420" cy="574151"/>
          </a:xfrm>
          <a:prstGeom prst="rect">
            <a:avLst/>
          </a:prstGeom>
        </p:spPr>
      </p:pic>
      <p:pic>
        <p:nvPicPr>
          <p:cNvPr id="9" name="Picture 8">
            <a:extLst>
              <a:ext uri="{FF2B5EF4-FFF2-40B4-BE49-F238E27FC236}">
                <a16:creationId xmlns:a16="http://schemas.microsoft.com/office/drawing/2014/main" id="{76A9D624-8029-F6B1-67E8-2DF8E20E5ADF}"/>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27096101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3FADF-7794-6BD6-878F-3333D76197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D5DDEE-D8FE-FA21-CD00-1178B38F85AF}"/>
              </a:ext>
            </a:extLst>
          </p:cNvPr>
          <p:cNvSpPr>
            <a:spLocks noGrp="1"/>
          </p:cNvSpPr>
          <p:nvPr>
            <p:ph type="title"/>
          </p:nvPr>
        </p:nvSpPr>
        <p:spPr>
          <a:xfrm>
            <a:off x="278100" y="0"/>
            <a:ext cx="6301800"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3. Extent of professional development</a:t>
            </a:r>
          </a:p>
        </p:txBody>
      </p:sp>
      <p:sp>
        <p:nvSpPr>
          <p:cNvPr id="3" name="Content Placeholder 2">
            <a:extLst>
              <a:ext uri="{FF2B5EF4-FFF2-40B4-BE49-F238E27FC236}">
                <a16:creationId xmlns:a16="http://schemas.microsoft.com/office/drawing/2014/main" id="{1FE113F1-7C3C-5041-1440-A9B93B943450}"/>
              </a:ext>
            </a:extLst>
          </p:cNvPr>
          <p:cNvSpPr>
            <a:spLocks noGrp="1"/>
          </p:cNvSpPr>
          <p:nvPr>
            <p:ph idx="1"/>
          </p:nvPr>
        </p:nvSpPr>
        <p:spPr>
          <a:xfrm>
            <a:off x="278100" y="1089474"/>
            <a:ext cx="6423109" cy="3276786"/>
          </a:xfrm>
        </p:spPr>
        <p:txBody>
          <a:bodyPr vert="horz" lIns="68580" tIns="34290" rIns="68580" bIns="34290" rtlCol="0" anchor="t">
            <a:normAutofit/>
          </a:bodyPr>
          <a:lstStyle/>
          <a:p>
            <a:pPr>
              <a:lnSpc>
                <a:spcPct val="107000"/>
              </a:lnSpc>
              <a:spcAft>
                <a:spcPts val="8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en-US" sz="1200"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en-US" sz="1200"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en-US" sz="1200"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en-US" sz="1200"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FCB64DF3-B518-A652-4522-14852D864CB8}"/>
              </a:ext>
            </a:extLst>
          </p:cNvPr>
          <p:cNvPicPr/>
          <p:nvPr/>
        </p:nvPicPr>
        <p:blipFill>
          <a:blip r:embed="rId2"/>
          <a:stretch>
            <a:fillRect/>
          </a:stretch>
        </p:blipFill>
        <p:spPr>
          <a:xfrm>
            <a:off x="361920" y="4477733"/>
            <a:ext cx="1596420" cy="574151"/>
          </a:xfrm>
          <a:prstGeom prst="rect">
            <a:avLst/>
          </a:prstGeom>
        </p:spPr>
      </p:pic>
      <p:sp>
        <p:nvSpPr>
          <p:cNvPr id="5" name="Speech Bubble: Oval 4">
            <a:extLst>
              <a:ext uri="{FF2B5EF4-FFF2-40B4-BE49-F238E27FC236}">
                <a16:creationId xmlns:a16="http://schemas.microsoft.com/office/drawing/2014/main" id="{F0F36B76-9A0F-E521-A8BF-EBBCF99E5CCC}"/>
              </a:ext>
            </a:extLst>
          </p:cNvPr>
          <p:cNvSpPr/>
          <p:nvPr/>
        </p:nvSpPr>
        <p:spPr>
          <a:xfrm>
            <a:off x="508882" y="777239"/>
            <a:ext cx="3450868" cy="2337474"/>
          </a:xfrm>
          <a:prstGeom prst="wedgeEllipseCallout">
            <a:avLst>
              <a:gd name="adj1" fmla="val -61112"/>
              <a:gd name="adj2" fmla="val 25503"/>
            </a:avLst>
          </a:prstGeom>
          <a:gradFill flip="none" rotWithShape="1">
            <a:gsLst>
              <a:gs pos="0">
                <a:srgbClr val="99FF66"/>
              </a:gs>
              <a:gs pos="10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9" dirty="0"/>
          </a:p>
        </p:txBody>
      </p:sp>
      <p:sp>
        <p:nvSpPr>
          <p:cNvPr id="9" name="TextBox 8">
            <a:extLst>
              <a:ext uri="{FF2B5EF4-FFF2-40B4-BE49-F238E27FC236}">
                <a16:creationId xmlns:a16="http://schemas.microsoft.com/office/drawing/2014/main" id="{7E66CE83-4A33-4EE8-3164-1B5C46300418}"/>
              </a:ext>
            </a:extLst>
          </p:cNvPr>
          <p:cNvSpPr txBox="1"/>
          <p:nvPr/>
        </p:nvSpPr>
        <p:spPr>
          <a:xfrm>
            <a:off x="988360" y="1089474"/>
            <a:ext cx="2688271" cy="1900520"/>
          </a:xfrm>
          <a:prstGeom prst="rect">
            <a:avLst/>
          </a:prstGeom>
          <a:noFill/>
        </p:spPr>
        <p:txBody>
          <a:bodyPr wrap="square" rtlCol="0">
            <a:spAutoFit/>
          </a:bodyPr>
          <a:lstStyle/>
          <a:p>
            <a:pPr>
              <a:lnSpc>
                <a:spcPct val="120000"/>
              </a:lnSpc>
            </a:pPr>
            <a:r>
              <a:rPr lang="en-US" sz="1250" i="1" dirty="0"/>
              <a:t>It’s probably just maturity […], I think for the most part it’s subconscious, or there’s something going on for the student. […] There’s no </a:t>
            </a:r>
            <a:r>
              <a:rPr lang="en-US" sz="1250" i="1" u="sng" dirty="0"/>
              <a:t>benefit</a:t>
            </a:r>
            <a:r>
              <a:rPr lang="en-US" sz="1250" i="1" dirty="0"/>
              <a:t> to being unprofessional on clinic, so why would a student </a:t>
            </a:r>
            <a:r>
              <a:rPr lang="en-US" sz="1250" i="1" u="sng" dirty="0"/>
              <a:t>want</a:t>
            </a:r>
            <a:r>
              <a:rPr lang="en-US" sz="1250" i="1" dirty="0"/>
              <a:t> to be unprofessional?             </a:t>
            </a:r>
          </a:p>
          <a:p>
            <a:r>
              <a:rPr lang="en-US" sz="1200" i="1" dirty="0"/>
              <a:t>	</a:t>
            </a:r>
            <a:r>
              <a:rPr lang="en-US" sz="1250" i="1" dirty="0"/>
              <a:t>        </a:t>
            </a:r>
            <a:r>
              <a:rPr lang="en-US" sz="1250" dirty="0"/>
              <a:t>Year 4 student</a:t>
            </a:r>
          </a:p>
        </p:txBody>
      </p:sp>
      <p:sp>
        <p:nvSpPr>
          <p:cNvPr id="7" name="Speech Bubble: Oval 6">
            <a:extLst>
              <a:ext uri="{FF2B5EF4-FFF2-40B4-BE49-F238E27FC236}">
                <a16:creationId xmlns:a16="http://schemas.microsoft.com/office/drawing/2014/main" id="{54140D46-979F-C5C5-B108-D0A4F6B0A9F2}"/>
              </a:ext>
            </a:extLst>
          </p:cNvPr>
          <p:cNvSpPr/>
          <p:nvPr/>
        </p:nvSpPr>
        <p:spPr>
          <a:xfrm>
            <a:off x="1122916" y="3043923"/>
            <a:ext cx="2987980" cy="1528023"/>
          </a:xfrm>
          <a:prstGeom prst="wedgeEllipseCallout">
            <a:avLst>
              <a:gd name="adj1" fmla="val -64870"/>
              <a:gd name="adj2" fmla="val 25002"/>
            </a:avLst>
          </a:prstGeom>
          <a:gradFill flip="none" rotWithShape="1">
            <a:gsLst>
              <a:gs pos="0">
                <a:srgbClr val="99FF66"/>
              </a:gs>
              <a:gs pos="10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9" dirty="0"/>
          </a:p>
        </p:txBody>
      </p:sp>
      <p:sp>
        <p:nvSpPr>
          <p:cNvPr id="10" name="TextBox 9">
            <a:extLst>
              <a:ext uri="{FF2B5EF4-FFF2-40B4-BE49-F238E27FC236}">
                <a16:creationId xmlns:a16="http://schemas.microsoft.com/office/drawing/2014/main" id="{8EC36B68-4929-7D27-8F5A-944B4AFFF4F4}"/>
              </a:ext>
            </a:extLst>
          </p:cNvPr>
          <p:cNvSpPr txBox="1"/>
          <p:nvPr/>
        </p:nvSpPr>
        <p:spPr>
          <a:xfrm>
            <a:off x="1508290" y="3261332"/>
            <a:ext cx="2369171" cy="1231106"/>
          </a:xfrm>
          <a:prstGeom prst="rect">
            <a:avLst/>
          </a:prstGeom>
          <a:noFill/>
        </p:spPr>
        <p:txBody>
          <a:bodyPr wrap="square" rtlCol="0">
            <a:spAutoFit/>
          </a:bodyPr>
          <a:lstStyle/>
          <a:p>
            <a:pPr>
              <a:lnSpc>
                <a:spcPct val="120000"/>
              </a:lnSpc>
              <a:buNone/>
            </a:pPr>
            <a:r>
              <a:rPr lang="en-GB" sz="1250" i="1" dirty="0"/>
              <a:t>We never really got advice on how to approach a supervisor and how to ask a question, that sort of stuff.  </a:t>
            </a:r>
          </a:p>
          <a:p>
            <a:pPr>
              <a:lnSpc>
                <a:spcPct val="120000"/>
              </a:lnSpc>
              <a:spcAft>
                <a:spcPts val="800"/>
              </a:spcAft>
              <a:buNone/>
            </a:pPr>
            <a:r>
              <a:rPr lang="en-GB" sz="1250" dirty="0"/>
              <a:t>                   Year 3 student</a:t>
            </a:r>
          </a:p>
        </p:txBody>
      </p:sp>
      <p:sp>
        <p:nvSpPr>
          <p:cNvPr id="11" name="Speech Bubble: Oval 10">
            <a:extLst>
              <a:ext uri="{FF2B5EF4-FFF2-40B4-BE49-F238E27FC236}">
                <a16:creationId xmlns:a16="http://schemas.microsoft.com/office/drawing/2014/main" id="{A8B21E0A-2E81-E39E-9486-CAB75EB34748}"/>
              </a:ext>
            </a:extLst>
          </p:cNvPr>
          <p:cNvSpPr/>
          <p:nvPr/>
        </p:nvSpPr>
        <p:spPr>
          <a:xfrm>
            <a:off x="3676631" y="1433700"/>
            <a:ext cx="2688272" cy="2695387"/>
          </a:xfrm>
          <a:prstGeom prst="wedgeEllipseCallout">
            <a:avLst>
              <a:gd name="adj1" fmla="val 46926"/>
              <a:gd name="adj2" fmla="val 44709"/>
            </a:avLst>
          </a:prstGeom>
          <a:gradFill flip="none" rotWithShape="1">
            <a:gsLst>
              <a:gs pos="0">
                <a:srgbClr val="5B9BD5">
                  <a:lumMod val="5000"/>
                  <a:lumOff val="95000"/>
                </a:srgbClr>
              </a:gs>
              <a:gs pos="74000">
                <a:srgbClr val="5B9BD5">
                  <a:lumMod val="45000"/>
                  <a:lumOff val="55000"/>
                </a:srgbClr>
              </a:gs>
              <a:gs pos="83000">
                <a:srgbClr val="5B9BD5">
                  <a:lumMod val="45000"/>
                  <a:lumOff val="55000"/>
                </a:srgbClr>
              </a:gs>
              <a:gs pos="100000">
                <a:srgbClr val="5B9BD5">
                  <a:lumMod val="30000"/>
                  <a:lumOff val="70000"/>
                </a:srgbClr>
              </a:gs>
            </a:gsLst>
            <a:lin ang="2700000" scaled="1"/>
            <a:tileRect/>
          </a:gradFill>
          <a:ln w="12700" cap="flat" cmpd="sng" algn="ctr">
            <a:solidFill>
              <a:srgbClr val="5B9BD5">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endParaRPr>
          </a:p>
        </p:txBody>
      </p:sp>
      <p:sp>
        <p:nvSpPr>
          <p:cNvPr id="12" name="TextBox 11">
            <a:extLst>
              <a:ext uri="{FF2B5EF4-FFF2-40B4-BE49-F238E27FC236}">
                <a16:creationId xmlns:a16="http://schemas.microsoft.com/office/drawing/2014/main" id="{AB31620C-19B1-0AAF-FD7E-DD2195BB7BF9}"/>
              </a:ext>
            </a:extLst>
          </p:cNvPr>
          <p:cNvSpPr txBox="1"/>
          <p:nvPr/>
        </p:nvSpPr>
        <p:spPr>
          <a:xfrm>
            <a:off x="4029118" y="1926053"/>
            <a:ext cx="2203968" cy="1923604"/>
          </a:xfrm>
          <a:prstGeom prst="rect">
            <a:avLst/>
          </a:prstGeom>
          <a:noFill/>
        </p:spPr>
        <p:txBody>
          <a:bodyPr wrap="square" rtlCol="0">
            <a:spAutoFit/>
          </a:bodyPr>
          <a:lstStyle/>
          <a:p>
            <a:pPr>
              <a:lnSpc>
                <a:spcPct val="120000"/>
              </a:lnSpc>
            </a:pPr>
            <a:r>
              <a:rPr lang="en-GB" sz="1250" i="1" dirty="0"/>
              <a:t>They have to be in a professional mode. […] I don’t think they understand that professionalism is a constant aura around them, rather than just when you step through the front doors.</a:t>
            </a:r>
          </a:p>
          <a:p>
            <a:pPr>
              <a:lnSpc>
                <a:spcPct val="120000"/>
              </a:lnSpc>
            </a:pPr>
            <a:r>
              <a:rPr lang="en-GB" sz="1250" dirty="0"/>
              <a:t>                               Teacher</a:t>
            </a:r>
          </a:p>
        </p:txBody>
      </p:sp>
      <p:pic>
        <p:nvPicPr>
          <p:cNvPr id="13" name="Picture 12">
            <a:extLst>
              <a:ext uri="{FF2B5EF4-FFF2-40B4-BE49-F238E27FC236}">
                <a16:creationId xmlns:a16="http://schemas.microsoft.com/office/drawing/2014/main" id="{736C3CE3-230D-3CEB-6360-F8FE7CC34BB9}"/>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36906689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9F97F-E763-A74B-CBA4-634C1A7BEC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C5770E-B652-48A6-46D2-72BEBA465F16}"/>
              </a:ext>
            </a:extLst>
          </p:cNvPr>
          <p:cNvSpPr>
            <a:spLocks noGrp="1"/>
          </p:cNvSpPr>
          <p:nvPr>
            <p:ph type="title"/>
          </p:nvPr>
        </p:nvSpPr>
        <p:spPr>
          <a:xfrm>
            <a:off x="278100" y="0"/>
            <a:ext cx="6301800" cy="994172"/>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4. Tensions between </a:t>
            </a:r>
            <a:b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b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personal and professional identities</a:t>
            </a:r>
          </a:p>
        </p:txBody>
      </p:sp>
      <p:sp>
        <p:nvSpPr>
          <p:cNvPr id="3" name="Content Placeholder 2">
            <a:extLst>
              <a:ext uri="{FF2B5EF4-FFF2-40B4-BE49-F238E27FC236}">
                <a16:creationId xmlns:a16="http://schemas.microsoft.com/office/drawing/2014/main" id="{030CEAEA-46A8-108D-DF10-71DD06063524}"/>
              </a:ext>
            </a:extLst>
          </p:cNvPr>
          <p:cNvSpPr>
            <a:spLocks noGrp="1"/>
          </p:cNvSpPr>
          <p:nvPr>
            <p:ph idx="1"/>
          </p:nvPr>
        </p:nvSpPr>
        <p:spPr>
          <a:xfrm>
            <a:off x="278100" y="1089474"/>
            <a:ext cx="6423109" cy="3276786"/>
          </a:xfrm>
        </p:spPr>
        <p:txBody>
          <a:bodyPr vert="horz" lIns="68580" tIns="34290" rIns="68580" bIns="34290" rtlCol="0" anchor="t">
            <a:normAutofit/>
          </a:bodyPr>
          <a:lstStyle/>
          <a:p>
            <a:pPr marL="0" indent="0">
              <a:lnSpc>
                <a:spcPct val="120000"/>
              </a:lnSpc>
              <a:buNone/>
            </a:pPr>
            <a:endParaRPr lang="en-US" sz="1900" kern="100" dirty="0">
              <a:effectLst/>
              <a:latin typeface="+mn-lt"/>
              <a:ea typeface="Aptos" panose="020B0004020202020204" pitchFamily="34" charset="0"/>
              <a:cs typeface="Times New Roman" panose="02020603050405020304" pitchFamily="18" charset="0"/>
            </a:endParaRPr>
          </a:p>
          <a:p>
            <a:pPr marL="0" indent="0" algn="ctr">
              <a:lnSpc>
                <a:spcPct val="120000"/>
              </a:lnSpc>
              <a:buNone/>
            </a:pPr>
            <a:r>
              <a:rPr lang="en-US" sz="1900" b="1" kern="100" dirty="0">
                <a:latin typeface="+mn-lt"/>
                <a:ea typeface="Aptos" panose="020B0004020202020204" pitchFamily="34" charset="0"/>
                <a:cs typeface="Times New Roman" panose="02020603050405020304" pitchFamily="18" charset="0"/>
              </a:rPr>
              <a:t>P</a:t>
            </a:r>
            <a:r>
              <a:rPr lang="en-US" sz="1900" b="1" kern="100" dirty="0">
                <a:effectLst/>
                <a:latin typeface="+mn-lt"/>
                <a:ea typeface="Aptos" panose="020B0004020202020204" pitchFamily="34" charset="0"/>
                <a:cs typeface="Times New Roman" panose="02020603050405020304" pitchFamily="18" charset="0"/>
              </a:rPr>
              <a:t>rofessional identity </a:t>
            </a:r>
          </a:p>
          <a:p>
            <a:pPr marL="0" indent="0" algn="ctr">
              <a:lnSpc>
                <a:spcPct val="120000"/>
              </a:lnSpc>
              <a:buNone/>
            </a:pPr>
            <a:r>
              <a:rPr lang="en-GB" dirty="0">
                <a:latin typeface="+mn-lt"/>
              </a:rPr>
              <a:t>‘A representation of self, achieved in stages over time, during which the characteristics, values, and norms of the [dental] profession are internalised, resulting in an individual thinking, acting, and feeling like a [dentist]’ </a:t>
            </a:r>
          </a:p>
          <a:p>
            <a:pPr marL="0" indent="0">
              <a:lnSpc>
                <a:spcPct val="120000"/>
              </a:lnSpc>
              <a:buNone/>
            </a:pPr>
            <a:r>
              <a:rPr lang="en-GB" dirty="0">
                <a:latin typeface="+mn-lt"/>
              </a:rPr>
              <a:t>								</a:t>
            </a:r>
            <a:r>
              <a:rPr lang="en-GB" sz="1400" dirty="0">
                <a:latin typeface="+mn-lt"/>
              </a:rPr>
              <a:t>(Cruess &amp; Cruess, 2016)</a:t>
            </a:r>
          </a:p>
          <a:p>
            <a:pPr marL="0" indent="0">
              <a:lnSpc>
                <a:spcPct val="120000"/>
              </a:lnSpc>
              <a:buNone/>
            </a:pPr>
            <a:endParaRPr lang="en-US" sz="1900" b="1" kern="100" dirty="0">
              <a:effectLst/>
              <a:latin typeface="+mn-lt"/>
              <a:ea typeface="Aptos" panose="020B0004020202020204" pitchFamily="34" charset="0"/>
              <a:cs typeface="Times New Roman" panose="02020603050405020304" pitchFamily="18" charset="0"/>
            </a:endParaRPr>
          </a:p>
          <a:p>
            <a:pPr marL="0" indent="0">
              <a:lnSpc>
                <a:spcPct val="120000"/>
              </a:lnSpc>
              <a:buNone/>
            </a:pPr>
            <a:endParaRPr lang="en-GB" sz="1900" kern="100" dirty="0">
              <a:latin typeface="+mn-lt"/>
              <a:ea typeface="Aptos" panose="020B0004020202020204" pitchFamily="34" charset="0"/>
              <a:cs typeface="Times New Roman" panose="02020603050405020304" pitchFamily="18" charset="0"/>
            </a:endParaRPr>
          </a:p>
          <a:p>
            <a:pPr marL="0" indent="0">
              <a:lnSpc>
                <a:spcPct val="120000"/>
              </a:lnSpc>
              <a:buNone/>
            </a:pPr>
            <a:endParaRPr lang="en-GB" sz="1800" kern="100" dirty="0">
              <a:effectLst/>
              <a:latin typeface="+mn-lt"/>
              <a:ea typeface="Aptos" panose="020B0004020202020204" pitchFamily="34" charset="0"/>
              <a:cs typeface="Times New Roman" panose="02020603050405020304" pitchFamily="18" charset="0"/>
            </a:endParaRPr>
          </a:p>
          <a:p>
            <a:pPr marL="0" indent="0">
              <a:lnSpc>
                <a:spcPct val="120000"/>
              </a:lnSpc>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0B6A4651-0E63-1EA2-418B-468642BE9148}"/>
              </a:ext>
            </a:extLst>
          </p:cNvPr>
          <p:cNvPicPr/>
          <p:nvPr/>
        </p:nvPicPr>
        <p:blipFill>
          <a:blip r:embed="rId3"/>
          <a:stretch>
            <a:fillRect/>
          </a:stretch>
        </p:blipFill>
        <p:spPr>
          <a:xfrm>
            <a:off x="361920" y="4477733"/>
            <a:ext cx="1596420" cy="574151"/>
          </a:xfrm>
          <a:prstGeom prst="rect">
            <a:avLst/>
          </a:prstGeom>
        </p:spPr>
      </p:pic>
      <p:pic>
        <p:nvPicPr>
          <p:cNvPr id="5" name="Picture 4">
            <a:extLst>
              <a:ext uri="{FF2B5EF4-FFF2-40B4-BE49-F238E27FC236}">
                <a16:creationId xmlns:a16="http://schemas.microsoft.com/office/drawing/2014/main" id="{54E794AA-68A9-BFAC-3824-26A71D30D62D}"/>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13201067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B98DD-7074-C1A0-7E07-5AF5946BC9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E3CBD5-EB31-6128-09FC-78F78DC4C3C5}"/>
              </a:ext>
            </a:extLst>
          </p:cNvPr>
          <p:cNvSpPr>
            <a:spLocks noGrp="1"/>
          </p:cNvSpPr>
          <p:nvPr>
            <p:ph type="title" idx="4294967295"/>
          </p:nvPr>
        </p:nvSpPr>
        <p:spPr>
          <a:xfrm>
            <a:off x="277812" y="15471"/>
            <a:ext cx="6302375" cy="993775"/>
          </a:xfrm>
        </p:spPr>
        <p:txBody>
          <a:bodyPr/>
          <a:lstStyle/>
          <a:p>
            <a:pPr algn="ct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4. Tensions between </a:t>
            </a:r>
            <a:b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b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personal and professional identities</a:t>
            </a:r>
          </a:p>
        </p:txBody>
      </p:sp>
      <p:pic>
        <p:nvPicPr>
          <p:cNvPr id="6" name="Picture 5">
            <a:extLst>
              <a:ext uri="{FF2B5EF4-FFF2-40B4-BE49-F238E27FC236}">
                <a16:creationId xmlns:a16="http://schemas.microsoft.com/office/drawing/2014/main" id="{03CF79B5-3C70-3EC0-C8F6-D5FA1DBFF65E}"/>
              </a:ext>
            </a:extLst>
          </p:cNvPr>
          <p:cNvPicPr/>
          <p:nvPr/>
        </p:nvPicPr>
        <p:blipFill>
          <a:blip r:embed="rId3"/>
          <a:stretch>
            <a:fillRect/>
          </a:stretch>
        </p:blipFill>
        <p:spPr>
          <a:xfrm>
            <a:off x="361920" y="4477733"/>
            <a:ext cx="1596420" cy="574151"/>
          </a:xfrm>
          <a:prstGeom prst="rect">
            <a:avLst/>
          </a:prstGeom>
        </p:spPr>
      </p:pic>
      <p:sp>
        <p:nvSpPr>
          <p:cNvPr id="4" name="TextBox 3">
            <a:extLst>
              <a:ext uri="{FF2B5EF4-FFF2-40B4-BE49-F238E27FC236}">
                <a16:creationId xmlns:a16="http://schemas.microsoft.com/office/drawing/2014/main" id="{780E4E84-24E1-44BE-489F-AA7C2302F9ED}"/>
              </a:ext>
            </a:extLst>
          </p:cNvPr>
          <p:cNvSpPr txBox="1"/>
          <p:nvPr/>
        </p:nvSpPr>
        <p:spPr>
          <a:xfrm>
            <a:off x="675861" y="1367624"/>
            <a:ext cx="2383402" cy="369332"/>
          </a:xfrm>
          <a:prstGeom prst="rect">
            <a:avLst/>
          </a:prstGeom>
          <a:solidFill>
            <a:schemeClr val="accent5">
              <a:lumMod val="20000"/>
              <a:lumOff val="80000"/>
            </a:schemeClr>
          </a:solidFill>
          <a:ln w="19050">
            <a:solidFill>
              <a:srgbClr val="C00000"/>
            </a:solidFill>
          </a:ln>
        </p:spPr>
        <p:txBody>
          <a:bodyPr wrap="square" rtlCol="0">
            <a:spAutoFit/>
          </a:bodyPr>
          <a:lstStyle/>
          <a:p>
            <a:pPr algn="ctr"/>
            <a:r>
              <a:rPr lang="en-US" sz="1800" b="1" dirty="0"/>
              <a:t>Personal Identity</a:t>
            </a:r>
          </a:p>
        </p:txBody>
      </p:sp>
      <p:sp>
        <p:nvSpPr>
          <p:cNvPr id="7" name="TextBox 6">
            <a:extLst>
              <a:ext uri="{FF2B5EF4-FFF2-40B4-BE49-F238E27FC236}">
                <a16:creationId xmlns:a16="http://schemas.microsoft.com/office/drawing/2014/main" id="{1A1CADD2-862B-0382-C8B8-8D55820FC53A}"/>
              </a:ext>
            </a:extLst>
          </p:cNvPr>
          <p:cNvSpPr txBox="1"/>
          <p:nvPr/>
        </p:nvSpPr>
        <p:spPr>
          <a:xfrm>
            <a:off x="3428999" y="2095334"/>
            <a:ext cx="2383403" cy="1169551"/>
          </a:xfrm>
          <a:prstGeom prst="rect">
            <a:avLst/>
          </a:prstGeom>
          <a:noFill/>
          <a:ln w="19050">
            <a:solidFill>
              <a:srgbClr val="C00000"/>
            </a:solidFill>
          </a:ln>
        </p:spPr>
        <p:txBody>
          <a:bodyPr wrap="square" rtlCol="0">
            <a:spAutoFit/>
          </a:bodyPr>
          <a:lstStyle/>
          <a:p>
            <a:pPr algn="ctr"/>
            <a:r>
              <a:rPr lang="en-US" sz="1400" dirty="0"/>
              <a:t>From an early programme stage, dental students have patient care responsibilities and carry out invasive procedures</a:t>
            </a:r>
          </a:p>
        </p:txBody>
      </p:sp>
      <p:sp>
        <p:nvSpPr>
          <p:cNvPr id="9" name="TextBox 8">
            <a:extLst>
              <a:ext uri="{FF2B5EF4-FFF2-40B4-BE49-F238E27FC236}">
                <a16:creationId xmlns:a16="http://schemas.microsoft.com/office/drawing/2014/main" id="{785BDDC8-F628-9D34-85F9-3F98E8663AF5}"/>
              </a:ext>
            </a:extLst>
          </p:cNvPr>
          <p:cNvSpPr txBox="1"/>
          <p:nvPr/>
        </p:nvSpPr>
        <p:spPr>
          <a:xfrm>
            <a:off x="662274" y="3545655"/>
            <a:ext cx="5150128" cy="646331"/>
          </a:xfrm>
          <a:prstGeom prst="rect">
            <a:avLst/>
          </a:prstGeom>
          <a:noFill/>
        </p:spPr>
        <p:txBody>
          <a:bodyPr wrap="square" rtlCol="0">
            <a:spAutoFit/>
          </a:bodyPr>
          <a:lstStyle/>
          <a:p>
            <a:pPr algn="ctr"/>
            <a:r>
              <a:rPr lang="en-US" sz="1800" b="1" dirty="0"/>
              <a:t>Students need to </a:t>
            </a:r>
            <a:r>
              <a:rPr lang="en-US" sz="1800" b="1" i="1" dirty="0"/>
              <a:t>navigate</a:t>
            </a:r>
            <a:r>
              <a:rPr lang="en-US" sz="1800" b="1" dirty="0"/>
              <a:t> and </a:t>
            </a:r>
            <a:r>
              <a:rPr lang="en-US" sz="1800" b="1" i="1" dirty="0"/>
              <a:t>negotiate</a:t>
            </a:r>
            <a:r>
              <a:rPr lang="en-US" sz="1800" b="1" dirty="0"/>
              <a:t> between their personal and professional identities</a:t>
            </a:r>
            <a:endParaRPr lang="en-GB" sz="1800" b="1" dirty="0"/>
          </a:p>
        </p:txBody>
      </p:sp>
      <p:sp>
        <p:nvSpPr>
          <p:cNvPr id="23" name="TextBox 22">
            <a:extLst>
              <a:ext uri="{FF2B5EF4-FFF2-40B4-BE49-F238E27FC236}">
                <a16:creationId xmlns:a16="http://schemas.microsoft.com/office/drawing/2014/main" id="{0D94A49F-0B58-038E-0794-881356F7C23F}"/>
              </a:ext>
            </a:extLst>
          </p:cNvPr>
          <p:cNvSpPr txBox="1"/>
          <p:nvPr/>
        </p:nvSpPr>
        <p:spPr>
          <a:xfrm>
            <a:off x="675861" y="2100311"/>
            <a:ext cx="2383402" cy="1169551"/>
          </a:xfrm>
          <a:prstGeom prst="rect">
            <a:avLst/>
          </a:prstGeom>
          <a:noFill/>
          <a:ln w="19050">
            <a:solidFill>
              <a:srgbClr val="C00000"/>
            </a:solidFill>
          </a:ln>
        </p:spPr>
        <p:txBody>
          <a:bodyPr wrap="square" rtlCol="0">
            <a:spAutoFit/>
          </a:bodyPr>
          <a:lstStyle/>
          <a:p>
            <a:pPr algn="ctr"/>
            <a:r>
              <a:rPr lang="en-US" sz="1400" dirty="0"/>
              <a:t>Dental students are still developing their sense of self</a:t>
            </a:r>
          </a:p>
          <a:p>
            <a:pPr algn="ctr"/>
            <a:r>
              <a:rPr lang="en-US" sz="1400" dirty="0"/>
              <a:t>-as individuals</a:t>
            </a:r>
          </a:p>
          <a:p>
            <a:pPr algn="ctr"/>
            <a:r>
              <a:rPr lang="en-US" sz="1400" dirty="0"/>
              <a:t>-as ‘</a:t>
            </a:r>
            <a:r>
              <a:rPr lang="en-US" sz="1400" dirty="0" err="1"/>
              <a:t>uni</a:t>
            </a:r>
            <a:r>
              <a:rPr lang="en-US" sz="1400" dirty="0"/>
              <a:t>’ students</a:t>
            </a:r>
          </a:p>
          <a:p>
            <a:pPr algn="ctr"/>
            <a:r>
              <a:rPr lang="en-US" sz="1400" dirty="0"/>
              <a:t>-within friendship groups</a:t>
            </a:r>
            <a:endParaRPr lang="en-GB" sz="1400" dirty="0"/>
          </a:p>
        </p:txBody>
      </p:sp>
      <p:sp>
        <p:nvSpPr>
          <p:cNvPr id="25" name="TextBox 24">
            <a:extLst>
              <a:ext uri="{FF2B5EF4-FFF2-40B4-BE49-F238E27FC236}">
                <a16:creationId xmlns:a16="http://schemas.microsoft.com/office/drawing/2014/main" id="{246F0340-EB48-9842-6CE7-E43152B91059}"/>
              </a:ext>
            </a:extLst>
          </p:cNvPr>
          <p:cNvSpPr txBox="1"/>
          <p:nvPr/>
        </p:nvSpPr>
        <p:spPr>
          <a:xfrm>
            <a:off x="3429000" y="1367624"/>
            <a:ext cx="2383402" cy="369332"/>
          </a:xfrm>
          <a:prstGeom prst="rect">
            <a:avLst/>
          </a:prstGeom>
          <a:solidFill>
            <a:schemeClr val="accent1">
              <a:lumMod val="20000"/>
              <a:lumOff val="80000"/>
            </a:schemeClr>
          </a:solidFill>
          <a:ln w="19050">
            <a:solidFill>
              <a:srgbClr val="C00000"/>
            </a:solidFill>
          </a:ln>
        </p:spPr>
        <p:txBody>
          <a:bodyPr wrap="square" rtlCol="0">
            <a:spAutoFit/>
          </a:bodyPr>
          <a:lstStyle/>
          <a:p>
            <a:pPr algn="ctr"/>
            <a:r>
              <a:rPr lang="en-US" sz="1800" b="1" dirty="0"/>
              <a:t>Professional Identity</a:t>
            </a:r>
          </a:p>
        </p:txBody>
      </p:sp>
      <p:sp>
        <p:nvSpPr>
          <p:cNvPr id="3" name="Arrow: Up 2">
            <a:extLst>
              <a:ext uri="{FF2B5EF4-FFF2-40B4-BE49-F238E27FC236}">
                <a16:creationId xmlns:a16="http://schemas.microsoft.com/office/drawing/2014/main" id="{384D0025-30F9-C415-6295-09219E3CB5F5}"/>
              </a:ext>
            </a:extLst>
          </p:cNvPr>
          <p:cNvSpPr/>
          <p:nvPr/>
        </p:nvSpPr>
        <p:spPr>
          <a:xfrm>
            <a:off x="1796141" y="1736956"/>
            <a:ext cx="184512" cy="358378"/>
          </a:xfrm>
          <a:prstGeom prst="upArrow">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Up 9">
            <a:extLst>
              <a:ext uri="{FF2B5EF4-FFF2-40B4-BE49-F238E27FC236}">
                <a16:creationId xmlns:a16="http://schemas.microsoft.com/office/drawing/2014/main" id="{E43CF037-09CC-DEEC-1534-BBD10DAADD48}"/>
              </a:ext>
            </a:extLst>
          </p:cNvPr>
          <p:cNvSpPr/>
          <p:nvPr/>
        </p:nvSpPr>
        <p:spPr>
          <a:xfrm>
            <a:off x="4528444" y="1736956"/>
            <a:ext cx="184512" cy="358378"/>
          </a:xfrm>
          <a:prstGeom prst="upArrow">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D017A7DD-AE7F-D7B6-95C2-FC4E9984E4F7}"/>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247593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B6134-455B-C127-D4C4-66A4420F80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69EC9D-0AFE-2BA7-CDEB-303F404CEE66}"/>
              </a:ext>
            </a:extLst>
          </p:cNvPr>
          <p:cNvSpPr>
            <a:spLocks noGrp="1"/>
          </p:cNvSpPr>
          <p:nvPr>
            <p:ph type="title"/>
          </p:nvPr>
        </p:nvSpPr>
        <p:spPr>
          <a:xfrm>
            <a:off x="278100" y="0"/>
            <a:ext cx="6301800" cy="994172"/>
          </a:xfrm>
        </p:spPr>
        <p:txBody>
          <a:bodyPr/>
          <a:lstStyle/>
          <a:p>
            <a:pPr algn="ctr"/>
            <a:r>
              <a:rPr lang="en-US" sz="2400" b="1" dirty="0">
                <a:solidFill>
                  <a:srgbClr val="C00000"/>
                </a:solidFill>
                <a:latin typeface="Calibri" panose="020F0502020204030204" pitchFamily="34" charset="0"/>
                <a:ea typeface="Calibri" panose="020F0502020204030204" pitchFamily="34" charset="0"/>
                <a:cs typeface="Calibri" panose="020F0502020204030204" pitchFamily="34" charset="0"/>
              </a:rPr>
              <a:t>Personal identity and challenging the dress code</a:t>
            </a:r>
          </a:p>
        </p:txBody>
      </p:sp>
      <p:sp>
        <p:nvSpPr>
          <p:cNvPr id="3" name="Content Placeholder 2">
            <a:extLst>
              <a:ext uri="{FF2B5EF4-FFF2-40B4-BE49-F238E27FC236}">
                <a16:creationId xmlns:a16="http://schemas.microsoft.com/office/drawing/2014/main" id="{A06496C8-8719-DBE5-B121-6E55DAFF5FBA}"/>
              </a:ext>
            </a:extLst>
          </p:cNvPr>
          <p:cNvSpPr>
            <a:spLocks noGrp="1"/>
          </p:cNvSpPr>
          <p:nvPr>
            <p:ph idx="1"/>
          </p:nvPr>
        </p:nvSpPr>
        <p:spPr>
          <a:xfrm>
            <a:off x="278100" y="1089474"/>
            <a:ext cx="6423109" cy="3276786"/>
          </a:xfrm>
        </p:spPr>
        <p:txBody>
          <a:bodyPr vert="horz" lIns="68580" tIns="34290" rIns="68580" bIns="34290" rtlCol="0" anchor="t">
            <a:normAutofit/>
          </a:bodyPr>
          <a:lstStyle/>
          <a:p>
            <a:pPr marL="0" indent="0">
              <a:lnSpc>
                <a:spcPct val="120000"/>
              </a:lnSpc>
              <a:buNone/>
            </a:pPr>
            <a:endParaRPr lang="en-US" sz="1900" kern="100" dirty="0">
              <a:effectLst/>
              <a:latin typeface="+mn-lt"/>
              <a:ea typeface="Aptos" panose="020B0004020202020204" pitchFamily="34" charset="0"/>
              <a:cs typeface="Times New Roman" panose="02020603050405020304" pitchFamily="18" charset="0"/>
            </a:endParaRPr>
          </a:p>
          <a:p>
            <a:pPr marL="0" indent="0">
              <a:lnSpc>
                <a:spcPct val="120000"/>
              </a:lnSpc>
              <a:buNone/>
            </a:pPr>
            <a:endParaRPr lang="en-US" sz="1900" b="1" kern="100" dirty="0">
              <a:effectLst/>
              <a:latin typeface="+mn-lt"/>
              <a:ea typeface="Aptos" panose="020B0004020202020204" pitchFamily="34" charset="0"/>
              <a:cs typeface="Times New Roman" panose="02020603050405020304" pitchFamily="18" charset="0"/>
            </a:endParaRPr>
          </a:p>
          <a:p>
            <a:pPr marL="0" indent="0">
              <a:lnSpc>
                <a:spcPct val="120000"/>
              </a:lnSpc>
              <a:buNone/>
            </a:pPr>
            <a:endParaRPr lang="en-GB" sz="1900" kern="100" dirty="0">
              <a:latin typeface="+mn-lt"/>
              <a:ea typeface="Aptos" panose="020B0004020202020204" pitchFamily="34" charset="0"/>
              <a:cs typeface="Times New Roman" panose="02020603050405020304" pitchFamily="18" charset="0"/>
            </a:endParaRPr>
          </a:p>
          <a:p>
            <a:pPr marL="0" indent="0">
              <a:lnSpc>
                <a:spcPct val="120000"/>
              </a:lnSpc>
              <a:buNone/>
            </a:pPr>
            <a:endParaRPr lang="en-GB" sz="1800" kern="100" dirty="0">
              <a:effectLst/>
              <a:latin typeface="+mn-lt"/>
              <a:ea typeface="Aptos" panose="020B0004020202020204" pitchFamily="34" charset="0"/>
              <a:cs typeface="Times New Roman" panose="02020603050405020304" pitchFamily="18" charset="0"/>
            </a:endParaRPr>
          </a:p>
          <a:p>
            <a:pPr marL="0" indent="0">
              <a:lnSpc>
                <a:spcPct val="120000"/>
              </a:lnSpc>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722F2EA1-ED0C-6628-F2D3-5D692A2617D6}"/>
              </a:ext>
            </a:extLst>
          </p:cNvPr>
          <p:cNvPicPr/>
          <p:nvPr/>
        </p:nvPicPr>
        <p:blipFill>
          <a:blip r:embed="rId2"/>
          <a:stretch>
            <a:fillRect/>
          </a:stretch>
        </p:blipFill>
        <p:spPr>
          <a:xfrm>
            <a:off x="361920" y="4477733"/>
            <a:ext cx="1596420" cy="574151"/>
          </a:xfrm>
          <a:prstGeom prst="rect">
            <a:avLst/>
          </a:prstGeom>
        </p:spPr>
      </p:pic>
      <p:sp>
        <p:nvSpPr>
          <p:cNvPr id="5" name="Speech Bubble: Oval 4">
            <a:extLst>
              <a:ext uri="{FF2B5EF4-FFF2-40B4-BE49-F238E27FC236}">
                <a16:creationId xmlns:a16="http://schemas.microsoft.com/office/drawing/2014/main" id="{20375737-0975-80E9-367B-759E59C2596A}"/>
              </a:ext>
            </a:extLst>
          </p:cNvPr>
          <p:cNvSpPr/>
          <p:nvPr/>
        </p:nvSpPr>
        <p:spPr>
          <a:xfrm>
            <a:off x="87899" y="893388"/>
            <a:ext cx="4651078" cy="2573381"/>
          </a:xfrm>
          <a:prstGeom prst="wedgeEllipseCallout">
            <a:avLst>
              <a:gd name="adj1" fmla="val -31791"/>
              <a:gd name="adj2" fmla="val 61441"/>
            </a:avLst>
          </a:prstGeom>
          <a:gradFill>
            <a:gsLst>
              <a:gs pos="0">
                <a:srgbClr val="99FF66"/>
              </a:gs>
              <a:gs pos="100000">
                <a:schemeClr val="accent1">
                  <a:tint val="44500"/>
                  <a:satMod val="160000"/>
                </a:schemeClr>
              </a:gs>
              <a:gs pos="100000">
                <a:schemeClr val="accent1">
                  <a:tint val="23500"/>
                  <a:satMod val="160000"/>
                </a:schemeClr>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GB" sz="1013" dirty="0">
              <a:solidFill>
                <a:prstClr val="white"/>
              </a:solidFill>
              <a:latin typeface="Calibri" panose="020F0502020204030204"/>
            </a:endParaRPr>
          </a:p>
        </p:txBody>
      </p:sp>
      <p:sp>
        <p:nvSpPr>
          <p:cNvPr id="9" name="Speech Bubble: Oval 8">
            <a:extLst>
              <a:ext uri="{FF2B5EF4-FFF2-40B4-BE49-F238E27FC236}">
                <a16:creationId xmlns:a16="http://schemas.microsoft.com/office/drawing/2014/main" id="{5969B21F-EF01-CA70-AB5D-BCC1CC6A8AEE}"/>
              </a:ext>
            </a:extLst>
          </p:cNvPr>
          <p:cNvSpPr/>
          <p:nvPr/>
        </p:nvSpPr>
        <p:spPr>
          <a:xfrm>
            <a:off x="3710813" y="2636779"/>
            <a:ext cx="2668693" cy="1721291"/>
          </a:xfrm>
          <a:prstGeom prst="wedgeEllipseCallout">
            <a:avLst>
              <a:gd name="adj1" fmla="val 55800"/>
              <a:gd name="adj2" fmla="val -45097"/>
            </a:avLst>
          </a:prstGeom>
          <a:gradFill flip="none" rotWithShape="1">
            <a:gsLst>
              <a:gs pos="0">
                <a:srgbClr val="5B9BD5">
                  <a:lumMod val="5000"/>
                  <a:lumOff val="95000"/>
                </a:srgbClr>
              </a:gs>
              <a:gs pos="74000">
                <a:srgbClr val="5B9BD5">
                  <a:lumMod val="45000"/>
                  <a:lumOff val="55000"/>
                </a:srgbClr>
              </a:gs>
              <a:gs pos="83000">
                <a:srgbClr val="5B9BD5">
                  <a:lumMod val="45000"/>
                  <a:lumOff val="55000"/>
                </a:srgbClr>
              </a:gs>
              <a:gs pos="100000">
                <a:srgbClr val="5B9BD5">
                  <a:lumMod val="30000"/>
                  <a:lumOff val="70000"/>
                </a:srgbClr>
              </a:gs>
            </a:gsLst>
            <a:lin ang="2700000" scaled="1"/>
            <a:tileRect/>
          </a:gradFill>
          <a:ln w="12700" cap="flat" cmpd="sng" algn="ctr">
            <a:solidFill>
              <a:srgbClr val="5B9BD5">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endParaRPr>
          </a:p>
        </p:txBody>
      </p:sp>
      <p:sp>
        <p:nvSpPr>
          <p:cNvPr id="11" name="TextBox 10">
            <a:extLst>
              <a:ext uri="{FF2B5EF4-FFF2-40B4-BE49-F238E27FC236}">
                <a16:creationId xmlns:a16="http://schemas.microsoft.com/office/drawing/2014/main" id="{178DA7C3-42E9-078E-C894-8F45A66ABCED}"/>
              </a:ext>
            </a:extLst>
          </p:cNvPr>
          <p:cNvSpPr txBox="1"/>
          <p:nvPr/>
        </p:nvSpPr>
        <p:spPr>
          <a:xfrm>
            <a:off x="620095" y="1285734"/>
            <a:ext cx="3665658" cy="2366482"/>
          </a:xfrm>
          <a:prstGeom prst="rect">
            <a:avLst/>
          </a:prstGeom>
          <a:noFill/>
        </p:spPr>
        <p:txBody>
          <a:bodyPr wrap="square" rtlCol="0">
            <a:spAutoFit/>
          </a:bodyPr>
          <a:lstStyle/>
          <a:p>
            <a:pPr defTabSz="514350">
              <a:lnSpc>
                <a:spcPct val="120000"/>
              </a:lnSpc>
              <a:tabLst>
                <a:tab pos="990124" algn="l"/>
              </a:tabLst>
            </a:pPr>
            <a:r>
              <a:rPr lang="en-GB" sz="1250" i="1" kern="100" dirty="0">
                <a:ea typeface="Aptos" panose="020B0004020202020204" pitchFamily="34" charset="0"/>
                <a:cs typeface="Aptos" panose="020B0004020202020204" pitchFamily="34" charset="0"/>
              </a:rPr>
              <a:t>I think it’s really important for some students to have a bit of individuality.  I know it sounds silly, but where they’ve looked at this pair of shoes for clinic, and they know they’re going to feel comfortable in them. </a:t>
            </a:r>
          </a:p>
          <a:p>
            <a:pPr defTabSz="514350">
              <a:lnSpc>
                <a:spcPct val="120000"/>
              </a:lnSpc>
              <a:tabLst>
                <a:tab pos="990124" algn="l"/>
              </a:tabLst>
            </a:pPr>
            <a:r>
              <a:rPr lang="en-GB" sz="1250" i="1" kern="100" dirty="0">
                <a:ea typeface="Aptos" panose="020B0004020202020204" pitchFamily="34" charset="0"/>
                <a:cs typeface="Aptos" panose="020B0004020202020204" pitchFamily="34" charset="0"/>
              </a:rPr>
              <a:t>Or maybe wearing a necklace that brings them luck on clinic, because that’s what makes them more comfortable in quite a stressful environment.</a:t>
            </a:r>
          </a:p>
          <a:p>
            <a:pPr defTabSz="514350">
              <a:tabLst>
                <a:tab pos="990124" algn="l"/>
              </a:tabLst>
            </a:pPr>
            <a:endParaRPr lang="en-GB" sz="200" i="1" kern="100" dirty="0">
              <a:ea typeface="Aptos" panose="020B0004020202020204" pitchFamily="34" charset="0"/>
              <a:cs typeface="Aptos" panose="020B0004020202020204" pitchFamily="34" charset="0"/>
            </a:endParaRPr>
          </a:p>
          <a:p>
            <a:pPr defTabSz="514350">
              <a:tabLst>
                <a:tab pos="990124" algn="l"/>
              </a:tabLst>
            </a:pPr>
            <a:r>
              <a:rPr lang="en-GB" sz="1238" i="1" kern="100" dirty="0">
                <a:latin typeface="Calibri" panose="020F0502020204030204"/>
                <a:ea typeface="Aptos" panose="020B0004020202020204" pitchFamily="34" charset="0"/>
                <a:cs typeface="Times New Roman" panose="02020603050405020304" pitchFamily="18" charset="0"/>
              </a:rPr>
              <a:t>	</a:t>
            </a:r>
            <a:r>
              <a:rPr lang="en-GB" sz="1238" kern="100" dirty="0">
                <a:latin typeface="Calibri" panose="020F0502020204030204"/>
                <a:ea typeface="Aptos" panose="020B0004020202020204" pitchFamily="34" charset="0"/>
                <a:cs typeface="Times New Roman" panose="02020603050405020304" pitchFamily="18" charset="0"/>
              </a:rPr>
              <a:t>                          </a:t>
            </a:r>
            <a:r>
              <a:rPr lang="en-GB" sz="1250" kern="100" dirty="0">
                <a:latin typeface="Calibri" panose="020F0502020204030204"/>
                <a:ea typeface="Aptos" panose="020B0004020202020204" pitchFamily="34" charset="0"/>
                <a:cs typeface="Times New Roman" panose="02020603050405020304" pitchFamily="18" charset="0"/>
              </a:rPr>
              <a:t>Recent graduate</a:t>
            </a:r>
          </a:p>
          <a:p>
            <a:pPr defTabSz="514350">
              <a:lnSpc>
                <a:spcPct val="107000"/>
              </a:lnSpc>
            </a:pPr>
            <a:r>
              <a:rPr lang="en-GB" kern="100" dirty="0">
                <a:solidFill>
                  <a:srgbClr val="00B050"/>
                </a:solidFill>
                <a:latin typeface="Aptos" panose="020B0004020202020204" pitchFamily="34" charset="0"/>
                <a:ea typeface="Aptos" panose="020B0004020202020204" pitchFamily="34" charset="0"/>
                <a:cs typeface="Times New Roman" panose="02020603050405020304" pitchFamily="18" charset="0"/>
              </a:rPr>
              <a:t>							</a:t>
            </a:r>
            <a:endParaRPr lang="en-GB" kern="100" dirty="0">
              <a:solidFill>
                <a:prstClr val="black"/>
              </a:solidFill>
              <a:latin typeface="Aptos" panose="020B0004020202020204" pitchFamily="34" charset="0"/>
              <a:ea typeface="Aptos" panose="020B000402020202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C0F05E15-06D3-121A-161B-6FE461F93F14}"/>
              </a:ext>
            </a:extLst>
          </p:cNvPr>
          <p:cNvSpPr txBox="1"/>
          <p:nvPr/>
        </p:nvSpPr>
        <p:spPr>
          <a:xfrm>
            <a:off x="3962065" y="2957330"/>
            <a:ext cx="2275840" cy="1199046"/>
          </a:xfrm>
          <a:prstGeom prst="rect">
            <a:avLst/>
          </a:prstGeom>
          <a:noFill/>
        </p:spPr>
        <p:txBody>
          <a:bodyPr wrap="square" rtlCol="0">
            <a:spAutoFit/>
          </a:bodyPr>
          <a:lstStyle/>
          <a:p>
            <a:pPr>
              <a:lnSpc>
                <a:spcPct val="120000"/>
              </a:lnSpc>
            </a:pPr>
            <a:r>
              <a:rPr lang="en-US" sz="1250" i="1" dirty="0"/>
              <a:t>She is often very made up and has eyelash extensions, and you name it. I mean, she’s obviously into her appearance.</a:t>
            </a:r>
          </a:p>
          <a:p>
            <a:r>
              <a:rPr lang="en-US" sz="1250" i="1" dirty="0"/>
              <a:t>	                 </a:t>
            </a:r>
            <a:r>
              <a:rPr lang="en-US" sz="1250" dirty="0"/>
              <a:t>Teacher</a:t>
            </a:r>
            <a:endParaRPr lang="en-US" sz="1250" i="1" dirty="0"/>
          </a:p>
        </p:txBody>
      </p:sp>
      <p:pic>
        <p:nvPicPr>
          <p:cNvPr id="7" name="Picture 6">
            <a:extLst>
              <a:ext uri="{FF2B5EF4-FFF2-40B4-BE49-F238E27FC236}">
                <a16:creationId xmlns:a16="http://schemas.microsoft.com/office/drawing/2014/main" id="{C39ACB53-C587-7A28-9472-50CC987F6A15}"/>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36689438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B0277-F3C6-6D1E-5B2B-8F6F006EB5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9F2F58-BA43-99BA-1DC7-DE698F6D734C}"/>
              </a:ext>
            </a:extLst>
          </p:cNvPr>
          <p:cNvSpPr>
            <a:spLocks noGrp="1"/>
          </p:cNvSpPr>
          <p:nvPr>
            <p:ph type="title"/>
          </p:nvPr>
        </p:nvSpPr>
        <p:spPr>
          <a:xfrm>
            <a:off x="278100" y="0"/>
            <a:ext cx="6301800" cy="994172"/>
          </a:xfrm>
        </p:spPr>
        <p:txBody>
          <a:bodyPr>
            <a:normAutofit/>
          </a:bodyPr>
          <a:lstStyle/>
          <a:p>
            <a:pPr algn="ctr"/>
            <a:r>
              <a:rPr lang="en-US" sz="2400" b="1" dirty="0">
                <a:solidFill>
                  <a:srgbClr val="C00000"/>
                </a:solidFill>
                <a:latin typeface="+mn-lt"/>
              </a:rPr>
              <a:t>Tensions between ‘</a:t>
            </a:r>
            <a:r>
              <a:rPr lang="en-US" sz="2400" b="1" dirty="0" err="1">
                <a:solidFill>
                  <a:srgbClr val="C00000"/>
                </a:solidFill>
                <a:latin typeface="+mn-lt"/>
              </a:rPr>
              <a:t>uni</a:t>
            </a:r>
            <a:r>
              <a:rPr lang="en-US" sz="2400" b="1" dirty="0">
                <a:solidFill>
                  <a:srgbClr val="C00000"/>
                </a:solidFill>
                <a:latin typeface="+mn-lt"/>
              </a:rPr>
              <a:t>’ student </a:t>
            </a:r>
            <a:br>
              <a:rPr lang="en-US" sz="2400" b="1" dirty="0">
                <a:solidFill>
                  <a:srgbClr val="C00000"/>
                </a:solidFill>
                <a:latin typeface="+mn-lt"/>
              </a:rPr>
            </a:br>
            <a:r>
              <a:rPr lang="en-US" sz="2400" b="1" dirty="0">
                <a:solidFill>
                  <a:srgbClr val="C00000"/>
                </a:solidFill>
                <a:latin typeface="+mn-lt"/>
              </a:rPr>
              <a:t>&amp; professional identity</a:t>
            </a:r>
            <a:endParaRPr lang="en-US" sz="2400" dirty="0">
              <a:solidFill>
                <a:srgbClr val="C00000"/>
              </a:solidFill>
              <a:latin typeface="+mn-lt"/>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286D577-006C-03B9-DE57-B014CD80D928}"/>
              </a:ext>
            </a:extLst>
          </p:cNvPr>
          <p:cNvPicPr/>
          <p:nvPr/>
        </p:nvPicPr>
        <p:blipFill>
          <a:blip r:embed="rId3"/>
          <a:stretch>
            <a:fillRect/>
          </a:stretch>
        </p:blipFill>
        <p:spPr>
          <a:xfrm>
            <a:off x="361920" y="4477733"/>
            <a:ext cx="1596420" cy="574151"/>
          </a:xfrm>
          <a:prstGeom prst="rect">
            <a:avLst/>
          </a:prstGeom>
        </p:spPr>
      </p:pic>
      <p:sp>
        <p:nvSpPr>
          <p:cNvPr id="4" name="Speech Bubble: Oval 3">
            <a:extLst>
              <a:ext uri="{FF2B5EF4-FFF2-40B4-BE49-F238E27FC236}">
                <a16:creationId xmlns:a16="http://schemas.microsoft.com/office/drawing/2014/main" id="{DAAD2895-BBB1-7B9C-AF46-5387BA98746B}"/>
              </a:ext>
            </a:extLst>
          </p:cNvPr>
          <p:cNvSpPr/>
          <p:nvPr/>
        </p:nvSpPr>
        <p:spPr>
          <a:xfrm>
            <a:off x="790782" y="1448726"/>
            <a:ext cx="5276436" cy="2033945"/>
          </a:xfrm>
          <a:prstGeom prst="wedgeEllipseCallout">
            <a:avLst>
              <a:gd name="adj1" fmla="val -37175"/>
              <a:gd name="adj2" fmla="val 67016"/>
            </a:avLst>
          </a:prstGeom>
          <a:gradFill>
            <a:gsLst>
              <a:gs pos="0">
                <a:srgbClr val="99FF66"/>
              </a:gs>
              <a:gs pos="100000">
                <a:schemeClr val="accent1">
                  <a:tint val="44500"/>
                  <a:satMod val="160000"/>
                </a:schemeClr>
              </a:gs>
              <a:gs pos="100000">
                <a:schemeClr val="accent1">
                  <a:tint val="23500"/>
                  <a:satMod val="160000"/>
                </a:schemeClr>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GB" sz="1013" dirty="0">
              <a:solidFill>
                <a:prstClr val="white"/>
              </a:solidFill>
              <a:latin typeface="Calibri" panose="020F0502020204030204"/>
            </a:endParaRPr>
          </a:p>
        </p:txBody>
      </p:sp>
      <p:sp>
        <p:nvSpPr>
          <p:cNvPr id="9" name="TextBox 8">
            <a:extLst>
              <a:ext uri="{FF2B5EF4-FFF2-40B4-BE49-F238E27FC236}">
                <a16:creationId xmlns:a16="http://schemas.microsoft.com/office/drawing/2014/main" id="{D3A3D80A-73AD-7541-2D2B-CAB3A40DFF4D}"/>
              </a:ext>
            </a:extLst>
          </p:cNvPr>
          <p:cNvSpPr txBox="1"/>
          <p:nvPr/>
        </p:nvSpPr>
        <p:spPr>
          <a:xfrm>
            <a:off x="1263497" y="1890825"/>
            <a:ext cx="4579516" cy="1591846"/>
          </a:xfrm>
          <a:prstGeom prst="rect">
            <a:avLst/>
          </a:prstGeom>
          <a:noFill/>
        </p:spPr>
        <p:txBody>
          <a:bodyPr wrap="square" rtlCol="0">
            <a:spAutoFit/>
          </a:bodyPr>
          <a:lstStyle/>
          <a:p>
            <a:pPr defTabSz="514350">
              <a:lnSpc>
                <a:spcPct val="120000"/>
              </a:lnSpc>
            </a:pPr>
            <a:r>
              <a:rPr lang="en-GB" sz="1400" i="1" kern="100" dirty="0">
                <a:solidFill>
                  <a:prstClr val="black"/>
                </a:solidFill>
                <a:ea typeface="Aptos" panose="020B0004020202020204" pitchFamily="34" charset="0"/>
                <a:cs typeface="Aptos" panose="020B0004020202020204" pitchFamily="34" charset="0"/>
              </a:rPr>
              <a:t>The student being more laid back, fun, outgoing, and the dentistry being quite serious and professional – they do naturally conflict. Trying to balance both is difficult because they are so conflicting. </a:t>
            </a:r>
            <a:r>
              <a:rPr lang="en-GB" sz="1400" kern="100" dirty="0">
                <a:solidFill>
                  <a:prstClr val="black"/>
                </a:solidFill>
                <a:ea typeface="Aptos" panose="020B0004020202020204" pitchFamily="34" charset="0"/>
                <a:cs typeface="Aptos" panose="020B0004020202020204" pitchFamily="34" charset="0"/>
              </a:rPr>
              <a:t>					             					Year 4 student</a:t>
            </a:r>
            <a:r>
              <a:rPr lang="en-GB" sz="1200" kern="100" dirty="0">
                <a:solidFill>
                  <a:prstClr val="black"/>
                </a:solidFill>
                <a:ea typeface="Aptos" panose="020B0004020202020204" pitchFamily="34" charset="0"/>
                <a:cs typeface="Times New Roman" panose="02020603050405020304" pitchFamily="18" charset="0"/>
              </a:rPr>
              <a:t>	</a:t>
            </a:r>
            <a:r>
              <a:rPr lang="en-GB" sz="1200" kern="100" dirty="0">
                <a:solidFill>
                  <a:srgbClr val="00B050"/>
                </a:solidFill>
                <a:ea typeface="Aptos" panose="020B0004020202020204" pitchFamily="34" charset="0"/>
                <a:cs typeface="Times New Roman" panose="02020603050405020304" pitchFamily="18" charset="0"/>
              </a:rPr>
              <a:t>						</a:t>
            </a:r>
            <a:endParaRPr lang="en-GB" sz="1200" kern="100" dirty="0">
              <a:solidFill>
                <a:prstClr val="black"/>
              </a:solidFill>
              <a:ea typeface="Aptos" panose="020B000402020202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C2628AAA-5F03-7B77-95CE-8817B089CD22}"/>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5086853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F13A64-5EF4-B5B8-660C-B96DD6AFA0D1}"/>
              </a:ext>
            </a:extLst>
          </p:cNvPr>
          <p:cNvSpPr>
            <a:spLocks noGrp="1"/>
          </p:cNvSpPr>
          <p:nvPr>
            <p:ph type="title"/>
          </p:nvPr>
        </p:nvSpPr>
        <p:spPr>
          <a:xfrm>
            <a:off x="252072" y="116040"/>
            <a:ext cx="6353856" cy="745629"/>
          </a:xfrm>
        </p:spPr>
        <p:txBody>
          <a:bodyPr>
            <a:noAutofit/>
          </a:bodyPr>
          <a:lstStyle/>
          <a:p>
            <a:pPr algn="ctr"/>
            <a:r>
              <a:rPr lang="en-US" sz="2400" b="1" dirty="0">
                <a:solidFill>
                  <a:srgbClr val="C00000"/>
                </a:solidFill>
                <a:latin typeface="+mn-lt"/>
              </a:rPr>
              <a:t>Navigating friendship groups </a:t>
            </a:r>
            <a:br>
              <a:rPr lang="en-US" sz="2400" b="1" dirty="0">
                <a:solidFill>
                  <a:srgbClr val="C00000"/>
                </a:solidFill>
                <a:latin typeface="+mn-lt"/>
              </a:rPr>
            </a:br>
            <a:r>
              <a:rPr lang="en-US" sz="2400" b="1" dirty="0">
                <a:solidFill>
                  <a:srgbClr val="C00000"/>
                </a:solidFill>
                <a:latin typeface="+mn-lt"/>
              </a:rPr>
              <a:t>&amp; professional identity</a:t>
            </a:r>
            <a:endParaRPr lang="en-GB" sz="2400" b="1" dirty="0">
              <a:solidFill>
                <a:schemeClr val="accent5"/>
              </a:solidFill>
              <a:latin typeface="+mn-lt"/>
            </a:endParaRPr>
          </a:p>
        </p:txBody>
      </p:sp>
      <p:sp>
        <p:nvSpPr>
          <p:cNvPr id="6" name="Content Placeholder 5"/>
          <p:cNvSpPr>
            <a:spLocks noGrp="1"/>
          </p:cNvSpPr>
          <p:nvPr>
            <p:ph idx="1"/>
          </p:nvPr>
        </p:nvSpPr>
        <p:spPr>
          <a:xfrm>
            <a:off x="240030" y="1279871"/>
            <a:ext cx="6617970" cy="2447628"/>
          </a:xfrm>
        </p:spPr>
        <p:txBody>
          <a:bodyPr>
            <a:normAutofit/>
          </a:bodyPr>
          <a:lstStyle/>
          <a:p>
            <a:pPr marL="0" indent="0">
              <a:buNone/>
              <a:defRPr/>
            </a:pPr>
            <a:endParaRPr lang="en-US" sz="1350" dirty="0"/>
          </a:p>
          <a:p>
            <a:pPr marL="0" indent="0">
              <a:buNone/>
              <a:defRPr/>
            </a:pPr>
            <a:endParaRPr lang="en-US" dirty="0"/>
          </a:p>
          <a:p>
            <a:pPr marL="0" indent="0">
              <a:buNone/>
              <a:defRPr/>
            </a:pPr>
            <a:endParaRPr lang="en-US" dirty="0"/>
          </a:p>
          <a:p>
            <a:pPr marL="0" indent="0">
              <a:buNone/>
              <a:defRPr/>
            </a:pPr>
            <a:endParaRPr lang="en-GB" dirty="0"/>
          </a:p>
        </p:txBody>
      </p:sp>
      <p:sp>
        <p:nvSpPr>
          <p:cNvPr id="2" name="Speech Bubble: Oval 1">
            <a:extLst>
              <a:ext uri="{FF2B5EF4-FFF2-40B4-BE49-F238E27FC236}">
                <a16:creationId xmlns:a16="http://schemas.microsoft.com/office/drawing/2014/main" id="{B2407FF9-FB91-FD1B-0110-198C68DB3AC4}"/>
              </a:ext>
            </a:extLst>
          </p:cNvPr>
          <p:cNvSpPr/>
          <p:nvPr/>
        </p:nvSpPr>
        <p:spPr>
          <a:xfrm>
            <a:off x="144491" y="873170"/>
            <a:ext cx="5086350" cy="1848481"/>
          </a:xfrm>
          <a:prstGeom prst="wedgeEllipseCallout">
            <a:avLst>
              <a:gd name="adj1" fmla="val -37175"/>
              <a:gd name="adj2" fmla="val 67016"/>
            </a:avLst>
          </a:prstGeom>
          <a:gradFill>
            <a:gsLst>
              <a:gs pos="0">
                <a:srgbClr val="99FF66"/>
              </a:gs>
              <a:gs pos="100000">
                <a:schemeClr val="accent1">
                  <a:tint val="44500"/>
                  <a:satMod val="160000"/>
                </a:schemeClr>
              </a:gs>
              <a:gs pos="100000">
                <a:schemeClr val="accent1">
                  <a:tint val="23500"/>
                  <a:satMod val="160000"/>
                </a:schemeClr>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GB" sz="1013" dirty="0">
              <a:solidFill>
                <a:prstClr val="white"/>
              </a:solidFill>
              <a:latin typeface="Calibri" panose="020F0502020204030204"/>
            </a:endParaRPr>
          </a:p>
        </p:txBody>
      </p:sp>
      <p:sp>
        <p:nvSpPr>
          <p:cNvPr id="4" name="TextBox 3">
            <a:extLst>
              <a:ext uri="{FF2B5EF4-FFF2-40B4-BE49-F238E27FC236}">
                <a16:creationId xmlns:a16="http://schemas.microsoft.com/office/drawing/2014/main" id="{DB291BB1-EABF-643B-429C-E8DFF4397808}"/>
              </a:ext>
            </a:extLst>
          </p:cNvPr>
          <p:cNvSpPr txBox="1"/>
          <p:nvPr/>
        </p:nvSpPr>
        <p:spPr>
          <a:xfrm>
            <a:off x="525163" y="1288378"/>
            <a:ext cx="4325005" cy="1223412"/>
          </a:xfrm>
          <a:prstGeom prst="rect">
            <a:avLst/>
          </a:prstGeom>
          <a:noFill/>
        </p:spPr>
        <p:txBody>
          <a:bodyPr wrap="square" rtlCol="0">
            <a:spAutoFit/>
          </a:bodyPr>
          <a:lstStyle/>
          <a:p>
            <a:pPr defTabSz="514350">
              <a:lnSpc>
                <a:spcPct val="120000"/>
              </a:lnSpc>
            </a:pPr>
            <a:r>
              <a:rPr lang="en-GB" sz="1250" i="1" kern="100" dirty="0">
                <a:solidFill>
                  <a:prstClr val="black"/>
                </a:solidFill>
                <a:latin typeface="Calibri" panose="020F0502020204030204"/>
                <a:ea typeface="Aptos" panose="020B0004020202020204" pitchFamily="34" charset="0"/>
                <a:cs typeface="Aptos" panose="020B0004020202020204" pitchFamily="34" charset="0"/>
              </a:rPr>
              <a:t>It’s hard to be professional on clinic, because I feel like I’ve made friendships within my clinical group.  We have a laugh and joke, but we get the work done.  But I sometimes feel ‘Oh, am I being professional or am I not?’</a:t>
            </a:r>
          </a:p>
          <a:p>
            <a:pPr defTabSz="514350"/>
            <a:r>
              <a:rPr lang="en-GB" kern="100" dirty="0">
                <a:solidFill>
                  <a:prstClr val="black"/>
                </a:solidFill>
                <a:latin typeface="Calibri" panose="020F0502020204030204"/>
                <a:ea typeface="Aptos" panose="020B0004020202020204" pitchFamily="34" charset="0"/>
                <a:cs typeface="Times New Roman" panose="02020603050405020304" pitchFamily="18" charset="0"/>
              </a:rPr>
              <a:t>			           </a:t>
            </a:r>
            <a:r>
              <a:rPr lang="en-GB" sz="1238" kern="100" dirty="0">
                <a:solidFill>
                  <a:prstClr val="black"/>
                </a:solidFill>
                <a:latin typeface="Calibri" panose="020F0502020204030204"/>
                <a:ea typeface="Aptos" panose="020B0004020202020204" pitchFamily="34" charset="0"/>
                <a:cs typeface="Times New Roman" panose="02020603050405020304" pitchFamily="18" charset="0"/>
              </a:rPr>
              <a:t>Year 3 student</a:t>
            </a:r>
            <a:r>
              <a:rPr lang="en-GB" kern="100" dirty="0">
                <a:solidFill>
                  <a:srgbClr val="00B050"/>
                </a:solidFill>
                <a:latin typeface="Aptos" panose="020B0004020202020204" pitchFamily="34" charset="0"/>
                <a:ea typeface="Aptos" panose="020B0004020202020204" pitchFamily="34" charset="0"/>
                <a:cs typeface="Times New Roman" panose="02020603050405020304" pitchFamily="18" charset="0"/>
              </a:rPr>
              <a:t>	</a:t>
            </a:r>
            <a:endParaRPr lang="en-GB" kern="100" dirty="0">
              <a:solidFill>
                <a:prstClr val="black"/>
              </a:solidFill>
              <a:latin typeface="Aptos" panose="020B0004020202020204" pitchFamily="34" charset="0"/>
              <a:ea typeface="Aptos" panose="020B0004020202020204" pitchFamily="34" charset="0"/>
              <a:cs typeface="Times New Roman" panose="02020603050405020304" pitchFamily="18" charset="0"/>
            </a:endParaRPr>
          </a:p>
        </p:txBody>
      </p:sp>
      <p:sp>
        <p:nvSpPr>
          <p:cNvPr id="9" name="Speech Bubble: Oval 8">
            <a:extLst>
              <a:ext uri="{FF2B5EF4-FFF2-40B4-BE49-F238E27FC236}">
                <a16:creationId xmlns:a16="http://schemas.microsoft.com/office/drawing/2014/main" id="{1CF362DF-53FD-B0EE-13E0-6CD8F5B7CFFC}"/>
              </a:ext>
            </a:extLst>
          </p:cNvPr>
          <p:cNvSpPr/>
          <p:nvPr/>
        </p:nvSpPr>
        <p:spPr>
          <a:xfrm>
            <a:off x="1699116" y="2598448"/>
            <a:ext cx="4590366" cy="2132578"/>
          </a:xfrm>
          <a:prstGeom prst="wedgeEllipseCallout">
            <a:avLst>
              <a:gd name="adj1" fmla="val 42707"/>
              <a:gd name="adj2" fmla="val -54523"/>
            </a:avLst>
          </a:prstGeom>
          <a:gradFill>
            <a:gsLst>
              <a:gs pos="0">
                <a:srgbClr val="99FF66"/>
              </a:gs>
              <a:gs pos="100000">
                <a:schemeClr val="accent1">
                  <a:tint val="44500"/>
                  <a:satMod val="160000"/>
                </a:schemeClr>
              </a:gs>
              <a:gs pos="100000">
                <a:schemeClr val="accent1">
                  <a:tint val="23500"/>
                  <a:satMod val="160000"/>
                </a:schemeClr>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GB" sz="1013" dirty="0">
              <a:solidFill>
                <a:prstClr val="white"/>
              </a:solidFill>
              <a:latin typeface="Calibri" panose="020F0502020204030204"/>
            </a:endParaRPr>
          </a:p>
        </p:txBody>
      </p:sp>
      <p:sp>
        <p:nvSpPr>
          <p:cNvPr id="7" name="TextBox 6">
            <a:extLst>
              <a:ext uri="{FF2B5EF4-FFF2-40B4-BE49-F238E27FC236}">
                <a16:creationId xmlns:a16="http://schemas.microsoft.com/office/drawing/2014/main" id="{5351F07A-1F47-2F57-1496-9A9ABDD1F5B0}"/>
              </a:ext>
            </a:extLst>
          </p:cNvPr>
          <p:cNvSpPr txBox="1"/>
          <p:nvPr/>
        </p:nvSpPr>
        <p:spPr>
          <a:xfrm>
            <a:off x="1699116" y="2970368"/>
            <a:ext cx="4023583" cy="1514261"/>
          </a:xfrm>
          <a:prstGeom prst="rect">
            <a:avLst/>
          </a:prstGeom>
          <a:noFill/>
        </p:spPr>
        <p:txBody>
          <a:bodyPr wrap="square">
            <a:spAutoFit/>
          </a:bodyPr>
          <a:lstStyle/>
          <a:p>
            <a:pPr marL="457200" algn="just">
              <a:lnSpc>
                <a:spcPct val="120000"/>
              </a:lnSpc>
              <a:buNone/>
            </a:pPr>
            <a:r>
              <a:rPr lang="en-GB" sz="1250" i="1" kern="100" dirty="0">
                <a:effectLst/>
                <a:ea typeface="Calibri" panose="020F0502020204030204" pitchFamily="34" charset="0"/>
                <a:cs typeface="Arial" panose="020B0604020202020204" pitchFamily="34" charset="0"/>
              </a:rPr>
              <a:t>As human beings we don’t want to be singled out, we always like being in groups. […] If the people around you are quite laid back, you think ‘Oh, I’ll go with them, I don’t want to be the person to leave early to go to clinic, I’d rather stay with my group’. </a:t>
            </a:r>
            <a:r>
              <a:rPr lang="en-GB" sz="1250" i="1" kern="100" dirty="0">
                <a:ea typeface="Calibri" panose="020F0502020204030204" pitchFamily="34" charset="0"/>
                <a:cs typeface="Arial" panose="020B0604020202020204" pitchFamily="34" charset="0"/>
              </a:rPr>
              <a:t>  </a:t>
            </a:r>
          </a:p>
          <a:p>
            <a:pPr marL="457200" algn="just">
              <a:spcBef>
                <a:spcPts val="600"/>
              </a:spcBef>
              <a:buNone/>
            </a:pPr>
            <a:r>
              <a:rPr lang="en-GB" sz="1200" i="1" kern="100" dirty="0">
                <a:ea typeface="Calibri" panose="020F0502020204030204" pitchFamily="34" charset="0"/>
                <a:cs typeface="Arial" panose="020B0604020202020204" pitchFamily="34" charset="0"/>
              </a:rPr>
              <a:t>				</a:t>
            </a:r>
            <a:r>
              <a:rPr lang="en-GB" sz="1240" kern="100" dirty="0">
                <a:ea typeface="Calibri" panose="020F0502020204030204" pitchFamily="34" charset="0"/>
                <a:cs typeface="Arial" panose="020B0604020202020204" pitchFamily="34" charset="0"/>
              </a:rPr>
              <a:t>Year 4 student</a:t>
            </a:r>
            <a:endParaRPr lang="en-GB" sz="1240" kern="100" dirty="0">
              <a:effectLst/>
              <a:ea typeface="Aptos" panose="020B00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2D0CCEE0-826C-5480-C43E-BF87AEDE5CA2}"/>
              </a:ext>
            </a:extLst>
          </p:cNvPr>
          <p:cNvPicPr/>
          <p:nvPr/>
        </p:nvPicPr>
        <p:blipFill>
          <a:blip r:embed="rId2"/>
          <a:stretch>
            <a:fillRect/>
          </a:stretch>
        </p:blipFill>
        <p:spPr>
          <a:xfrm>
            <a:off x="361920" y="4477733"/>
            <a:ext cx="1596420" cy="574151"/>
          </a:xfrm>
          <a:prstGeom prst="rect">
            <a:avLst/>
          </a:prstGeom>
        </p:spPr>
      </p:pic>
      <p:pic>
        <p:nvPicPr>
          <p:cNvPr id="10" name="Picture 9">
            <a:extLst>
              <a:ext uri="{FF2B5EF4-FFF2-40B4-BE49-F238E27FC236}">
                <a16:creationId xmlns:a16="http://schemas.microsoft.com/office/drawing/2014/main" id="{FC7DAE99-21AF-5C7B-D96D-A187B34B20A5}"/>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295481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74AB8-7007-576F-8460-4877BC99B3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6F94EF-DC6A-EB18-3C0F-36B5CFE987E8}"/>
              </a:ext>
            </a:extLst>
          </p:cNvPr>
          <p:cNvSpPr>
            <a:spLocks noGrp="1"/>
          </p:cNvSpPr>
          <p:nvPr>
            <p:ph type="title"/>
          </p:nvPr>
        </p:nvSpPr>
        <p:spPr>
          <a:xfrm>
            <a:off x="278100" y="160020"/>
            <a:ext cx="6301800" cy="994172"/>
          </a:xfrm>
        </p:spPr>
        <p:txBody>
          <a:bodyPr/>
          <a:lstStyle/>
          <a:p>
            <a:pPr algn="ctr"/>
            <a:r>
              <a:rPr lang="en-GB" sz="1800" dirty="0">
                <a:solidFill>
                  <a:srgbClr val="C00000"/>
                </a:solidFill>
                <a:latin typeface="+mn-lt"/>
              </a:rPr>
              <a:t>What are the reasons for professionalism-related tensions between students and teachers on dental clinics?</a:t>
            </a:r>
            <a:br>
              <a:rPr lang="en-GB" sz="2000" dirty="0">
                <a:solidFill>
                  <a:srgbClr val="C00000"/>
                </a:solidFill>
                <a:latin typeface="+mn-lt"/>
              </a:rPr>
            </a:br>
            <a:endParaRPr lang="en-US" sz="2000" dirty="0">
              <a:solidFill>
                <a:srgbClr val="C00000"/>
              </a:solidFill>
              <a:latin typeface="+mn-lt"/>
              <a:ea typeface="Calibri" panose="020F0502020204030204" pitchFamily="34" charset="0"/>
              <a:cs typeface="Calibri" panose="020F0502020204030204" pitchFamily="34" charset="0"/>
            </a:endParaRPr>
          </a:p>
        </p:txBody>
      </p:sp>
      <p:pic>
        <p:nvPicPr>
          <p:cNvPr id="4" name="Content Placeholder 3">
            <a:extLst>
              <a:ext uri="{FF2B5EF4-FFF2-40B4-BE49-F238E27FC236}">
                <a16:creationId xmlns:a16="http://schemas.microsoft.com/office/drawing/2014/main" id="{5302EF69-0800-CCD4-5A6B-D3FC9529A70A}"/>
              </a:ext>
            </a:extLst>
          </p:cNvPr>
          <p:cNvPicPr>
            <a:picLocks noGrp="1" noChangeAspect="1"/>
          </p:cNvPicPr>
          <p:nvPr>
            <p:ph idx="1"/>
          </p:nvPr>
        </p:nvPicPr>
        <p:blipFill>
          <a:blip r:embed="rId2"/>
          <a:srcRect t="4435" b="6328"/>
          <a:stretch>
            <a:fillRect/>
          </a:stretch>
        </p:blipFill>
        <p:spPr>
          <a:xfrm>
            <a:off x="189316" y="894639"/>
            <a:ext cx="6505552" cy="4103868"/>
          </a:xfrm>
          <a:prstGeom prst="rect">
            <a:avLst/>
          </a:prstGeom>
        </p:spPr>
      </p:pic>
    </p:spTree>
    <p:extLst>
      <p:ext uri="{BB962C8B-B14F-4D97-AF65-F5344CB8AC3E}">
        <p14:creationId xmlns:p14="http://schemas.microsoft.com/office/powerpoint/2010/main" val="1474350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FBFC8-99E9-5597-86C9-ECE6481824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E7E421-7B76-1077-A970-B8FE0309DE45}"/>
              </a:ext>
            </a:extLst>
          </p:cNvPr>
          <p:cNvSpPr>
            <a:spLocks noGrp="1"/>
          </p:cNvSpPr>
          <p:nvPr>
            <p:ph type="title"/>
          </p:nvPr>
        </p:nvSpPr>
        <p:spPr>
          <a:xfrm>
            <a:off x="278100" y="0"/>
            <a:ext cx="6301800" cy="994172"/>
          </a:xfrm>
        </p:spPr>
        <p:txBody>
          <a:bodyPr/>
          <a:lstStyle/>
          <a:p>
            <a:pPr algn="ctr"/>
            <a:r>
              <a:rPr lang="en-US" sz="2800" dirty="0">
                <a:solidFill>
                  <a:srgbClr val="C00000"/>
                </a:solidFill>
                <a:latin typeface="Calibri" panose="020F0502020204030204" pitchFamily="34" charset="0"/>
                <a:ea typeface="Calibri" panose="020F0502020204030204" pitchFamily="34" charset="0"/>
                <a:cs typeface="Calibri" panose="020F0502020204030204" pitchFamily="34" charset="0"/>
              </a:rPr>
              <a:t>X</a:t>
            </a:r>
          </a:p>
        </p:txBody>
      </p:sp>
      <p:sp>
        <p:nvSpPr>
          <p:cNvPr id="3" name="Content Placeholder 2">
            <a:extLst>
              <a:ext uri="{FF2B5EF4-FFF2-40B4-BE49-F238E27FC236}">
                <a16:creationId xmlns:a16="http://schemas.microsoft.com/office/drawing/2014/main" id="{7E98028B-E1F2-C446-F5BA-E69F8105F2E2}"/>
              </a:ext>
            </a:extLst>
          </p:cNvPr>
          <p:cNvSpPr>
            <a:spLocks noGrp="1"/>
          </p:cNvSpPr>
          <p:nvPr>
            <p:ph idx="1"/>
          </p:nvPr>
        </p:nvSpPr>
        <p:spPr>
          <a:xfrm>
            <a:off x="278100" y="1089474"/>
            <a:ext cx="6423109" cy="3276786"/>
          </a:xfrm>
        </p:spPr>
        <p:txBody>
          <a:bodyPr vert="horz" lIns="68580" tIns="34290" rIns="68580" bIns="34290" rtlCol="0" anchor="t">
            <a:normAutofit/>
          </a:bodyPr>
          <a:lstStyle/>
          <a:p>
            <a:pPr marL="0" indent="0">
              <a:lnSpc>
                <a:spcPct val="120000"/>
              </a:lnSpc>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4" name="Content Placeholder 3">
            <a:extLst>
              <a:ext uri="{FF2B5EF4-FFF2-40B4-BE49-F238E27FC236}">
                <a16:creationId xmlns:a16="http://schemas.microsoft.com/office/drawing/2014/main" id="{0B7F2CF3-BC57-A869-9E16-C1E147576CD7}"/>
              </a:ext>
            </a:extLst>
          </p:cNvPr>
          <p:cNvPicPr>
            <a:picLocks noChangeAspect="1"/>
          </p:cNvPicPr>
          <p:nvPr/>
        </p:nvPicPr>
        <p:blipFill>
          <a:blip r:embed="rId2"/>
          <a:srcRect l="12131" t="23822" r="49588" b="25337"/>
          <a:stretch>
            <a:fillRect/>
          </a:stretch>
        </p:blipFill>
        <p:spPr>
          <a:xfrm>
            <a:off x="942432" y="194311"/>
            <a:ext cx="4967516" cy="4738976"/>
          </a:xfrm>
          <a:prstGeom prst="rect">
            <a:avLst/>
          </a:prstGeom>
        </p:spPr>
      </p:pic>
      <p:sp>
        <p:nvSpPr>
          <p:cNvPr id="7" name="TextBox 6">
            <a:extLst>
              <a:ext uri="{FF2B5EF4-FFF2-40B4-BE49-F238E27FC236}">
                <a16:creationId xmlns:a16="http://schemas.microsoft.com/office/drawing/2014/main" id="{7607B475-7501-25A1-2F5B-D9E4AE8BD970}"/>
              </a:ext>
            </a:extLst>
          </p:cNvPr>
          <p:cNvSpPr txBox="1"/>
          <p:nvPr/>
        </p:nvSpPr>
        <p:spPr>
          <a:xfrm>
            <a:off x="4214191" y="1988394"/>
            <a:ext cx="1701377" cy="874644"/>
          </a:xfrm>
          <a:prstGeom prst="rect">
            <a:avLst/>
          </a:prstGeom>
          <a:solidFill>
            <a:srgbClr val="BFFDF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E25DEA5B-F8C8-4E26-FCAF-E68DBEB2D4C4}"/>
              </a:ext>
            </a:extLst>
          </p:cNvPr>
          <p:cNvSpPr txBox="1"/>
          <p:nvPr/>
        </p:nvSpPr>
        <p:spPr>
          <a:xfrm>
            <a:off x="5120640" y="3188470"/>
            <a:ext cx="776216" cy="500932"/>
          </a:xfrm>
          <a:prstGeom prst="rect">
            <a:avLst/>
          </a:prstGeom>
          <a:solidFill>
            <a:srgbClr val="BFFDF0"/>
          </a:solidFill>
        </p:spPr>
        <p:txBody>
          <a:bodyPr wrap="square" rtlCol="0">
            <a:spAutoFit/>
          </a:bodyPr>
          <a:lstStyle/>
          <a:p>
            <a:endParaRPr lang="en-GB" dirty="0"/>
          </a:p>
        </p:txBody>
      </p:sp>
      <p:sp>
        <p:nvSpPr>
          <p:cNvPr id="10" name="TextBox 9">
            <a:extLst>
              <a:ext uri="{FF2B5EF4-FFF2-40B4-BE49-F238E27FC236}">
                <a16:creationId xmlns:a16="http://schemas.microsoft.com/office/drawing/2014/main" id="{9E382476-00AF-359C-6DE2-3578C47E9CCC}"/>
              </a:ext>
            </a:extLst>
          </p:cNvPr>
          <p:cNvSpPr txBox="1"/>
          <p:nvPr/>
        </p:nvSpPr>
        <p:spPr>
          <a:xfrm>
            <a:off x="5009322" y="584546"/>
            <a:ext cx="900626" cy="409625"/>
          </a:xfrm>
          <a:prstGeom prst="rect">
            <a:avLst/>
          </a:prstGeom>
          <a:solidFill>
            <a:srgbClr val="BFFDF0"/>
          </a:solidFill>
        </p:spPr>
        <p:txBody>
          <a:bodyPr wrap="square" rtlCol="0">
            <a:spAutoFit/>
          </a:bodyPr>
          <a:lstStyle/>
          <a:p>
            <a:endParaRPr lang="en-GB" dirty="0"/>
          </a:p>
        </p:txBody>
      </p:sp>
      <p:sp>
        <p:nvSpPr>
          <p:cNvPr id="12" name="TextBox 11">
            <a:extLst>
              <a:ext uri="{FF2B5EF4-FFF2-40B4-BE49-F238E27FC236}">
                <a16:creationId xmlns:a16="http://schemas.microsoft.com/office/drawing/2014/main" id="{F4725816-59B4-33FF-FC01-E9927C66D5A1}"/>
              </a:ext>
            </a:extLst>
          </p:cNvPr>
          <p:cNvSpPr txBox="1"/>
          <p:nvPr/>
        </p:nvSpPr>
        <p:spPr>
          <a:xfrm>
            <a:off x="286051" y="4603805"/>
            <a:ext cx="658712" cy="329482"/>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2178459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19DCD-DEA0-6243-CBBC-E3DF00F565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434546-5962-7DCA-E0E9-FD80DEDC9452}"/>
              </a:ext>
            </a:extLst>
          </p:cNvPr>
          <p:cNvSpPr>
            <a:spLocks noGrp="1"/>
          </p:cNvSpPr>
          <p:nvPr>
            <p:ph type="title"/>
          </p:nvPr>
        </p:nvSpPr>
        <p:spPr>
          <a:xfrm>
            <a:off x="278100" y="0"/>
            <a:ext cx="6301800" cy="994172"/>
          </a:xfrm>
        </p:spPr>
        <p:txBody>
          <a:bodyPr>
            <a:normAutofit/>
          </a:bodyPr>
          <a:lstStyle/>
          <a:p>
            <a:pPr algn="ctr"/>
            <a:r>
              <a:rPr lang="en-US" sz="2400" b="1" dirty="0">
                <a:solidFill>
                  <a:srgbClr val="C00000"/>
                </a:solidFill>
                <a:latin typeface="Calibri" panose="020F0502020204030204" pitchFamily="34" charset="0"/>
                <a:ea typeface="Calibri" panose="020F0502020204030204" pitchFamily="34" charset="0"/>
                <a:cs typeface="Calibri" panose="020F0502020204030204" pitchFamily="34" charset="0"/>
              </a:rPr>
              <a:t>Tensions between </a:t>
            </a:r>
            <a:br>
              <a:rPr lang="en-US" sz="2400" b="1" dirty="0">
                <a:solidFill>
                  <a:srgbClr val="C00000"/>
                </a:solidFill>
                <a:latin typeface="Calibri" panose="020F0502020204030204" pitchFamily="34" charset="0"/>
                <a:ea typeface="Calibri" panose="020F0502020204030204" pitchFamily="34" charset="0"/>
                <a:cs typeface="Calibri" panose="020F0502020204030204" pitchFamily="34" charset="0"/>
              </a:rPr>
            </a:br>
            <a:r>
              <a:rPr lang="en-US" sz="2400" b="1" dirty="0">
                <a:solidFill>
                  <a:srgbClr val="C00000"/>
                </a:solidFill>
                <a:latin typeface="Calibri" panose="020F0502020204030204" pitchFamily="34" charset="0"/>
                <a:ea typeface="Calibri" panose="020F0502020204030204" pitchFamily="34" charset="0"/>
                <a:cs typeface="Calibri" panose="020F0502020204030204" pitchFamily="34" charset="0"/>
              </a:rPr>
              <a:t>clinician and learner identities</a:t>
            </a:r>
          </a:p>
        </p:txBody>
      </p:sp>
      <p:sp>
        <p:nvSpPr>
          <p:cNvPr id="3" name="Content Placeholder 2">
            <a:extLst>
              <a:ext uri="{FF2B5EF4-FFF2-40B4-BE49-F238E27FC236}">
                <a16:creationId xmlns:a16="http://schemas.microsoft.com/office/drawing/2014/main" id="{10932CA9-0AAD-502C-AEF4-78C96FDDA1E4}"/>
              </a:ext>
            </a:extLst>
          </p:cNvPr>
          <p:cNvSpPr>
            <a:spLocks noGrp="1"/>
          </p:cNvSpPr>
          <p:nvPr>
            <p:ph idx="1"/>
          </p:nvPr>
        </p:nvSpPr>
        <p:spPr>
          <a:xfrm>
            <a:off x="278100" y="891231"/>
            <a:ext cx="6423109" cy="3276786"/>
          </a:xfrm>
        </p:spPr>
        <p:txBody>
          <a:bodyPr vert="horz" lIns="68580" tIns="34290" rIns="68580" bIns="34290" rtlCol="0" anchor="t">
            <a:normAutofit/>
          </a:bodyPr>
          <a:lstStyle/>
          <a:p>
            <a:pPr marL="0" indent="0" algn="ctr">
              <a:lnSpc>
                <a:spcPct val="120000"/>
              </a:lnSpc>
              <a:buNone/>
            </a:pPr>
            <a:r>
              <a:rPr lang="en-US" sz="1800" kern="100" dirty="0">
                <a:ea typeface="Aptos" panose="020B0004020202020204" pitchFamily="34" charset="0"/>
                <a:cs typeface="Times New Roman" panose="02020603050405020304" pitchFamily="18" charset="0"/>
              </a:rPr>
              <a:t>Dental s</a:t>
            </a:r>
            <a:r>
              <a:rPr lang="en-GB" sz="1800" kern="100" dirty="0" err="1">
                <a:effectLst/>
                <a:ea typeface="Aptos" panose="020B0004020202020204" pitchFamily="34" charset="0"/>
                <a:cs typeface="Times New Roman" panose="02020603050405020304" pitchFamily="18" charset="0"/>
              </a:rPr>
              <a:t>tudents</a:t>
            </a:r>
            <a:r>
              <a:rPr lang="en-GB" sz="1800" kern="100" dirty="0">
                <a:effectLst/>
                <a:ea typeface="Aptos" panose="020B0004020202020204" pitchFamily="34" charset="0"/>
                <a:cs typeface="Times New Roman" panose="02020603050405020304" pitchFamily="18" charset="0"/>
              </a:rPr>
              <a:t> want to be seen as knowledgeable &amp; capable by their patients </a:t>
            </a:r>
            <a:r>
              <a:rPr lang="en-GB" sz="1400" dirty="0"/>
              <a:t>(Chang-Colina, 2023)</a:t>
            </a:r>
            <a:endParaRPr lang="en-US" sz="1400" kern="100" dirty="0">
              <a:effectLst/>
              <a:latin typeface="+mn-lt"/>
              <a:ea typeface="Aptos" panose="020B000402020202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73D9234D-DDC3-C3D8-CA5F-3078A752B5ED}"/>
              </a:ext>
            </a:extLst>
          </p:cNvPr>
          <p:cNvPicPr/>
          <p:nvPr/>
        </p:nvPicPr>
        <p:blipFill>
          <a:blip r:embed="rId3"/>
          <a:stretch>
            <a:fillRect/>
          </a:stretch>
        </p:blipFill>
        <p:spPr>
          <a:xfrm>
            <a:off x="361920" y="4477733"/>
            <a:ext cx="1596420" cy="574151"/>
          </a:xfrm>
          <a:prstGeom prst="rect">
            <a:avLst/>
          </a:prstGeom>
        </p:spPr>
      </p:pic>
      <p:sp>
        <p:nvSpPr>
          <p:cNvPr id="9" name="Speech Bubble: Oval 8">
            <a:extLst>
              <a:ext uri="{FF2B5EF4-FFF2-40B4-BE49-F238E27FC236}">
                <a16:creationId xmlns:a16="http://schemas.microsoft.com/office/drawing/2014/main" id="{8F859576-775F-CF3D-D176-32777F76F95C}"/>
              </a:ext>
            </a:extLst>
          </p:cNvPr>
          <p:cNvSpPr/>
          <p:nvPr/>
        </p:nvSpPr>
        <p:spPr>
          <a:xfrm>
            <a:off x="156791" y="1632934"/>
            <a:ext cx="3899308" cy="1865640"/>
          </a:xfrm>
          <a:prstGeom prst="wedgeEllipseCallout">
            <a:avLst>
              <a:gd name="adj1" fmla="val -32425"/>
              <a:gd name="adj2" fmla="val 64490"/>
            </a:avLst>
          </a:prstGeom>
          <a:gradFill>
            <a:gsLst>
              <a:gs pos="0">
                <a:srgbClr val="99FF66"/>
              </a:gs>
              <a:gs pos="100000">
                <a:schemeClr val="accent1">
                  <a:tint val="44500"/>
                  <a:satMod val="160000"/>
                </a:schemeClr>
              </a:gs>
              <a:gs pos="100000">
                <a:schemeClr val="accent1">
                  <a:tint val="23500"/>
                  <a:satMod val="160000"/>
                </a:schemeClr>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GB" sz="1013" dirty="0">
              <a:solidFill>
                <a:prstClr val="white"/>
              </a:solidFill>
              <a:latin typeface="Calibri" panose="020F0502020204030204"/>
            </a:endParaRPr>
          </a:p>
        </p:txBody>
      </p:sp>
      <p:sp>
        <p:nvSpPr>
          <p:cNvPr id="5" name="TextBox 4">
            <a:extLst>
              <a:ext uri="{FF2B5EF4-FFF2-40B4-BE49-F238E27FC236}">
                <a16:creationId xmlns:a16="http://schemas.microsoft.com/office/drawing/2014/main" id="{4EECBC29-7DDF-693B-16B3-B66BE0072DF0}"/>
              </a:ext>
            </a:extLst>
          </p:cNvPr>
          <p:cNvSpPr txBox="1"/>
          <p:nvPr/>
        </p:nvSpPr>
        <p:spPr>
          <a:xfrm>
            <a:off x="156791" y="1885403"/>
            <a:ext cx="3430692" cy="1533753"/>
          </a:xfrm>
          <a:prstGeom prst="rect">
            <a:avLst/>
          </a:prstGeom>
          <a:noFill/>
        </p:spPr>
        <p:txBody>
          <a:bodyPr wrap="square">
            <a:spAutoFit/>
          </a:bodyPr>
          <a:lstStyle/>
          <a:p>
            <a:pPr marL="457200">
              <a:lnSpc>
                <a:spcPct val="120000"/>
              </a:lnSpc>
              <a:spcAft>
                <a:spcPts val="800"/>
              </a:spcAft>
              <a:buNone/>
            </a:pPr>
            <a:r>
              <a:rPr lang="en-GB" sz="1250" i="1" kern="100" dirty="0">
                <a:ea typeface="Aptos" panose="020B0004020202020204" pitchFamily="34" charset="0"/>
                <a:cs typeface="Arial" panose="020B0604020202020204" pitchFamily="34" charset="0"/>
              </a:rPr>
              <a:t>N</a:t>
            </a:r>
            <a:r>
              <a:rPr lang="en-GB" sz="1250" i="1" kern="100" dirty="0">
                <a:effectLst/>
                <a:ea typeface="Aptos" panose="020B0004020202020204" pitchFamily="34" charset="0"/>
                <a:cs typeface="Arial" panose="020B0604020202020204" pitchFamily="34" charset="0"/>
              </a:rPr>
              <a:t>ow I’m insisting on why I’m choosing the method I’m using. Back in 2nd and </a:t>
            </a:r>
            <a:r>
              <a:rPr lang="en-GB" sz="1250" i="1" kern="100" dirty="0">
                <a:ea typeface="Aptos" panose="020B0004020202020204" pitchFamily="34" charset="0"/>
                <a:cs typeface="Arial" panose="020B0604020202020204" pitchFamily="34" charset="0"/>
              </a:rPr>
              <a:t>3rd</a:t>
            </a:r>
            <a:r>
              <a:rPr lang="en-GB" sz="1250" i="1" kern="100" dirty="0">
                <a:effectLst/>
                <a:ea typeface="Aptos" panose="020B0004020202020204" pitchFamily="34" charset="0"/>
                <a:cs typeface="Arial" panose="020B0604020202020204" pitchFamily="34" charset="0"/>
              </a:rPr>
              <a:t> year I didn’t have the knowledge or the experience to argue with them and say, ‘I’m doing that for these reasons’. </a:t>
            </a:r>
            <a:endParaRPr lang="en-GB" sz="1250" i="1" kern="100" dirty="0">
              <a:ea typeface="Aptos" panose="020B0004020202020204" pitchFamily="34" charset="0"/>
              <a:cs typeface="Arial" panose="020B0604020202020204" pitchFamily="34" charset="0"/>
            </a:endParaRPr>
          </a:p>
          <a:p>
            <a:pPr marL="457200" algn="just">
              <a:spcAft>
                <a:spcPts val="800"/>
              </a:spcAft>
              <a:buNone/>
            </a:pPr>
            <a:r>
              <a:rPr lang="en-GB" sz="1200" i="1" kern="100" dirty="0">
                <a:effectLst/>
                <a:ea typeface="Aptos" panose="020B0004020202020204" pitchFamily="34" charset="0"/>
                <a:cs typeface="Arial" panose="020B0604020202020204" pitchFamily="34" charset="0"/>
              </a:rPr>
              <a:t>		     </a:t>
            </a:r>
            <a:r>
              <a:rPr lang="en-GB" sz="1200" kern="100" dirty="0">
                <a:effectLst/>
                <a:ea typeface="Aptos" panose="020B0004020202020204" pitchFamily="34" charset="0"/>
                <a:cs typeface="Arial" panose="020B0604020202020204" pitchFamily="34" charset="0"/>
              </a:rPr>
              <a:t>Year 5 student</a:t>
            </a:r>
            <a:endParaRPr lang="en-GB" sz="1100" kern="100" dirty="0">
              <a:effectLst/>
              <a:ea typeface="Aptos" panose="020B0004020202020204" pitchFamily="34" charset="0"/>
              <a:cs typeface="Arial" panose="020B0604020202020204" pitchFamily="34" charset="0"/>
            </a:endParaRPr>
          </a:p>
        </p:txBody>
      </p:sp>
      <p:sp>
        <p:nvSpPr>
          <p:cNvPr id="15" name="Speech Bubble: Oval 14">
            <a:extLst>
              <a:ext uri="{FF2B5EF4-FFF2-40B4-BE49-F238E27FC236}">
                <a16:creationId xmlns:a16="http://schemas.microsoft.com/office/drawing/2014/main" id="{476F49E9-AC99-220F-3C1F-DAA87FE9DF95}"/>
              </a:ext>
            </a:extLst>
          </p:cNvPr>
          <p:cNvSpPr/>
          <p:nvPr/>
        </p:nvSpPr>
        <p:spPr>
          <a:xfrm>
            <a:off x="2758295" y="2946825"/>
            <a:ext cx="3737785" cy="1701483"/>
          </a:xfrm>
          <a:prstGeom prst="wedgeEllipseCallout">
            <a:avLst>
              <a:gd name="adj1" fmla="val 47965"/>
              <a:gd name="adj2" fmla="val -50435"/>
            </a:avLst>
          </a:prstGeom>
          <a:gradFill>
            <a:gsLst>
              <a:gs pos="0">
                <a:srgbClr val="99FF66"/>
              </a:gs>
              <a:gs pos="100000">
                <a:schemeClr val="accent1">
                  <a:tint val="44500"/>
                  <a:satMod val="160000"/>
                </a:schemeClr>
              </a:gs>
              <a:gs pos="100000">
                <a:schemeClr val="accent1">
                  <a:tint val="23500"/>
                  <a:satMod val="160000"/>
                </a:schemeClr>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GB" sz="1013" dirty="0">
              <a:solidFill>
                <a:prstClr val="white"/>
              </a:solidFill>
              <a:latin typeface="Calibri" panose="020F0502020204030204"/>
            </a:endParaRPr>
          </a:p>
        </p:txBody>
      </p:sp>
      <p:sp>
        <p:nvSpPr>
          <p:cNvPr id="11" name="TextBox 10">
            <a:extLst>
              <a:ext uri="{FF2B5EF4-FFF2-40B4-BE49-F238E27FC236}">
                <a16:creationId xmlns:a16="http://schemas.microsoft.com/office/drawing/2014/main" id="{4FB64970-FFD0-AA08-B196-04CC33049037}"/>
              </a:ext>
            </a:extLst>
          </p:cNvPr>
          <p:cNvSpPr txBox="1"/>
          <p:nvPr/>
        </p:nvSpPr>
        <p:spPr>
          <a:xfrm>
            <a:off x="2789628" y="3217743"/>
            <a:ext cx="3340390" cy="1231106"/>
          </a:xfrm>
          <a:prstGeom prst="rect">
            <a:avLst/>
          </a:prstGeom>
          <a:noFill/>
        </p:spPr>
        <p:txBody>
          <a:bodyPr wrap="square">
            <a:spAutoFit/>
          </a:bodyPr>
          <a:lstStyle/>
          <a:p>
            <a:pPr marL="457200">
              <a:lnSpc>
                <a:spcPct val="120000"/>
              </a:lnSpc>
              <a:buNone/>
            </a:pPr>
            <a:r>
              <a:rPr lang="en-GB" sz="1250" i="1" kern="100" dirty="0">
                <a:effectLst/>
                <a:ea typeface="Aptos" panose="020B0004020202020204" pitchFamily="34" charset="0"/>
                <a:cs typeface="Arial" panose="020B0604020202020204" pitchFamily="34" charset="0"/>
              </a:rPr>
              <a:t>There is always going to be something that we don’t know. If a supervisor brings that up in front of a patient, I think it just makes you look </a:t>
            </a:r>
            <a:r>
              <a:rPr lang="en-GB" sz="1250" i="1" kern="100" dirty="0">
                <a:ea typeface="Aptos" panose="020B0004020202020204" pitchFamily="34" charset="0"/>
                <a:cs typeface="Arial" panose="020B0604020202020204" pitchFamily="34" charset="0"/>
              </a:rPr>
              <a:t>un</a:t>
            </a:r>
            <a:r>
              <a:rPr lang="en-GB" sz="1250" i="1" kern="100" dirty="0">
                <a:effectLst/>
                <a:ea typeface="Aptos" panose="020B0004020202020204" pitchFamily="34" charset="0"/>
                <a:cs typeface="Arial" panose="020B0604020202020204" pitchFamily="34" charset="0"/>
              </a:rPr>
              <a:t>professional.</a:t>
            </a:r>
            <a:endParaRPr lang="en-GB" sz="1250" i="1" kern="100" dirty="0">
              <a:ea typeface="Aptos" panose="020B0004020202020204" pitchFamily="34" charset="0"/>
              <a:cs typeface="Arial" panose="020B0604020202020204" pitchFamily="34" charset="0"/>
            </a:endParaRPr>
          </a:p>
          <a:p>
            <a:pPr marL="457200">
              <a:lnSpc>
                <a:spcPct val="120000"/>
              </a:lnSpc>
              <a:spcAft>
                <a:spcPts val="800"/>
              </a:spcAft>
              <a:buNone/>
            </a:pPr>
            <a:r>
              <a:rPr lang="en-GB" sz="1250" i="1" kern="100" dirty="0">
                <a:ea typeface="Aptos" panose="020B0004020202020204" pitchFamily="34" charset="0"/>
                <a:cs typeface="Arial" panose="020B0604020202020204" pitchFamily="34" charset="0"/>
              </a:rPr>
              <a:t>		               </a:t>
            </a:r>
            <a:r>
              <a:rPr lang="en-GB" sz="1250" kern="100" dirty="0">
                <a:ea typeface="Aptos" panose="020B0004020202020204" pitchFamily="34" charset="0"/>
                <a:cs typeface="Arial" panose="020B0604020202020204" pitchFamily="34" charset="0"/>
              </a:rPr>
              <a:t>Year 3 student</a:t>
            </a:r>
            <a:endParaRPr lang="en-GB" sz="1250" i="1" kern="100" dirty="0">
              <a:ea typeface="Aptos" panose="020B00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59613CD-F81A-82E7-464E-C00D552C52C5}"/>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Tree>
    <p:extLst>
      <p:ext uri="{BB962C8B-B14F-4D97-AF65-F5344CB8AC3E}">
        <p14:creationId xmlns:p14="http://schemas.microsoft.com/office/powerpoint/2010/main" val="2746500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42F98-E37F-87D6-179C-1A0ABDA735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0EE9BE-C787-2109-C3DC-0465CB628AEB}"/>
              </a:ext>
            </a:extLst>
          </p:cNvPr>
          <p:cNvSpPr>
            <a:spLocks noGrp="1"/>
          </p:cNvSpPr>
          <p:nvPr>
            <p:ph type="title"/>
          </p:nvPr>
        </p:nvSpPr>
        <p:spPr>
          <a:xfrm>
            <a:off x="278100" y="0"/>
            <a:ext cx="6301800" cy="994172"/>
          </a:xfrm>
        </p:spPr>
        <p:txBody>
          <a:bodyPr>
            <a:normAutofit/>
          </a:bodyPr>
          <a:lstStyle/>
          <a:p>
            <a:pPr algn="ctr"/>
            <a:r>
              <a:rPr lang="en-US" sz="2000" b="1" dirty="0">
                <a:solidFill>
                  <a:srgbClr val="C00000"/>
                </a:solidFill>
                <a:latin typeface="Calibri" panose="020F0502020204030204" pitchFamily="34" charset="0"/>
                <a:ea typeface="Calibri" panose="020F0502020204030204" pitchFamily="34" charset="0"/>
                <a:cs typeface="Calibri" panose="020F0502020204030204" pitchFamily="34" charset="0"/>
              </a:rPr>
              <a:t>Reasons for professionalism tensions </a:t>
            </a:r>
            <a:br>
              <a:rPr lang="en-US" sz="2000" b="1" dirty="0">
                <a:solidFill>
                  <a:srgbClr val="C00000"/>
                </a:solidFill>
                <a:latin typeface="Calibri" panose="020F0502020204030204" pitchFamily="34" charset="0"/>
                <a:ea typeface="Calibri" panose="020F0502020204030204" pitchFamily="34" charset="0"/>
                <a:cs typeface="Calibri" panose="020F0502020204030204" pitchFamily="34" charset="0"/>
              </a:rPr>
            </a:br>
            <a:r>
              <a:rPr lang="en-US" sz="2000" b="1" dirty="0">
                <a:solidFill>
                  <a:srgbClr val="C00000"/>
                </a:solidFill>
                <a:latin typeface="Calibri" panose="020F0502020204030204" pitchFamily="34" charset="0"/>
                <a:ea typeface="Calibri" panose="020F0502020204030204" pitchFamily="34" charset="0"/>
                <a:cs typeface="Calibri" panose="020F0502020204030204" pitchFamily="34" charset="0"/>
              </a:rPr>
              <a:t>The personal and inter-personal</a:t>
            </a:r>
          </a:p>
        </p:txBody>
      </p:sp>
      <p:sp>
        <p:nvSpPr>
          <p:cNvPr id="3" name="Content Placeholder 2">
            <a:extLst>
              <a:ext uri="{FF2B5EF4-FFF2-40B4-BE49-F238E27FC236}">
                <a16:creationId xmlns:a16="http://schemas.microsoft.com/office/drawing/2014/main" id="{D1E848A0-5B9F-B7A4-9DA6-0CAEDA9F22F6}"/>
              </a:ext>
            </a:extLst>
          </p:cNvPr>
          <p:cNvSpPr>
            <a:spLocks noGrp="1"/>
          </p:cNvSpPr>
          <p:nvPr>
            <p:ph idx="1"/>
          </p:nvPr>
        </p:nvSpPr>
        <p:spPr>
          <a:xfrm>
            <a:off x="278100" y="1089474"/>
            <a:ext cx="6423109" cy="3276786"/>
          </a:xfrm>
        </p:spPr>
        <p:txBody>
          <a:bodyPr vert="horz" lIns="68580" tIns="34290" rIns="68580" bIns="34290" rtlCol="0" anchor="t">
            <a:normAutofit/>
          </a:bodyPr>
          <a:lstStyle/>
          <a:p>
            <a:pPr marL="0" indent="0">
              <a:lnSpc>
                <a:spcPct val="120000"/>
              </a:lnSpc>
              <a:buNone/>
            </a:pPr>
            <a:r>
              <a:rPr lang="en-US" sz="1800" dirty="0">
                <a:latin typeface="Calibri" panose="020F0502020204030204" pitchFamily="34" charset="0"/>
                <a:ea typeface="Calibri" panose="020F0502020204030204" pitchFamily="34" charset="0"/>
                <a:cs typeface="Calibri" panose="020F0502020204030204" pitchFamily="34" charset="0"/>
              </a:rPr>
              <a:t>18 Text size</a:t>
            </a:r>
          </a:p>
        </p:txBody>
      </p:sp>
      <p:pic>
        <p:nvPicPr>
          <p:cNvPr id="6" name="Picture 5">
            <a:extLst>
              <a:ext uri="{FF2B5EF4-FFF2-40B4-BE49-F238E27FC236}">
                <a16:creationId xmlns:a16="http://schemas.microsoft.com/office/drawing/2014/main" id="{C4CC8704-86C8-5E48-26F0-A17002B4CA3B}"/>
              </a:ext>
            </a:extLst>
          </p:cNvPr>
          <p:cNvPicPr/>
          <p:nvPr/>
        </p:nvPicPr>
        <p:blipFill>
          <a:blip r:embed="rId3"/>
          <a:stretch>
            <a:fillRect/>
          </a:stretch>
        </p:blipFill>
        <p:spPr>
          <a:xfrm>
            <a:off x="361920" y="4477733"/>
            <a:ext cx="1596420" cy="574151"/>
          </a:xfrm>
          <a:prstGeom prst="rect">
            <a:avLst/>
          </a:prstGeom>
        </p:spPr>
      </p:pic>
      <p:pic>
        <p:nvPicPr>
          <p:cNvPr id="4" name="Content Placeholder 3">
            <a:extLst>
              <a:ext uri="{FF2B5EF4-FFF2-40B4-BE49-F238E27FC236}">
                <a16:creationId xmlns:a16="http://schemas.microsoft.com/office/drawing/2014/main" id="{4B2B17EF-FE6A-DF76-AEDC-2EAB06FFCAC3}"/>
              </a:ext>
            </a:extLst>
          </p:cNvPr>
          <p:cNvPicPr>
            <a:picLocks noChangeAspect="1"/>
          </p:cNvPicPr>
          <p:nvPr/>
        </p:nvPicPr>
        <p:blipFill>
          <a:blip r:embed="rId4"/>
          <a:srcRect l="12131" t="23380" r="11694" b="25337"/>
          <a:stretch>
            <a:fillRect/>
          </a:stretch>
        </p:blipFill>
        <p:spPr>
          <a:xfrm>
            <a:off x="91110" y="1033308"/>
            <a:ext cx="6687210" cy="3233892"/>
          </a:xfrm>
          <a:prstGeom prst="rect">
            <a:avLst/>
          </a:prstGeom>
        </p:spPr>
      </p:pic>
      <p:pic>
        <p:nvPicPr>
          <p:cNvPr id="7" name="Picture 6">
            <a:extLst>
              <a:ext uri="{FF2B5EF4-FFF2-40B4-BE49-F238E27FC236}">
                <a16:creationId xmlns:a16="http://schemas.microsoft.com/office/drawing/2014/main" id="{67624D0B-B553-49DF-C099-5A7F576E9F63}"/>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a:xfrm>
            <a:off x="5516082" y="4546428"/>
            <a:ext cx="956986" cy="302019"/>
          </a:xfrm>
          <a:prstGeom prst="rect">
            <a:avLst/>
          </a:prstGeom>
        </p:spPr>
      </p:pic>
      <p:sp>
        <p:nvSpPr>
          <p:cNvPr id="5" name="Oval 4">
            <a:extLst>
              <a:ext uri="{FF2B5EF4-FFF2-40B4-BE49-F238E27FC236}">
                <a16:creationId xmlns:a16="http://schemas.microsoft.com/office/drawing/2014/main" id="{B5A41E8A-1B50-4B56-B71E-E6FBE13E88E0}"/>
              </a:ext>
            </a:extLst>
          </p:cNvPr>
          <p:cNvSpPr/>
          <p:nvPr/>
        </p:nvSpPr>
        <p:spPr>
          <a:xfrm>
            <a:off x="4661805" y="2130878"/>
            <a:ext cx="1077685" cy="865415"/>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5359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University of Bristol (Main URL)">
  <a:themeElements>
    <a:clrScheme name="University of Bristol">
      <a:dk1>
        <a:sysClr val="windowText" lastClr="000000"/>
      </a:dk1>
      <a:lt1>
        <a:sysClr val="window" lastClr="FFFFFF"/>
      </a:lt1>
      <a:dk2>
        <a:srgbClr val="AB1F2D"/>
      </a:dk2>
      <a:lt2>
        <a:srgbClr val="E3E6E5"/>
      </a:lt2>
      <a:accent1>
        <a:srgbClr val="00C0B5"/>
      </a:accent1>
      <a:accent2>
        <a:srgbClr val="0CC6DE"/>
      </a:accent2>
      <a:accent3>
        <a:srgbClr val="EE7219"/>
      </a:accent3>
      <a:accent4>
        <a:srgbClr val="9278D1"/>
      </a:accent4>
      <a:accent5>
        <a:srgbClr val="E0249A"/>
      </a:accent5>
      <a:accent6>
        <a:srgbClr val="BED6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B_RED_4x3_ROCKWELL" id="{680C8263-73D5-604B-B3BA-FACBB209A36A}" vid="{883B7D5B-CE29-BF4F-8444-B6CD8183E7B4}"/>
    </a:ext>
  </a:extLst>
</a:theme>
</file>

<file path=ppt/theme/theme2.xml><?xml version="1.0" encoding="utf-8"?>
<a:theme xmlns:a="http://schemas.openxmlformats.org/drawingml/2006/main" name="University of Bristol (Custom URL)">
  <a:themeElements>
    <a:clrScheme name="University of Bristol">
      <a:dk1>
        <a:sysClr val="windowText" lastClr="000000"/>
      </a:dk1>
      <a:lt1>
        <a:sysClr val="window" lastClr="FFFFFF"/>
      </a:lt1>
      <a:dk2>
        <a:srgbClr val="AB1F2D"/>
      </a:dk2>
      <a:lt2>
        <a:srgbClr val="E3E6E5"/>
      </a:lt2>
      <a:accent1>
        <a:srgbClr val="00C0B5"/>
      </a:accent1>
      <a:accent2>
        <a:srgbClr val="0CC6DE"/>
      </a:accent2>
      <a:accent3>
        <a:srgbClr val="EE7219"/>
      </a:accent3>
      <a:accent4>
        <a:srgbClr val="9278D1"/>
      </a:accent4>
      <a:accent5>
        <a:srgbClr val="E0249A"/>
      </a:accent5>
      <a:accent6>
        <a:srgbClr val="BED600"/>
      </a:accent6>
      <a:hlink>
        <a:srgbClr val="0563C1"/>
      </a:hlink>
      <a:folHlink>
        <a:srgbClr val="954F72"/>
      </a:folHlink>
    </a:clrScheme>
    <a:fontScheme name="University of Bristol">
      <a:majorFont>
        <a:latin typeface="Sanchez Regular"/>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B_RED_4x3_ROCKWELL" id="{680C8263-73D5-604B-B3BA-FACBB209A36A}" vid="{3CD29125-A7B3-0D4A-8D72-3327C696701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42fcbf3-d838-4135-ad4e-74f82f20f92a">
      <Terms xmlns="http://schemas.microsoft.com/office/infopath/2007/PartnerControls"/>
    </lcf76f155ced4ddcb4097134ff3c332f>
    <TaxCatchAll xmlns="edb9d0e4-5370-4cfb-9e4e-bdf6de379f6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0834D4D4405D44BB197C0C76179E01" ma:contentTypeVersion="12" ma:contentTypeDescription="Create a new document." ma:contentTypeScope="" ma:versionID="75678734ed8ece5d60c2beb7a2aae5ae">
  <xsd:schema xmlns:xsd="http://www.w3.org/2001/XMLSchema" xmlns:xs="http://www.w3.org/2001/XMLSchema" xmlns:p="http://schemas.microsoft.com/office/2006/metadata/properties" xmlns:ns2="142fcbf3-d838-4135-ad4e-74f82f20f92a" xmlns:ns3="edb9d0e4-5370-4cfb-9e4e-bdf6de379f60" targetNamespace="http://schemas.microsoft.com/office/2006/metadata/properties" ma:root="true" ma:fieldsID="4cd789b7d280a6474ad292b2989943fb" ns2:_="" ns3:_="">
    <xsd:import namespace="142fcbf3-d838-4135-ad4e-74f82f20f92a"/>
    <xsd:import namespace="edb9d0e4-5370-4cfb-9e4e-bdf6de379f6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2fcbf3-d838-4135-ad4e-74f82f20f9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d084387-097e-4aef-8f33-0dee7b0eb57f"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b9d0e4-5370-4cfb-9e4e-bdf6de379f60"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54d6606-876c-4855-8e67-d56745c4bf6e}" ma:internalName="TaxCatchAll" ma:showField="CatchAllData" ma:web="78ca8756-ba97-422d-8211-9508ee41f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86D470-DE5C-4566-BAC5-235F630D057E}">
  <ds:schemaRefs>
    <ds:schemaRef ds:uri="http://schemas.microsoft.com/office/2006/metadata/properties"/>
    <ds:schemaRef ds:uri="http://purl.org/dc/terms/"/>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http://www.w3.org/XML/1998/namespace"/>
    <ds:schemaRef ds:uri="edb9d0e4-5370-4cfb-9e4e-bdf6de379f60"/>
    <ds:schemaRef ds:uri="142fcbf3-d838-4135-ad4e-74f82f20f92a"/>
    <ds:schemaRef ds:uri="http://purl.org/dc/elements/1.1/"/>
  </ds:schemaRefs>
</ds:datastoreItem>
</file>

<file path=customXml/itemProps2.xml><?xml version="1.0" encoding="utf-8"?>
<ds:datastoreItem xmlns:ds="http://schemas.openxmlformats.org/officeDocument/2006/customXml" ds:itemID="{1883CF7B-F480-42FA-9AFF-36F42C4245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2fcbf3-d838-4135-ad4e-74f82f20f92a"/>
    <ds:schemaRef ds:uri="edb9d0e4-5370-4cfb-9e4e-bdf6de379f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5B23ACD-33B5-4BAD-B9C5-64F64E90658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University of Bristol (Main URL)</Template>
  <TotalTime>0</TotalTime>
  <Words>4126</Words>
  <Application>Microsoft Office PowerPoint</Application>
  <PresentationFormat>Custom</PresentationFormat>
  <Paragraphs>480</Paragraphs>
  <Slides>57</Slides>
  <Notes>32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57</vt:i4>
      </vt:variant>
    </vt:vector>
  </HeadingPairs>
  <TitlesOfParts>
    <vt:vector size="68" baseType="lpstr">
      <vt:lpstr>Aptos</vt:lpstr>
      <vt:lpstr>Arial</vt:lpstr>
      <vt:lpstr>Arial Black</vt:lpstr>
      <vt:lpstr>Calibri</vt:lpstr>
      <vt:lpstr>Calibri Light</vt:lpstr>
      <vt:lpstr>Courier New</vt:lpstr>
      <vt:lpstr>Times New Roman</vt:lpstr>
      <vt:lpstr>Wingdings</vt:lpstr>
      <vt:lpstr>University of Bristol (Main URL)</vt:lpstr>
      <vt:lpstr>University of Bristol (Custom URL)</vt:lpstr>
      <vt:lpstr>Office Theme</vt:lpstr>
      <vt:lpstr>‘Why aren’t dental students professional these days?’ Exploring the complexities of  dental student professionalism</vt:lpstr>
      <vt:lpstr>Background</vt:lpstr>
      <vt:lpstr>Contemporary healthcare professionalism:  theoretical concepts</vt:lpstr>
      <vt:lpstr>Research question</vt:lpstr>
      <vt:lpstr>Methodology</vt:lpstr>
      <vt:lpstr>What are the reasons for professionalism-related tensions between students and teachers on dental clinics? </vt:lpstr>
      <vt:lpstr>X</vt:lpstr>
      <vt:lpstr>Tensions between  clinician and learner identities</vt:lpstr>
      <vt:lpstr>Reasons for professionalism tensions  The personal and inter-personal</vt:lpstr>
      <vt:lpstr>X</vt:lpstr>
      <vt:lpstr>Incongruent perspectives &amp; expectations</vt:lpstr>
      <vt:lpstr>Professionalism example:  dress standards</vt:lpstr>
      <vt:lpstr>Professionalism example:  managing professionalism lapses</vt:lpstr>
      <vt:lpstr>Incongruent perspectives &amp; expectations  of clinical education</vt:lpstr>
      <vt:lpstr>Incongruent perspectives &amp; expectations  of clinical education </vt:lpstr>
      <vt:lpstr>Incongruent perspectives &amp; expectations  of the patient case</vt:lpstr>
      <vt:lpstr>X</vt:lpstr>
      <vt:lpstr>Interaction styles &amp; power dynamics</vt:lpstr>
      <vt:lpstr>Interaction styles &amp; power dynamics</vt:lpstr>
      <vt:lpstr>X</vt:lpstr>
      <vt:lpstr>The teaching clinic environment</vt:lpstr>
      <vt:lpstr>The dental curriculum and school</vt:lpstr>
      <vt:lpstr>The positive influence of school values, systems &amp; role models</vt:lpstr>
      <vt:lpstr>X</vt:lpstr>
      <vt:lpstr>Contemporary societal &amp; educational influences: some relevant literature</vt:lpstr>
      <vt:lpstr>Contemporary societal &amp; educational influences</vt:lpstr>
      <vt:lpstr>Contemporary societal &amp; educational influences</vt:lpstr>
      <vt:lpstr>Contemporary societal &amp; educational influences</vt:lpstr>
      <vt:lpstr>Raised student expectations and entitlement</vt:lpstr>
      <vt:lpstr>Student voice &amp; agency</vt:lpstr>
      <vt:lpstr>PowerPoint Presentation</vt:lpstr>
      <vt:lpstr>X</vt:lpstr>
      <vt:lpstr>Key take-home messages</vt:lpstr>
      <vt:lpstr>Comments &amp; questions</vt:lpstr>
      <vt:lpstr>References</vt:lpstr>
      <vt:lpstr>References</vt:lpstr>
      <vt:lpstr>Spare slides for discussion if needed</vt:lpstr>
      <vt:lpstr>RQ1: According to clinical dental teachers, how do professionalism-related tensions manifest between students and teachers?  </vt:lpstr>
      <vt:lpstr>According to 8 clinical dental teachers, how do student-teacher  professionalism-related tensions manifest on dental teaching clinics?</vt:lpstr>
      <vt:lpstr>PowerPoint Presentation</vt:lpstr>
      <vt:lpstr>Recommendations to address professionalism-related tensions  on dental student clinics</vt:lpstr>
      <vt:lpstr>Recommendations to address professionalism-related tensions  on dental student clinics</vt:lpstr>
      <vt:lpstr>Interview question examples: clinical teachers</vt:lpstr>
      <vt:lpstr>Interview question examples: students </vt:lpstr>
      <vt:lpstr>A perspective…</vt:lpstr>
      <vt:lpstr>Desirable characteristics of the  dental clinical teacher (Chang-Colina, 2023; Fugill, 2005) </vt:lpstr>
      <vt:lpstr>Is a supportive learning environment  always realistic?</vt:lpstr>
      <vt:lpstr>PowerPoint Presentation</vt:lpstr>
      <vt:lpstr>1. Students’ backgrounds &amp; personal characteristics</vt:lpstr>
      <vt:lpstr>2. Students’ current personal circumstances</vt:lpstr>
      <vt:lpstr>3. Extent of professional development</vt:lpstr>
      <vt:lpstr>3. Extent of professional development</vt:lpstr>
      <vt:lpstr>4. Tensions between  personal and professional identities</vt:lpstr>
      <vt:lpstr>4. Tensions between  personal and professional identities</vt:lpstr>
      <vt:lpstr>Personal identity and challenging the dress code</vt:lpstr>
      <vt:lpstr>Tensions between ‘uni’ student  &amp; professional identity</vt:lpstr>
      <vt:lpstr>Navigating friendship groups  &amp; professional identity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GOES HERE</dc:title>
  <dc:creator>Maria Lee-Warren</dc:creator>
  <cp:lastModifiedBy>Isabelle Cunningham</cp:lastModifiedBy>
  <cp:revision>25</cp:revision>
  <dcterms:created xsi:type="dcterms:W3CDTF">2022-07-20T13:29:30Z</dcterms:created>
  <dcterms:modified xsi:type="dcterms:W3CDTF">2026-08-24T12:20:10Z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0x010100AF0834D4D4405D44BB197C0C76179E01</vt:lpwstr>
  </property>
  <property fmtid="{D5CDD505-2E9C-101B-9397-08002B2CF9AE}" pid="3" name="MediaServiceImageTags">
    <vt:lpwstr/>
  </property>
</Properties>
</file>